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9" r:id="rId3"/>
    <p:sldId id="258" r:id="rId4"/>
    <p:sldId id="260" r:id="rId5"/>
    <p:sldId id="257" r:id="rId6"/>
    <p:sldId id="262" r:id="rId7"/>
    <p:sldId id="261" r:id="rId8"/>
    <p:sldId id="264" r:id="rId9"/>
    <p:sldId id="266" r:id="rId10"/>
    <p:sldId id="267"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p:scale>
          <a:sx n="118" d="100"/>
          <a:sy n="118" d="100"/>
        </p:scale>
        <p:origin x="-132" y="-78"/>
      </p:cViewPr>
      <p:guideLst>
        <p:guide orient="horz" pos="2160"/>
        <p:guide pos="3840"/>
      </p:guideLst>
    </p:cSldViewPr>
  </p:slideViewPr>
  <p:notesTextViewPr>
    <p:cViewPr>
      <p:scale>
        <a:sx n="1" d="1"/>
        <a:sy n="1" d="1"/>
      </p:scale>
      <p:origin x="0" y="0"/>
    </p:cViewPr>
  </p:notesTextViewPr>
  <p:sorterViewPr>
    <p:cViewPr>
      <p:scale>
        <a:sx n="100" d="100"/>
        <a:sy n="100" d="100"/>
      </p:scale>
      <p:origin x="0" y="-23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A5AD9-19C8-4347-93DA-C674F8B1D453}" type="datetimeFigureOut">
              <a:rPr lang="en-US" smtClean="0"/>
              <a:t>11/1/2016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E6BB5-CA6B-4305-B8DF-FB488772DE8A}" type="slidenum">
              <a:rPr lang="en-US" smtClean="0"/>
              <a:t>‹#›</a:t>
            </a:fld>
            <a:endParaRPr lang="en-US"/>
          </a:p>
        </p:txBody>
      </p:sp>
    </p:spTree>
    <p:extLst>
      <p:ext uri="{BB962C8B-B14F-4D97-AF65-F5344CB8AC3E}">
        <p14:creationId xmlns:p14="http://schemas.microsoft.com/office/powerpoint/2010/main" val="2726975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DD6EACE-A3FA-46C0-AA65-C37B296EE748}"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0421B-FE5E-4DFB-9E11-EADDB0223524}" type="slidenum">
              <a:rPr lang="en-US" smtClean="0"/>
              <a:t>‹#›</a:t>
            </a:fld>
            <a:endParaRPr lang="en-US"/>
          </a:p>
        </p:txBody>
      </p:sp>
    </p:spTree>
    <p:extLst>
      <p:ext uri="{BB962C8B-B14F-4D97-AF65-F5344CB8AC3E}">
        <p14:creationId xmlns:p14="http://schemas.microsoft.com/office/powerpoint/2010/main" val="2011360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D6EACE-A3FA-46C0-AA65-C37B296EE748}"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0421B-FE5E-4DFB-9E11-EADDB0223524}" type="slidenum">
              <a:rPr lang="en-US" smtClean="0"/>
              <a:t>‹#›</a:t>
            </a:fld>
            <a:endParaRPr lang="en-US"/>
          </a:p>
        </p:txBody>
      </p:sp>
    </p:spTree>
    <p:extLst>
      <p:ext uri="{BB962C8B-B14F-4D97-AF65-F5344CB8AC3E}">
        <p14:creationId xmlns:p14="http://schemas.microsoft.com/office/powerpoint/2010/main" val="353225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D6EACE-A3FA-46C0-AA65-C37B296EE748}"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0421B-FE5E-4DFB-9E11-EADDB0223524}" type="slidenum">
              <a:rPr lang="en-US" smtClean="0"/>
              <a:t>‹#›</a:t>
            </a:fld>
            <a:endParaRPr lang="en-US"/>
          </a:p>
        </p:txBody>
      </p:sp>
    </p:spTree>
    <p:extLst>
      <p:ext uri="{BB962C8B-B14F-4D97-AF65-F5344CB8AC3E}">
        <p14:creationId xmlns:p14="http://schemas.microsoft.com/office/powerpoint/2010/main" val="394167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D6EACE-A3FA-46C0-AA65-C37B296EE748}"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0421B-FE5E-4DFB-9E11-EADDB0223524}" type="slidenum">
              <a:rPr lang="en-US" smtClean="0"/>
              <a:t>‹#›</a:t>
            </a:fld>
            <a:endParaRPr lang="en-US"/>
          </a:p>
        </p:txBody>
      </p:sp>
    </p:spTree>
    <p:extLst>
      <p:ext uri="{BB962C8B-B14F-4D97-AF65-F5344CB8AC3E}">
        <p14:creationId xmlns:p14="http://schemas.microsoft.com/office/powerpoint/2010/main" val="3429174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D6EACE-A3FA-46C0-AA65-C37B296EE748}"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0421B-FE5E-4DFB-9E11-EADDB0223524}" type="slidenum">
              <a:rPr lang="en-US" smtClean="0"/>
              <a:t>‹#›</a:t>
            </a:fld>
            <a:endParaRPr lang="en-US"/>
          </a:p>
        </p:txBody>
      </p:sp>
    </p:spTree>
    <p:extLst>
      <p:ext uri="{BB962C8B-B14F-4D97-AF65-F5344CB8AC3E}">
        <p14:creationId xmlns:p14="http://schemas.microsoft.com/office/powerpoint/2010/main" val="759777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DD6EACE-A3FA-46C0-AA65-C37B296EE748}"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0421B-FE5E-4DFB-9E11-EADDB0223524}" type="slidenum">
              <a:rPr lang="en-US" smtClean="0"/>
              <a:t>‹#›</a:t>
            </a:fld>
            <a:endParaRPr lang="en-US"/>
          </a:p>
        </p:txBody>
      </p:sp>
    </p:spTree>
    <p:extLst>
      <p:ext uri="{BB962C8B-B14F-4D97-AF65-F5344CB8AC3E}">
        <p14:creationId xmlns:p14="http://schemas.microsoft.com/office/powerpoint/2010/main" val="4218983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D6EACE-A3FA-46C0-AA65-C37B296EE748}" type="datetimeFigureOut">
              <a:rPr lang="en-US" smtClean="0"/>
              <a:t>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E0421B-FE5E-4DFB-9E11-EADDB0223524}" type="slidenum">
              <a:rPr lang="en-US" smtClean="0"/>
              <a:t>‹#›</a:t>
            </a:fld>
            <a:endParaRPr lang="en-US"/>
          </a:p>
        </p:txBody>
      </p:sp>
    </p:spTree>
    <p:extLst>
      <p:ext uri="{BB962C8B-B14F-4D97-AF65-F5344CB8AC3E}">
        <p14:creationId xmlns:p14="http://schemas.microsoft.com/office/powerpoint/2010/main" val="2343367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D6EACE-A3FA-46C0-AA65-C37B296EE748}" type="datetimeFigureOut">
              <a:rPr lang="en-US" smtClean="0"/>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E0421B-FE5E-4DFB-9E11-EADDB0223524}" type="slidenum">
              <a:rPr lang="en-US" smtClean="0"/>
              <a:t>‹#›</a:t>
            </a:fld>
            <a:endParaRPr lang="en-US"/>
          </a:p>
        </p:txBody>
      </p:sp>
    </p:spTree>
    <p:extLst>
      <p:ext uri="{BB962C8B-B14F-4D97-AF65-F5344CB8AC3E}">
        <p14:creationId xmlns:p14="http://schemas.microsoft.com/office/powerpoint/2010/main" val="4211884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D6EACE-A3FA-46C0-AA65-C37B296EE748}" type="datetimeFigureOut">
              <a:rPr lang="en-US" smtClean="0"/>
              <a:t>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E0421B-FE5E-4DFB-9E11-EADDB0223524}" type="slidenum">
              <a:rPr lang="en-US" smtClean="0"/>
              <a:t>‹#›</a:t>
            </a:fld>
            <a:endParaRPr lang="en-US"/>
          </a:p>
        </p:txBody>
      </p:sp>
    </p:spTree>
    <p:extLst>
      <p:ext uri="{BB962C8B-B14F-4D97-AF65-F5344CB8AC3E}">
        <p14:creationId xmlns:p14="http://schemas.microsoft.com/office/powerpoint/2010/main" val="6987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D6EACE-A3FA-46C0-AA65-C37B296EE748}"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0421B-FE5E-4DFB-9E11-EADDB0223524}" type="slidenum">
              <a:rPr lang="en-US" smtClean="0"/>
              <a:t>‹#›</a:t>
            </a:fld>
            <a:endParaRPr lang="en-US"/>
          </a:p>
        </p:txBody>
      </p:sp>
    </p:spTree>
    <p:extLst>
      <p:ext uri="{BB962C8B-B14F-4D97-AF65-F5344CB8AC3E}">
        <p14:creationId xmlns:p14="http://schemas.microsoft.com/office/powerpoint/2010/main" val="69544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D6EACE-A3FA-46C0-AA65-C37B296EE748}"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E0421B-FE5E-4DFB-9E11-EADDB0223524}" type="slidenum">
              <a:rPr lang="en-US" smtClean="0"/>
              <a:t>‹#›</a:t>
            </a:fld>
            <a:endParaRPr lang="en-US"/>
          </a:p>
        </p:txBody>
      </p:sp>
    </p:spTree>
    <p:extLst>
      <p:ext uri="{BB962C8B-B14F-4D97-AF65-F5344CB8AC3E}">
        <p14:creationId xmlns:p14="http://schemas.microsoft.com/office/powerpoint/2010/main" val="3795575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D6EACE-A3FA-46C0-AA65-C37B296EE748}" type="datetimeFigureOut">
              <a:rPr lang="en-US" smtClean="0"/>
              <a:t>11/1/2016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E0421B-FE5E-4DFB-9E11-EADDB0223524}" type="slidenum">
              <a:rPr lang="en-US" smtClean="0"/>
              <a:t>‹#›</a:t>
            </a:fld>
            <a:endParaRPr lang="en-US"/>
          </a:p>
        </p:txBody>
      </p:sp>
    </p:spTree>
    <p:extLst>
      <p:ext uri="{BB962C8B-B14F-4D97-AF65-F5344CB8AC3E}">
        <p14:creationId xmlns:p14="http://schemas.microsoft.com/office/powerpoint/2010/main" val="1748358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Michael-David.Kerns@nih.gov" TargetMode="External"/><Relationship Id="rId2" Type="http://schemas.openxmlformats.org/officeDocument/2006/relationships/hyperlink" Target="mailto:RefoloL@nia.nih.go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3949" y="1122363"/>
            <a:ext cx="9944101" cy="2387600"/>
          </a:xfrm>
        </p:spPr>
        <p:txBody>
          <a:bodyPr>
            <a:normAutofit fontScale="90000"/>
          </a:bodyPr>
          <a:lstStyle/>
          <a:p>
            <a:r>
              <a:rPr lang="en-US" b="1" dirty="0"/>
              <a:t> </a:t>
            </a:r>
            <a:r>
              <a:rPr lang="en-US" sz="2800" b="1" dirty="0">
                <a:latin typeface="Arial" panose="020B0604020202020204" pitchFamily="34" charset="0"/>
                <a:cs typeface="Arial" panose="020B0604020202020204" pitchFamily="34" charset="0"/>
              </a:rPr>
              <a:t>National Institute on Aging Small Business Awards to Advance Research on  Alzheimer’s Disease and Alzheimer’s –Related Dementias</a:t>
            </a:r>
            <a:r>
              <a:rPr lang="en-US" b="1" dirty="0"/>
              <a:t/>
            </a:r>
            <a:br>
              <a:rPr lang="en-US" b="1" dirty="0"/>
            </a:br>
            <a:endParaRPr lang="en-US" dirty="0"/>
          </a:p>
        </p:txBody>
      </p:sp>
      <p:sp>
        <p:nvSpPr>
          <p:cNvPr id="3" name="Subtitle 2"/>
          <p:cNvSpPr>
            <a:spLocks noGrp="1"/>
          </p:cNvSpPr>
          <p:nvPr>
            <p:ph type="subTitle" idx="1"/>
          </p:nvPr>
        </p:nvSpPr>
        <p:spPr>
          <a:xfrm>
            <a:off x="1524000" y="4659313"/>
            <a:ext cx="9144000" cy="1655762"/>
          </a:xfrm>
        </p:spPr>
        <p:txBody>
          <a:bodyPr/>
          <a:lstStyle/>
          <a:p>
            <a:endParaRPr lang="en-US" sz="2200" dirty="0"/>
          </a:p>
          <a:p>
            <a:r>
              <a:rPr lang="en-US" sz="2200" dirty="0"/>
              <a:t>Lorenzo Refolo &amp; M-D Kerns</a:t>
            </a:r>
          </a:p>
        </p:txBody>
      </p:sp>
      <p:grpSp>
        <p:nvGrpSpPr>
          <p:cNvPr id="4" name="Group 70"/>
          <p:cNvGrpSpPr>
            <a:grpSpLocks noChangeAspect="1"/>
          </p:cNvGrpSpPr>
          <p:nvPr/>
        </p:nvGrpSpPr>
        <p:grpSpPr bwMode="auto">
          <a:xfrm>
            <a:off x="4584457" y="5915650"/>
            <a:ext cx="1027787" cy="274320"/>
            <a:chOff x="912" y="1584"/>
            <a:chExt cx="912" cy="216"/>
          </a:xfrm>
          <a:solidFill>
            <a:schemeClr val="bg1">
              <a:lumMod val="75000"/>
            </a:schemeClr>
          </a:solidFill>
        </p:grpSpPr>
        <p:sp>
          <p:nvSpPr>
            <p:cNvPr id="5" name="Rectangle 71"/>
            <p:cNvSpPr>
              <a:spLocks noChangeAspect="1" noChangeArrowheads="1"/>
            </p:cNvSpPr>
            <p:nvPr/>
          </p:nvSpPr>
          <p:spPr bwMode="auto">
            <a:xfrm>
              <a:off x="912" y="1620"/>
              <a:ext cx="144" cy="144"/>
            </a:xfrm>
            <a:prstGeom prst="rect">
              <a:avLst/>
            </a:prstGeom>
            <a:grpFill/>
            <a:ln w="38100">
              <a:solidFill>
                <a:schemeClr val="tx1">
                  <a:lumMod val="85000"/>
                  <a:lumOff val="15000"/>
                </a:schemeClr>
              </a:solidFill>
              <a:miter lim="800000"/>
              <a:headEnd/>
              <a:tailEnd/>
            </a:ln>
            <a:scene3d>
              <a:camera prst="orthographicFront"/>
              <a:lightRig rig="threePt" dir="t"/>
            </a:scene3d>
            <a:sp3d>
              <a:bevelT prst="relaxedInset"/>
            </a:sp3d>
          </p:spPr>
          <p:txBody>
            <a:bodyPr wrap="none" anchor="ctr"/>
            <a:lstStyle/>
            <a:p>
              <a:pPr>
                <a:defRPr/>
              </a:pPr>
              <a:endParaRPr lang="en-US" sz="1000">
                <a:solidFill>
                  <a:schemeClr val="tx1">
                    <a:lumMod val="50000"/>
                    <a:lumOff val="50000"/>
                  </a:schemeClr>
                </a:solidFill>
                <a:latin typeface="Calibri" pitchFamily="34" charset="0"/>
                <a:cs typeface="Calibri" pitchFamily="34" charset="0"/>
              </a:endParaRPr>
            </a:p>
          </p:txBody>
        </p:sp>
        <p:sp>
          <p:nvSpPr>
            <p:cNvPr id="6" name="AutoShape 72"/>
            <p:cNvSpPr>
              <a:spLocks noChangeAspect="1" noChangeArrowheads="1"/>
            </p:cNvSpPr>
            <p:nvPr/>
          </p:nvSpPr>
          <p:spPr bwMode="auto">
            <a:xfrm>
              <a:off x="1120" y="1584"/>
              <a:ext cx="144" cy="216"/>
            </a:xfrm>
            <a:prstGeom prst="diamond">
              <a:avLst/>
            </a:prstGeom>
            <a:grpFill/>
            <a:ln w="38100">
              <a:solidFill>
                <a:schemeClr val="tx1">
                  <a:lumMod val="85000"/>
                  <a:lumOff val="15000"/>
                </a:schemeClr>
              </a:solidFill>
              <a:miter lim="800000"/>
              <a:headEnd/>
              <a:tailEnd/>
            </a:ln>
            <a:scene3d>
              <a:camera prst="orthographicFront"/>
              <a:lightRig rig="threePt" dir="t"/>
            </a:scene3d>
            <a:sp3d>
              <a:bevelT prst="relaxedInset"/>
            </a:sp3d>
          </p:spPr>
          <p:txBody>
            <a:bodyPr wrap="none" anchor="ctr"/>
            <a:lstStyle/>
            <a:p>
              <a:pPr>
                <a:defRPr/>
              </a:pPr>
              <a:endParaRPr lang="en-US" sz="1000">
                <a:solidFill>
                  <a:schemeClr val="tx1">
                    <a:lumMod val="50000"/>
                    <a:lumOff val="50000"/>
                  </a:schemeClr>
                </a:solidFill>
                <a:latin typeface="Calibri" pitchFamily="34" charset="0"/>
                <a:cs typeface="Calibri" pitchFamily="34" charset="0"/>
              </a:endParaRPr>
            </a:p>
          </p:txBody>
        </p:sp>
        <p:sp>
          <p:nvSpPr>
            <p:cNvPr id="7" name="AutoShape 73"/>
            <p:cNvSpPr>
              <a:spLocks noChangeAspect="1" noChangeArrowheads="1"/>
            </p:cNvSpPr>
            <p:nvPr/>
          </p:nvSpPr>
          <p:spPr bwMode="auto">
            <a:xfrm>
              <a:off x="1328" y="1596"/>
              <a:ext cx="240" cy="194"/>
            </a:xfrm>
            <a:prstGeom prst="star5">
              <a:avLst/>
            </a:prstGeom>
            <a:grpFill/>
            <a:ln w="38100">
              <a:solidFill>
                <a:schemeClr val="tx1">
                  <a:lumMod val="85000"/>
                  <a:lumOff val="15000"/>
                </a:schemeClr>
              </a:solidFill>
              <a:miter lim="800000"/>
              <a:headEnd/>
              <a:tailEnd/>
            </a:ln>
            <a:effectLst/>
            <a:scene3d>
              <a:camera prst="orthographicFront"/>
              <a:lightRig rig="threePt" dir="t"/>
            </a:scene3d>
            <a:sp3d>
              <a:bevelT prst="relaxedInset"/>
            </a:sp3d>
          </p:spPr>
          <p:txBody>
            <a:bodyPr wrap="none" anchor="ctr"/>
            <a:lstStyle/>
            <a:p>
              <a:pPr>
                <a:defRPr/>
              </a:pPr>
              <a:endParaRPr lang="en-US" sz="1000">
                <a:solidFill>
                  <a:schemeClr val="tx1">
                    <a:lumMod val="50000"/>
                    <a:lumOff val="50000"/>
                  </a:schemeClr>
                </a:solidFill>
                <a:latin typeface="Calibri" pitchFamily="34" charset="0"/>
                <a:cs typeface="Calibri" pitchFamily="34" charset="0"/>
              </a:endParaRPr>
            </a:p>
          </p:txBody>
        </p:sp>
        <p:sp>
          <p:nvSpPr>
            <p:cNvPr id="8" name="AutoShape 74"/>
            <p:cNvSpPr>
              <a:spLocks noChangeAspect="1" noChangeArrowheads="1"/>
            </p:cNvSpPr>
            <p:nvPr/>
          </p:nvSpPr>
          <p:spPr bwMode="auto">
            <a:xfrm>
              <a:off x="1632" y="1596"/>
              <a:ext cx="192" cy="192"/>
            </a:xfrm>
            <a:prstGeom prst="star16">
              <a:avLst>
                <a:gd name="adj" fmla="val 37500"/>
              </a:avLst>
            </a:prstGeom>
            <a:grpFill/>
            <a:ln w="38100">
              <a:solidFill>
                <a:schemeClr val="tx1">
                  <a:lumMod val="85000"/>
                  <a:lumOff val="15000"/>
                </a:schemeClr>
              </a:solidFill>
              <a:miter lim="800000"/>
              <a:headEnd/>
              <a:tailEnd/>
            </a:ln>
            <a:scene3d>
              <a:camera prst="orthographicFront"/>
              <a:lightRig rig="threePt" dir="t"/>
            </a:scene3d>
            <a:sp3d>
              <a:bevelT prst="relaxedInset"/>
            </a:sp3d>
          </p:spPr>
          <p:txBody>
            <a:bodyPr wrap="none" anchor="ctr"/>
            <a:lstStyle/>
            <a:p>
              <a:pPr>
                <a:defRPr/>
              </a:pPr>
              <a:endParaRPr lang="en-US" sz="1000">
                <a:solidFill>
                  <a:schemeClr val="tx1">
                    <a:lumMod val="50000"/>
                    <a:lumOff val="50000"/>
                  </a:schemeClr>
                </a:solidFill>
                <a:latin typeface="Calibri" pitchFamily="34" charset="0"/>
                <a:cs typeface="Calibri" pitchFamily="34" charset="0"/>
              </a:endParaRPr>
            </a:p>
          </p:txBody>
        </p:sp>
      </p:grpSp>
      <p:sp>
        <p:nvSpPr>
          <p:cNvPr id="9" name="Rectangle 8"/>
          <p:cNvSpPr/>
          <p:nvPr/>
        </p:nvSpPr>
        <p:spPr>
          <a:xfrm>
            <a:off x="5784607" y="5900321"/>
            <a:ext cx="2454518" cy="338554"/>
          </a:xfrm>
          <a:prstGeom prst="rect">
            <a:avLst/>
          </a:prstGeom>
        </p:spPr>
        <p:txBody>
          <a:bodyPr wrap="none">
            <a:spAutoFit/>
          </a:bodyPr>
          <a:lstStyle/>
          <a:p>
            <a:pPr>
              <a:defRPr/>
            </a:pPr>
            <a:r>
              <a:rPr lang="en-US" sz="1600" i="0" dirty="0">
                <a:latin typeface="Calibri" pitchFamily="34" charset="0"/>
                <a:cs typeface="Calibri" pitchFamily="34" charset="0"/>
              </a:rPr>
              <a:t>National Institute on Aging </a:t>
            </a: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1152970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Other Funding Opportunities Open to SBCs</a:t>
            </a:r>
          </a:p>
        </p:txBody>
      </p:sp>
      <p:sp>
        <p:nvSpPr>
          <p:cNvPr id="3" name="Content Placeholder 2"/>
          <p:cNvSpPr>
            <a:spLocks noGrp="1"/>
          </p:cNvSpPr>
          <p:nvPr>
            <p:ph idx="1"/>
          </p:nvPr>
        </p:nvSpPr>
        <p:spPr/>
        <p:txBody>
          <a:bodyPr>
            <a:normAutofit lnSpcReduction="10000"/>
          </a:bodyPr>
          <a:lstStyle/>
          <a:p>
            <a:r>
              <a:rPr lang="en-US" dirty="0">
                <a:solidFill>
                  <a:srgbClr val="0033CC"/>
                </a:solidFill>
              </a:rPr>
              <a:t>PAR 14-284</a:t>
            </a:r>
            <a:r>
              <a:rPr lang="en-US" dirty="0"/>
              <a:t>: HTS to Discovery Chemical Probes (R01)</a:t>
            </a:r>
          </a:p>
          <a:p>
            <a:r>
              <a:rPr lang="en-US" dirty="0">
                <a:solidFill>
                  <a:srgbClr val="0033CC"/>
                </a:solidFill>
              </a:rPr>
              <a:t>PAR 14-279</a:t>
            </a:r>
            <a:r>
              <a:rPr lang="en-US" dirty="0"/>
              <a:t>: Discovery of in vivo Chemical Probes</a:t>
            </a:r>
          </a:p>
          <a:p>
            <a:r>
              <a:rPr lang="en-US" dirty="0">
                <a:solidFill>
                  <a:srgbClr val="0033CC"/>
                </a:solidFill>
              </a:rPr>
              <a:t>PAR 14-292: </a:t>
            </a:r>
            <a:r>
              <a:rPr lang="en-US" dirty="0"/>
              <a:t>Blueprint Neurotherapeutics Network :Small Molecule Drug Discovery for Disorders of the Nervous System (UH2/UH3)</a:t>
            </a:r>
          </a:p>
          <a:p>
            <a:r>
              <a:rPr lang="en-US" dirty="0">
                <a:solidFill>
                  <a:srgbClr val="0033CC"/>
                </a:solidFill>
              </a:rPr>
              <a:t>PAR 15-174: </a:t>
            </a:r>
            <a:r>
              <a:rPr lang="en-US" dirty="0"/>
              <a:t>Alzheimer’s Drug Development Program (U01)</a:t>
            </a:r>
          </a:p>
          <a:p>
            <a:r>
              <a:rPr lang="en-US" dirty="0">
                <a:solidFill>
                  <a:srgbClr val="0033CC"/>
                </a:solidFill>
              </a:rPr>
              <a:t>PAR 16-041</a:t>
            </a:r>
            <a:r>
              <a:rPr lang="en-US" dirty="0"/>
              <a:t>: Drug Discovery for Nervous System Disorders</a:t>
            </a:r>
          </a:p>
          <a:p>
            <a:r>
              <a:rPr lang="en-US" dirty="0">
                <a:solidFill>
                  <a:srgbClr val="0033CC"/>
                </a:solidFill>
              </a:rPr>
              <a:t>PAR 16-365</a:t>
            </a:r>
            <a:r>
              <a:rPr lang="en-US" dirty="0"/>
              <a:t>: Pilot Clinical Trials for the Spectrum of Alzheimer’s Disease and Age-related Cognitive Decline (R01)</a:t>
            </a:r>
          </a:p>
          <a:p>
            <a:r>
              <a:rPr lang="en-US" dirty="0">
                <a:solidFill>
                  <a:srgbClr val="0033CC"/>
                </a:solidFill>
              </a:rPr>
              <a:t>PAR-16-364</a:t>
            </a:r>
            <a:r>
              <a:rPr lang="en-US" dirty="0"/>
              <a:t>:  Phase III Clinical Trials for the Spectrum of Alzheimer’s Disease and Age-related Cognitive Decline (R01)</a:t>
            </a:r>
          </a:p>
          <a:p>
            <a:endParaRPr lang="en-US" dirty="0"/>
          </a:p>
          <a:p>
            <a:endParaRPr lang="en-US" dirty="0"/>
          </a:p>
        </p:txBody>
      </p:sp>
    </p:spTree>
    <p:extLst>
      <p:ext uri="{BB962C8B-B14F-4D97-AF65-F5344CB8AC3E}">
        <p14:creationId xmlns:p14="http://schemas.microsoft.com/office/powerpoint/2010/main" val="2745933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200" dirty="0">
                <a:latin typeface="Arial" panose="020B0604020202020204" pitchFamily="34" charset="0"/>
                <a:cs typeface="Arial" panose="020B0604020202020204" pitchFamily="34" charset="0"/>
              </a:rPr>
              <a:t>Program Contacts </a:t>
            </a:r>
          </a:p>
        </p:txBody>
      </p:sp>
      <p:sp>
        <p:nvSpPr>
          <p:cNvPr id="3" name="Content Placeholder 2"/>
          <p:cNvSpPr>
            <a:spLocks noGrp="1"/>
          </p:cNvSpPr>
          <p:nvPr>
            <p:ph idx="1"/>
          </p:nvPr>
        </p:nvSpPr>
        <p:spPr/>
        <p:txBody>
          <a:bodyPr/>
          <a:lstStyle/>
          <a:p>
            <a:pPr marL="0" indent="0">
              <a:lnSpc>
                <a:spcPct val="100000"/>
              </a:lnSpc>
              <a:buNone/>
            </a:pPr>
            <a:r>
              <a:rPr lang="en-US" dirty="0"/>
              <a:t>Dr. Lorenzo Refolo</a:t>
            </a:r>
          </a:p>
          <a:p>
            <a:pPr marL="0" indent="0">
              <a:lnSpc>
                <a:spcPct val="100000"/>
              </a:lnSpc>
              <a:buNone/>
            </a:pPr>
            <a:r>
              <a:rPr lang="en-US" dirty="0"/>
              <a:t>Email: </a:t>
            </a:r>
            <a:r>
              <a:rPr lang="en-US" dirty="0">
                <a:hlinkClick r:id="rId2"/>
              </a:rPr>
              <a:t>RefoloL@nia.nih.gov</a:t>
            </a:r>
            <a:endParaRPr lang="en-US" dirty="0"/>
          </a:p>
          <a:p>
            <a:pPr marL="0" indent="0">
              <a:lnSpc>
                <a:spcPct val="100000"/>
              </a:lnSpc>
              <a:buNone/>
            </a:pPr>
            <a:endParaRPr lang="en-US" dirty="0"/>
          </a:p>
          <a:p>
            <a:pPr marL="0" indent="0">
              <a:lnSpc>
                <a:spcPct val="100000"/>
              </a:lnSpc>
              <a:buNone/>
            </a:pPr>
            <a:r>
              <a:rPr lang="en-US" dirty="0"/>
              <a:t>Dr. Michael-David A.R.R. Kerns</a:t>
            </a:r>
          </a:p>
          <a:p>
            <a:pPr marL="0" indent="0">
              <a:lnSpc>
                <a:spcPct val="100000"/>
              </a:lnSpc>
              <a:buNone/>
            </a:pPr>
            <a:r>
              <a:rPr lang="en-US" dirty="0"/>
              <a:t>Email: </a:t>
            </a:r>
            <a:r>
              <a:rPr lang="en-US" dirty="0">
                <a:hlinkClick r:id="rId3"/>
              </a:rPr>
              <a:t>Michael-David.Kerns@nih.gov</a:t>
            </a:r>
            <a:endParaRPr lang="en-US" dirty="0"/>
          </a:p>
          <a:p>
            <a:pPr marL="0" indent="0">
              <a:lnSpc>
                <a:spcPct val="100000"/>
              </a:lnSpc>
              <a:buNone/>
            </a:pPr>
            <a:endParaRPr lang="en-US" dirty="0"/>
          </a:p>
          <a:p>
            <a:pPr marL="0" indent="0">
              <a:lnSpc>
                <a:spcPct val="100000"/>
              </a:lnSpc>
              <a:buNone/>
            </a:pPr>
            <a:endParaRPr lang="en-US" dirty="0"/>
          </a:p>
        </p:txBody>
      </p:sp>
    </p:spTree>
    <p:extLst>
      <p:ext uri="{BB962C8B-B14F-4D97-AF65-F5344CB8AC3E}">
        <p14:creationId xmlns:p14="http://schemas.microsoft.com/office/powerpoint/2010/main" val="339669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00125" y="2689225"/>
            <a:ext cx="10515600" cy="1325563"/>
          </a:xfrm>
        </p:spPr>
        <p:txBody>
          <a:bodyPr>
            <a:noAutofit/>
          </a:bodyPr>
          <a:lstStyle/>
          <a:p>
            <a:r>
              <a:rPr lang="en-US" sz="3200" dirty="0">
                <a:latin typeface="Arial" panose="020B0604020202020204" pitchFamily="34" charset="0"/>
                <a:cs typeface="Arial" panose="020B0604020202020204" pitchFamily="34" charset="0"/>
              </a:rPr>
              <a:t>The NIA SBA Program aims to support the discovery, development and commercialization of  new therapies, novel devices, analytical tools, health care programs and practices that will improve prevention and treatment, as well as caregiving for patients with AD/ADRD.</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
            </a:r>
            <a:br>
              <a:rPr lang="en-US"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733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Broadly speaking the NIA SBA Program will support research that address the following topics</a:t>
            </a:r>
            <a:r>
              <a:rPr lang="en-US" sz="2800" dirty="0">
                <a:latin typeface="Arial" panose="020B0604020202020204" pitchFamily="34" charset="0"/>
                <a:cs typeface="Arial" panose="020B0604020202020204" pitchFamily="34" charset="0"/>
              </a:rPr>
              <a:t>:</a:t>
            </a:r>
            <a:endParaRPr lang="en-US" sz="2800" dirty="0"/>
          </a:p>
        </p:txBody>
      </p:sp>
      <p:sp>
        <p:nvSpPr>
          <p:cNvPr id="3" name="Content Placeholder 2"/>
          <p:cNvSpPr>
            <a:spLocks noGrp="1"/>
          </p:cNvSpPr>
          <p:nvPr>
            <p:ph idx="1"/>
          </p:nvPr>
        </p:nvSpPr>
        <p:spPr/>
        <p:txBody>
          <a:bodyPr>
            <a:normAutofit/>
          </a:bodyPr>
          <a:lstStyle/>
          <a:p>
            <a:r>
              <a:rPr lang="x-none" dirty="0">
                <a:solidFill>
                  <a:srgbClr val="0033CC"/>
                </a:solidFill>
              </a:rPr>
              <a:t>Prevention</a:t>
            </a:r>
            <a:endParaRPr lang="en-US" dirty="0">
              <a:solidFill>
                <a:srgbClr val="0033CC"/>
              </a:solidFill>
            </a:endParaRPr>
          </a:p>
          <a:p>
            <a:r>
              <a:rPr lang="en-US" dirty="0">
                <a:solidFill>
                  <a:srgbClr val="0033CC"/>
                </a:solidFill>
              </a:rPr>
              <a:t>Diagnosis</a:t>
            </a:r>
          </a:p>
          <a:p>
            <a:r>
              <a:rPr lang="en-US" dirty="0">
                <a:solidFill>
                  <a:srgbClr val="0033CC"/>
                </a:solidFill>
              </a:rPr>
              <a:t>Treatment</a:t>
            </a:r>
          </a:p>
          <a:p>
            <a:r>
              <a:rPr lang="en-US" dirty="0">
                <a:solidFill>
                  <a:srgbClr val="0033CC"/>
                </a:solidFill>
              </a:rPr>
              <a:t>Care</a:t>
            </a:r>
          </a:p>
          <a:p>
            <a:r>
              <a:rPr lang="en-US" dirty="0"/>
              <a:t> </a:t>
            </a:r>
            <a:r>
              <a:rPr lang="en-US" dirty="0">
                <a:solidFill>
                  <a:srgbClr val="0033CC"/>
                </a:solidFill>
              </a:rPr>
              <a:t>Analytical Tools</a:t>
            </a:r>
          </a:p>
          <a:p>
            <a:pPr marL="0" indent="0">
              <a:buNone/>
            </a:pPr>
            <a:r>
              <a:rPr lang="en-US" dirty="0"/>
              <a:t> </a:t>
            </a:r>
          </a:p>
          <a:p>
            <a:pPr marL="0" indent="0">
              <a:buNone/>
            </a:pPr>
            <a:r>
              <a:rPr lang="en-US" sz="2900" dirty="0"/>
              <a:t> </a:t>
            </a:r>
          </a:p>
          <a:p>
            <a:pPr marL="0" indent="0">
              <a:buNone/>
            </a:pPr>
            <a:endParaRPr lang="en-US" dirty="0"/>
          </a:p>
        </p:txBody>
      </p:sp>
    </p:spTree>
    <p:extLst>
      <p:ext uri="{BB962C8B-B14F-4D97-AF65-F5344CB8AC3E}">
        <p14:creationId xmlns:p14="http://schemas.microsoft.com/office/powerpoint/2010/main" val="2685229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Types</a:t>
            </a:r>
          </a:p>
        </p:txBody>
      </p:sp>
      <p:sp>
        <p:nvSpPr>
          <p:cNvPr id="3" name="Content Placeholder 2"/>
          <p:cNvSpPr>
            <a:spLocks noGrp="1"/>
          </p:cNvSpPr>
          <p:nvPr>
            <p:ph idx="1"/>
          </p:nvPr>
        </p:nvSpPr>
        <p:spPr/>
        <p:txBody>
          <a:bodyPr>
            <a:normAutofit/>
          </a:bodyPr>
          <a:lstStyle/>
          <a:p>
            <a:r>
              <a:rPr lang="en-US" sz="2400" b="1" dirty="0"/>
              <a:t>Phase I</a:t>
            </a:r>
            <a:r>
              <a:rPr lang="en-US" sz="2400" dirty="0"/>
              <a:t>- feasibility and proof-of-concept</a:t>
            </a:r>
          </a:p>
          <a:p>
            <a:r>
              <a:rPr lang="en-US" sz="2400" b="1" dirty="0"/>
              <a:t>Phase II</a:t>
            </a:r>
            <a:r>
              <a:rPr lang="en-US" sz="2400" dirty="0"/>
              <a:t>-continue R&amp;D initiated in Phase I</a:t>
            </a:r>
          </a:p>
          <a:p>
            <a:pPr marL="0" indent="0">
              <a:buNone/>
            </a:pPr>
            <a:r>
              <a:rPr lang="en-US" sz="2400" dirty="0"/>
              <a:t> 	- funding is based on results achieved in Phase I + scientific and 	technical 	merit and commercial potential of the project proposed in Phase II</a:t>
            </a:r>
          </a:p>
          <a:p>
            <a:r>
              <a:rPr lang="en-US" sz="2400" b="1" dirty="0"/>
              <a:t>Fast Track- </a:t>
            </a:r>
            <a:r>
              <a:rPr lang="en-US" sz="2400" dirty="0"/>
              <a:t>1 application for Phase I and Phase II that is submitted and reviewed together</a:t>
            </a:r>
          </a:p>
          <a:p>
            <a:r>
              <a:rPr lang="en-US" sz="2400" b="1" dirty="0"/>
              <a:t>Phase IIB Competing Renewal- </a:t>
            </a:r>
            <a:r>
              <a:rPr lang="en-US" sz="2400" dirty="0"/>
              <a:t>for projects that require additional funding beyond the original Phase II award. These applications require competitive peer review.</a:t>
            </a:r>
          </a:p>
          <a:p>
            <a:r>
              <a:rPr lang="en-US" sz="2400" b="1" dirty="0"/>
              <a:t>Direct to Phase II-  </a:t>
            </a:r>
            <a:r>
              <a:rPr lang="en-US" sz="2400" dirty="0"/>
              <a:t>for Phase II R&amp;D for projects  that have demonstrated the scientific and technical merit, feasibility and proof of concept</a:t>
            </a:r>
          </a:p>
        </p:txBody>
      </p:sp>
    </p:spTree>
    <p:extLst>
      <p:ext uri="{BB962C8B-B14F-4D97-AF65-F5344CB8AC3E}">
        <p14:creationId xmlns:p14="http://schemas.microsoft.com/office/powerpoint/2010/main" val="1703605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Currently Active SBIR &amp; STTR Funding Opportunities</a:t>
            </a:r>
          </a:p>
        </p:txBody>
      </p:sp>
      <p:sp>
        <p:nvSpPr>
          <p:cNvPr id="3" name="Content Placeholder 2"/>
          <p:cNvSpPr>
            <a:spLocks noGrp="1"/>
          </p:cNvSpPr>
          <p:nvPr>
            <p:ph idx="1"/>
          </p:nvPr>
        </p:nvSpPr>
        <p:spPr/>
        <p:txBody>
          <a:bodyPr>
            <a:normAutofit fontScale="92500" lnSpcReduction="20000"/>
          </a:bodyPr>
          <a:lstStyle/>
          <a:p>
            <a:r>
              <a:rPr lang="en-US" sz="3500" dirty="0">
                <a:solidFill>
                  <a:srgbClr val="0033CC"/>
                </a:solidFill>
              </a:rPr>
              <a:t>PA-16-032/Parent SBIR [R43/R44]</a:t>
            </a:r>
          </a:p>
          <a:p>
            <a:pPr marL="571500" indent="-571500">
              <a:buFont typeface="+mj-lt"/>
              <a:buAutoNum type="arabicPeriod"/>
            </a:pPr>
            <a:r>
              <a:rPr lang="en-US" sz="2200" dirty="0"/>
              <a:t>Application Types Allowed</a:t>
            </a:r>
          </a:p>
          <a:p>
            <a:pPr marL="0" indent="0">
              <a:buNone/>
            </a:pPr>
            <a:r>
              <a:rPr lang="en-US" sz="2200" dirty="0"/>
              <a:t>	-new Phase I, new Fast Track, Phase II renewal, Phase IIB-competing renewal</a:t>
            </a:r>
          </a:p>
          <a:p>
            <a:pPr marL="514350" indent="-514350">
              <a:buAutoNum type="arabicPeriod" startAt="2"/>
            </a:pPr>
            <a:r>
              <a:rPr lang="en-US" sz="2200" dirty="0"/>
              <a:t>Application Due Dates</a:t>
            </a:r>
          </a:p>
          <a:p>
            <a:pPr marL="0" indent="0">
              <a:buNone/>
            </a:pPr>
            <a:r>
              <a:rPr lang="en-US" sz="2200" dirty="0"/>
              <a:t>	-Sept 5, Jan 5, April 5</a:t>
            </a:r>
          </a:p>
          <a:p>
            <a:pPr marL="0" indent="0">
              <a:buNone/>
            </a:pPr>
            <a:r>
              <a:rPr lang="en-US" sz="2200" dirty="0"/>
              <a:t>3. Expiration Date</a:t>
            </a:r>
          </a:p>
          <a:p>
            <a:pPr marL="0" indent="0">
              <a:buNone/>
            </a:pPr>
            <a:r>
              <a:rPr lang="en-US" sz="2200" dirty="0"/>
              <a:t>	-April 6, 2017</a:t>
            </a:r>
          </a:p>
          <a:p>
            <a:pPr marL="0" indent="0">
              <a:buNone/>
            </a:pPr>
            <a:r>
              <a:rPr lang="en-US" sz="2200" dirty="0"/>
              <a:t>4. Award Budget</a:t>
            </a:r>
          </a:p>
          <a:p>
            <a:pPr marL="0" indent="0">
              <a:buNone/>
            </a:pPr>
            <a:r>
              <a:rPr lang="en-US" sz="2200" dirty="0"/>
              <a:t>	-statutory guidelines -$150K (Phase 1), $1.0M (Phase II)</a:t>
            </a:r>
          </a:p>
          <a:p>
            <a:pPr marL="0" indent="0">
              <a:buNone/>
            </a:pPr>
            <a:r>
              <a:rPr lang="en-US" sz="2200" dirty="0"/>
              <a:t>	 -for specific topics and with appropriate justification -&gt;$225K (Phase I) , &gt;$1.5M (Phase II)</a:t>
            </a:r>
          </a:p>
          <a:p>
            <a:pPr marL="0" indent="0">
              <a:buNone/>
            </a:pPr>
            <a:r>
              <a:rPr lang="en-US" sz="2000" b="1" dirty="0">
                <a:solidFill>
                  <a:srgbClr val="FF0000"/>
                </a:solidFill>
              </a:rPr>
              <a:t>***</a:t>
            </a:r>
            <a:r>
              <a:rPr lang="en-US" sz="1900" i="1" dirty="0">
                <a:solidFill>
                  <a:srgbClr val="FF0000"/>
                </a:solidFill>
              </a:rPr>
              <a:t>Applicants are </a:t>
            </a:r>
            <a:r>
              <a:rPr lang="en-US" sz="1900" b="1" i="1" dirty="0">
                <a:solidFill>
                  <a:srgbClr val="FF0000"/>
                </a:solidFill>
              </a:rPr>
              <a:t>strongly encouraged </a:t>
            </a:r>
            <a:r>
              <a:rPr lang="en-US" sz="1900" i="1" dirty="0">
                <a:solidFill>
                  <a:srgbClr val="FF0000"/>
                </a:solidFill>
              </a:rPr>
              <a:t>to contact NIH program officials prior to submitting any application in     	excess of the guidelines</a:t>
            </a:r>
          </a:p>
          <a:p>
            <a:pPr marL="514350" indent="-514350">
              <a:buFont typeface="+mj-lt"/>
              <a:buAutoNum type="arabicPeriod"/>
            </a:pPr>
            <a:endParaRPr lang="en-US" dirty="0"/>
          </a:p>
          <a:p>
            <a:pPr marL="0" indent="0">
              <a:buNone/>
            </a:pPr>
            <a:endParaRPr lang="en-US" dirty="0"/>
          </a:p>
          <a:p>
            <a:pPr marL="571500" indent="-571500">
              <a:buFont typeface="+mj-lt"/>
              <a:buAutoNum type="alphaLcParenR"/>
            </a:pPr>
            <a:endParaRPr lang="en-US" dirty="0"/>
          </a:p>
          <a:p>
            <a:pPr marL="0" indent="0">
              <a:buNone/>
            </a:pPr>
            <a:endParaRPr lang="en-US" dirty="0"/>
          </a:p>
        </p:txBody>
      </p:sp>
    </p:spTree>
    <p:extLst>
      <p:ext uri="{BB962C8B-B14F-4D97-AF65-F5344CB8AC3E}">
        <p14:creationId xmlns:p14="http://schemas.microsoft.com/office/powerpoint/2010/main" val="3459344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725" y="1082675"/>
            <a:ext cx="10515600" cy="4351338"/>
          </a:xfrm>
        </p:spPr>
        <p:txBody>
          <a:bodyPr>
            <a:noAutofit/>
          </a:bodyPr>
          <a:lstStyle/>
          <a:p>
            <a:r>
              <a:rPr lang="en-US" sz="3200" dirty="0">
                <a:solidFill>
                  <a:srgbClr val="0033CC"/>
                </a:solidFill>
              </a:rPr>
              <a:t>PAR-14-088 Direct Phase II SBIR [R44]</a:t>
            </a:r>
          </a:p>
          <a:p>
            <a:pPr marL="571500" indent="-571500">
              <a:buFont typeface="+mj-lt"/>
              <a:buAutoNum type="arabicPeriod"/>
            </a:pPr>
            <a:r>
              <a:rPr lang="en-US" sz="2000" dirty="0"/>
              <a:t>Application Types Allowed</a:t>
            </a:r>
          </a:p>
          <a:p>
            <a:pPr marL="0" indent="0">
              <a:buNone/>
            </a:pPr>
            <a:r>
              <a:rPr lang="en-US" sz="2000" dirty="0"/>
              <a:t>	- new Direct Phase II</a:t>
            </a:r>
          </a:p>
          <a:p>
            <a:pPr marL="0" indent="0">
              <a:buNone/>
            </a:pPr>
            <a:r>
              <a:rPr lang="en-US" sz="2000" dirty="0"/>
              <a:t>2. Application Due Dates</a:t>
            </a:r>
          </a:p>
          <a:p>
            <a:pPr marL="0" indent="0">
              <a:buNone/>
            </a:pPr>
            <a:r>
              <a:rPr lang="en-US" sz="2000" dirty="0"/>
              <a:t>	- Sept 5, Jan 5, April 5</a:t>
            </a:r>
          </a:p>
          <a:p>
            <a:pPr marL="0" indent="0">
              <a:buNone/>
            </a:pPr>
            <a:r>
              <a:rPr lang="en-US" sz="2000" dirty="0"/>
              <a:t>3. Expiration Date</a:t>
            </a:r>
          </a:p>
          <a:p>
            <a:pPr marL="0" indent="0">
              <a:buNone/>
            </a:pPr>
            <a:r>
              <a:rPr lang="en-US" sz="2000" dirty="0"/>
              <a:t>	- January 8, 2017</a:t>
            </a:r>
          </a:p>
          <a:p>
            <a:pPr marL="0" indent="0">
              <a:buNone/>
            </a:pPr>
            <a:r>
              <a:rPr lang="en-US" sz="2000" dirty="0"/>
              <a:t>4. Award Budget</a:t>
            </a:r>
          </a:p>
          <a:p>
            <a:pPr marL="0" indent="0">
              <a:buNone/>
            </a:pPr>
            <a:r>
              <a:rPr lang="en-US" sz="2000" dirty="0"/>
              <a:t>	- statutory guidelines :$1.0M </a:t>
            </a:r>
          </a:p>
          <a:p>
            <a:pPr marL="0" indent="0">
              <a:buNone/>
            </a:pPr>
            <a:r>
              <a:rPr lang="en-US" sz="2000" dirty="0"/>
              <a:t>	- for specific topics and with appropriate justification $2.0M/ 3yrs 	</a:t>
            </a:r>
            <a:endParaRPr lang="en-US" sz="2000" dirty="0">
              <a:solidFill>
                <a:srgbClr val="0033CC"/>
              </a:solidFill>
            </a:endParaRPr>
          </a:p>
        </p:txBody>
      </p:sp>
    </p:spTree>
    <p:extLst>
      <p:ext uri="{BB962C8B-B14F-4D97-AF65-F5344CB8AC3E}">
        <p14:creationId xmlns:p14="http://schemas.microsoft.com/office/powerpoint/2010/main" val="3435485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30299"/>
            <a:ext cx="10515600" cy="4841875"/>
          </a:xfrm>
        </p:spPr>
        <p:txBody>
          <a:bodyPr>
            <a:normAutofit fontScale="92500" lnSpcReduction="20000"/>
          </a:bodyPr>
          <a:lstStyle/>
          <a:p>
            <a:r>
              <a:rPr lang="en-US" sz="3500" dirty="0">
                <a:solidFill>
                  <a:srgbClr val="0033CC"/>
                </a:solidFill>
              </a:rPr>
              <a:t>PA-16-303/ Parent STTR[R41/R42]</a:t>
            </a:r>
          </a:p>
          <a:p>
            <a:pPr marL="571500" indent="-571500">
              <a:buFont typeface="+mj-lt"/>
              <a:buAutoNum type="arabicPeriod"/>
            </a:pPr>
            <a:r>
              <a:rPr lang="en-US" sz="2400" dirty="0"/>
              <a:t>Application Types Allowed</a:t>
            </a:r>
          </a:p>
          <a:p>
            <a:pPr marL="0" indent="0">
              <a:buNone/>
            </a:pPr>
            <a:r>
              <a:rPr lang="en-US" sz="2400" dirty="0"/>
              <a:t>	- new Phase I, new Fast Track, Phase II renewal, Phase IIB-competing renewal</a:t>
            </a:r>
          </a:p>
          <a:p>
            <a:pPr marL="514350" indent="-514350">
              <a:buAutoNum type="arabicPeriod" startAt="2"/>
            </a:pPr>
            <a:r>
              <a:rPr lang="en-US" sz="2400" dirty="0"/>
              <a:t>Application Due Dates</a:t>
            </a:r>
          </a:p>
          <a:p>
            <a:pPr marL="0" indent="0">
              <a:buNone/>
            </a:pPr>
            <a:r>
              <a:rPr lang="en-US" sz="2400" dirty="0"/>
              <a:t>	- Sept 5, Jan 5, April 5</a:t>
            </a:r>
          </a:p>
          <a:p>
            <a:pPr marL="0" indent="0">
              <a:buNone/>
            </a:pPr>
            <a:r>
              <a:rPr lang="en-US" sz="2400" dirty="0"/>
              <a:t>3. Expiration Date</a:t>
            </a:r>
          </a:p>
          <a:p>
            <a:pPr marL="0" indent="0">
              <a:buNone/>
            </a:pPr>
            <a:r>
              <a:rPr lang="en-US" sz="2400" dirty="0"/>
              <a:t>	- April 6, 2017</a:t>
            </a:r>
          </a:p>
          <a:p>
            <a:pPr marL="0" indent="0">
              <a:buNone/>
            </a:pPr>
            <a:r>
              <a:rPr lang="en-US" sz="2400" dirty="0"/>
              <a:t>4. Award Budget</a:t>
            </a:r>
          </a:p>
          <a:p>
            <a:pPr marL="0" indent="0">
              <a:buNone/>
            </a:pPr>
            <a:r>
              <a:rPr lang="en-US" sz="2400" dirty="0"/>
              <a:t>	- statutory guidelines -$150K (Phase 1), $1.0M (Phase II)</a:t>
            </a:r>
          </a:p>
          <a:p>
            <a:pPr marL="0" indent="0">
              <a:buNone/>
            </a:pPr>
            <a:r>
              <a:rPr lang="en-US" sz="2400" dirty="0"/>
              <a:t>	- for specific topics and with appropriate justification -&gt;$225K (Phase I) , &gt;$1.5M 	(Phase II</a:t>
            </a:r>
            <a:r>
              <a:rPr lang="en-US" dirty="0"/>
              <a:t>)</a:t>
            </a:r>
          </a:p>
          <a:p>
            <a:pPr marL="0" indent="0">
              <a:buNone/>
            </a:pPr>
            <a:r>
              <a:rPr lang="en-US" sz="1900" b="1" dirty="0">
                <a:solidFill>
                  <a:srgbClr val="FF0000"/>
                </a:solidFill>
              </a:rPr>
              <a:t>***</a:t>
            </a:r>
            <a:r>
              <a:rPr lang="en-US" sz="1900" i="1" dirty="0">
                <a:solidFill>
                  <a:srgbClr val="FF0000"/>
                </a:solidFill>
              </a:rPr>
              <a:t>Applicants are </a:t>
            </a:r>
            <a:r>
              <a:rPr lang="en-US" sz="1900" b="1" i="1" dirty="0">
                <a:solidFill>
                  <a:srgbClr val="FF0000"/>
                </a:solidFill>
              </a:rPr>
              <a:t>strongly encouraged </a:t>
            </a:r>
            <a:r>
              <a:rPr lang="en-US" sz="1900" i="1" dirty="0">
                <a:solidFill>
                  <a:srgbClr val="FF0000"/>
                </a:solidFill>
              </a:rPr>
              <a:t>to contact NIH program officials prior to submitting any application in excess of the guidelines</a:t>
            </a:r>
          </a:p>
          <a:p>
            <a:endParaRPr lang="en-US" dirty="0">
              <a:solidFill>
                <a:srgbClr val="0033CC"/>
              </a:solidFill>
            </a:endParaRPr>
          </a:p>
        </p:txBody>
      </p:sp>
    </p:spTree>
    <p:extLst>
      <p:ext uri="{BB962C8B-B14F-4D97-AF65-F5344CB8AC3E}">
        <p14:creationId xmlns:p14="http://schemas.microsoft.com/office/powerpoint/2010/main" val="1198351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Coming Soon</a:t>
            </a:r>
          </a:p>
        </p:txBody>
      </p:sp>
      <p:sp>
        <p:nvSpPr>
          <p:cNvPr id="3" name="Content Placeholder 2"/>
          <p:cNvSpPr>
            <a:spLocks noGrp="1"/>
          </p:cNvSpPr>
          <p:nvPr>
            <p:ph idx="1"/>
          </p:nvPr>
        </p:nvSpPr>
        <p:spPr/>
        <p:txBody>
          <a:bodyPr/>
          <a:lstStyle/>
          <a:p>
            <a:r>
              <a:rPr lang="en-US" dirty="0"/>
              <a:t>Advancing Research on Alzheimer's Disease and Alzheimer's-related Dementias (ADRD) (R43/R44)</a:t>
            </a:r>
          </a:p>
          <a:p>
            <a:pPr marL="0" indent="0">
              <a:buNone/>
            </a:pPr>
            <a:r>
              <a:rPr lang="en-US" dirty="0"/>
              <a:t>	- $15M set aside for 2017</a:t>
            </a:r>
          </a:p>
          <a:p>
            <a:r>
              <a:rPr lang="x-none" dirty="0"/>
              <a:t>Advancing Research on Alzheimer's Disease and Alzheimer's-related Dementias (ADRD) (R41/R42)</a:t>
            </a:r>
            <a:endParaRPr lang="en-US" dirty="0"/>
          </a:p>
          <a:p>
            <a:pPr marL="0" indent="0">
              <a:buNone/>
            </a:pPr>
            <a:r>
              <a:rPr lang="en-US" dirty="0"/>
              <a:t>	- $5M set aside for 2017</a:t>
            </a:r>
          </a:p>
          <a:p>
            <a:endParaRPr lang="en-US" dirty="0"/>
          </a:p>
        </p:txBody>
      </p:sp>
    </p:spTree>
    <p:extLst>
      <p:ext uri="{BB962C8B-B14F-4D97-AF65-F5344CB8AC3E}">
        <p14:creationId xmlns:p14="http://schemas.microsoft.com/office/powerpoint/2010/main" val="2629156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utoShape 62"/>
          <p:cNvSpPr>
            <a:spLocks noChangeAspect="1" noChangeArrowheads="1"/>
          </p:cNvSpPr>
          <p:nvPr/>
        </p:nvSpPr>
        <p:spPr bwMode="auto">
          <a:xfrm>
            <a:off x="7924800" y="2369407"/>
            <a:ext cx="1082408" cy="649443"/>
          </a:xfrm>
          <a:prstGeom prst="homePlate">
            <a:avLst>
              <a:gd name="adj" fmla="val 52546"/>
            </a:avLst>
          </a:prstGeom>
          <a:solidFill>
            <a:schemeClr val="accent1">
              <a:lumMod val="40000"/>
              <a:lumOff val="60000"/>
            </a:schemeClr>
          </a:solidFill>
          <a:ln w="9525">
            <a:solidFill>
              <a:schemeClr val="tx1"/>
            </a:solidFill>
            <a:miter lim="800000"/>
            <a:headEnd/>
            <a:tailEnd/>
          </a:ln>
        </p:spPr>
        <p:txBody>
          <a:bodyPr wrap="none" anchor="ctr"/>
          <a:lstStyle/>
          <a:p>
            <a:pPr algn="ctr" eaLnBrk="1" hangingPunct="1"/>
            <a:endParaRPr lang="en-US" sz="1200" b="1" dirty="0">
              <a:solidFill>
                <a:srgbClr val="000000"/>
              </a:solidFill>
              <a:latin typeface="Calibri" pitchFamily="34" charset="0"/>
              <a:cs typeface="Calibri" pitchFamily="34" charset="0"/>
            </a:endParaRPr>
          </a:p>
          <a:p>
            <a:pPr algn="ctr" eaLnBrk="1" hangingPunct="1"/>
            <a:r>
              <a:rPr lang="en-US" sz="1100" b="1" dirty="0">
                <a:solidFill>
                  <a:srgbClr val="000000"/>
                </a:solidFill>
                <a:latin typeface="Calibri" pitchFamily="34" charset="0"/>
                <a:cs typeface="Calibri" pitchFamily="34" charset="0"/>
              </a:rPr>
              <a:t>       IND</a:t>
            </a:r>
          </a:p>
          <a:p>
            <a:pPr algn="ctr" eaLnBrk="1" hangingPunct="1"/>
            <a:endParaRPr lang="en-US" sz="1200" b="1" dirty="0">
              <a:solidFill>
                <a:srgbClr val="000000"/>
              </a:solidFill>
              <a:latin typeface="Calibri" pitchFamily="34" charset="0"/>
              <a:cs typeface="Calibri" pitchFamily="34" charset="0"/>
            </a:endParaRPr>
          </a:p>
        </p:txBody>
      </p:sp>
      <p:grpSp>
        <p:nvGrpSpPr>
          <p:cNvPr id="52" name="Group 51"/>
          <p:cNvGrpSpPr/>
          <p:nvPr/>
        </p:nvGrpSpPr>
        <p:grpSpPr>
          <a:xfrm>
            <a:off x="1620710" y="2362199"/>
            <a:ext cx="6633943" cy="657030"/>
            <a:chOff x="96709" y="2590799"/>
            <a:chExt cx="6633943" cy="657030"/>
          </a:xfrm>
        </p:grpSpPr>
        <p:sp>
          <p:nvSpPr>
            <p:cNvPr id="5" name="AutoShape 62"/>
            <p:cNvSpPr>
              <a:spLocks noChangeAspect="1" noChangeArrowheads="1"/>
            </p:cNvSpPr>
            <p:nvPr/>
          </p:nvSpPr>
          <p:spPr bwMode="auto">
            <a:xfrm>
              <a:off x="96709" y="2590801"/>
              <a:ext cx="1230763" cy="635992"/>
            </a:xfrm>
            <a:prstGeom prst="homePlate">
              <a:avLst>
                <a:gd name="adj" fmla="val 52546"/>
              </a:avLst>
            </a:prstGeom>
            <a:solidFill>
              <a:schemeClr val="bg1">
                <a:lumMod val="95000"/>
              </a:schemeClr>
            </a:solidFill>
            <a:ln w="9525">
              <a:solidFill>
                <a:schemeClr val="tx1"/>
              </a:solidFill>
              <a:miter lim="800000"/>
              <a:headEnd/>
              <a:tailEnd/>
            </a:ln>
          </p:spPr>
          <p:txBody>
            <a:bodyPr wrap="none" anchor="ctr"/>
            <a:lstStyle/>
            <a:p>
              <a:pPr algn="ctr" eaLnBrk="1" hangingPunct="1"/>
              <a:endParaRPr lang="en-US" sz="1200" b="1" dirty="0">
                <a:solidFill>
                  <a:srgbClr val="000000"/>
                </a:solidFill>
                <a:latin typeface="Calibri" pitchFamily="34" charset="0"/>
                <a:cs typeface="Calibri" pitchFamily="34" charset="0"/>
              </a:endParaRPr>
            </a:p>
            <a:p>
              <a:pPr algn="ctr" eaLnBrk="1" hangingPunct="1"/>
              <a:r>
                <a:rPr lang="en-US" sz="1100" b="1" dirty="0">
                  <a:solidFill>
                    <a:srgbClr val="000000"/>
                  </a:solidFill>
                  <a:latin typeface="Calibri" pitchFamily="34" charset="0"/>
                  <a:cs typeface="Calibri" pitchFamily="34" charset="0"/>
                </a:rPr>
                <a:t>Target ID</a:t>
              </a:r>
            </a:p>
            <a:p>
              <a:pPr algn="ctr" eaLnBrk="1" hangingPunct="1"/>
              <a:endParaRPr lang="en-US" sz="1200" b="1" dirty="0">
                <a:solidFill>
                  <a:srgbClr val="000000"/>
                </a:solidFill>
                <a:latin typeface="Calibri" pitchFamily="34" charset="0"/>
                <a:cs typeface="Calibri" pitchFamily="34" charset="0"/>
              </a:endParaRPr>
            </a:p>
          </p:txBody>
        </p:sp>
        <p:sp>
          <p:nvSpPr>
            <p:cNvPr id="6" name="AutoShape 63"/>
            <p:cNvSpPr>
              <a:spLocks noChangeAspect="1" noChangeArrowheads="1"/>
            </p:cNvSpPr>
            <p:nvPr/>
          </p:nvSpPr>
          <p:spPr bwMode="auto">
            <a:xfrm>
              <a:off x="838200" y="2590800"/>
              <a:ext cx="1328738" cy="637794"/>
            </a:xfrm>
            <a:prstGeom prst="chevron">
              <a:avLst>
                <a:gd name="adj" fmla="val 52083"/>
              </a:avLst>
            </a:prstGeom>
            <a:solidFill>
              <a:schemeClr val="bg1">
                <a:lumMod val="95000"/>
              </a:schemeClr>
            </a:solidFill>
            <a:ln w="9525">
              <a:solidFill>
                <a:schemeClr val="tx1"/>
              </a:solidFill>
              <a:miter lim="800000"/>
              <a:headEnd/>
              <a:tailEnd/>
            </a:ln>
          </p:spPr>
          <p:txBody>
            <a:bodyPr wrap="none" anchor="ctr"/>
            <a:lstStyle/>
            <a:p>
              <a:pPr algn="ctr" eaLnBrk="1" hangingPunct="1"/>
              <a:r>
                <a:rPr lang="en-US" sz="1000" b="1" dirty="0">
                  <a:solidFill>
                    <a:srgbClr val="000000"/>
                  </a:solidFill>
                  <a:latin typeface="Calibri" pitchFamily="34" charset="0"/>
                  <a:cs typeface="Calibri" pitchFamily="34" charset="0"/>
                </a:rPr>
                <a:t>      Assay</a:t>
              </a:r>
            </a:p>
            <a:p>
              <a:pPr algn="ctr" eaLnBrk="1" hangingPunct="1"/>
              <a:r>
                <a:rPr lang="en-US" sz="1000" b="1" dirty="0">
                  <a:solidFill>
                    <a:srgbClr val="000000"/>
                  </a:solidFill>
                  <a:latin typeface="Calibri" pitchFamily="34" charset="0"/>
                  <a:cs typeface="Calibri" pitchFamily="34" charset="0"/>
                </a:rPr>
                <a:t>     Development </a:t>
              </a:r>
            </a:p>
          </p:txBody>
        </p:sp>
        <p:sp>
          <p:nvSpPr>
            <p:cNvPr id="7" name="AutoShape 64"/>
            <p:cNvSpPr>
              <a:spLocks noChangeAspect="1" noChangeArrowheads="1"/>
            </p:cNvSpPr>
            <p:nvPr/>
          </p:nvSpPr>
          <p:spPr bwMode="auto">
            <a:xfrm>
              <a:off x="1828800" y="2590800"/>
              <a:ext cx="1330214" cy="637794"/>
            </a:xfrm>
            <a:prstGeom prst="chevron">
              <a:avLst>
                <a:gd name="adj" fmla="val 52141"/>
              </a:avLst>
            </a:prstGeom>
            <a:solidFill>
              <a:schemeClr val="bg1">
                <a:lumMod val="95000"/>
              </a:schemeClr>
            </a:solidFill>
            <a:ln w="9525">
              <a:solidFill>
                <a:schemeClr val="tx1"/>
              </a:solidFill>
              <a:miter lim="800000"/>
              <a:headEnd/>
              <a:tailEnd/>
            </a:ln>
          </p:spPr>
          <p:txBody>
            <a:bodyPr wrap="none" anchor="ctr"/>
            <a:lstStyle/>
            <a:p>
              <a:pPr algn="ctr" eaLnBrk="1" hangingPunct="1"/>
              <a:r>
                <a:rPr lang="en-US" sz="1100" b="1" dirty="0">
                  <a:solidFill>
                    <a:srgbClr val="000000"/>
                  </a:solidFill>
                  <a:latin typeface="Calibri" pitchFamily="34" charset="0"/>
                  <a:cs typeface="Calibri" pitchFamily="34" charset="0"/>
                </a:rPr>
                <a:t>        Screening</a:t>
              </a:r>
            </a:p>
          </p:txBody>
        </p:sp>
        <p:sp>
          <p:nvSpPr>
            <p:cNvPr id="8" name="AutoShape 65"/>
            <p:cNvSpPr>
              <a:spLocks noChangeAspect="1" noChangeArrowheads="1"/>
            </p:cNvSpPr>
            <p:nvPr/>
          </p:nvSpPr>
          <p:spPr bwMode="auto">
            <a:xfrm>
              <a:off x="2743200" y="2590800"/>
              <a:ext cx="1330213" cy="637794"/>
            </a:xfrm>
            <a:prstGeom prst="chevron">
              <a:avLst>
                <a:gd name="adj" fmla="val 52141"/>
              </a:avLst>
            </a:prstGeom>
            <a:solidFill>
              <a:schemeClr val="accent1">
                <a:lumMod val="40000"/>
                <a:lumOff val="60000"/>
              </a:schemeClr>
            </a:solidFill>
            <a:ln w="9525">
              <a:solidFill>
                <a:schemeClr val="tx1"/>
              </a:solidFill>
              <a:miter lim="800000"/>
              <a:headEnd/>
              <a:tailEnd/>
            </a:ln>
          </p:spPr>
          <p:txBody>
            <a:bodyPr wrap="none" anchor="ctr"/>
            <a:lstStyle/>
            <a:p>
              <a:pPr algn="ctr" eaLnBrk="1" hangingPunct="1"/>
              <a:r>
                <a:rPr lang="en-US" sz="1100" b="1" dirty="0">
                  <a:solidFill>
                    <a:srgbClr val="000000"/>
                  </a:solidFill>
                  <a:latin typeface="Calibri" pitchFamily="34" charset="0"/>
                  <a:cs typeface="Calibri" pitchFamily="34" charset="0"/>
                </a:rPr>
                <a:t>Hits</a:t>
              </a:r>
            </a:p>
            <a:p>
              <a:pPr algn="ctr" eaLnBrk="1" hangingPunct="1"/>
              <a:r>
                <a:rPr lang="en-US" sz="1100" b="1" dirty="0">
                  <a:solidFill>
                    <a:srgbClr val="000000"/>
                  </a:solidFill>
                  <a:latin typeface="Calibri" pitchFamily="34" charset="0"/>
                  <a:cs typeface="Calibri" pitchFamily="34" charset="0"/>
                </a:rPr>
                <a:t>to</a:t>
              </a:r>
            </a:p>
            <a:p>
              <a:pPr algn="ctr" eaLnBrk="1" hangingPunct="1"/>
              <a:r>
                <a:rPr lang="en-US" sz="1100" b="1" dirty="0">
                  <a:solidFill>
                    <a:srgbClr val="000000"/>
                  </a:solidFill>
                  <a:latin typeface="Calibri" pitchFamily="34" charset="0"/>
                  <a:cs typeface="Calibri" pitchFamily="34" charset="0"/>
                </a:rPr>
                <a:t>Leads</a:t>
              </a:r>
            </a:p>
          </p:txBody>
        </p:sp>
        <p:sp>
          <p:nvSpPr>
            <p:cNvPr id="9" name="AutoShape 66"/>
            <p:cNvSpPr>
              <a:spLocks noChangeAspect="1" noChangeArrowheads="1"/>
            </p:cNvSpPr>
            <p:nvPr/>
          </p:nvSpPr>
          <p:spPr bwMode="auto">
            <a:xfrm>
              <a:off x="3657600" y="2590801"/>
              <a:ext cx="1301607" cy="636079"/>
            </a:xfrm>
            <a:prstGeom prst="chevron">
              <a:avLst>
                <a:gd name="adj" fmla="val 52141"/>
              </a:avLst>
            </a:prstGeom>
            <a:solidFill>
              <a:schemeClr val="accent1">
                <a:lumMod val="40000"/>
                <a:lumOff val="60000"/>
              </a:schemeClr>
            </a:solidFill>
            <a:ln w="9525">
              <a:solidFill>
                <a:schemeClr val="tx1"/>
              </a:solidFill>
              <a:miter lim="800000"/>
              <a:headEnd/>
              <a:tailEnd/>
            </a:ln>
          </p:spPr>
          <p:txBody>
            <a:bodyPr wrap="none" anchor="ctr"/>
            <a:lstStyle/>
            <a:p>
              <a:pPr algn="ctr" eaLnBrk="1" hangingPunct="1">
                <a:lnSpc>
                  <a:spcPct val="110000"/>
                </a:lnSpc>
              </a:pPr>
              <a:r>
                <a:rPr lang="en-US" sz="1200" b="1" dirty="0">
                  <a:latin typeface="Calibri" pitchFamily="34" charset="0"/>
                  <a:cs typeface="Calibri" pitchFamily="34" charset="0"/>
                </a:rPr>
                <a:t>     </a:t>
              </a:r>
              <a:r>
                <a:rPr lang="en-US" sz="1100" b="1" dirty="0">
                  <a:latin typeface="Calibri" pitchFamily="34" charset="0"/>
                  <a:cs typeface="Calibri" pitchFamily="34" charset="0"/>
                </a:rPr>
                <a:t>Lead</a:t>
              </a:r>
            </a:p>
            <a:p>
              <a:pPr algn="ctr" eaLnBrk="1" hangingPunct="1">
                <a:lnSpc>
                  <a:spcPct val="110000"/>
                </a:lnSpc>
              </a:pPr>
              <a:r>
                <a:rPr lang="en-US" sz="1100" b="1" dirty="0">
                  <a:latin typeface="Calibri" pitchFamily="34" charset="0"/>
                  <a:cs typeface="Calibri" pitchFamily="34" charset="0"/>
                </a:rPr>
                <a:t>     Optimization</a:t>
              </a:r>
            </a:p>
          </p:txBody>
        </p:sp>
        <p:sp>
          <p:nvSpPr>
            <p:cNvPr id="10" name="AutoShape 67"/>
            <p:cNvSpPr>
              <a:spLocks noChangeAspect="1" noChangeArrowheads="1"/>
            </p:cNvSpPr>
            <p:nvPr/>
          </p:nvSpPr>
          <p:spPr bwMode="auto">
            <a:xfrm>
              <a:off x="4572000" y="2590801"/>
              <a:ext cx="1343515" cy="644171"/>
            </a:xfrm>
            <a:prstGeom prst="chevron">
              <a:avLst>
                <a:gd name="adj" fmla="val 52141"/>
              </a:avLst>
            </a:prstGeom>
            <a:solidFill>
              <a:schemeClr val="accent1">
                <a:lumMod val="40000"/>
                <a:lumOff val="60000"/>
              </a:schemeClr>
            </a:solidFill>
            <a:ln w="9525">
              <a:solidFill>
                <a:schemeClr val="tx1"/>
              </a:solidFill>
              <a:miter lim="800000"/>
              <a:headEnd/>
              <a:tailEnd/>
            </a:ln>
          </p:spPr>
          <p:txBody>
            <a:bodyPr wrap="none" anchor="ctr"/>
            <a:lstStyle/>
            <a:p>
              <a:pPr algn="ctr" eaLnBrk="1" hangingPunct="1"/>
              <a:r>
                <a:rPr lang="en-US" sz="1100" b="1" dirty="0">
                  <a:solidFill>
                    <a:srgbClr val="000000"/>
                  </a:solidFill>
                  <a:latin typeface="Calibri" pitchFamily="34" charset="0"/>
                  <a:cs typeface="Calibri" pitchFamily="34" charset="0"/>
                </a:rPr>
                <a:t>     </a:t>
              </a:r>
              <a:r>
                <a:rPr lang="en-US" sz="1100" b="1" dirty="0">
                  <a:latin typeface="Calibri" pitchFamily="34" charset="0"/>
                  <a:cs typeface="Calibri" pitchFamily="34" charset="0"/>
                </a:rPr>
                <a:t>Candidate</a:t>
              </a:r>
            </a:p>
            <a:p>
              <a:pPr algn="ctr" eaLnBrk="1" hangingPunct="1"/>
              <a:r>
                <a:rPr lang="en-US" sz="1100" b="1" dirty="0">
                  <a:latin typeface="Calibri" pitchFamily="34" charset="0"/>
                  <a:cs typeface="Calibri" pitchFamily="34" charset="0"/>
                </a:rPr>
                <a:t>     Selection</a:t>
              </a:r>
            </a:p>
          </p:txBody>
        </p:sp>
        <p:sp>
          <p:nvSpPr>
            <p:cNvPr id="11" name="AutoShape 68"/>
            <p:cNvSpPr>
              <a:spLocks noChangeAspect="1" noChangeArrowheads="1"/>
            </p:cNvSpPr>
            <p:nvPr/>
          </p:nvSpPr>
          <p:spPr bwMode="auto">
            <a:xfrm>
              <a:off x="5562601" y="2590799"/>
              <a:ext cx="1168051" cy="657030"/>
            </a:xfrm>
            <a:prstGeom prst="chevron">
              <a:avLst>
                <a:gd name="adj" fmla="val 52083"/>
              </a:avLst>
            </a:prstGeom>
            <a:solidFill>
              <a:schemeClr val="accent1">
                <a:lumMod val="40000"/>
                <a:lumOff val="60000"/>
              </a:schemeClr>
            </a:solidFill>
            <a:ln w="9525">
              <a:solidFill>
                <a:schemeClr val="tx1"/>
              </a:solidFill>
              <a:miter lim="800000"/>
              <a:headEnd/>
              <a:tailEnd/>
            </a:ln>
          </p:spPr>
          <p:txBody>
            <a:bodyPr wrap="none" anchor="ctr"/>
            <a:lstStyle/>
            <a:p>
              <a:pPr algn="ctr" eaLnBrk="1" hangingPunct="1"/>
              <a:r>
                <a:rPr lang="en-US" sz="1200" b="1" dirty="0">
                  <a:solidFill>
                    <a:srgbClr val="000000"/>
                  </a:solidFill>
                  <a:latin typeface="Calibri" pitchFamily="34" charset="0"/>
                  <a:cs typeface="Calibri" pitchFamily="34" charset="0"/>
                </a:rPr>
                <a:t>    </a:t>
              </a:r>
              <a:r>
                <a:rPr lang="en-US" sz="1100" b="1" dirty="0">
                  <a:latin typeface="Calibri" pitchFamily="34" charset="0"/>
                  <a:cs typeface="Calibri" pitchFamily="34" charset="0"/>
                </a:rPr>
                <a:t>IND-enabling</a:t>
              </a:r>
            </a:p>
            <a:p>
              <a:pPr algn="ctr" eaLnBrk="1" hangingPunct="1"/>
              <a:r>
                <a:rPr lang="en-US" sz="1100" b="1" dirty="0">
                  <a:latin typeface="Calibri" pitchFamily="34" charset="0"/>
                  <a:cs typeface="Calibri" pitchFamily="34" charset="0"/>
                </a:rPr>
                <a:t>studies</a:t>
              </a:r>
            </a:p>
          </p:txBody>
        </p:sp>
      </p:grpSp>
      <p:sp>
        <p:nvSpPr>
          <p:cNvPr id="57" name="AutoShape 64"/>
          <p:cNvSpPr>
            <a:spLocks noChangeArrowheads="1"/>
          </p:cNvSpPr>
          <p:nvPr/>
        </p:nvSpPr>
        <p:spPr bwMode="auto">
          <a:xfrm>
            <a:off x="5351462" y="5181600"/>
            <a:ext cx="1430338" cy="685800"/>
          </a:xfrm>
          <a:prstGeom prst="chevron">
            <a:avLst>
              <a:gd name="adj" fmla="val 52141"/>
            </a:avLst>
          </a:prstGeom>
          <a:solidFill>
            <a:schemeClr val="accent1">
              <a:lumMod val="75000"/>
            </a:schemeClr>
          </a:solidFill>
          <a:ln w="9525">
            <a:solidFill>
              <a:schemeClr val="tx1"/>
            </a:solidFill>
            <a:miter lim="800000"/>
            <a:headEnd/>
            <a:tailEnd/>
          </a:ln>
        </p:spPr>
        <p:txBody>
          <a:bodyPr wrap="none" anchor="ctr"/>
          <a:lstStyle/>
          <a:p>
            <a:pPr algn="ctr" eaLnBrk="1" hangingPunct="1"/>
            <a:r>
              <a:rPr lang="en-US" sz="1100" b="1" dirty="0">
                <a:solidFill>
                  <a:srgbClr val="000000"/>
                </a:solidFill>
                <a:latin typeface="Calibri" pitchFamily="34" charset="0"/>
                <a:cs typeface="Calibri" pitchFamily="34" charset="0"/>
              </a:rPr>
              <a:t>        Phase II</a:t>
            </a:r>
          </a:p>
        </p:txBody>
      </p:sp>
      <p:sp>
        <p:nvSpPr>
          <p:cNvPr id="75" name="Rectangle 74"/>
          <p:cNvSpPr/>
          <p:nvPr/>
        </p:nvSpPr>
        <p:spPr>
          <a:xfrm>
            <a:off x="1868616" y="4681798"/>
            <a:ext cx="417384" cy="1950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13" name="Rectangle 12"/>
          <p:cNvSpPr/>
          <p:nvPr/>
        </p:nvSpPr>
        <p:spPr>
          <a:xfrm flipV="1">
            <a:off x="5867400" y="4724400"/>
            <a:ext cx="355600" cy="1950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16" name="TextBox 15"/>
          <p:cNvSpPr txBox="1"/>
          <p:nvPr/>
        </p:nvSpPr>
        <p:spPr>
          <a:xfrm>
            <a:off x="3063139" y="1905000"/>
            <a:ext cx="543739" cy="369332"/>
          </a:xfrm>
          <a:prstGeom prst="rect">
            <a:avLst/>
          </a:prstGeom>
          <a:noFill/>
        </p:spPr>
        <p:txBody>
          <a:bodyPr wrap="none" rtlCol="0">
            <a:spAutoFit/>
          </a:bodyPr>
          <a:lstStyle/>
          <a:p>
            <a:r>
              <a:rPr lang="en-US" b="1" dirty="0">
                <a:solidFill>
                  <a:schemeClr val="bg1"/>
                </a:solidFill>
                <a:latin typeface="Calibri" pitchFamily="34" charset="0"/>
                <a:cs typeface="Calibri" pitchFamily="34" charset="0"/>
              </a:rPr>
              <a:t>NIH</a:t>
            </a:r>
          </a:p>
        </p:txBody>
      </p:sp>
      <p:sp>
        <p:nvSpPr>
          <p:cNvPr id="41" name="TextBox 40"/>
          <p:cNvSpPr txBox="1"/>
          <p:nvPr/>
        </p:nvSpPr>
        <p:spPr>
          <a:xfrm>
            <a:off x="4812644" y="4126468"/>
            <a:ext cx="2273956" cy="369332"/>
          </a:xfrm>
          <a:prstGeom prst="rect">
            <a:avLst/>
          </a:prstGeom>
          <a:noFill/>
        </p:spPr>
        <p:txBody>
          <a:bodyPr wrap="none" rtlCol="0">
            <a:spAutoFit/>
          </a:bodyPr>
          <a:lstStyle/>
          <a:p>
            <a:r>
              <a:rPr lang="en-US" b="1" dirty="0">
                <a:latin typeface="Calibri" pitchFamily="34" charset="0"/>
                <a:cs typeface="Calibri" pitchFamily="34" charset="0"/>
              </a:rPr>
              <a:t>Clinical Development </a:t>
            </a:r>
          </a:p>
        </p:txBody>
      </p:sp>
      <p:cxnSp>
        <p:nvCxnSpPr>
          <p:cNvPr id="42" name="Straight Connector 41"/>
          <p:cNvCxnSpPr/>
          <p:nvPr/>
        </p:nvCxnSpPr>
        <p:spPr>
          <a:xfrm>
            <a:off x="5181600" y="2133600"/>
            <a:ext cx="4114800" cy="0"/>
          </a:xfrm>
          <a:prstGeom prst="line">
            <a:avLst/>
          </a:prstGeom>
          <a:ln>
            <a:solidFill>
              <a:srgbClr val="0000CC"/>
            </a:solidFill>
          </a:ln>
        </p:spPr>
        <p:style>
          <a:lnRef idx="3">
            <a:schemeClr val="accent1"/>
          </a:lnRef>
          <a:fillRef idx="0">
            <a:schemeClr val="accent1"/>
          </a:fillRef>
          <a:effectRef idx="2">
            <a:schemeClr val="accent1"/>
          </a:effectRef>
          <a:fontRef idx="minor">
            <a:schemeClr val="tx1"/>
          </a:fontRef>
        </p:style>
      </p:cxnSp>
      <p:sp>
        <p:nvSpPr>
          <p:cNvPr id="43" name="AutoShape 63"/>
          <p:cNvSpPr>
            <a:spLocks noChangeAspect="1" noChangeArrowheads="1"/>
          </p:cNvSpPr>
          <p:nvPr/>
        </p:nvSpPr>
        <p:spPr bwMode="auto">
          <a:xfrm>
            <a:off x="8610601" y="2362206"/>
            <a:ext cx="1175187" cy="648971"/>
          </a:xfrm>
          <a:prstGeom prst="chevron">
            <a:avLst>
              <a:gd name="adj" fmla="val 52083"/>
            </a:avLst>
          </a:prstGeom>
          <a:solidFill>
            <a:schemeClr val="accent5">
              <a:lumMod val="60000"/>
              <a:lumOff val="40000"/>
            </a:schemeClr>
          </a:solidFill>
          <a:ln w="9525">
            <a:solidFill>
              <a:schemeClr val="tx1"/>
            </a:solidFill>
            <a:miter lim="800000"/>
            <a:headEnd/>
            <a:tailEnd/>
          </a:ln>
        </p:spPr>
        <p:txBody>
          <a:bodyPr wrap="none" anchor="ctr"/>
          <a:lstStyle/>
          <a:p>
            <a:pPr algn="ctr" eaLnBrk="1" hangingPunct="1"/>
            <a:r>
              <a:rPr lang="en-US" sz="1100" b="1" dirty="0">
                <a:solidFill>
                  <a:srgbClr val="000000"/>
                </a:solidFill>
                <a:latin typeface="Calibri" pitchFamily="34" charset="0"/>
                <a:cs typeface="Calibri" pitchFamily="34" charset="0"/>
              </a:rPr>
              <a:t>Phase I</a:t>
            </a:r>
          </a:p>
        </p:txBody>
      </p:sp>
      <p:sp>
        <p:nvSpPr>
          <p:cNvPr id="19" name="TextBox 18"/>
          <p:cNvSpPr txBox="1"/>
          <p:nvPr/>
        </p:nvSpPr>
        <p:spPr>
          <a:xfrm>
            <a:off x="5867400" y="1780402"/>
            <a:ext cx="3429000" cy="276999"/>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Alzheimer’s</a:t>
            </a:r>
            <a:r>
              <a:rPr lang="en-US" sz="1200" b="1" dirty="0">
                <a:latin typeface="Arial" panose="020B0604020202020204" pitchFamily="34" charset="0"/>
                <a:cs typeface="Arial" panose="020B0604020202020204" pitchFamily="34" charset="0"/>
              </a:rPr>
              <a:t> </a:t>
            </a:r>
            <a:r>
              <a:rPr lang="en-US" sz="1100" b="1" dirty="0">
                <a:latin typeface="Arial" panose="020B0604020202020204" pitchFamily="34" charset="0"/>
                <a:cs typeface="Arial" panose="020B0604020202020204" pitchFamily="34" charset="0"/>
              </a:rPr>
              <a:t>Drug Development Program</a:t>
            </a:r>
          </a:p>
        </p:txBody>
      </p:sp>
      <p:cxnSp>
        <p:nvCxnSpPr>
          <p:cNvPr id="44" name="Straight Connector 43"/>
          <p:cNvCxnSpPr/>
          <p:nvPr/>
        </p:nvCxnSpPr>
        <p:spPr>
          <a:xfrm>
            <a:off x="2554288" y="2133600"/>
            <a:ext cx="2627313"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45" name="TextBox 44"/>
          <p:cNvSpPr txBox="1"/>
          <p:nvPr/>
        </p:nvSpPr>
        <p:spPr>
          <a:xfrm>
            <a:off x="2438400" y="1752601"/>
            <a:ext cx="3657600" cy="246221"/>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   Drug Discovery for Nervous System Disorders</a:t>
            </a:r>
          </a:p>
        </p:txBody>
      </p:sp>
      <p:cxnSp>
        <p:nvCxnSpPr>
          <p:cNvPr id="46" name="Straight Connector 45"/>
          <p:cNvCxnSpPr/>
          <p:nvPr/>
        </p:nvCxnSpPr>
        <p:spPr>
          <a:xfrm>
            <a:off x="2438400" y="3227070"/>
            <a:ext cx="1676400" cy="0"/>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47" name="TextBox 46"/>
          <p:cNvSpPr txBox="1"/>
          <p:nvPr/>
        </p:nvSpPr>
        <p:spPr>
          <a:xfrm>
            <a:off x="1752600" y="3249931"/>
            <a:ext cx="3429000"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 </a:t>
            </a:r>
            <a:r>
              <a:rPr lang="en-US" sz="1100" b="1" dirty="0">
                <a:latin typeface="Arial" panose="020B0604020202020204" pitchFamily="34" charset="0"/>
                <a:cs typeface="Arial" panose="020B0604020202020204" pitchFamily="34" charset="0"/>
              </a:rPr>
              <a:t> Assay </a:t>
            </a:r>
            <a:r>
              <a:rPr lang="en-US" sz="1000" b="1" dirty="0">
                <a:latin typeface="Arial" panose="020B0604020202020204" pitchFamily="34" charset="0"/>
                <a:cs typeface="Arial" panose="020B0604020202020204" pitchFamily="34" charset="0"/>
              </a:rPr>
              <a:t>Development</a:t>
            </a:r>
            <a:r>
              <a:rPr lang="en-US" sz="1100" b="1" dirty="0">
                <a:latin typeface="Arial" panose="020B0604020202020204" pitchFamily="34" charset="0"/>
                <a:cs typeface="Arial" panose="020B0604020202020204" pitchFamily="34" charset="0"/>
              </a:rPr>
              <a:t> and </a:t>
            </a:r>
            <a:r>
              <a:rPr lang="en-US" sz="1000" b="1" dirty="0">
                <a:latin typeface="Arial" panose="020B0604020202020204" pitchFamily="34" charset="0"/>
                <a:cs typeface="Arial" panose="020B0604020202020204" pitchFamily="34" charset="0"/>
              </a:rPr>
              <a:t>Screening</a:t>
            </a:r>
          </a:p>
        </p:txBody>
      </p:sp>
      <p:cxnSp>
        <p:nvCxnSpPr>
          <p:cNvPr id="48" name="Straight Connector 47"/>
          <p:cNvCxnSpPr/>
          <p:nvPr/>
        </p:nvCxnSpPr>
        <p:spPr>
          <a:xfrm flipV="1">
            <a:off x="4383088" y="3781234"/>
            <a:ext cx="5122005" cy="6291"/>
          </a:xfrm>
          <a:prstGeom prst="line">
            <a:avLst/>
          </a:prstGeom>
          <a:ln>
            <a:solidFill>
              <a:srgbClr val="0000FF"/>
            </a:solidFill>
          </a:ln>
        </p:spPr>
        <p:style>
          <a:lnRef idx="3">
            <a:schemeClr val="accent1"/>
          </a:lnRef>
          <a:fillRef idx="0">
            <a:schemeClr val="accent1"/>
          </a:fillRef>
          <a:effectRef idx="2">
            <a:schemeClr val="accent1"/>
          </a:effectRef>
          <a:fontRef idx="minor">
            <a:schemeClr val="tx1"/>
          </a:fontRef>
        </p:style>
      </p:cxnSp>
      <p:sp>
        <p:nvSpPr>
          <p:cNvPr id="49" name="TextBox 48"/>
          <p:cNvSpPr txBox="1"/>
          <p:nvPr/>
        </p:nvSpPr>
        <p:spPr>
          <a:xfrm>
            <a:off x="6019800" y="3853190"/>
            <a:ext cx="3429000" cy="261610"/>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Blueprint </a:t>
            </a:r>
            <a:r>
              <a:rPr lang="en-US" sz="1100" b="1" dirty="0" err="1">
                <a:latin typeface="Arial" panose="020B0604020202020204" pitchFamily="34" charset="0"/>
                <a:cs typeface="Arial" panose="020B0604020202020204" pitchFamily="34" charset="0"/>
              </a:rPr>
              <a:t>Neurotherapeutics</a:t>
            </a:r>
            <a:r>
              <a:rPr lang="en-US" sz="1100" b="1" dirty="0">
                <a:latin typeface="Arial" panose="020B0604020202020204" pitchFamily="34" charset="0"/>
                <a:cs typeface="Arial" panose="020B0604020202020204" pitchFamily="34" charset="0"/>
              </a:rPr>
              <a:t> Program</a:t>
            </a:r>
            <a:endParaRPr lang="en-US" sz="1200" b="1" dirty="0">
              <a:latin typeface="Arial" panose="020B0604020202020204" pitchFamily="34" charset="0"/>
              <a:cs typeface="Arial" panose="020B0604020202020204" pitchFamily="34" charset="0"/>
            </a:endParaRPr>
          </a:p>
        </p:txBody>
      </p:sp>
      <p:sp>
        <p:nvSpPr>
          <p:cNvPr id="50" name="TextBox 49"/>
          <p:cNvSpPr txBox="1"/>
          <p:nvPr/>
        </p:nvSpPr>
        <p:spPr>
          <a:xfrm>
            <a:off x="4114800" y="926068"/>
            <a:ext cx="3575594" cy="369332"/>
          </a:xfrm>
          <a:prstGeom prst="rect">
            <a:avLst/>
          </a:prstGeom>
          <a:noFill/>
        </p:spPr>
        <p:txBody>
          <a:bodyPr wrap="none" rtlCol="0">
            <a:spAutoFit/>
          </a:bodyPr>
          <a:lstStyle/>
          <a:p>
            <a:r>
              <a:rPr lang="en-US" b="1" dirty="0">
                <a:latin typeface="Calibri" pitchFamily="34" charset="0"/>
                <a:cs typeface="Calibri" pitchFamily="34" charset="0"/>
              </a:rPr>
              <a:t>Discovery/Preclinical Development </a:t>
            </a:r>
          </a:p>
        </p:txBody>
      </p:sp>
      <p:sp>
        <p:nvSpPr>
          <p:cNvPr id="56" name="AutoShape 63"/>
          <p:cNvSpPr>
            <a:spLocks noChangeArrowheads="1"/>
          </p:cNvSpPr>
          <p:nvPr/>
        </p:nvSpPr>
        <p:spPr bwMode="auto">
          <a:xfrm>
            <a:off x="4286250" y="5181600"/>
            <a:ext cx="1428750" cy="685800"/>
          </a:xfrm>
          <a:prstGeom prst="chevron">
            <a:avLst>
              <a:gd name="adj" fmla="val 52083"/>
            </a:avLst>
          </a:prstGeom>
          <a:solidFill>
            <a:schemeClr val="accent5">
              <a:lumMod val="60000"/>
              <a:lumOff val="40000"/>
            </a:schemeClr>
          </a:solidFill>
          <a:ln w="9525">
            <a:solidFill>
              <a:schemeClr val="accent2">
                <a:lumMod val="75000"/>
              </a:schemeClr>
            </a:solidFill>
            <a:miter lim="800000"/>
            <a:headEnd/>
            <a:tailEnd/>
          </a:ln>
        </p:spPr>
        <p:txBody>
          <a:bodyPr wrap="none" anchor="ctr"/>
          <a:lstStyle/>
          <a:p>
            <a:pPr algn="ctr" eaLnBrk="1" hangingPunct="1"/>
            <a:r>
              <a:rPr lang="en-US" sz="1100" b="1" dirty="0">
                <a:solidFill>
                  <a:srgbClr val="000000"/>
                </a:solidFill>
                <a:latin typeface="Calibri" pitchFamily="34" charset="0"/>
                <a:cs typeface="Calibri" pitchFamily="34" charset="0"/>
              </a:rPr>
              <a:t>Phase I</a:t>
            </a:r>
          </a:p>
        </p:txBody>
      </p:sp>
      <p:sp>
        <p:nvSpPr>
          <p:cNvPr id="53" name="AutoShape 65"/>
          <p:cNvSpPr>
            <a:spLocks noChangeArrowheads="1"/>
          </p:cNvSpPr>
          <p:nvPr/>
        </p:nvSpPr>
        <p:spPr bwMode="auto">
          <a:xfrm>
            <a:off x="6261255" y="5181600"/>
            <a:ext cx="1430337" cy="685800"/>
          </a:xfrm>
          <a:prstGeom prst="chevron">
            <a:avLst>
              <a:gd name="adj" fmla="val 52141"/>
            </a:avLst>
          </a:prstGeom>
          <a:solidFill>
            <a:schemeClr val="accent5">
              <a:lumMod val="75000"/>
            </a:schemeClr>
          </a:solidFill>
          <a:ln w="9525">
            <a:solidFill>
              <a:schemeClr val="tx1"/>
            </a:solidFill>
            <a:miter lim="800000"/>
            <a:headEnd/>
            <a:tailEnd/>
          </a:ln>
        </p:spPr>
        <p:txBody>
          <a:bodyPr wrap="none" anchor="ctr"/>
          <a:lstStyle/>
          <a:p>
            <a:pPr algn="ctr" eaLnBrk="1" hangingPunct="1"/>
            <a:r>
              <a:rPr lang="en-US" sz="1100" b="1" dirty="0">
                <a:solidFill>
                  <a:srgbClr val="000000"/>
                </a:solidFill>
                <a:latin typeface="Calibri" pitchFamily="34" charset="0"/>
                <a:cs typeface="Calibri" pitchFamily="34" charset="0"/>
              </a:rPr>
              <a:t>Phase III</a:t>
            </a:r>
          </a:p>
        </p:txBody>
      </p:sp>
      <p:cxnSp>
        <p:nvCxnSpPr>
          <p:cNvPr id="54" name="Straight Connector 53"/>
          <p:cNvCxnSpPr/>
          <p:nvPr/>
        </p:nvCxnSpPr>
        <p:spPr>
          <a:xfrm>
            <a:off x="4383088" y="4953000"/>
            <a:ext cx="1941513" cy="0"/>
          </a:xfrm>
          <a:prstGeom prst="line">
            <a:avLst/>
          </a:prstGeom>
          <a:ln>
            <a:solidFill>
              <a:srgbClr val="00B050"/>
            </a:solidFill>
          </a:ln>
        </p:spPr>
        <p:style>
          <a:lnRef idx="3">
            <a:schemeClr val="accent1"/>
          </a:lnRef>
          <a:fillRef idx="0">
            <a:schemeClr val="accent1"/>
          </a:fillRef>
          <a:effectRef idx="2">
            <a:schemeClr val="accent1"/>
          </a:effectRef>
          <a:fontRef idx="minor">
            <a:schemeClr val="tx1"/>
          </a:fontRef>
        </p:style>
      </p:cxnSp>
      <p:sp>
        <p:nvSpPr>
          <p:cNvPr id="29" name="TextBox 28"/>
          <p:cNvSpPr txBox="1"/>
          <p:nvPr/>
        </p:nvSpPr>
        <p:spPr>
          <a:xfrm>
            <a:off x="4662488" y="4615190"/>
            <a:ext cx="1662113" cy="261610"/>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AD Pilot Ph1/Ph2</a:t>
            </a:r>
          </a:p>
        </p:txBody>
      </p:sp>
      <p:cxnSp>
        <p:nvCxnSpPr>
          <p:cNvPr id="60" name="Straight Connector 59"/>
          <p:cNvCxnSpPr/>
          <p:nvPr/>
        </p:nvCxnSpPr>
        <p:spPr>
          <a:xfrm>
            <a:off x="6629401" y="4953000"/>
            <a:ext cx="810115" cy="0"/>
          </a:xfrm>
          <a:prstGeom prst="line">
            <a:avLst/>
          </a:prstGeom>
          <a:ln>
            <a:solidFill>
              <a:srgbClr val="00B050"/>
            </a:solidFill>
          </a:ln>
        </p:spPr>
        <p:style>
          <a:lnRef idx="3">
            <a:schemeClr val="accent1"/>
          </a:lnRef>
          <a:fillRef idx="0">
            <a:schemeClr val="accent1"/>
          </a:fillRef>
          <a:effectRef idx="2">
            <a:schemeClr val="accent1"/>
          </a:effectRef>
          <a:fontRef idx="minor">
            <a:schemeClr val="tx1"/>
          </a:fontRef>
        </p:style>
      </p:cxnSp>
      <p:sp>
        <p:nvSpPr>
          <p:cNvPr id="61" name="TextBox 60"/>
          <p:cNvSpPr txBox="1"/>
          <p:nvPr/>
        </p:nvSpPr>
        <p:spPr>
          <a:xfrm>
            <a:off x="6248401" y="4615190"/>
            <a:ext cx="1662113" cy="261610"/>
          </a:xfrm>
          <a:prstGeom prst="rect">
            <a:avLst/>
          </a:prstGeom>
          <a:noFill/>
        </p:spPr>
        <p:txBody>
          <a:bodyPr wrap="square" rtlCol="0">
            <a:spAutoFit/>
          </a:bodyPr>
          <a:lstStyle/>
          <a:p>
            <a:pPr algn="ctr"/>
            <a:r>
              <a:rPr lang="en-US" sz="1100" b="1" dirty="0">
                <a:latin typeface="Arial" panose="020B0604020202020204" pitchFamily="34" charset="0"/>
                <a:cs typeface="Arial" panose="020B0604020202020204" pitchFamily="34" charset="0"/>
              </a:rPr>
              <a:t>AD Ph3 </a:t>
            </a:r>
          </a:p>
        </p:txBody>
      </p:sp>
      <p:cxnSp>
        <p:nvCxnSpPr>
          <p:cNvPr id="62" name="Straight Connector 61"/>
          <p:cNvCxnSpPr/>
          <p:nvPr/>
        </p:nvCxnSpPr>
        <p:spPr>
          <a:xfrm flipV="1">
            <a:off x="4383088" y="6168788"/>
            <a:ext cx="1089664" cy="3412"/>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cxnSp>
        <p:nvCxnSpPr>
          <p:cNvPr id="69" name="Straight Connector 68"/>
          <p:cNvCxnSpPr/>
          <p:nvPr/>
        </p:nvCxnSpPr>
        <p:spPr>
          <a:xfrm>
            <a:off x="4343400" y="3352800"/>
            <a:ext cx="933450"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70" name="TextBox 69"/>
          <p:cNvSpPr txBox="1"/>
          <p:nvPr/>
        </p:nvSpPr>
        <p:spPr>
          <a:xfrm>
            <a:off x="3962400" y="3333690"/>
            <a:ext cx="1905000" cy="400110"/>
          </a:xfrm>
          <a:prstGeom prst="rect">
            <a:avLst/>
          </a:prstGeom>
          <a:noFill/>
        </p:spPr>
        <p:txBody>
          <a:bodyPr wrap="square" rtlCol="0">
            <a:spAutoFit/>
          </a:bodyPr>
          <a:lstStyle/>
          <a:p>
            <a:pPr algn="ctr"/>
            <a:r>
              <a:rPr lang="en-US" sz="1000" b="1" dirty="0">
                <a:latin typeface="Arial" panose="020B0604020202020204" pitchFamily="34" charset="0"/>
                <a:cs typeface="Arial" panose="020B0604020202020204" pitchFamily="34" charset="0"/>
              </a:rPr>
              <a:t>Chemical Probe Development</a:t>
            </a:r>
          </a:p>
        </p:txBody>
      </p:sp>
      <p:sp>
        <p:nvSpPr>
          <p:cNvPr id="72" name="TextBox 71"/>
          <p:cNvSpPr txBox="1"/>
          <p:nvPr/>
        </p:nvSpPr>
        <p:spPr>
          <a:xfrm>
            <a:off x="2686908" y="228600"/>
            <a:ext cx="6818184" cy="400110"/>
          </a:xfrm>
          <a:prstGeom prst="rect">
            <a:avLst/>
          </a:prstGeom>
          <a:noFill/>
        </p:spPr>
        <p:txBody>
          <a:bodyPr wrap="square" rtlCol="0">
            <a:spAutoFit/>
          </a:bodyPr>
          <a:lstStyle/>
          <a:p>
            <a:pPr algn="ctr"/>
            <a:r>
              <a:rPr lang="en-US" sz="2000" b="1">
                <a:latin typeface="Calibri" panose="020F0502020204030204" pitchFamily="34" charset="0"/>
              </a:rPr>
              <a:t>NIA  SBC Opportunities  </a:t>
            </a:r>
            <a:r>
              <a:rPr lang="en-US" sz="2000" b="1" dirty="0">
                <a:latin typeface="Calibri" panose="020F0502020204030204" pitchFamily="34" charset="0"/>
              </a:rPr>
              <a:t>for AD Translational Research Funding</a:t>
            </a:r>
          </a:p>
        </p:txBody>
      </p:sp>
      <p:cxnSp>
        <p:nvCxnSpPr>
          <p:cNvPr id="51" name="Straight Connector 50"/>
          <p:cNvCxnSpPr/>
          <p:nvPr/>
        </p:nvCxnSpPr>
        <p:spPr>
          <a:xfrm>
            <a:off x="1652400" y="1600200"/>
            <a:ext cx="7644000" cy="0"/>
          </a:xfrm>
          <a:prstGeom prst="line">
            <a:avLst/>
          </a:prstGeom>
          <a:ln>
            <a:solidFill>
              <a:srgbClr val="7030A0"/>
            </a:solidFill>
          </a:ln>
        </p:spPr>
        <p:style>
          <a:lnRef idx="3">
            <a:schemeClr val="accent1"/>
          </a:lnRef>
          <a:fillRef idx="0">
            <a:schemeClr val="accent1"/>
          </a:fillRef>
          <a:effectRef idx="2">
            <a:schemeClr val="accent1"/>
          </a:effectRef>
          <a:fontRef idx="minor">
            <a:schemeClr val="tx1"/>
          </a:fontRef>
        </p:style>
      </p:cxnSp>
      <p:sp>
        <p:nvSpPr>
          <p:cNvPr id="55" name="TextBox 54"/>
          <p:cNvSpPr txBox="1"/>
          <p:nvPr/>
        </p:nvSpPr>
        <p:spPr>
          <a:xfrm>
            <a:off x="4114800" y="1295400"/>
            <a:ext cx="3429000" cy="253916"/>
          </a:xfrm>
          <a:prstGeom prst="rect">
            <a:avLst/>
          </a:prstGeom>
          <a:noFill/>
        </p:spPr>
        <p:txBody>
          <a:bodyPr wrap="square" rtlCol="0">
            <a:spAutoFit/>
          </a:bodyPr>
          <a:lstStyle/>
          <a:p>
            <a:r>
              <a:rPr lang="en-US" sz="1050" b="1"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STTR/SBIR</a:t>
            </a:r>
          </a:p>
        </p:txBody>
      </p:sp>
      <p:sp>
        <p:nvSpPr>
          <p:cNvPr id="58" name="TextBox 57"/>
          <p:cNvSpPr txBox="1"/>
          <p:nvPr/>
        </p:nvSpPr>
        <p:spPr>
          <a:xfrm>
            <a:off x="3276600" y="6299284"/>
            <a:ext cx="3429000" cy="253916"/>
          </a:xfrm>
          <a:prstGeom prst="rect">
            <a:avLst/>
          </a:prstGeom>
          <a:noFill/>
        </p:spPr>
        <p:txBody>
          <a:bodyPr wrap="square" rtlCol="0">
            <a:spAutoFit/>
          </a:bodyPr>
          <a:lstStyle/>
          <a:p>
            <a:r>
              <a:rPr lang="en-US" sz="1050" b="1" dirty="0">
                <a:latin typeface="Arial" panose="020B0604020202020204" pitchFamily="34" charset="0"/>
                <a:cs typeface="Arial" panose="020B0604020202020204" pitchFamily="34" charset="0"/>
              </a:rPr>
              <a:t>                                      S</a:t>
            </a:r>
            <a:r>
              <a:rPr lang="en-US" sz="1000" b="1" dirty="0">
                <a:latin typeface="Arial" panose="020B0604020202020204" pitchFamily="34" charset="0"/>
                <a:cs typeface="Arial" panose="020B0604020202020204" pitchFamily="34" charset="0"/>
              </a:rPr>
              <a:t>BIR</a:t>
            </a:r>
          </a:p>
        </p:txBody>
      </p:sp>
    </p:spTree>
    <p:extLst>
      <p:ext uri="{BB962C8B-B14F-4D97-AF65-F5344CB8AC3E}">
        <p14:creationId xmlns:p14="http://schemas.microsoft.com/office/powerpoint/2010/main" val="1734348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358</Words>
  <Application>Microsoft Office PowerPoint</Application>
  <PresentationFormat>Custom</PresentationFormat>
  <Paragraphs>107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National Institute on Aging Small Business Awards to Advance Research on  Alzheimer’s Disease and Alzheimer’s –Related Dementias </vt:lpstr>
      <vt:lpstr>The NIA SBA Program aims to support the discovery, development and commercialization of  new therapies, novel devices, analytical tools, health care programs and practices that will improve prevention and treatment, as well as caregiving for patients with AD/ADRD.  </vt:lpstr>
      <vt:lpstr>Broadly speaking the NIA SBA Program will support research that address the following topics:</vt:lpstr>
      <vt:lpstr>Application Types</vt:lpstr>
      <vt:lpstr>Currently Active SBIR &amp; STTR Funding Opportunities</vt:lpstr>
      <vt:lpstr>PowerPoint Presentation</vt:lpstr>
      <vt:lpstr>PowerPoint Presentation</vt:lpstr>
      <vt:lpstr>Coming Soon</vt:lpstr>
      <vt:lpstr>PowerPoint Presentation</vt:lpstr>
      <vt:lpstr>Other Funding Opportunities Open to SBCs</vt:lpstr>
      <vt:lpstr> Program Contacts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NIA Small Business Awards to Advance Alzheimer’s Disease Research</dc:title>
  <dc:creator>Refolo, Larry (NIH/NIA/ERP) [E]</dc:creator>
  <cp:lastModifiedBy>James Hendrix</cp:lastModifiedBy>
  <cp:revision>29</cp:revision>
  <dcterms:created xsi:type="dcterms:W3CDTF">2016-10-31T14:48:19Z</dcterms:created>
  <dcterms:modified xsi:type="dcterms:W3CDTF">2016-11-01T22:43:14Z</dcterms:modified>
</cp:coreProperties>
</file>