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7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0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8" r:id="rId1"/>
    <p:sldMasterId id="2147483702" r:id="rId2"/>
    <p:sldMasterId id="2147483709" r:id="rId3"/>
    <p:sldMasterId id="2147483715" r:id="rId4"/>
    <p:sldMasterId id="2147483721" r:id="rId5"/>
    <p:sldMasterId id="2147483729" r:id="rId6"/>
    <p:sldMasterId id="2147483737" r:id="rId7"/>
    <p:sldMasterId id="2147483745" r:id="rId8"/>
    <p:sldMasterId id="2147483749" r:id="rId9"/>
    <p:sldMasterId id="2147483757" r:id="rId10"/>
    <p:sldMasterId id="2147483764" r:id="rId11"/>
  </p:sldMasterIdLst>
  <p:notesMasterIdLst>
    <p:notesMasterId r:id="rId13"/>
  </p:notesMasterIdLst>
  <p:handoutMasterIdLst>
    <p:handoutMasterId r:id="rId14"/>
  </p:handoutMasterIdLst>
  <p:sldIdLst>
    <p:sldId id="442" r:id="rId1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 Unicode MS" pitchFamily="34" charset="-128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2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Hendrix" initials="JH" lastIdx="7" clrIdx="0"/>
  <p:cmAuthor id="1" name="Laura Bleiler" initials="LB" lastIdx="32" clrIdx="1"/>
  <p:cmAuthor id="2" name="Allison Foster" initials="AF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78E"/>
    <a:srgbClr val="E3B9F6"/>
    <a:srgbClr val="4472C4"/>
    <a:srgbClr val="000000"/>
    <a:srgbClr val="68217A"/>
    <a:srgbClr val="5E1181"/>
    <a:srgbClr val="FFFFFF"/>
    <a:srgbClr val="231E5A"/>
    <a:srgbClr val="180F5E"/>
    <a:srgbClr val="F7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73" autoAdjust="0"/>
  </p:normalViewPr>
  <p:slideViewPr>
    <p:cSldViewPr>
      <p:cViewPr>
        <p:scale>
          <a:sx n="98" d="100"/>
          <a:sy n="98" d="100"/>
        </p:scale>
        <p:origin x="-2586" y="-774"/>
      </p:cViewPr>
      <p:guideLst>
        <p:guide orient="horz" pos="72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768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1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1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3D172E-87BF-4286-B177-074096F4AC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6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solidFill>
                  <a:schemeClr val="tx1"/>
                </a:solidFill>
                <a:latin typeface="Univers 57 Condensed" pitchFamily="1" charset="0"/>
              </a:defRPr>
            </a:lvl1pPr>
          </a:lstStyle>
          <a:p>
            <a:fld id="{4A30430F-D783-46AA-B406-22DF8B2D3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1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8CED61-CD55-4129-AA24-360BFFE75894}" type="slidenum">
              <a:rPr lang="en-US" smtClean="0">
                <a:solidFill>
                  <a:prstClr val="black"/>
                </a:solidFill>
                <a:latin typeface="Univers 57 Condensed"/>
                <a:ea typeface="ＭＳ Ｐゴシック" pitchFamily="34" charset="-128"/>
              </a:rPr>
              <a:pPr/>
              <a:t>1</a:t>
            </a:fld>
            <a:endParaRPr lang="en-US">
              <a:solidFill>
                <a:prstClr val="black"/>
              </a:solidFill>
              <a:latin typeface="Univers 57 Condensed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06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05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14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32105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16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86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629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07025" y="1106742"/>
            <a:ext cx="3736975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53280" y="1106742"/>
            <a:ext cx="4696944" cy="501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0" i="0" baseline="0" smtClean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enter content</a:t>
            </a:r>
          </a:p>
        </p:txBody>
      </p:sp>
      <p:sp>
        <p:nvSpPr>
          <p:cNvPr id="5" name="Title 1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104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28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72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34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4205552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693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247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059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25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846359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7453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157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348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236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295742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86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685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8992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288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5581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952654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361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1903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248800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272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85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68509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900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211E307-E1EC-40DB-8A28-3CD56945865E}" type="slidenum">
              <a:rPr lang="en-US" b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163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8360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22938" y="0"/>
            <a:ext cx="3421062" cy="610870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prstClr val="white"/>
                </a:solidFill>
                <a:sym typeface="Arial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770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n-lt"/>
              </a:defRPr>
            </a:lvl1pPr>
            <a:lvl2pPr>
              <a:defRPr baseline="0">
                <a:solidFill>
                  <a:srgbClr val="65378E"/>
                </a:solidFill>
                <a:latin typeface="+mn-lt"/>
              </a:defRPr>
            </a:lvl2pPr>
            <a:lvl3pPr>
              <a:defRPr baseline="0">
                <a:solidFill>
                  <a:srgbClr val="65378E"/>
                </a:solidFill>
                <a:latin typeface="+mn-lt"/>
              </a:defRPr>
            </a:lvl3pPr>
            <a:lvl4pPr>
              <a:defRPr baseline="0">
                <a:solidFill>
                  <a:srgbClr val="65378E"/>
                </a:solidFill>
                <a:latin typeface="+mn-lt"/>
              </a:defRPr>
            </a:lvl4pPr>
            <a:lvl5pPr>
              <a:defRPr baseline="0">
                <a:solidFill>
                  <a:srgbClr val="65378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182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585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endParaRPr lang="en-US" b="0">
              <a:sym typeface="Arial" pitchFamily="34" charset="0"/>
            </a:endParaRP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sz="1800">
                <a:solidFill>
                  <a:srgbClr val="4A0D66"/>
                </a:solidFill>
                <a:latin typeface="Arial" panose="020B0604020202020204"/>
                <a:ea typeface="ＭＳ Ｐゴシック" pitchFamily="34" charset="-128"/>
                <a:cs typeface="Arial" pitchFamily="34" charset="0"/>
              </a:defRPr>
            </a:lvl1pPr>
          </a:lstStyle>
          <a:p>
            <a:pPr eaLnBrk="1" hangingPunct="1">
              <a:defRPr/>
            </a:pPr>
            <a:fld id="{53693E99-7291-459B-956E-C2EA4FEC5B6C}" type="slidenum">
              <a:rPr lang="en-US" b="0">
                <a:sym typeface="Arial" pitchFamily="34" charset="0"/>
              </a:rPr>
              <a:pPr eaLnBrk="1" hangingPunct="1">
                <a:defRPr/>
              </a:pPr>
              <a:t>‹#›</a:t>
            </a:fld>
            <a:endParaRPr lang="en-US" b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3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514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149476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rgbClr val="65378E"/>
                </a:solidFill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245288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726ADC46-3EE5-4215-B25E-1948FE06EDFC}" type="slidenum">
              <a:rPr lang="en-US" b="0" smtClean="0">
                <a:solidFill>
                  <a:srgbClr val="4A0D66"/>
                </a:solidFill>
                <a:latin typeface="Arial" panose="020B0604020202020204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srgbClr val="4A0D66"/>
              </a:solidFill>
              <a:latin typeface="Arial" panose="020B060402020202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0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3210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457200" y="1108075"/>
            <a:ext cx="8229600" cy="50117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8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22499" y="0"/>
            <a:ext cx="3421501" cy="6108830"/>
          </a:xfrm>
          <a:prstGeom prst="rect">
            <a:avLst/>
          </a:prstGeom>
          <a:solidFill>
            <a:srgbClr val="34D9C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916613" y="274639"/>
            <a:ext cx="3052762" cy="55610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593D80"/>
                </a:solidFill>
                <a:latin typeface="Houschka Alt Pro Medium" pitchFamily="50" charset="0"/>
              </a:defRPr>
            </a:lvl2pPr>
            <a:lvl3pPr>
              <a:defRPr>
                <a:solidFill>
                  <a:srgbClr val="593D80"/>
                </a:solidFill>
                <a:latin typeface="Houschka Alt Pro Medium" pitchFamily="50" charset="0"/>
              </a:defRPr>
            </a:lvl3pPr>
            <a:lvl4pPr>
              <a:defRPr>
                <a:solidFill>
                  <a:srgbClr val="593D80"/>
                </a:solidFill>
                <a:latin typeface="Houschka Alt Pro Medium" pitchFamily="50" charset="0"/>
              </a:defRPr>
            </a:lvl4pPr>
            <a:lvl5pPr>
              <a:defRPr>
                <a:solidFill>
                  <a:srgbClr val="593D80"/>
                </a:solidFill>
                <a:latin typeface="Houschka Alt Pro Medium" pitchFamily="50" charset="0"/>
              </a:defRPr>
            </a:lvl5pPr>
          </a:lstStyle>
          <a:p>
            <a:pPr lvl="0"/>
            <a:r>
              <a:rPr lang="en-US" dirty="0"/>
              <a:t>Insert text/graph/photo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82389" y="274638"/>
            <a:ext cx="5217458" cy="1056621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282575" y="1331913"/>
            <a:ext cx="5216525" cy="450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A0D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text/graph/photo</a:t>
            </a:r>
          </a:p>
        </p:txBody>
      </p:sp>
    </p:spTree>
    <p:extLst>
      <p:ext uri="{BB962C8B-B14F-4D97-AF65-F5344CB8AC3E}">
        <p14:creationId xmlns:p14="http://schemas.microsoft.com/office/powerpoint/2010/main" val="30198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65378E"/>
                </a:solidFill>
                <a:latin typeface="+mn-lt"/>
              </a:defRPr>
            </a:lvl1pPr>
            <a:lvl2pPr>
              <a:defRPr sz="2400" baseline="0">
                <a:solidFill>
                  <a:srgbClr val="65378E"/>
                </a:solidFill>
                <a:latin typeface="+mn-lt"/>
              </a:defRPr>
            </a:lvl2pPr>
            <a:lvl3pPr>
              <a:defRPr sz="2000" baseline="0">
                <a:solidFill>
                  <a:srgbClr val="65378E"/>
                </a:solidFill>
                <a:latin typeface="+mn-lt"/>
              </a:defRPr>
            </a:lvl3pPr>
            <a:lvl4pPr>
              <a:defRPr sz="1800" baseline="0">
                <a:solidFill>
                  <a:srgbClr val="65378E"/>
                </a:solidFill>
                <a:latin typeface="+mn-lt"/>
              </a:defRPr>
            </a:lvl4pPr>
            <a:lvl5pPr>
              <a:defRPr sz="1800" baseline="0">
                <a:solidFill>
                  <a:srgbClr val="65378E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9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65378E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84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  <p:sldLayoutId id="2147483693" r:id="rId4"/>
    <p:sldLayoutId id="214748369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813"/>
            <a:ext cx="9144000" cy="738187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  <a:sym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7563" y="6421438"/>
            <a:ext cx="531812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812CDD0-726D-4F13-AB07-B5992C6BADF8}" type="slidenum">
              <a:rPr lang="en-US" sz="900" b="0" spc="50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Arial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Arial" pitchFamily="34" charset="0"/>
            </a:endParaRPr>
          </a:p>
        </p:txBody>
      </p:sp>
      <p:pic>
        <p:nvPicPr>
          <p:cNvPr id="4100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6213475"/>
            <a:ext cx="21399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3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593D80"/>
          </a:solidFill>
          <a:latin typeface="Houschka Alt Pro ExtraBold" pitchFamily="50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39155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kern="0" smtClean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kern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3" y="6350089"/>
            <a:ext cx="2423777" cy="2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7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6" r:id="rId3"/>
    <p:sldLayoutId id="2147483707" r:id="rId4"/>
    <p:sldLayoutId id="2147483708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119326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39155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BCBE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4A0D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4A0D6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C:\Users\rfuller\Downloads\ALZhorzbbsy_2617_univ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62" y="6108897"/>
            <a:ext cx="2407191" cy="73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9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0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5" r:id="rId3"/>
    <p:sldLayoutId id="2147483726" r:id="rId4"/>
    <p:sldLayoutId id="2147483727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1" r:id="rId3"/>
    <p:sldLayoutId id="2147483743" r:id="rId4"/>
    <p:sldLayoutId id="2147483744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19325"/>
            <a:ext cx="9144000" cy="738675"/>
          </a:xfrm>
          <a:prstGeom prst="rect">
            <a:avLst/>
          </a:prstGeom>
          <a:solidFill>
            <a:srgbClr val="4A0D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8194" y="6420690"/>
            <a:ext cx="53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BF4AA033-AA75-2E48-BF84-94D984BF5717}" type="slidenum">
              <a:rPr lang="en-US" sz="900" b="0" spc="50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 pitchFamily="34" charset="0"/>
              </a:rPr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 spc="300" dirty="0">
              <a:solidFill>
                <a:srgbClr val="FFFFFF"/>
              </a:solidFill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C:\Users\rfuller\Downloads\alz_horizontal_bbsytag_white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73" y="6214212"/>
            <a:ext cx="2140299" cy="5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5" r:id="rId5"/>
    <p:sldLayoutId id="2147483756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593D80"/>
          </a:solidFill>
          <a:latin typeface="Houschka Alt Pro ExtraBold" pitchFamily="50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93D80"/>
          </a:solidFill>
          <a:latin typeface="Houschka Alt Pro Medium" pitchFamily="50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905000" y="68580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</a:pPr>
            <a:endParaRPr lang="en-US" sz="2400" b="0" kern="0" dirty="0">
              <a:solidFill>
                <a:srgbClr val="65378E"/>
              </a:solidFill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marL="180975"/>
            <a:r>
              <a:rPr lang="en-US" sz="28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Therapeutic Agents in Phase II Clinical Trials for Alzheimer’s Disease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C045D1-2A81-4FB4-9297-047B9E72BD49}"/>
              </a:ext>
            </a:extLst>
          </p:cNvPr>
          <p:cNvSpPr txBox="1">
            <a:spLocks/>
          </p:cNvSpPr>
          <p:nvPr/>
        </p:nvSpPr>
        <p:spPr>
          <a:xfrm>
            <a:off x="76200" y="1066800"/>
            <a:ext cx="9000000" cy="4953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numCol="4" spcCol="9144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rgbClr val="65378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rgbClr val="65378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65378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rgbClr val="65378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rgbClr val="65378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50" b="0" dirty="0"/>
              <a:t>AADvac1</a:t>
            </a:r>
          </a:p>
          <a:p>
            <a:pPr marL="0" indent="0">
              <a:buNone/>
            </a:pPr>
            <a:r>
              <a:rPr lang="en-US" sz="950" b="0" dirty="0"/>
              <a:t>ABBV-8E12 (C2N8E12)</a:t>
            </a:r>
          </a:p>
          <a:p>
            <a:pPr marL="0" indent="0">
              <a:buNone/>
            </a:pPr>
            <a:r>
              <a:rPr lang="en-US" sz="950" b="0" dirty="0"/>
              <a:t>ABvac40</a:t>
            </a:r>
          </a:p>
          <a:p>
            <a:pPr marL="0" indent="0">
              <a:buNone/>
            </a:pPr>
            <a:r>
              <a:rPr lang="en-US" sz="950" b="0" dirty="0"/>
              <a:t>AD-35</a:t>
            </a:r>
          </a:p>
          <a:p>
            <a:pPr marL="0" indent="0">
              <a:buNone/>
            </a:pPr>
            <a:r>
              <a:rPr lang="en-US" sz="950" b="0" dirty="0"/>
              <a:t>Albumin + Immunoglobulin</a:t>
            </a:r>
          </a:p>
          <a:p>
            <a:pPr marL="0" indent="0">
              <a:buNone/>
            </a:pPr>
            <a:r>
              <a:rPr lang="en-US" sz="950" b="0" dirty="0"/>
              <a:t>AMX0035</a:t>
            </a:r>
          </a:p>
          <a:p>
            <a:pPr marL="0" indent="0">
              <a:buNone/>
            </a:pPr>
            <a:r>
              <a:rPr lang="en-US" sz="950" b="0" dirty="0"/>
              <a:t>ANAVEX2-73</a:t>
            </a:r>
          </a:p>
          <a:p>
            <a:pPr marL="0" indent="0">
              <a:buNone/>
            </a:pPr>
            <a:r>
              <a:rPr lang="en-US" sz="950" b="0" dirty="0"/>
              <a:t>APH-1105</a:t>
            </a:r>
          </a:p>
          <a:p>
            <a:pPr marL="0" indent="0">
              <a:buNone/>
            </a:pPr>
            <a:r>
              <a:rPr lang="en-US" sz="950" b="0" dirty="0"/>
              <a:t>AR1001</a:t>
            </a:r>
          </a:p>
          <a:p>
            <a:pPr marL="0" indent="0">
              <a:buNone/>
            </a:pPr>
            <a:r>
              <a:rPr lang="en-US" sz="950" b="0" dirty="0"/>
              <a:t>AstroStem (stem cells)</a:t>
            </a:r>
          </a:p>
          <a:p>
            <a:pPr marL="0" indent="0">
              <a:buNone/>
            </a:pPr>
            <a:r>
              <a:rPr lang="en-US" sz="950" b="0" dirty="0"/>
              <a:t>BAC</a:t>
            </a:r>
          </a:p>
          <a:p>
            <a:pPr marL="0" indent="0">
              <a:buNone/>
            </a:pPr>
            <a:r>
              <a:rPr lang="en-US" sz="950" b="0" dirty="0"/>
              <a:t>Benfotiamine</a:t>
            </a:r>
          </a:p>
          <a:p>
            <a:pPr marL="0" indent="0">
              <a:buNone/>
            </a:pPr>
            <a:r>
              <a:rPr lang="en-US" sz="950" b="0" dirty="0"/>
              <a:t>BI 425809</a:t>
            </a:r>
          </a:p>
          <a:p>
            <a:pPr marL="0" indent="0">
              <a:buNone/>
            </a:pPr>
            <a:r>
              <a:rPr lang="en-US" sz="950" b="0" dirty="0"/>
              <a:t>BIIB092</a:t>
            </a:r>
          </a:p>
          <a:p>
            <a:pPr marL="0" indent="0">
              <a:buNone/>
            </a:pPr>
            <a:r>
              <a:rPr lang="en-US" sz="950" b="0" dirty="0"/>
              <a:t>Boost A (dietary supplement)</a:t>
            </a:r>
          </a:p>
          <a:p>
            <a:pPr marL="0" indent="0">
              <a:buNone/>
            </a:pPr>
            <a:r>
              <a:rPr lang="en-US" sz="950" b="0" dirty="0"/>
              <a:t>BPN14770 </a:t>
            </a:r>
          </a:p>
          <a:p>
            <a:pPr marL="0" indent="0">
              <a:buNone/>
            </a:pPr>
            <a:r>
              <a:rPr lang="en-US" sz="950" b="0" dirty="0"/>
              <a:t>Bryostatin</a:t>
            </a:r>
          </a:p>
          <a:p>
            <a:pPr marL="0" indent="0">
              <a:buNone/>
            </a:pPr>
            <a:r>
              <a:rPr lang="en-US" sz="950" b="0" dirty="0"/>
              <a:t>CAD106</a:t>
            </a:r>
          </a:p>
          <a:p>
            <a:pPr marL="0" indent="0">
              <a:buNone/>
            </a:pPr>
            <a:r>
              <a:rPr lang="en-US" sz="950" b="0" dirty="0"/>
              <a:t>Candesartan</a:t>
            </a:r>
          </a:p>
          <a:p>
            <a:pPr marL="0" indent="0">
              <a:buNone/>
            </a:pPr>
            <a:r>
              <a:rPr lang="en-US" sz="950" b="0" dirty="0"/>
              <a:t>CERE-110</a:t>
            </a:r>
          </a:p>
          <a:p>
            <a:pPr marL="0" indent="0">
              <a:buNone/>
            </a:pPr>
            <a:r>
              <a:rPr lang="en-US" sz="950" b="0" dirty="0"/>
              <a:t>Cilostazol</a:t>
            </a:r>
          </a:p>
          <a:p>
            <a:pPr marL="0" indent="0">
              <a:buNone/>
            </a:pPr>
            <a:r>
              <a:rPr lang="en-US" sz="950" b="0" dirty="0"/>
              <a:t>CNP520</a:t>
            </a:r>
          </a:p>
          <a:p>
            <a:pPr marL="0" indent="0">
              <a:buNone/>
            </a:pPr>
            <a:r>
              <a:rPr lang="en-US" sz="950" b="0" dirty="0"/>
              <a:t>COR388</a:t>
            </a:r>
          </a:p>
          <a:p>
            <a:pPr marL="0" indent="0">
              <a:buNone/>
            </a:pPr>
            <a:r>
              <a:rPr lang="en-US" sz="950" b="0" dirty="0"/>
              <a:t>Crenezumab</a:t>
            </a:r>
          </a:p>
          <a:p>
            <a:pPr marL="0" indent="0">
              <a:buNone/>
            </a:pPr>
            <a:r>
              <a:rPr lang="en-US" sz="950" b="0" dirty="0"/>
              <a:t>CT1812</a:t>
            </a:r>
          </a:p>
          <a:p>
            <a:pPr marL="0" indent="0">
              <a:buNone/>
            </a:pPr>
            <a:r>
              <a:rPr lang="en-US" sz="950" b="0" dirty="0"/>
              <a:t>Curcumin</a:t>
            </a:r>
          </a:p>
          <a:p>
            <a:pPr marL="0" indent="0">
              <a:buNone/>
            </a:pPr>
            <a:r>
              <a:rPr lang="en-US" sz="950" b="0" dirty="0"/>
              <a:t>DAOI</a:t>
            </a:r>
          </a:p>
          <a:p>
            <a:pPr marL="0" indent="0">
              <a:buNone/>
            </a:pPr>
            <a:r>
              <a:rPr lang="en-US" sz="950" b="0" dirty="0"/>
              <a:t>Dapagliflozin </a:t>
            </a:r>
          </a:p>
          <a:p>
            <a:pPr marL="0" indent="0">
              <a:buNone/>
            </a:pPr>
            <a:r>
              <a:rPr lang="en-US" sz="950" b="0" dirty="0"/>
              <a:t>Deferiprone </a:t>
            </a:r>
          </a:p>
          <a:p>
            <a:pPr marL="0" indent="0">
              <a:buNone/>
            </a:pPr>
            <a:r>
              <a:rPr lang="en-US" sz="950" b="0" dirty="0"/>
              <a:t>DHP1401</a:t>
            </a:r>
          </a:p>
          <a:p>
            <a:pPr marL="0" indent="0">
              <a:buNone/>
            </a:pPr>
            <a:r>
              <a:rPr lang="en-US" sz="950" b="0" dirty="0"/>
              <a:t>Docosahexaenoic acid</a:t>
            </a:r>
          </a:p>
          <a:p>
            <a:pPr marL="0" indent="0">
              <a:buNone/>
            </a:pPr>
            <a:r>
              <a:rPr lang="en-US" sz="950" b="0" dirty="0"/>
              <a:t>Elderberry Juice</a:t>
            </a:r>
          </a:p>
          <a:p>
            <a:pPr marL="0" indent="0">
              <a:buNone/>
            </a:pPr>
            <a:r>
              <a:rPr lang="en-US" sz="950" b="0" dirty="0"/>
              <a:t>Elenbecestat (E2609)</a:t>
            </a:r>
          </a:p>
          <a:p>
            <a:pPr marL="0" indent="0">
              <a:buNone/>
            </a:pPr>
            <a:r>
              <a:rPr lang="en-US" sz="950" b="0" dirty="0"/>
              <a:t>Fesoterodine</a:t>
            </a:r>
          </a:p>
          <a:p>
            <a:pPr marL="0" indent="0">
              <a:buNone/>
            </a:pPr>
            <a:r>
              <a:rPr lang="en-US" sz="950" b="0" dirty="0"/>
              <a:t>Freshly-Pressed Extra Virgin Olive Oil</a:t>
            </a:r>
          </a:p>
          <a:p>
            <a:pPr marL="0" indent="0">
              <a:buNone/>
            </a:pPr>
            <a:r>
              <a:rPr lang="en-US" sz="950" b="0" dirty="0"/>
              <a:t>Gantenerumab</a:t>
            </a:r>
          </a:p>
          <a:p>
            <a:pPr marL="0" indent="0">
              <a:buNone/>
            </a:pPr>
            <a:r>
              <a:rPr lang="en-US" sz="950" b="0" dirty="0"/>
              <a:t>GB301</a:t>
            </a:r>
          </a:p>
          <a:p>
            <a:pPr marL="0" indent="0">
              <a:buNone/>
            </a:pPr>
            <a:r>
              <a:rPr lang="en-US" sz="950" b="0" dirty="0"/>
              <a:t>Grape powder</a:t>
            </a:r>
          </a:p>
          <a:p>
            <a:pPr marL="0" indent="0">
              <a:buNone/>
            </a:pPr>
            <a:r>
              <a:rPr lang="en-US" sz="950" b="0" dirty="0"/>
              <a:t>Grape Seed Extract </a:t>
            </a:r>
          </a:p>
          <a:p>
            <a:pPr marL="0" indent="0">
              <a:buNone/>
            </a:pPr>
            <a:r>
              <a:rPr lang="en-US" sz="950" b="0" dirty="0"/>
              <a:t>GRF6019 </a:t>
            </a:r>
          </a:p>
          <a:p>
            <a:pPr marL="0" indent="0">
              <a:buNone/>
            </a:pPr>
            <a:r>
              <a:rPr lang="en-US" sz="950" b="0" dirty="0" err="1"/>
              <a:t>Gulingji</a:t>
            </a:r>
            <a:r>
              <a:rPr lang="en-US" sz="950" b="0" dirty="0"/>
              <a:t> capsules</a:t>
            </a:r>
          </a:p>
          <a:p>
            <a:pPr marL="0" indent="0">
              <a:buNone/>
            </a:pPr>
            <a:r>
              <a:rPr lang="en-US" sz="950" b="0" dirty="0"/>
              <a:t>GV1001</a:t>
            </a:r>
          </a:p>
          <a:p>
            <a:pPr marL="0" indent="0">
              <a:buNone/>
            </a:pPr>
            <a:r>
              <a:rPr lang="en-US" sz="950" b="0" dirty="0"/>
              <a:t>Human Mesenchymal Stem Cells </a:t>
            </a:r>
          </a:p>
          <a:p>
            <a:pPr marL="0" indent="0">
              <a:buNone/>
            </a:pPr>
            <a:r>
              <a:rPr lang="en-US" sz="950" b="0" dirty="0"/>
              <a:t>Human Neural Stem Cells</a:t>
            </a:r>
          </a:p>
          <a:p>
            <a:pPr marL="0" indent="0">
              <a:buNone/>
            </a:pPr>
            <a:r>
              <a:rPr lang="en-US" sz="950" b="0" dirty="0"/>
              <a:t>Icosapent ethyl / Omega-3 fatty acid</a:t>
            </a:r>
          </a:p>
          <a:p>
            <a:pPr marL="0" indent="0">
              <a:buNone/>
            </a:pPr>
            <a:r>
              <a:rPr lang="en-US" sz="950" b="0" dirty="0"/>
              <a:t>ID1201</a:t>
            </a:r>
          </a:p>
          <a:p>
            <a:pPr marL="0" indent="0">
              <a:buNone/>
            </a:pPr>
            <a:r>
              <a:rPr lang="en-US" sz="950" b="0" dirty="0"/>
              <a:t>Immunoglobulin</a:t>
            </a:r>
          </a:p>
          <a:p>
            <a:pPr marL="0" indent="0">
              <a:buNone/>
            </a:pPr>
            <a:r>
              <a:rPr lang="en-US" sz="950" b="0" dirty="0"/>
              <a:t>Insulin glulisine</a:t>
            </a:r>
          </a:p>
          <a:p>
            <a:pPr marL="0" indent="0">
              <a:buNone/>
            </a:pPr>
            <a:r>
              <a:rPr lang="en-US" sz="950" b="0" dirty="0"/>
              <a:t>IONIS </a:t>
            </a:r>
            <a:r>
              <a:rPr lang="en-US" sz="950" b="0" dirty="0" err="1"/>
              <a:t>MAPTRx</a:t>
            </a:r>
            <a:endParaRPr lang="en-US" sz="950" b="0" dirty="0"/>
          </a:p>
          <a:p>
            <a:pPr marL="0" indent="0">
              <a:buNone/>
            </a:pPr>
            <a:r>
              <a:rPr lang="en-US" sz="950" b="0" dirty="0"/>
              <a:t>Lemborexant</a:t>
            </a:r>
          </a:p>
          <a:p>
            <a:pPr marL="0" indent="0">
              <a:buNone/>
            </a:pPr>
            <a:r>
              <a:rPr lang="en-US" sz="950" b="0" dirty="0"/>
              <a:t>Levetiracetam</a:t>
            </a:r>
          </a:p>
          <a:p>
            <a:pPr marL="0" indent="0">
              <a:buNone/>
            </a:pPr>
            <a:r>
              <a:rPr lang="en-US" sz="950" b="0" dirty="0"/>
              <a:t>Lithium</a:t>
            </a:r>
          </a:p>
          <a:p>
            <a:pPr marL="0" indent="0">
              <a:buNone/>
            </a:pPr>
            <a:r>
              <a:rPr lang="en-US" sz="950" b="0" dirty="0"/>
              <a:t>LM11A-31-BHS</a:t>
            </a:r>
          </a:p>
          <a:p>
            <a:pPr marL="0" indent="0">
              <a:buNone/>
            </a:pPr>
            <a:r>
              <a:rPr lang="en-US" sz="950" b="0" dirty="0"/>
              <a:t>Losartan, Amlodipine &amp; Atorvastatin combination therapy</a:t>
            </a:r>
          </a:p>
          <a:p>
            <a:pPr marL="0" indent="0">
              <a:buNone/>
            </a:pPr>
            <a:r>
              <a:rPr lang="en-US" sz="950" b="0" dirty="0"/>
              <a:t>L-serine</a:t>
            </a:r>
          </a:p>
          <a:p>
            <a:pPr marL="0" indent="0">
              <a:buNone/>
            </a:pPr>
            <a:r>
              <a:rPr lang="en-US" sz="950" b="0" dirty="0"/>
              <a:t>Lupron (plus acetylcholinesterase inhibitor)</a:t>
            </a:r>
          </a:p>
          <a:p>
            <a:pPr marL="0" indent="0">
              <a:buNone/>
            </a:pPr>
            <a:r>
              <a:rPr lang="en-US" sz="950" b="0" dirty="0"/>
              <a:t>LY3002813</a:t>
            </a:r>
          </a:p>
          <a:p>
            <a:pPr marL="0" indent="0">
              <a:buNone/>
            </a:pPr>
            <a:r>
              <a:rPr lang="en-US" sz="950" b="0" dirty="0"/>
              <a:t>LY3303560 </a:t>
            </a:r>
          </a:p>
          <a:p>
            <a:pPr marL="0" indent="0">
              <a:buNone/>
            </a:pPr>
            <a:r>
              <a:rPr lang="en-US" sz="950" b="0" dirty="0"/>
              <a:t>MB2 (TRx0237, methylene Blue)</a:t>
            </a:r>
          </a:p>
          <a:p>
            <a:pPr marL="0" indent="0">
              <a:buNone/>
            </a:pPr>
            <a:r>
              <a:rPr lang="en-US" sz="950" b="0" dirty="0"/>
              <a:t>MLC901</a:t>
            </a:r>
          </a:p>
          <a:p>
            <a:pPr marL="0" indent="0">
              <a:buNone/>
            </a:pPr>
            <a:r>
              <a:rPr lang="en-US" sz="950" b="0" dirty="0"/>
              <a:t>MMFS-205-SR</a:t>
            </a:r>
          </a:p>
          <a:p>
            <a:pPr marL="0" indent="0">
              <a:buNone/>
            </a:pPr>
            <a:r>
              <a:rPr lang="en-US" sz="950" b="0" dirty="0"/>
              <a:t>Montelukast buccal film</a:t>
            </a:r>
          </a:p>
          <a:p>
            <a:pPr marL="0" indent="0">
              <a:buNone/>
            </a:pPr>
            <a:r>
              <a:rPr lang="en-US" sz="950" b="0" dirty="0"/>
              <a:t>NA-831</a:t>
            </a:r>
          </a:p>
          <a:p>
            <a:pPr marL="0" indent="0">
              <a:buNone/>
            </a:pPr>
            <a:r>
              <a:rPr lang="en-US" sz="950" b="0" dirty="0"/>
              <a:t>Neflamapimod</a:t>
            </a:r>
          </a:p>
          <a:p>
            <a:pPr marL="0" indent="0">
              <a:buNone/>
            </a:pPr>
            <a:r>
              <a:rPr lang="en-US" sz="950" b="0" dirty="0" err="1"/>
              <a:t>NeuroStem</a:t>
            </a:r>
            <a:r>
              <a:rPr lang="en-US" sz="950" b="0" dirty="0"/>
              <a:t> (stem cells)</a:t>
            </a:r>
          </a:p>
          <a:p>
            <a:pPr marL="0" indent="0">
              <a:buNone/>
            </a:pPr>
            <a:r>
              <a:rPr lang="en-US" sz="950" b="0" dirty="0" err="1"/>
              <a:t>Niagen</a:t>
            </a:r>
            <a:r>
              <a:rPr lang="en-US" sz="950" b="0" dirty="0"/>
              <a:t>®</a:t>
            </a:r>
          </a:p>
          <a:p>
            <a:pPr marL="0" indent="0">
              <a:buNone/>
            </a:pPr>
            <a:r>
              <a:rPr lang="en-US" sz="950" b="0" dirty="0"/>
              <a:t>Nicotinamide</a:t>
            </a:r>
          </a:p>
          <a:p>
            <a:pPr marL="0" indent="0">
              <a:buNone/>
            </a:pPr>
            <a:r>
              <a:rPr lang="en-US" sz="950" b="0" dirty="0"/>
              <a:t>Nicotine</a:t>
            </a:r>
          </a:p>
          <a:p>
            <a:pPr marL="0" indent="0">
              <a:buNone/>
            </a:pPr>
            <a:r>
              <a:rPr lang="en-US" sz="950" b="0" dirty="0"/>
              <a:t>Nilotinib </a:t>
            </a:r>
          </a:p>
          <a:p>
            <a:pPr marL="0" indent="0">
              <a:buNone/>
            </a:pPr>
            <a:r>
              <a:rPr lang="en-US" sz="950" b="0" dirty="0"/>
              <a:t>ORY-2001</a:t>
            </a:r>
          </a:p>
          <a:p>
            <a:pPr marL="0" indent="0">
              <a:buNone/>
            </a:pPr>
            <a:r>
              <a:rPr lang="en-US" sz="950" b="0" dirty="0"/>
              <a:t>Oxybutynin</a:t>
            </a:r>
          </a:p>
          <a:p>
            <a:pPr marL="0" indent="0">
              <a:buNone/>
            </a:pPr>
            <a:r>
              <a:rPr lang="en-US" sz="950" b="0" dirty="0"/>
              <a:t>Perindopril</a:t>
            </a:r>
          </a:p>
          <a:p>
            <a:pPr marL="0" indent="0">
              <a:buNone/>
            </a:pPr>
            <a:r>
              <a:rPr lang="en-US" sz="950" b="0" dirty="0"/>
              <a:t>Pirometaline</a:t>
            </a:r>
          </a:p>
          <a:p>
            <a:pPr marL="0" indent="0">
              <a:buNone/>
            </a:pPr>
            <a:r>
              <a:rPr lang="en-US" sz="950" b="0" dirty="0"/>
              <a:t>Polyamine dietary supplement</a:t>
            </a:r>
          </a:p>
          <a:p>
            <a:pPr marL="0" indent="0">
              <a:buNone/>
            </a:pPr>
            <a:r>
              <a:rPr lang="en-US" sz="950" b="0" dirty="0"/>
              <a:t>Posiphen®</a:t>
            </a:r>
          </a:p>
          <a:p>
            <a:pPr marL="0" indent="0">
              <a:buNone/>
            </a:pPr>
            <a:r>
              <a:rPr lang="en-US" sz="950" b="0" dirty="0"/>
              <a:t>Prazosin</a:t>
            </a:r>
          </a:p>
          <a:p>
            <a:pPr marL="0" indent="0">
              <a:buNone/>
            </a:pPr>
            <a:r>
              <a:rPr lang="en-US" sz="950" b="0" dirty="0"/>
              <a:t>PTI-125</a:t>
            </a:r>
          </a:p>
          <a:p>
            <a:pPr marL="0" indent="0">
              <a:buNone/>
            </a:pPr>
            <a:r>
              <a:rPr lang="en-US" sz="950" b="0" dirty="0"/>
              <a:t>Rasagiline</a:t>
            </a:r>
          </a:p>
          <a:p>
            <a:pPr marL="0" indent="0">
              <a:buNone/>
            </a:pPr>
            <a:r>
              <a:rPr lang="en-US" sz="950" b="0" dirty="0"/>
              <a:t>Rifaximin </a:t>
            </a:r>
          </a:p>
          <a:p>
            <a:pPr marL="0" indent="0">
              <a:buNone/>
            </a:pPr>
            <a:r>
              <a:rPr lang="en-US" sz="950" b="0" dirty="0"/>
              <a:t>Riluzole</a:t>
            </a:r>
          </a:p>
          <a:p>
            <a:pPr marL="0" indent="0">
              <a:buNone/>
            </a:pPr>
            <a:r>
              <a:rPr lang="en-US" sz="950" b="0" dirty="0"/>
              <a:t>RO7105705</a:t>
            </a:r>
          </a:p>
          <a:p>
            <a:pPr marL="0" indent="0">
              <a:buNone/>
            </a:pPr>
            <a:r>
              <a:rPr lang="en-US" sz="950" b="0" dirty="0"/>
              <a:t>RPh201</a:t>
            </a:r>
          </a:p>
          <a:p>
            <a:pPr marL="0" indent="0">
              <a:buNone/>
            </a:pPr>
            <a:r>
              <a:rPr lang="en-US" sz="950" b="0" dirty="0"/>
              <a:t>Sargramostim (Leukine®)</a:t>
            </a:r>
          </a:p>
          <a:p>
            <a:pPr marL="0" indent="0">
              <a:buNone/>
            </a:pPr>
            <a:r>
              <a:rPr lang="en-US" sz="950" b="0" dirty="0"/>
              <a:t>S-Equol</a:t>
            </a:r>
          </a:p>
          <a:p>
            <a:pPr marL="0" indent="0">
              <a:buNone/>
            </a:pPr>
            <a:r>
              <a:rPr lang="en-US" sz="950" b="0" dirty="0"/>
              <a:t>SUVN-502</a:t>
            </a:r>
          </a:p>
          <a:p>
            <a:pPr marL="0" indent="0">
              <a:buNone/>
            </a:pPr>
            <a:r>
              <a:rPr lang="en-US" sz="950" b="0" dirty="0" err="1"/>
              <a:t>Thiethylperazine</a:t>
            </a:r>
            <a:endParaRPr lang="en-US" sz="950" b="0" dirty="0"/>
          </a:p>
          <a:p>
            <a:pPr marL="0" indent="0">
              <a:buNone/>
            </a:pPr>
            <a:r>
              <a:rPr lang="en-US" sz="950" b="0" dirty="0" err="1"/>
              <a:t>Trigriluzole</a:t>
            </a:r>
            <a:endParaRPr lang="en-US" sz="950" b="0" dirty="0"/>
          </a:p>
          <a:p>
            <a:pPr marL="0" indent="0">
              <a:buNone/>
            </a:pPr>
            <a:r>
              <a:rPr lang="en-US" sz="950" b="0" dirty="0"/>
              <a:t>UB-311</a:t>
            </a:r>
          </a:p>
          <a:p>
            <a:pPr marL="0" indent="0">
              <a:buNone/>
            </a:pPr>
            <a:r>
              <a:rPr lang="en-US" sz="950" b="0" dirty="0"/>
              <a:t>UCMSC (stem cells)</a:t>
            </a:r>
          </a:p>
          <a:p>
            <a:pPr marL="0" indent="0">
              <a:buNone/>
            </a:pPr>
            <a:r>
              <a:rPr lang="en-US" sz="950" b="0" dirty="0"/>
              <a:t>Valacyclovir</a:t>
            </a:r>
          </a:p>
          <a:p>
            <a:pPr marL="0" indent="0">
              <a:buNone/>
            </a:pPr>
            <a:r>
              <a:rPr lang="en-US" sz="950" b="0" dirty="0"/>
              <a:t>Vitamin D3</a:t>
            </a:r>
          </a:p>
          <a:p>
            <a:pPr marL="0" indent="0">
              <a:buNone/>
            </a:pPr>
            <a:r>
              <a:rPr lang="en-US" sz="950" b="0" dirty="0"/>
              <a:t>Xanamem</a:t>
            </a:r>
          </a:p>
          <a:p>
            <a:pPr marL="0" indent="0">
              <a:buNone/>
            </a:pPr>
            <a:r>
              <a:rPr lang="en-US" sz="950" b="0" dirty="0"/>
              <a:t>Yi-</a:t>
            </a:r>
            <a:r>
              <a:rPr lang="en-US" sz="950" b="0" dirty="0" err="1"/>
              <a:t>Zhi</a:t>
            </a:r>
            <a:r>
              <a:rPr lang="en-US" sz="950" b="0" dirty="0"/>
              <a:t>-An-Shen Granules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None/>
            </a:pPr>
            <a:endParaRPr lang="en-US" sz="950" b="0" dirty="0"/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 dirty="0"/>
              <a:t>For related symptoms: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 b="0" dirty="0"/>
              <a:t>Brexpiprazole (agitation)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50" b="0" dirty="0"/>
              <a:t>Cannabis oil (agitation)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/>
              <a:buNone/>
            </a:pPr>
            <a:r>
              <a:rPr lang="en-US" sz="950" b="0" dirty="0"/>
              <a:t>MP-101 (psychosis)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/>
              <a:buNone/>
            </a:pPr>
            <a:r>
              <a:rPr lang="en-US" sz="950" b="0" dirty="0"/>
              <a:t>Nabilone/ Dronabinol (agitation)</a:t>
            </a:r>
          </a:p>
          <a:p>
            <a:pPr marL="0" indent="0" fontAlgn="auto">
              <a:spcBef>
                <a:spcPts val="300"/>
              </a:spcBef>
              <a:spcAft>
                <a:spcPts val="0"/>
              </a:spcAft>
              <a:buFont typeface="Arial"/>
              <a:buNone/>
            </a:pPr>
            <a:r>
              <a:rPr lang="en-US" sz="950" b="0" dirty="0"/>
              <a:t>Pimavanserin (agitation, psychosis</a:t>
            </a:r>
            <a:r>
              <a:rPr lang="en-US" sz="900" b="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1C7D3F1-9E65-4A58-87DC-6B3D95E36D60}"/>
              </a:ext>
            </a:extLst>
          </p:cNvPr>
          <p:cNvSpPr txBox="1"/>
          <p:nvPr/>
        </p:nvSpPr>
        <p:spPr>
          <a:xfrm>
            <a:off x="0" y="6200745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rgbClr val="FFFFFF"/>
                </a:solidFill>
                <a:latin typeface="Arial" panose="020B0604020202020204"/>
                <a:ea typeface="+mn-ea"/>
              </a:rPr>
              <a:t>As of 04/2019</a:t>
            </a:r>
          </a:p>
        </p:txBody>
      </p:sp>
    </p:spTree>
    <p:extLst>
      <p:ext uri="{BB962C8B-B14F-4D97-AF65-F5344CB8AC3E}">
        <p14:creationId xmlns:p14="http://schemas.microsoft.com/office/powerpoint/2010/main" val="12361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8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9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9155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urple Background">
  <a:themeElements>
    <a:clrScheme name="Alzheimer's Association">
      <a:dk1>
        <a:srgbClr val="4A0D66"/>
      </a:dk1>
      <a:lt1>
        <a:sysClr val="window" lastClr="FFFFFF"/>
      </a:lt1>
      <a:dk2>
        <a:srgbClr val="808285"/>
      </a:dk2>
      <a:lt2>
        <a:srgbClr val="34D9C3"/>
      </a:lt2>
      <a:accent1>
        <a:srgbClr val="FFA400"/>
      </a:accent1>
      <a:accent2>
        <a:srgbClr val="BCBE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kern="0" dirty="0">
            <a:solidFill>
              <a:schemeClr val="bg1"/>
            </a:solidFill>
            <a:latin typeface="Houschka Alt Pro Medium"/>
            <a:cs typeface="Houschka Alt Pro Medium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lzheimer's Association Font">
      <a:majorFont>
        <a:latin typeface="Houschka Alt Pro ExtraBold"/>
        <a:ea typeface=""/>
        <a:cs typeface=""/>
      </a:majorFont>
      <a:minorFont>
        <a:latin typeface="Houschka Alt Pro Medium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7_White Background">
  <a:themeElements>
    <a:clrScheme name="Alzheimer's Association">
      <a:dk1>
        <a:srgbClr val="4A0D66"/>
      </a:dk1>
      <a:lt1>
        <a:sysClr val="window" lastClr="FFFFFF"/>
      </a:lt1>
      <a:dk2>
        <a:srgbClr val="4A0D66"/>
      </a:dk2>
      <a:lt2>
        <a:srgbClr val="34D9C3"/>
      </a:lt2>
      <a:accent1>
        <a:srgbClr val="FFA400"/>
      </a:accent1>
      <a:accent2>
        <a:srgbClr val="808285"/>
      </a:accent2>
      <a:accent3>
        <a:srgbClr val="BCBEC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85933</TotalTime>
  <Words>45</Words>
  <Application>Microsoft Office PowerPoint</Application>
  <PresentationFormat>Letter Paper (8.5x11 in)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White Background</vt:lpstr>
      <vt:lpstr>3_White Background</vt:lpstr>
      <vt:lpstr>1_White Background</vt:lpstr>
      <vt:lpstr>Purple Background</vt:lpstr>
      <vt:lpstr>2_White Background</vt:lpstr>
      <vt:lpstr>4_White Background</vt:lpstr>
      <vt:lpstr>5_White Background</vt:lpstr>
      <vt:lpstr>6_White Background</vt:lpstr>
      <vt:lpstr>7_White Background</vt:lpstr>
      <vt:lpstr>8_White Background</vt:lpstr>
      <vt:lpstr>9_White Background</vt:lpstr>
      <vt:lpstr>Therapeutic Agents in Phase II Clinical Trials for Alzheimer’s Disease</vt:lpstr>
    </vt:vector>
  </TitlesOfParts>
  <Company>Communications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Fuller</dc:creator>
  <cp:lastModifiedBy>Julie Dolci</cp:lastModifiedBy>
  <cp:revision>923</cp:revision>
  <cp:lastPrinted>2019-04-19T15:36:42Z</cp:lastPrinted>
  <dcterms:created xsi:type="dcterms:W3CDTF">2018-07-02T13:50:45Z</dcterms:created>
  <dcterms:modified xsi:type="dcterms:W3CDTF">2019-05-10T15:56:18Z</dcterms:modified>
</cp:coreProperties>
</file>