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63" r:id="rId4"/>
    <p:sldId id="274" r:id="rId5"/>
    <p:sldId id="271" r:id="rId6"/>
    <p:sldId id="273" r:id="rId7"/>
    <p:sldId id="270" r:id="rId8"/>
    <p:sldId id="268" r:id="rId9"/>
    <p:sldId id="264" r:id="rId10"/>
  </p:sldIdLst>
  <p:sldSz cx="105156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haw, Les" initials="SL" lastIdx="2"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92" d="100"/>
          <a:sy n="92" d="100"/>
        </p:scale>
        <p:origin x="-1686" y="-102"/>
      </p:cViewPr>
      <p:guideLst>
        <p:guide orient="horz" pos="2160"/>
        <p:guide pos="331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7212AE-40BC-406C-8121-5DDA822624F4}" type="datetimeFigureOut">
              <a:rPr lang="en-US" smtClean="0"/>
              <a:t>7/17/2015</a:t>
            </a:fld>
            <a:endParaRPr lang="en-US"/>
          </a:p>
        </p:txBody>
      </p:sp>
      <p:sp>
        <p:nvSpPr>
          <p:cNvPr id="4" name="Slide Image Placeholder 3"/>
          <p:cNvSpPr>
            <a:spLocks noGrp="1" noRot="1" noChangeAspect="1"/>
          </p:cNvSpPr>
          <p:nvPr>
            <p:ph type="sldImg" idx="2"/>
          </p:nvPr>
        </p:nvSpPr>
        <p:spPr>
          <a:xfrm>
            <a:off x="800100" y="685800"/>
            <a:ext cx="52578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D0DF2C-3747-4C8C-A117-35A1A63D85A9}" type="slidenum">
              <a:rPr lang="en-US" smtClean="0"/>
              <a:t>‹#›</a:t>
            </a:fld>
            <a:endParaRPr lang="en-US"/>
          </a:p>
        </p:txBody>
      </p:sp>
    </p:spTree>
    <p:extLst>
      <p:ext uri="{BB962C8B-B14F-4D97-AF65-F5344CB8AC3E}">
        <p14:creationId xmlns:p14="http://schemas.microsoft.com/office/powerpoint/2010/main" val="194410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B65BC6-E47D-48E1-A25E-3E70A0A5D0E5}" type="slidenum">
              <a:rPr lang="en-US" smtClean="0"/>
              <a:t>1</a:t>
            </a:fld>
            <a:endParaRPr lang="en-US"/>
          </a:p>
        </p:txBody>
      </p:sp>
    </p:spTree>
    <p:extLst>
      <p:ext uri="{BB962C8B-B14F-4D97-AF65-F5344CB8AC3E}">
        <p14:creationId xmlns:p14="http://schemas.microsoft.com/office/powerpoint/2010/main" val="8969510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00100" y="685800"/>
            <a:ext cx="52578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B65BC6-E47D-48E1-A25E-3E70A0A5D0E5}" type="slidenum">
              <a:rPr lang="en-US" smtClean="0"/>
              <a:t>3</a:t>
            </a:fld>
            <a:endParaRPr lang="en-US"/>
          </a:p>
        </p:txBody>
      </p:sp>
    </p:spTree>
    <p:extLst>
      <p:ext uri="{BB962C8B-B14F-4D97-AF65-F5344CB8AC3E}">
        <p14:creationId xmlns:p14="http://schemas.microsoft.com/office/powerpoint/2010/main" val="15169988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B65BC6-E47D-48E1-A25E-3E70A0A5D0E5}" type="slidenum">
              <a:rPr lang="en-US" smtClean="0"/>
              <a:t>4</a:t>
            </a:fld>
            <a:endParaRPr lang="en-US"/>
          </a:p>
        </p:txBody>
      </p:sp>
    </p:spTree>
    <p:extLst>
      <p:ext uri="{BB962C8B-B14F-4D97-AF65-F5344CB8AC3E}">
        <p14:creationId xmlns:p14="http://schemas.microsoft.com/office/powerpoint/2010/main" val="2341801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B65BC6-E47D-48E1-A25E-3E70A0A5D0E5}" type="slidenum">
              <a:rPr lang="en-US" smtClean="0"/>
              <a:t>5</a:t>
            </a:fld>
            <a:endParaRPr lang="en-US"/>
          </a:p>
        </p:txBody>
      </p:sp>
    </p:spTree>
    <p:extLst>
      <p:ext uri="{BB962C8B-B14F-4D97-AF65-F5344CB8AC3E}">
        <p14:creationId xmlns:p14="http://schemas.microsoft.com/office/powerpoint/2010/main" val="36525681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B65BC6-E47D-48E1-A25E-3E70A0A5D0E5}" type="slidenum">
              <a:rPr lang="en-US" smtClean="0"/>
              <a:t>6</a:t>
            </a:fld>
            <a:endParaRPr lang="en-US"/>
          </a:p>
        </p:txBody>
      </p:sp>
    </p:spTree>
    <p:extLst>
      <p:ext uri="{BB962C8B-B14F-4D97-AF65-F5344CB8AC3E}">
        <p14:creationId xmlns:p14="http://schemas.microsoft.com/office/powerpoint/2010/main" val="20893586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B65BC6-E47D-48E1-A25E-3E70A0A5D0E5}" type="slidenum">
              <a:rPr lang="en-US" smtClean="0"/>
              <a:t>9</a:t>
            </a:fld>
            <a:endParaRPr lang="en-US"/>
          </a:p>
        </p:txBody>
      </p:sp>
    </p:spTree>
    <p:extLst>
      <p:ext uri="{BB962C8B-B14F-4D97-AF65-F5344CB8AC3E}">
        <p14:creationId xmlns:p14="http://schemas.microsoft.com/office/powerpoint/2010/main" val="2532195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88670" y="2130426"/>
            <a:ext cx="893826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577340" y="3886200"/>
            <a:ext cx="736092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C7DFDA4-6221-4432-9DF2-CA048D0267A1}" type="datetimeFigureOut">
              <a:rPr lang="en-US" smtClean="0"/>
              <a:t>7/17/2015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FEB2C-FE7E-48DF-B85A-B02BCE1AD408}" type="slidenum">
              <a:rPr lang="en-US" smtClean="0"/>
              <a:t>‹#›</a:t>
            </a:fld>
            <a:endParaRPr lang="en-US"/>
          </a:p>
        </p:txBody>
      </p:sp>
    </p:spTree>
    <p:extLst>
      <p:ext uri="{BB962C8B-B14F-4D97-AF65-F5344CB8AC3E}">
        <p14:creationId xmlns:p14="http://schemas.microsoft.com/office/powerpoint/2010/main" val="1443081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7DFDA4-6221-4432-9DF2-CA048D0267A1}" type="datetimeFigureOut">
              <a:rPr lang="en-US" smtClean="0"/>
              <a:t>7/17/2015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FEB2C-FE7E-48DF-B85A-B02BCE1AD408}" type="slidenum">
              <a:rPr lang="en-US" smtClean="0"/>
              <a:t>‹#›</a:t>
            </a:fld>
            <a:endParaRPr lang="en-US"/>
          </a:p>
        </p:txBody>
      </p:sp>
    </p:spTree>
    <p:extLst>
      <p:ext uri="{BB962C8B-B14F-4D97-AF65-F5344CB8AC3E}">
        <p14:creationId xmlns:p14="http://schemas.microsoft.com/office/powerpoint/2010/main" val="1637061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3810" y="274639"/>
            <a:ext cx="236601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525780" y="274639"/>
            <a:ext cx="692277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7DFDA4-6221-4432-9DF2-CA048D0267A1}" type="datetimeFigureOut">
              <a:rPr lang="en-US" smtClean="0"/>
              <a:t>7/17/2015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FEB2C-FE7E-48DF-B85A-B02BCE1AD408}" type="slidenum">
              <a:rPr lang="en-US" smtClean="0"/>
              <a:t>‹#›</a:t>
            </a:fld>
            <a:endParaRPr lang="en-US"/>
          </a:p>
        </p:txBody>
      </p:sp>
    </p:spTree>
    <p:extLst>
      <p:ext uri="{BB962C8B-B14F-4D97-AF65-F5344CB8AC3E}">
        <p14:creationId xmlns:p14="http://schemas.microsoft.com/office/powerpoint/2010/main" val="3513085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C7DFDA4-6221-4432-9DF2-CA048D0267A1}" type="datetimeFigureOut">
              <a:rPr lang="en-US" smtClean="0"/>
              <a:t>7/17/2015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FEB2C-FE7E-48DF-B85A-B02BCE1AD408}" type="slidenum">
              <a:rPr lang="en-US" smtClean="0"/>
              <a:t>‹#›</a:t>
            </a:fld>
            <a:endParaRPr lang="en-US"/>
          </a:p>
        </p:txBody>
      </p:sp>
    </p:spTree>
    <p:extLst>
      <p:ext uri="{BB962C8B-B14F-4D97-AF65-F5344CB8AC3E}">
        <p14:creationId xmlns:p14="http://schemas.microsoft.com/office/powerpoint/2010/main" val="400758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0660" y="4406901"/>
            <a:ext cx="893826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830660" y="2906713"/>
            <a:ext cx="893826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C7DFDA4-6221-4432-9DF2-CA048D0267A1}" type="datetimeFigureOut">
              <a:rPr lang="en-US" smtClean="0"/>
              <a:t>7/17/2015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A4FEB2C-FE7E-48DF-B85A-B02BCE1AD408}" type="slidenum">
              <a:rPr lang="en-US" smtClean="0"/>
              <a:t>‹#›</a:t>
            </a:fld>
            <a:endParaRPr lang="en-US"/>
          </a:p>
        </p:txBody>
      </p:sp>
    </p:spTree>
    <p:extLst>
      <p:ext uri="{BB962C8B-B14F-4D97-AF65-F5344CB8AC3E}">
        <p14:creationId xmlns:p14="http://schemas.microsoft.com/office/powerpoint/2010/main" val="2732538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525780" y="1600201"/>
            <a:ext cx="464439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345430" y="1600201"/>
            <a:ext cx="464439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C7DFDA4-6221-4432-9DF2-CA048D0267A1}" type="datetimeFigureOut">
              <a:rPr lang="en-US" smtClean="0"/>
              <a:t>7/17/2015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FEB2C-FE7E-48DF-B85A-B02BCE1AD408}" type="slidenum">
              <a:rPr lang="en-US" smtClean="0"/>
              <a:t>‹#›</a:t>
            </a:fld>
            <a:endParaRPr lang="en-US"/>
          </a:p>
        </p:txBody>
      </p:sp>
    </p:spTree>
    <p:extLst>
      <p:ext uri="{BB962C8B-B14F-4D97-AF65-F5344CB8AC3E}">
        <p14:creationId xmlns:p14="http://schemas.microsoft.com/office/powerpoint/2010/main" val="2147565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25780" y="1535113"/>
            <a:ext cx="464621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25780" y="2174875"/>
            <a:ext cx="464621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341779" y="1535113"/>
            <a:ext cx="464804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41779" y="2174875"/>
            <a:ext cx="464804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C7DFDA4-6221-4432-9DF2-CA048D0267A1}" type="datetimeFigureOut">
              <a:rPr lang="en-US" smtClean="0"/>
              <a:t>7/17/2015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A4FEB2C-FE7E-48DF-B85A-B02BCE1AD408}" type="slidenum">
              <a:rPr lang="en-US" smtClean="0"/>
              <a:t>‹#›</a:t>
            </a:fld>
            <a:endParaRPr lang="en-US"/>
          </a:p>
        </p:txBody>
      </p:sp>
    </p:spTree>
    <p:extLst>
      <p:ext uri="{BB962C8B-B14F-4D97-AF65-F5344CB8AC3E}">
        <p14:creationId xmlns:p14="http://schemas.microsoft.com/office/powerpoint/2010/main" val="17522590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7DFDA4-6221-4432-9DF2-CA048D0267A1}" type="datetimeFigureOut">
              <a:rPr lang="en-US" smtClean="0"/>
              <a:t>7/17/2015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A4FEB2C-FE7E-48DF-B85A-B02BCE1AD408}" type="slidenum">
              <a:rPr lang="en-US" smtClean="0"/>
              <a:t>‹#›</a:t>
            </a:fld>
            <a:endParaRPr lang="en-US"/>
          </a:p>
        </p:txBody>
      </p:sp>
    </p:spTree>
    <p:extLst>
      <p:ext uri="{BB962C8B-B14F-4D97-AF65-F5344CB8AC3E}">
        <p14:creationId xmlns:p14="http://schemas.microsoft.com/office/powerpoint/2010/main" val="127195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7DFDA4-6221-4432-9DF2-CA048D0267A1}" type="datetimeFigureOut">
              <a:rPr lang="en-US" smtClean="0"/>
              <a:t>7/17/2015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A4FEB2C-FE7E-48DF-B85A-B02BCE1AD408}" type="slidenum">
              <a:rPr lang="en-US" smtClean="0"/>
              <a:t>‹#›</a:t>
            </a:fld>
            <a:endParaRPr lang="en-US"/>
          </a:p>
        </p:txBody>
      </p:sp>
    </p:spTree>
    <p:extLst>
      <p:ext uri="{BB962C8B-B14F-4D97-AF65-F5344CB8AC3E}">
        <p14:creationId xmlns:p14="http://schemas.microsoft.com/office/powerpoint/2010/main" val="1911373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5781" y="273050"/>
            <a:ext cx="3459560"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111307" y="273051"/>
            <a:ext cx="587851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25781" y="1435101"/>
            <a:ext cx="345956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7DFDA4-6221-4432-9DF2-CA048D0267A1}" type="datetimeFigureOut">
              <a:rPr lang="en-US" smtClean="0"/>
              <a:t>7/17/2015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FEB2C-FE7E-48DF-B85A-B02BCE1AD408}" type="slidenum">
              <a:rPr lang="en-US" smtClean="0"/>
              <a:t>‹#›</a:t>
            </a:fld>
            <a:endParaRPr lang="en-US"/>
          </a:p>
        </p:txBody>
      </p:sp>
    </p:spTree>
    <p:extLst>
      <p:ext uri="{BB962C8B-B14F-4D97-AF65-F5344CB8AC3E}">
        <p14:creationId xmlns:p14="http://schemas.microsoft.com/office/powerpoint/2010/main" val="3294456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61131" y="4800600"/>
            <a:ext cx="630936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061131" y="612775"/>
            <a:ext cx="630936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061131" y="5367338"/>
            <a:ext cx="630936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7DFDA4-6221-4432-9DF2-CA048D0267A1}" type="datetimeFigureOut">
              <a:rPr lang="en-US" smtClean="0"/>
              <a:t>7/17/2015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A4FEB2C-FE7E-48DF-B85A-B02BCE1AD408}" type="slidenum">
              <a:rPr lang="en-US" smtClean="0"/>
              <a:t>‹#›</a:t>
            </a:fld>
            <a:endParaRPr lang="en-US"/>
          </a:p>
        </p:txBody>
      </p:sp>
    </p:spTree>
    <p:extLst>
      <p:ext uri="{BB962C8B-B14F-4D97-AF65-F5344CB8AC3E}">
        <p14:creationId xmlns:p14="http://schemas.microsoft.com/office/powerpoint/2010/main" val="383392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25780" y="274638"/>
            <a:ext cx="946404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525780" y="1600201"/>
            <a:ext cx="946404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25780" y="6356351"/>
            <a:ext cx="245364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7DFDA4-6221-4432-9DF2-CA048D0267A1}" type="datetimeFigureOut">
              <a:rPr lang="en-US" smtClean="0"/>
              <a:t>7/17/2015</a:t>
            </a:fld>
            <a:endParaRPr lang="en-US"/>
          </a:p>
        </p:txBody>
      </p:sp>
      <p:sp>
        <p:nvSpPr>
          <p:cNvPr id="5" name="Footer Placeholder 4"/>
          <p:cNvSpPr>
            <a:spLocks noGrp="1"/>
          </p:cNvSpPr>
          <p:nvPr>
            <p:ph type="ftr" sz="quarter" idx="3"/>
          </p:nvPr>
        </p:nvSpPr>
        <p:spPr>
          <a:xfrm>
            <a:off x="3592830" y="6356351"/>
            <a:ext cx="332994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536180" y="6356351"/>
            <a:ext cx="245364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4FEB2C-FE7E-48DF-B85A-B02BCE1AD408}" type="slidenum">
              <a:rPr lang="en-US" smtClean="0"/>
              <a:t>‹#›</a:t>
            </a:fld>
            <a:endParaRPr lang="en-US"/>
          </a:p>
        </p:txBody>
      </p:sp>
    </p:spTree>
    <p:extLst>
      <p:ext uri="{BB962C8B-B14F-4D97-AF65-F5344CB8AC3E}">
        <p14:creationId xmlns:p14="http://schemas.microsoft.com/office/powerpoint/2010/main" val="1847522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524002"/>
            <a:ext cx="8938260" cy="1470025"/>
          </a:xfrm>
        </p:spPr>
        <p:txBody>
          <a:bodyPr>
            <a:noAutofit/>
          </a:bodyPr>
          <a:lstStyle/>
          <a:p>
            <a:r>
              <a:rPr lang="en-US" sz="3600" dirty="0" smtClean="0">
                <a:solidFill>
                  <a:srgbClr val="002060"/>
                </a:solidFill>
              </a:rPr>
              <a:t>ADNI 3 plans for Biomarker Core</a:t>
            </a:r>
            <a:endParaRPr lang="en-US" sz="3600" dirty="0">
              <a:solidFill>
                <a:srgbClr val="002060"/>
              </a:solidFill>
            </a:endParaRPr>
          </a:p>
        </p:txBody>
      </p:sp>
      <p:sp>
        <p:nvSpPr>
          <p:cNvPr id="3" name="Subtitle 2"/>
          <p:cNvSpPr>
            <a:spLocks noGrp="1"/>
          </p:cNvSpPr>
          <p:nvPr>
            <p:ph type="subTitle" idx="1"/>
          </p:nvPr>
        </p:nvSpPr>
        <p:spPr>
          <a:xfrm>
            <a:off x="1524000" y="2895600"/>
            <a:ext cx="7360920" cy="609600"/>
          </a:xfrm>
        </p:spPr>
        <p:txBody>
          <a:bodyPr>
            <a:normAutofit/>
          </a:bodyPr>
          <a:lstStyle/>
          <a:p>
            <a:r>
              <a:rPr lang="en-US" dirty="0" smtClean="0">
                <a:solidFill>
                  <a:schemeClr val="tx1"/>
                </a:solidFill>
              </a:rPr>
              <a:t>Leslie M Shaw &amp; John Q </a:t>
            </a:r>
            <a:r>
              <a:rPr lang="en-US" dirty="0" err="1" smtClean="0">
                <a:solidFill>
                  <a:schemeClr val="tx1"/>
                </a:solidFill>
              </a:rPr>
              <a:t>Trojanowski</a:t>
            </a:r>
            <a:endParaRPr lang="en-US" dirty="0" smtClean="0">
              <a:solidFill>
                <a:schemeClr val="tx1"/>
              </a:solidFill>
            </a:endParaRPr>
          </a:p>
          <a:p>
            <a:endParaRPr lang="en-US" dirty="0" smtClean="0">
              <a:solidFill>
                <a:schemeClr val="tx1"/>
              </a:solidFill>
            </a:endParaRPr>
          </a:p>
          <a:p>
            <a:endParaRPr lang="en-US" dirty="0" smtClean="0">
              <a:solidFill>
                <a:schemeClr val="tx1"/>
              </a:solidFill>
            </a:endParaRPr>
          </a:p>
          <a:p>
            <a:endParaRPr lang="en-US" dirty="0">
              <a:solidFill>
                <a:schemeClr val="tx1"/>
              </a:solidFill>
            </a:endParaRPr>
          </a:p>
        </p:txBody>
      </p:sp>
      <p:pic>
        <p:nvPicPr>
          <p:cNvPr id="4" name="Picture_x0020_3" descr="image00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0" y="5612026"/>
            <a:ext cx="3849534"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C:\Users\shawl\AppData\Local\Microsoft\Windows\Temporary Internet Files\Content.Outlook\SXFX6ZD2\ADNI logo.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8940" y="3314"/>
            <a:ext cx="2937612" cy="16730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402080" y="3615293"/>
            <a:ext cx="3453638" cy="1766637"/>
          </a:xfrm>
          <a:prstGeom prst="rect">
            <a:avLst/>
          </a:prstGeom>
          <a:noFill/>
        </p:spPr>
        <p:txBody>
          <a:bodyPr wrap="none" rtlCol="0">
            <a:spAutoFit/>
          </a:bodyPr>
          <a:lstStyle/>
          <a:p>
            <a:pPr eaLnBrk="0" hangingPunct="0">
              <a:spcBef>
                <a:spcPct val="20000"/>
              </a:spcBef>
            </a:pPr>
            <a:r>
              <a:rPr lang="en-US" altLang="en-US" sz="3200" dirty="0" smtClean="0">
                <a:solidFill>
                  <a:srgbClr val="000000"/>
                </a:solidFill>
                <a:latin typeface="Calibri" pitchFamily="34" charset="0"/>
              </a:rPr>
              <a:t>Magdalena Korecka</a:t>
            </a:r>
          </a:p>
          <a:p>
            <a:pPr eaLnBrk="0" hangingPunct="0">
              <a:spcBef>
                <a:spcPct val="20000"/>
              </a:spcBef>
            </a:pPr>
            <a:r>
              <a:rPr lang="en-US" altLang="en-US" sz="3200" dirty="0" smtClean="0">
                <a:solidFill>
                  <a:srgbClr val="000000"/>
                </a:solidFill>
                <a:latin typeface="Calibri" pitchFamily="34" charset="0"/>
              </a:rPr>
              <a:t>Michal Figurski</a:t>
            </a:r>
          </a:p>
          <a:p>
            <a:pPr eaLnBrk="0" hangingPunct="0">
              <a:spcBef>
                <a:spcPct val="20000"/>
              </a:spcBef>
            </a:pPr>
            <a:r>
              <a:rPr lang="en-US" altLang="en-US" sz="3200" dirty="0" smtClean="0">
                <a:solidFill>
                  <a:srgbClr val="000000"/>
                </a:solidFill>
                <a:latin typeface="Calibri" pitchFamily="34" charset="0"/>
              </a:rPr>
              <a:t>Teresa </a:t>
            </a:r>
            <a:r>
              <a:rPr lang="en-US" altLang="en-US" sz="3200" dirty="0" err="1" smtClean="0">
                <a:solidFill>
                  <a:srgbClr val="000000"/>
                </a:solidFill>
                <a:latin typeface="Calibri" pitchFamily="34" charset="0"/>
              </a:rPr>
              <a:t>Waligorska</a:t>
            </a:r>
            <a:endParaRPr lang="en-US" altLang="en-US" sz="3200" dirty="0">
              <a:solidFill>
                <a:srgbClr val="000000"/>
              </a:solidFill>
              <a:latin typeface="Calibri" pitchFamily="34" charset="0"/>
            </a:endParaRPr>
          </a:p>
        </p:txBody>
      </p:sp>
      <p:sp>
        <p:nvSpPr>
          <p:cNvPr id="6" name="Rectangle 5"/>
          <p:cNvSpPr/>
          <p:nvPr/>
        </p:nvSpPr>
        <p:spPr>
          <a:xfrm>
            <a:off x="5695950" y="3615292"/>
            <a:ext cx="3886200" cy="1766637"/>
          </a:xfrm>
          <a:prstGeom prst="rect">
            <a:avLst/>
          </a:prstGeom>
        </p:spPr>
        <p:txBody>
          <a:bodyPr wrap="square">
            <a:spAutoFit/>
          </a:bodyPr>
          <a:lstStyle/>
          <a:p>
            <a:pPr eaLnBrk="0" hangingPunct="0">
              <a:spcBef>
                <a:spcPct val="20000"/>
              </a:spcBef>
            </a:pPr>
            <a:r>
              <a:rPr lang="en-US" altLang="en-US" sz="3200" dirty="0" smtClean="0">
                <a:solidFill>
                  <a:srgbClr val="000000"/>
                </a:solidFill>
                <a:latin typeface="Calibri" pitchFamily="34" charset="0"/>
              </a:rPr>
              <a:t>Magdalena Brylska</a:t>
            </a:r>
          </a:p>
          <a:p>
            <a:pPr eaLnBrk="0" hangingPunct="0">
              <a:spcBef>
                <a:spcPct val="20000"/>
              </a:spcBef>
            </a:pPr>
            <a:r>
              <a:rPr lang="en-US" altLang="en-US" sz="3200" dirty="0" smtClean="0">
                <a:solidFill>
                  <a:srgbClr val="000000"/>
                </a:solidFill>
                <a:latin typeface="Calibri" pitchFamily="34" charset="0"/>
              </a:rPr>
              <a:t>Leona Fields</a:t>
            </a:r>
          </a:p>
          <a:p>
            <a:pPr eaLnBrk="0" hangingPunct="0">
              <a:spcBef>
                <a:spcPct val="20000"/>
              </a:spcBef>
            </a:pPr>
            <a:r>
              <a:rPr lang="en-US" altLang="en-US" sz="3200" dirty="0" err="1" smtClean="0">
                <a:solidFill>
                  <a:srgbClr val="000000"/>
                </a:solidFill>
                <a:latin typeface="Calibri" pitchFamily="34" charset="0"/>
              </a:rPr>
              <a:t>Nirali</a:t>
            </a:r>
            <a:r>
              <a:rPr lang="en-US" altLang="en-US" sz="3200" dirty="0" smtClean="0">
                <a:solidFill>
                  <a:srgbClr val="000000"/>
                </a:solidFill>
                <a:latin typeface="Calibri" pitchFamily="34" charset="0"/>
              </a:rPr>
              <a:t> Shah</a:t>
            </a:r>
            <a:endParaRPr lang="en-US" altLang="en-US" sz="3200" dirty="0">
              <a:solidFill>
                <a:srgbClr val="000000"/>
              </a:solidFill>
              <a:latin typeface="Calibri" pitchFamily="34" charset="0"/>
            </a:endParaRPr>
          </a:p>
        </p:txBody>
      </p:sp>
    </p:spTree>
    <p:extLst>
      <p:ext uri="{BB962C8B-B14F-4D97-AF65-F5344CB8AC3E}">
        <p14:creationId xmlns:p14="http://schemas.microsoft.com/office/powerpoint/2010/main" val="21204039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9464040" cy="1143000"/>
          </a:xfrm>
        </p:spPr>
        <p:txBody>
          <a:bodyPr>
            <a:normAutofit/>
          </a:bodyPr>
          <a:lstStyle/>
          <a:p>
            <a:r>
              <a:rPr lang="en-US" sz="3200" dirty="0" smtClean="0"/>
              <a:t>Biomarker Core Aims for ADNI 3</a:t>
            </a:r>
            <a:endParaRPr lang="en-US" sz="3200" dirty="0"/>
          </a:p>
        </p:txBody>
      </p:sp>
      <p:sp>
        <p:nvSpPr>
          <p:cNvPr id="3" name="Content Placeholder 2"/>
          <p:cNvSpPr>
            <a:spLocks noGrp="1"/>
          </p:cNvSpPr>
          <p:nvPr>
            <p:ph idx="4294967295"/>
          </p:nvPr>
        </p:nvSpPr>
        <p:spPr>
          <a:xfrm>
            <a:off x="533400" y="762000"/>
            <a:ext cx="9296400" cy="6096000"/>
          </a:xfrm>
        </p:spPr>
        <p:txBody>
          <a:bodyPr>
            <a:normAutofit fontScale="40000" lnSpcReduction="20000"/>
          </a:bodyPr>
          <a:lstStyle/>
          <a:p>
            <a:pPr lvl="0">
              <a:buFont typeface="+mj-lt"/>
              <a:buAutoNum type="arabicPeriod"/>
            </a:pPr>
            <a:r>
              <a:rPr lang="en-US" sz="3500" dirty="0" smtClean="0">
                <a:effectLst/>
                <a:ea typeface="Calibri"/>
                <a:cs typeface="Times New Roman"/>
              </a:rPr>
              <a:t>Continue to collect, store, curate and track all </a:t>
            </a:r>
            <a:r>
              <a:rPr lang="en-US" sz="3500" dirty="0" err="1" smtClean="0">
                <a:effectLst/>
                <a:ea typeface="Calibri"/>
                <a:cs typeface="Times New Roman"/>
              </a:rPr>
              <a:t>biofluid</a:t>
            </a:r>
            <a:r>
              <a:rPr lang="en-US" sz="3500" dirty="0" smtClean="0">
                <a:effectLst/>
                <a:ea typeface="Calibri"/>
                <a:cs typeface="Times New Roman"/>
              </a:rPr>
              <a:t> samples collected from subjects in ADNI-1, ADNI-GO, ADNI-2 and ADNI-3 and continue regular reconciliation and reviews with the clinical core at UCSD.  Provide blinded sample aliquots for studies approved by the NIA/ADNI/RARC.</a:t>
            </a:r>
          </a:p>
          <a:p>
            <a:pPr marR="0" lvl="0">
              <a:lnSpc>
                <a:spcPct val="115000"/>
              </a:lnSpc>
              <a:spcBef>
                <a:spcPts val="0"/>
              </a:spcBef>
              <a:spcAft>
                <a:spcPts val="0"/>
              </a:spcAft>
              <a:buFont typeface="+mj-lt"/>
              <a:buAutoNum type="arabicPeriod"/>
            </a:pPr>
            <a:endParaRPr lang="en-US" sz="3500" dirty="0" smtClean="0">
              <a:effectLst/>
              <a:ea typeface="Calibri"/>
              <a:cs typeface="Times New Roman"/>
            </a:endParaRPr>
          </a:p>
          <a:p>
            <a:pPr marR="0" lvl="0">
              <a:lnSpc>
                <a:spcPct val="115000"/>
              </a:lnSpc>
              <a:spcBef>
                <a:spcPts val="0"/>
              </a:spcBef>
              <a:spcAft>
                <a:spcPts val="0"/>
              </a:spcAft>
              <a:buFont typeface="+mj-lt"/>
              <a:buAutoNum type="arabicPeriod"/>
            </a:pPr>
            <a:r>
              <a:rPr lang="en-US" sz="3500" dirty="0" smtClean="0">
                <a:effectLst/>
                <a:ea typeface="Calibri"/>
                <a:cs typeface="Times New Roman"/>
              </a:rPr>
              <a:t>Implement new test methods for CSF biomarkers:</a:t>
            </a:r>
            <a:endParaRPr lang="en-US" sz="3500" dirty="0" smtClean="0">
              <a:ea typeface="Calibri"/>
              <a:cs typeface="Times New Roman"/>
            </a:endParaRPr>
          </a:p>
          <a:p>
            <a:pPr marL="800100" lvl="1" indent="-342900">
              <a:lnSpc>
                <a:spcPct val="115000"/>
              </a:lnSpc>
              <a:spcBef>
                <a:spcPts val="0"/>
              </a:spcBef>
              <a:buFont typeface="+mj-lt"/>
              <a:buAutoNum type="alphaLcPeriod"/>
            </a:pPr>
            <a:r>
              <a:rPr lang="en-US" sz="3500" dirty="0" smtClean="0">
                <a:effectLst/>
                <a:ea typeface="Calibri"/>
                <a:cs typeface="Times New Roman"/>
              </a:rPr>
              <a:t>Implement new automated immunoassay platform for CSF A</a:t>
            </a:r>
            <a:r>
              <a:rPr lang="en-US" sz="3500" dirty="0" smtClean="0">
                <a:effectLst/>
                <a:latin typeface="Symbol" panose="05050102010706020507" pitchFamily="18" charset="2"/>
                <a:ea typeface="Calibri"/>
                <a:cs typeface="Arial"/>
              </a:rPr>
              <a:t>b</a:t>
            </a:r>
            <a:r>
              <a:rPr lang="en-US" sz="3500" baseline="-25000" dirty="0" smtClean="0">
                <a:effectLst/>
                <a:ea typeface="Calibri"/>
                <a:cs typeface="Times New Roman"/>
              </a:rPr>
              <a:t>1-42</a:t>
            </a:r>
            <a:r>
              <a:rPr lang="en-US" sz="3500" dirty="0" smtClean="0">
                <a:effectLst/>
                <a:ea typeface="Calibri"/>
                <a:cs typeface="Times New Roman"/>
              </a:rPr>
              <a:t>, t-tau and p-tau</a:t>
            </a:r>
            <a:r>
              <a:rPr lang="en-US" sz="3500" baseline="-25000" dirty="0" smtClean="0">
                <a:effectLst/>
                <a:ea typeface="Calibri"/>
                <a:cs typeface="Times New Roman"/>
              </a:rPr>
              <a:t>181</a:t>
            </a:r>
            <a:r>
              <a:rPr lang="en-US" sz="3500" dirty="0" smtClean="0">
                <a:effectLst/>
                <a:ea typeface="Calibri"/>
                <a:cs typeface="Times New Roman"/>
              </a:rPr>
              <a:t>, following validation study and review of all possible systems in consultation with PPSB BBWG.</a:t>
            </a:r>
            <a:endParaRPr lang="en-US" sz="3500" dirty="0" smtClean="0">
              <a:ea typeface="Calibri"/>
              <a:cs typeface="Times New Roman"/>
            </a:endParaRPr>
          </a:p>
          <a:p>
            <a:pPr lvl="1">
              <a:lnSpc>
                <a:spcPct val="115000"/>
              </a:lnSpc>
              <a:spcBef>
                <a:spcPts val="0"/>
              </a:spcBef>
              <a:buFont typeface="+mj-lt"/>
              <a:buAutoNum type="alphaLcPeriod"/>
            </a:pPr>
            <a:r>
              <a:rPr lang="en-US" sz="3500" dirty="0" smtClean="0">
                <a:effectLst/>
                <a:ea typeface="Calibri"/>
                <a:cs typeface="Times New Roman"/>
              </a:rPr>
              <a:t> Implement our newly validated </a:t>
            </a:r>
            <a:r>
              <a:rPr lang="en-US" sz="3500" dirty="0" err="1" smtClean="0">
                <a:effectLst/>
                <a:ea typeface="Calibri"/>
                <a:cs typeface="Times New Roman"/>
              </a:rPr>
              <a:t>mrmMass</a:t>
            </a:r>
            <a:r>
              <a:rPr lang="en-US" sz="3500" dirty="0" smtClean="0">
                <a:effectLst/>
                <a:ea typeface="Calibri"/>
                <a:cs typeface="Times New Roman"/>
              </a:rPr>
              <a:t> Spec assay to measure A</a:t>
            </a:r>
            <a:r>
              <a:rPr lang="en-US" sz="3500" dirty="0" smtClean="0">
                <a:effectLst/>
                <a:latin typeface="Symbol" panose="05050102010706020507" pitchFamily="18" charset="2"/>
                <a:ea typeface="Calibri"/>
                <a:cs typeface="Arial"/>
              </a:rPr>
              <a:t>b</a:t>
            </a:r>
            <a:r>
              <a:rPr lang="en-US" sz="3500" baseline="-25000" dirty="0" smtClean="0">
                <a:effectLst/>
                <a:ea typeface="Calibri"/>
                <a:cs typeface="Times New Roman"/>
              </a:rPr>
              <a:t>1-42</a:t>
            </a:r>
            <a:r>
              <a:rPr lang="en-US" sz="3500" dirty="0" smtClean="0">
                <a:effectLst/>
                <a:ea typeface="Calibri"/>
                <a:cs typeface="Times New Roman"/>
              </a:rPr>
              <a:t>, A</a:t>
            </a:r>
            <a:r>
              <a:rPr lang="en-US" sz="3500" dirty="0" smtClean="0">
                <a:effectLst/>
                <a:latin typeface="Symbol" panose="05050102010706020507" pitchFamily="18" charset="2"/>
                <a:ea typeface="Calibri"/>
                <a:cs typeface="Arial"/>
              </a:rPr>
              <a:t>b</a:t>
            </a:r>
            <a:r>
              <a:rPr lang="en-US" sz="3500" baseline="-25000" dirty="0" smtClean="0">
                <a:effectLst/>
                <a:ea typeface="Calibri"/>
                <a:cs typeface="Times New Roman"/>
              </a:rPr>
              <a:t>1-40</a:t>
            </a:r>
            <a:r>
              <a:rPr lang="en-US" sz="3500" dirty="0" smtClean="0">
                <a:effectLst/>
                <a:ea typeface="Calibri"/>
                <a:cs typeface="Times New Roman"/>
              </a:rPr>
              <a:t> and A</a:t>
            </a:r>
            <a:r>
              <a:rPr lang="en-US" sz="3500" dirty="0" smtClean="0">
                <a:effectLst/>
                <a:latin typeface="Symbol" panose="05050102010706020507" pitchFamily="18" charset="2"/>
                <a:ea typeface="Calibri"/>
                <a:cs typeface="Arial"/>
              </a:rPr>
              <a:t>b</a:t>
            </a:r>
            <a:r>
              <a:rPr lang="en-US" sz="3500" baseline="-25000" dirty="0" smtClean="0">
                <a:effectLst/>
                <a:ea typeface="Calibri"/>
                <a:cs typeface="Times New Roman"/>
              </a:rPr>
              <a:t>1-38  </a:t>
            </a:r>
            <a:r>
              <a:rPr lang="en-US" sz="3500" dirty="0" smtClean="0">
                <a:effectLst/>
                <a:ea typeface="Calibri"/>
                <a:cs typeface="Times New Roman"/>
              </a:rPr>
              <a:t>in all ADNI CSFs.</a:t>
            </a:r>
            <a:endParaRPr lang="en-US" sz="3500" dirty="0" smtClean="0">
              <a:ea typeface="Calibri"/>
              <a:cs typeface="Times New Roman"/>
            </a:endParaRPr>
          </a:p>
          <a:p>
            <a:pPr lvl="1">
              <a:lnSpc>
                <a:spcPct val="115000"/>
              </a:lnSpc>
              <a:spcBef>
                <a:spcPts val="0"/>
              </a:spcBef>
              <a:buFont typeface="+mj-lt"/>
              <a:buAutoNum type="alphaLcPeriod"/>
            </a:pPr>
            <a:r>
              <a:rPr lang="en-US" sz="3500" dirty="0" smtClean="0">
                <a:solidFill>
                  <a:srgbClr val="000000"/>
                </a:solidFill>
                <a:ea typeface="Times New Roman"/>
                <a:cs typeface="Times New Roman"/>
              </a:rPr>
              <a:t> Establish validated Mass Spectrometry-based assay to identify and measure t-tau and, possibly, tau isoforms in CSF</a:t>
            </a:r>
            <a:endParaRPr lang="en-US" sz="3500" dirty="0" smtClean="0">
              <a:ea typeface="Calibri"/>
              <a:cs typeface="Times New Roman"/>
            </a:endParaRPr>
          </a:p>
          <a:p>
            <a:pPr lvl="1">
              <a:lnSpc>
                <a:spcPct val="115000"/>
              </a:lnSpc>
              <a:spcBef>
                <a:spcPts val="0"/>
              </a:spcBef>
              <a:buFont typeface="+mj-lt"/>
              <a:buAutoNum type="alphaLcPeriod"/>
            </a:pPr>
            <a:r>
              <a:rPr lang="en-US" sz="3500" dirty="0" smtClean="0">
                <a:effectLst/>
                <a:ea typeface="Calibri"/>
                <a:cs typeface="Times New Roman"/>
              </a:rPr>
              <a:t> Implement other validated and promising new biomarker immunoassays such as those that measure other species of tau in CSF, including fragments of tau.  We are following closely any promising lead for plasma biomarkers with predictive value and </a:t>
            </a:r>
            <a:r>
              <a:rPr lang="en-US" sz="3500" dirty="0" err="1" smtClean="0">
                <a:effectLst/>
                <a:ea typeface="Calibri"/>
                <a:cs typeface="Times New Roman"/>
              </a:rPr>
              <a:t>exosomes</a:t>
            </a:r>
            <a:r>
              <a:rPr lang="en-US" sz="3500" dirty="0" smtClean="0">
                <a:effectLst/>
                <a:ea typeface="Calibri"/>
                <a:cs typeface="Times New Roman"/>
              </a:rPr>
              <a:t> as a potentially valuable carrier of CNS biomarkers in the circulation.  The results from these ongoing studies will determine the likelihood of incorporating these new </a:t>
            </a:r>
            <a:r>
              <a:rPr lang="en-US" sz="3500" dirty="0" err="1" smtClean="0">
                <a:effectLst/>
                <a:ea typeface="Calibri"/>
                <a:cs typeface="Times New Roman"/>
              </a:rPr>
              <a:t>analytes</a:t>
            </a:r>
            <a:r>
              <a:rPr lang="en-US" sz="3500" dirty="0" smtClean="0">
                <a:effectLst/>
                <a:ea typeface="Calibri"/>
                <a:cs typeface="Times New Roman"/>
              </a:rPr>
              <a:t> into ADNI-3.  </a:t>
            </a:r>
            <a:endParaRPr lang="en-US" sz="3500" dirty="0" smtClean="0">
              <a:ea typeface="Calibri"/>
              <a:cs typeface="Times New Roman"/>
            </a:endParaRPr>
          </a:p>
          <a:p>
            <a:pPr lvl="1">
              <a:lnSpc>
                <a:spcPct val="115000"/>
              </a:lnSpc>
              <a:spcBef>
                <a:spcPts val="0"/>
              </a:spcBef>
              <a:buFont typeface="+mj-lt"/>
              <a:buAutoNum type="alphaLcPeriod"/>
            </a:pPr>
            <a:r>
              <a:rPr lang="en-US" sz="3500" dirty="0" smtClean="0">
                <a:effectLst/>
                <a:ea typeface="Calibri"/>
                <a:cs typeface="Times New Roman"/>
              </a:rPr>
              <a:t> Partner with the PPSB and other investigators who pursue additional approved Add-On studies of AD biomarkers in plasma and/or CSF in order to bring these assays on-line for use in ADNI 3.  </a:t>
            </a:r>
          </a:p>
          <a:p>
            <a:pPr lvl="0">
              <a:lnSpc>
                <a:spcPct val="115000"/>
              </a:lnSpc>
              <a:spcBef>
                <a:spcPts val="0"/>
              </a:spcBef>
              <a:buFont typeface="+mj-lt"/>
              <a:buAutoNum type="arabicPeriod"/>
            </a:pPr>
            <a:r>
              <a:rPr lang="en-US" sz="3500" dirty="0" smtClean="0">
                <a:effectLst/>
                <a:ea typeface="Calibri"/>
                <a:cs typeface="Times New Roman"/>
              </a:rPr>
              <a:t>Continue longitudinal studies of ADNI biomarkers that are most informative including CSF t-tau, p-tau</a:t>
            </a:r>
            <a:r>
              <a:rPr lang="en-US" sz="3500" baseline="-25000" dirty="0" smtClean="0">
                <a:effectLst/>
                <a:ea typeface="Calibri"/>
                <a:cs typeface="Times New Roman"/>
              </a:rPr>
              <a:t>181</a:t>
            </a:r>
            <a:r>
              <a:rPr lang="en-US" sz="3500" dirty="0" smtClean="0">
                <a:effectLst/>
                <a:ea typeface="Calibri"/>
                <a:cs typeface="Times New Roman"/>
              </a:rPr>
              <a:t> and Aβ</a:t>
            </a:r>
            <a:r>
              <a:rPr lang="en-US" sz="3500" baseline="-25000" dirty="0" smtClean="0">
                <a:effectLst/>
                <a:ea typeface="Calibri"/>
                <a:cs typeface="Times New Roman"/>
              </a:rPr>
              <a:t>1-42</a:t>
            </a:r>
            <a:r>
              <a:rPr lang="en-US" sz="3500" dirty="0" smtClean="0">
                <a:effectLst/>
                <a:ea typeface="Calibri"/>
                <a:cs typeface="Times New Roman"/>
              </a:rPr>
              <a:t>.  </a:t>
            </a:r>
            <a:r>
              <a:rPr lang="en-US" sz="3500" dirty="0" err="1" smtClean="0">
                <a:effectLst/>
                <a:ea typeface="Calibri"/>
                <a:cs typeface="Times New Roman"/>
              </a:rPr>
              <a:t>Neurogranin</a:t>
            </a:r>
            <a:r>
              <a:rPr lang="en-US" sz="3500" dirty="0" smtClean="0">
                <a:effectLst/>
                <a:ea typeface="Calibri"/>
                <a:cs typeface="Times New Roman"/>
              </a:rPr>
              <a:t> and </a:t>
            </a:r>
            <a:r>
              <a:rPr lang="en-US" sz="3500" dirty="0" err="1" smtClean="0">
                <a:effectLst/>
                <a:ea typeface="Calibri"/>
                <a:cs typeface="Times New Roman"/>
              </a:rPr>
              <a:t>Vilip</a:t>
            </a:r>
            <a:r>
              <a:rPr lang="en-US" sz="3500" dirty="0" smtClean="0">
                <a:effectLst/>
                <a:ea typeface="Calibri"/>
                <a:cs typeface="Times New Roman"/>
              </a:rPr>
              <a:t> 1 data recently uploaded and total </a:t>
            </a:r>
            <a:r>
              <a:rPr lang="en-US" sz="3500" dirty="0" smtClean="0">
                <a:effectLst/>
                <a:latin typeface="Symbol" panose="05050102010706020507" pitchFamily="18" charset="2"/>
                <a:ea typeface="Calibri"/>
                <a:cs typeface="Arial"/>
              </a:rPr>
              <a:t>a</a:t>
            </a:r>
            <a:r>
              <a:rPr lang="en-US" sz="3500" dirty="0" smtClean="0">
                <a:effectLst/>
                <a:ea typeface="Calibri"/>
                <a:cs typeface="Times New Roman"/>
              </a:rPr>
              <a:t>-</a:t>
            </a:r>
            <a:r>
              <a:rPr lang="en-US" sz="3500" dirty="0" err="1" smtClean="0">
                <a:effectLst/>
                <a:ea typeface="Calibri"/>
                <a:cs typeface="Times New Roman"/>
              </a:rPr>
              <a:t>syn</a:t>
            </a:r>
            <a:r>
              <a:rPr lang="en-US" sz="3500" dirty="0" smtClean="0">
                <a:effectLst/>
                <a:ea typeface="Calibri"/>
                <a:cs typeface="Times New Roman"/>
              </a:rPr>
              <a:t> and PS129-</a:t>
            </a:r>
            <a:r>
              <a:rPr lang="en-US" sz="3500" dirty="0" smtClean="0">
                <a:effectLst/>
                <a:latin typeface="Symbol" panose="05050102010706020507" pitchFamily="18" charset="2"/>
                <a:ea typeface="Calibri"/>
                <a:cs typeface="Arial"/>
              </a:rPr>
              <a:t>a</a:t>
            </a:r>
            <a:r>
              <a:rPr lang="en-US" sz="3500" dirty="0" smtClean="0">
                <a:effectLst/>
                <a:ea typeface="Calibri"/>
                <a:cs typeface="Times New Roman"/>
              </a:rPr>
              <a:t>-syn, YKL40 data will be available later this year.  We propose to add the most promising of these as opportunities to improve on our CSF AD panel in order to chart the onset and progression of AD and determine earliest predictors of cognitive decline.</a:t>
            </a:r>
          </a:p>
          <a:p>
            <a:pPr lvl="0">
              <a:lnSpc>
                <a:spcPct val="115000"/>
              </a:lnSpc>
              <a:spcBef>
                <a:spcPts val="0"/>
              </a:spcBef>
              <a:buFont typeface="+mj-lt"/>
              <a:buAutoNum type="arabicPeriod"/>
            </a:pPr>
            <a:endParaRPr lang="en-US" sz="3500" dirty="0" smtClean="0">
              <a:ea typeface="Calibri"/>
              <a:cs typeface="Times New Roman"/>
            </a:endParaRPr>
          </a:p>
          <a:p>
            <a:pPr>
              <a:lnSpc>
                <a:spcPct val="115000"/>
              </a:lnSpc>
              <a:spcBef>
                <a:spcPts val="0"/>
              </a:spcBef>
              <a:buFont typeface="+mj-lt"/>
              <a:buAutoNum type="arabicPeriod"/>
            </a:pPr>
            <a:r>
              <a:rPr lang="en-US" sz="3500" dirty="0" smtClean="0">
                <a:effectLst/>
                <a:ea typeface="Calibri"/>
                <a:cs typeface="Times New Roman"/>
              </a:rPr>
              <a:t>Collaborate in studies of best combinations of biomarkers for prediction of cognitive and functional decline, both within-biomarker core as well as with other cores and investigators such as the FNIH biomarker consortium.</a:t>
            </a:r>
          </a:p>
          <a:p>
            <a:pPr>
              <a:lnSpc>
                <a:spcPct val="115000"/>
              </a:lnSpc>
              <a:spcBef>
                <a:spcPts val="0"/>
              </a:spcBef>
              <a:buFont typeface="+mj-lt"/>
              <a:buAutoNum type="arabicPeriod"/>
            </a:pPr>
            <a:endParaRPr lang="en-US" sz="3500" dirty="0" smtClean="0">
              <a:effectLst/>
              <a:ea typeface="Calibri"/>
              <a:cs typeface="Times New Roman"/>
            </a:endParaRPr>
          </a:p>
          <a:p>
            <a:pPr>
              <a:lnSpc>
                <a:spcPct val="115000"/>
              </a:lnSpc>
              <a:spcBef>
                <a:spcPts val="0"/>
              </a:spcBef>
              <a:buFont typeface="+mj-lt"/>
              <a:buAutoNum type="arabicPeriod"/>
            </a:pPr>
            <a:r>
              <a:rPr lang="en-US" sz="3500" dirty="0" smtClean="0">
                <a:effectLst/>
                <a:ea typeface="Calibri"/>
                <a:cs typeface="Times New Roman"/>
              </a:rPr>
              <a:t>Continue international collaboration (AA GBSC &amp; IFCC CSF WG) to establish a certified reference material for A</a:t>
            </a:r>
            <a:r>
              <a:rPr lang="en-US" sz="3500" dirty="0" smtClean="0">
                <a:effectLst/>
                <a:ea typeface="Calibri"/>
                <a:cs typeface="Arial"/>
              </a:rPr>
              <a:t>b</a:t>
            </a:r>
            <a:r>
              <a:rPr lang="en-US" sz="3500" baseline="-25000" dirty="0" smtClean="0">
                <a:effectLst/>
                <a:ea typeface="Calibri"/>
                <a:cs typeface="Times New Roman"/>
              </a:rPr>
              <a:t>1-42 </a:t>
            </a:r>
            <a:r>
              <a:rPr lang="en-US" sz="3500" dirty="0" smtClean="0">
                <a:effectLst/>
                <a:ea typeface="Calibri"/>
                <a:cs typeface="Times New Roman"/>
              </a:rPr>
              <a:t>  that supports improved analytical platform to platform, lot-to-lot performance, and to promote harmonization across analytical methods for these widely used CSF biomarkers.</a:t>
            </a:r>
            <a:endParaRPr lang="en-US" sz="3500" dirty="0" smtClean="0">
              <a:ea typeface="Calibri"/>
              <a:cs typeface="Times New Roman"/>
            </a:endParaRPr>
          </a:p>
          <a:p>
            <a:pPr lvl="0">
              <a:buFont typeface="+mj-lt"/>
              <a:buAutoNum type="arabicPeriod"/>
            </a:pPr>
            <a:endParaRPr lang="en-US" sz="2900" dirty="0" smtClean="0">
              <a:effectLst/>
              <a:ea typeface="Calibri"/>
              <a:cs typeface="Times New Roman"/>
            </a:endParaRPr>
          </a:p>
          <a:p>
            <a:pPr lvl="0">
              <a:buFont typeface="+mj-lt"/>
              <a:buAutoNum type="arabicPeriod"/>
            </a:pPr>
            <a:endParaRPr lang="en-US" sz="1600" dirty="0" smtClean="0">
              <a:ea typeface="Calibri"/>
              <a:cs typeface="Times New Roman"/>
            </a:endParaRPr>
          </a:p>
          <a:p>
            <a:pPr marL="0" indent="0">
              <a:buNone/>
            </a:pPr>
            <a:endParaRPr lang="en-US" dirty="0"/>
          </a:p>
        </p:txBody>
      </p:sp>
    </p:spTree>
    <p:extLst>
      <p:ext uri="{BB962C8B-B14F-4D97-AF65-F5344CB8AC3E}">
        <p14:creationId xmlns:p14="http://schemas.microsoft.com/office/powerpoint/2010/main" val="9129556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1173"/>
            <a:ext cx="8305800" cy="1143000"/>
          </a:xfrm>
        </p:spPr>
        <p:txBody>
          <a:bodyPr>
            <a:noAutofit/>
          </a:bodyPr>
          <a:lstStyle/>
          <a:p>
            <a:r>
              <a:rPr lang="en-US" sz="3200" dirty="0" smtClean="0">
                <a:solidFill>
                  <a:srgbClr val="000066"/>
                </a:solidFill>
              </a:rPr>
              <a:t>Selection of a new automated immunoassay platform for ADNI 3</a:t>
            </a:r>
            <a:endParaRPr lang="en-US" sz="3200" dirty="0">
              <a:solidFill>
                <a:srgbClr val="000066"/>
              </a:solidFill>
            </a:endParaRPr>
          </a:p>
        </p:txBody>
      </p:sp>
      <p:sp>
        <p:nvSpPr>
          <p:cNvPr id="3" name="Content Placeholder 2"/>
          <p:cNvSpPr>
            <a:spLocks noGrp="1"/>
          </p:cNvSpPr>
          <p:nvPr>
            <p:ph idx="1"/>
          </p:nvPr>
        </p:nvSpPr>
        <p:spPr>
          <a:xfrm>
            <a:off x="533400" y="1143000"/>
            <a:ext cx="9677400" cy="5181600"/>
          </a:xfrm>
        </p:spPr>
        <p:txBody>
          <a:bodyPr>
            <a:normAutofit fontScale="92500" lnSpcReduction="10000"/>
          </a:bodyPr>
          <a:lstStyle/>
          <a:p>
            <a:pPr>
              <a:buClr>
                <a:srgbClr val="C00000"/>
              </a:buClr>
            </a:pPr>
            <a:r>
              <a:rPr lang="en-US" sz="2400" dirty="0" smtClean="0"/>
              <a:t>Move from a manual RUO immunoassay to a fully automated immunoassay platform for ADNI 3: due diligence started Q4, 2014</a:t>
            </a:r>
            <a:r>
              <a:rPr lang="en-US" sz="2400" dirty="0" smtClean="0"/>
              <a:t>.</a:t>
            </a:r>
          </a:p>
          <a:p>
            <a:pPr>
              <a:buClr>
                <a:srgbClr val="C00000"/>
              </a:buClr>
            </a:pPr>
            <a:r>
              <a:rPr lang="en-US" sz="2400" dirty="0" smtClean="0"/>
              <a:t>This follows extensive discussions over past few years with stakeholders</a:t>
            </a:r>
            <a:endParaRPr lang="en-US" sz="2400" dirty="0" smtClean="0"/>
          </a:p>
          <a:p>
            <a:pPr>
              <a:buClr>
                <a:srgbClr val="C00000"/>
              </a:buClr>
            </a:pPr>
            <a:r>
              <a:rPr lang="en-US" sz="2400" dirty="0" smtClean="0"/>
              <a:t>Need for preliminary validation data for ADNI 3 grant submission</a:t>
            </a:r>
          </a:p>
          <a:p>
            <a:pPr>
              <a:buClr>
                <a:srgbClr val="C00000"/>
              </a:buClr>
            </a:pPr>
            <a:r>
              <a:rPr lang="en-US" sz="2400" dirty="0" smtClean="0"/>
              <a:t>Sought after features: </a:t>
            </a:r>
          </a:p>
          <a:p>
            <a:pPr lvl="1">
              <a:buClr>
                <a:srgbClr val="C00000"/>
              </a:buClr>
            </a:pPr>
            <a:r>
              <a:rPr lang="en-US" sz="2000" dirty="0" smtClean="0"/>
              <a:t>precision &amp; accuracy based; </a:t>
            </a:r>
            <a:r>
              <a:rPr lang="en-US" sz="2000" dirty="0" err="1" smtClean="0"/>
              <a:t>dilutional</a:t>
            </a:r>
            <a:r>
              <a:rPr lang="en-US" sz="2000" dirty="0" smtClean="0"/>
              <a:t> linearity, </a:t>
            </a:r>
            <a:r>
              <a:rPr lang="en-US" sz="2000" dirty="0" smtClean="0"/>
              <a:t>parallelism</a:t>
            </a:r>
          </a:p>
          <a:p>
            <a:pPr lvl="1">
              <a:buClr>
                <a:srgbClr val="C00000"/>
              </a:buClr>
            </a:pPr>
            <a:r>
              <a:rPr lang="en-US" sz="2000" dirty="0" smtClean="0"/>
              <a:t>Excellent level of intra- and inter-lab performance</a:t>
            </a:r>
            <a:endParaRPr lang="en-US" sz="2000" dirty="0" smtClean="0"/>
          </a:p>
          <a:p>
            <a:pPr lvl="1">
              <a:buClr>
                <a:srgbClr val="C00000"/>
              </a:buClr>
            </a:pPr>
            <a:r>
              <a:rPr lang="en-US" sz="2000" dirty="0" smtClean="0"/>
              <a:t>full automation; </a:t>
            </a:r>
          </a:p>
          <a:p>
            <a:pPr lvl="1">
              <a:buClr>
                <a:srgbClr val="C00000"/>
              </a:buClr>
            </a:pPr>
            <a:r>
              <a:rPr lang="en-US" sz="2000" dirty="0" smtClean="0"/>
              <a:t>commitment to the ADNI study;</a:t>
            </a:r>
          </a:p>
          <a:p>
            <a:pPr lvl="1">
              <a:buClr>
                <a:srgbClr val="C00000"/>
              </a:buClr>
            </a:pPr>
            <a:r>
              <a:rPr lang="en-US" sz="2000" dirty="0" smtClean="0"/>
              <a:t>on an IVD trajectory; </a:t>
            </a:r>
          </a:p>
          <a:p>
            <a:pPr lvl="1">
              <a:buClr>
                <a:srgbClr val="C00000"/>
              </a:buClr>
            </a:pPr>
            <a:r>
              <a:rPr lang="en-US" sz="2000" dirty="0" smtClean="0"/>
              <a:t>commitment to pre-competitive activities, </a:t>
            </a:r>
          </a:p>
          <a:p>
            <a:pPr marL="457200" lvl="1" indent="0">
              <a:buClr>
                <a:srgbClr val="C00000"/>
              </a:buClr>
              <a:buNone/>
            </a:pPr>
            <a:r>
              <a:rPr lang="en-US" sz="2000" dirty="0" smtClean="0"/>
              <a:t>to contribute to CSF biomarker QC/standardization</a:t>
            </a:r>
          </a:p>
          <a:p>
            <a:pPr lvl="1">
              <a:buClr>
                <a:srgbClr val="C00000"/>
              </a:buClr>
            </a:pPr>
            <a:r>
              <a:rPr lang="en-US" sz="2000" dirty="0" smtClean="0"/>
              <a:t>Commitment to data sharing consistent with the ADNI study</a:t>
            </a:r>
          </a:p>
          <a:p>
            <a:pPr>
              <a:buClr>
                <a:srgbClr val="C00000"/>
              </a:buClr>
            </a:pPr>
            <a:r>
              <a:rPr lang="en-US" sz="2400" dirty="0"/>
              <a:t>Selection will be done in consultation with the ADNI </a:t>
            </a:r>
            <a:r>
              <a:rPr lang="en-US" sz="2400" dirty="0" smtClean="0"/>
              <a:t>PPSB/BBWG/DDWG, </a:t>
            </a:r>
            <a:r>
              <a:rPr lang="en-US" sz="2400" dirty="0"/>
              <a:t>chaired by </a:t>
            </a:r>
            <a:r>
              <a:rPr lang="en-US" sz="2400" dirty="0" smtClean="0"/>
              <a:t>Johan </a:t>
            </a:r>
            <a:r>
              <a:rPr lang="en-US" sz="2400" dirty="0" err="1" smtClean="0"/>
              <a:t>Luthman</a:t>
            </a:r>
            <a:r>
              <a:rPr lang="en-US" sz="2400" dirty="0" smtClean="0"/>
              <a:t>.</a:t>
            </a:r>
            <a:endParaRPr lang="en-US" sz="2400" dirty="0"/>
          </a:p>
          <a:p>
            <a:pPr marL="0" indent="0">
              <a:buClr>
                <a:srgbClr val="C00000"/>
              </a:buClr>
              <a:buNone/>
            </a:pPr>
            <a:endParaRPr lang="en-US" sz="2400" dirty="0"/>
          </a:p>
        </p:txBody>
      </p:sp>
    </p:spTree>
    <p:extLst>
      <p:ext uri="{BB962C8B-B14F-4D97-AF65-F5344CB8AC3E}">
        <p14:creationId xmlns:p14="http://schemas.microsoft.com/office/powerpoint/2010/main" val="159820257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 y="1447800"/>
            <a:ext cx="4621727"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390" y="1447800"/>
            <a:ext cx="5871210"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3671" y="3657605"/>
            <a:ext cx="3965258"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619662" y="152401"/>
            <a:ext cx="9628150" cy="830997"/>
          </a:xfrm>
          <a:prstGeom prst="rect">
            <a:avLst/>
          </a:prstGeom>
          <a:noFill/>
        </p:spPr>
        <p:txBody>
          <a:bodyPr wrap="none" rtlCol="0">
            <a:spAutoFit/>
          </a:bodyPr>
          <a:lstStyle/>
          <a:p>
            <a:pPr algn="ctr"/>
            <a:r>
              <a:rPr lang="en-US" sz="2400" dirty="0" smtClean="0"/>
              <a:t>ADNI subjects with BASELINE </a:t>
            </a:r>
            <a:r>
              <a:rPr lang="en-US" sz="2400" b="1" i="1" dirty="0" smtClean="0"/>
              <a:t>normal </a:t>
            </a:r>
            <a:r>
              <a:rPr lang="en-US" sz="2400" dirty="0" smtClean="0"/>
              <a:t>CSF A</a:t>
            </a:r>
            <a:r>
              <a:rPr lang="en-US" sz="2400" dirty="0" smtClean="0">
                <a:latin typeface="Symbol" panose="05050102010706020507" pitchFamily="18" charset="2"/>
              </a:rPr>
              <a:t>b</a:t>
            </a:r>
            <a:r>
              <a:rPr lang="en-US" sz="2400" baseline="-25000" dirty="0" smtClean="0"/>
              <a:t>1-42</a:t>
            </a:r>
            <a:r>
              <a:rPr lang="en-US" sz="2400" dirty="0" smtClean="0"/>
              <a:t>: </a:t>
            </a:r>
          </a:p>
          <a:p>
            <a:pPr algn="ctr"/>
            <a:r>
              <a:rPr lang="en-US" sz="2400" dirty="0" smtClean="0"/>
              <a:t>In some CSF A</a:t>
            </a:r>
            <a:r>
              <a:rPr lang="en-US" sz="2400" dirty="0" smtClean="0">
                <a:latin typeface="Symbol" panose="05050102010706020507" pitchFamily="18" charset="2"/>
              </a:rPr>
              <a:t>b</a:t>
            </a:r>
            <a:r>
              <a:rPr lang="en-US" sz="2400" baseline="-25000" dirty="0" smtClean="0"/>
              <a:t>1-42</a:t>
            </a:r>
            <a:r>
              <a:rPr lang="en-US" sz="2400" dirty="0" smtClean="0"/>
              <a:t> remains </a:t>
            </a:r>
            <a:r>
              <a:rPr lang="en-US" sz="2400" b="1" i="1" dirty="0" smtClean="0"/>
              <a:t>stable/normal</a:t>
            </a:r>
            <a:r>
              <a:rPr lang="en-US" sz="2400" dirty="0" smtClean="0"/>
              <a:t> </a:t>
            </a:r>
            <a:r>
              <a:rPr lang="en-US" sz="2000" dirty="0" smtClean="0"/>
              <a:t>&amp;</a:t>
            </a:r>
            <a:r>
              <a:rPr lang="en-US" sz="2400" dirty="0" smtClean="0"/>
              <a:t> in some </a:t>
            </a:r>
            <a:r>
              <a:rPr lang="en-US" sz="2400" b="1" i="1" dirty="0" smtClean="0"/>
              <a:t>declines to abnormal  </a:t>
            </a:r>
            <a:endParaRPr lang="en-US" sz="2400" b="1" i="1" dirty="0"/>
          </a:p>
        </p:txBody>
      </p:sp>
      <p:sp>
        <p:nvSpPr>
          <p:cNvPr id="5" name="TextBox 4"/>
          <p:cNvSpPr txBox="1"/>
          <p:nvPr/>
        </p:nvSpPr>
        <p:spPr>
          <a:xfrm>
            <a:off x="262890" y="5181600"/>
            <a:ext cx="1711238" cy="338554"/>
          </a:xfrm>
          <a:prstGeom prst="rect">
            <a:avLst/>
          </a:prstGeom>
          <a:noFill/>
        </p:spPr>
        <p:txBody>
          <a:bodyPr wrap="none" rtlCol="0">
            <a:spAutoFit/>
          </a:bodyPr>
          <a:lstStyle/>
          <a:p>
            <a:r>
              <a:rPr lang="en-US" sz="1600" dirty="0" smtClean="0"/>
              <a:t>Landau et al, 2013</a:t>
            </a:r>
            <a:endParaRPr lang="en-US" sz="1600" dirty="0"/>
          </a:p>
        </p:txBody>
      </p:sp>
      <p:sp>
        <p:nvSpPr>
          <p:cNvPr id="6" name="TextBox 5"/>
          <p:cNvSpPr txBox="1"/>
          <p:nvPr/>
        </p:nvSpPr>
        <p:spPr>
          <a:xfrm>
            <a:off x="4700294" y="3450806"/>
            <a:ext cx="1710148" cy="338554"/>
          </a:xfrm>
          <a:prstGeom prst="rect">
            <a:avLst/>
          </a:prstGeom>
          <a:noFill/>
        </p:spPr>
        <p:txBody>
          <a:bodyPr wrap="none" rtlCol="0">
            <a:spAutoFit/>
          </a:bodyPr>
          <a:lstStyle/>
          <a:p>
            <a:r>
              <a:rPr lang="en-US" sz="1600" dirty="0" smtClean="0"/>
              <a:t>Toledo, et al, 2013</a:t>
            </a:r>
            <a:endParaRPr lang="en-US" sz="1600" dirty="0"/>
          </a:p>
        </p:txBody>
      </p:sp>
      <p:sp>
        <p:nvSpPr>
          <p:cNvPr id="7" name="TextBox 6"/>
          <p:cNvSpPr txBox="1"/>
          <p:nvPr/>
        </p:nvSpPr>
        <p:spPr>
          <a:xfrm>
            <a:off x="4761030" y="6096000"/>
            <a:ext cx="1940468" cy="338554"/>
          </a:xfrm>
          <a:prstGeom prst="rect">
            <a:avLst/>
          </a:prstGeom>
          <a:noFill/>
        </p:spPr>
        <p:txBody>
          <a:bodyPr wrap="none" rtlCol="0">
            <a:spAutoFit/>
          </a:bodyPr>
          <a:lstStyle/>
          <a:p>
            <a:r>
              <a:rPr lang="en-US" sz="1600" dirty="0" smtClean="0"/>
              <a:t>Mattsson, et al, 2015</a:t>
            </a:r>
            <a:endParaRPr lang="en-US" sz="1600" dirty="0"/>
          </a:p>
        </p:txBody>
      </p:sp>
      <p:sp>
        <p:nvSpPr>
          <p:cNvPr id="8" name="Oval 7"/>
          <p:cNvSpPr/>
          <p:nvPr/>
        </p:nvSpPr>
        <p:spPr>
          <a:xfrm>
            <a:off x="7795259" y="1540565"/>
            <a:ext cx="1581150" cy="685800"/>
          </a:xfrm>
          <a:prstGeom prst="ellipse">
            <a:avLst/>
          </a:prstGeom>
          <a:noFill/>
          <a:ln w="127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7269480" y="2226369"/>
            <a:ext cx="1752600" cy="897835"/>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700294" y="3826881"/>
            <a:ext cx="410198" cy="211723"/>
          </a:xfrm>
          <a:prstGeom prst="ellipse">
            <a:avLst/>
          </a:prstGeom>
          <a:noFill/>
          <a:ln w="12700">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p:cNvSpPr txBox="1"/>
          <p:nvPr/>
        </p:nvSpPr>
        <p:spPr>
          <a:xfrm>
            <a:off x="5140974" y="3794237"/>
            <a:ext cx="1180580" cy="553998"/>
          </a:xfrm>
          <a:prstGeom prst="rect">
            <a:avLst/>
          </a:prstGeom>
          <a:noFill/>
        </p:spPr>
        <p:txBody>
          <a:bodyPr wrap="none" rtlCol="0">
            <a:spAutoFit/>
          </a:bodyPr>
          <a:lstStyle/>
          <a:p>
            <a:r>
              <a:rPr lang="en-US" sz="1400" b="1" dirty="0" smtClean="0"/>
              <a:t>20</a:t>
            </a:r>
            <a:r>
              <a:rPr lang="en-US" sz="1400" b="1" i="1" dirty="0" smtClean="0"/>
              <a:t> </a:t>
            </a:r>
            <a:r>
              <a:rPr lang="en-US" sz="1600" b="1" i="1" dirty="0" smtClean="0">
                <a:solidFill>
                  <a:srgbClr val="006600"/>
                </a:solidFill>
              </a:rPr>
              <a:t>stable</a:t>
            </a:r>
            <a:r>
              <a:rPr lang="en-US" sz="1400" b="1" i="1" dirty="0" smtClean="0"/>
              <a:t>, </a:t>
            </a:r>
          </a:p>
          <a:p>
            <a:r>
              <a:rPr lang="en-US" sz="1400" b="1" dirty="0" smtClean="0"/>
              <a:t>-0.5pg/mL/</a:t>
            </a:r>
            <a:r>
              <a:rPr lang="en-US" sz="1400" b="1" dirty="0" err="1" smtClean="0"/>
              <a:t>yr</a:t>
            </a:r>
            <a:endParaRPr lang="en-US" sz="1400" b="1" dirty="0"/>
          </a:p>
        </p:txBody>
      </p:sp>
      <p:sp>
        <p:nvSpPr>
          <p:cNvPr id="13" name="Oval 12"/>
          <p:cNvSpPr/>
          <p:nvPr/>
        </p:nvSpPr>
        <p:spPr>
          <a:xfrm>
            <a:off x="4700294" y="4419605"/>
            <a:ext cx="410198" cy="196149"/>
          </a:xfrm>
          <a:prstGeom prst="ellipse">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5130895" y="4264967"/>
            <a:ext cx="1220655" cy="553998"/>
          </a:xfrm>
          <a:prstGeom prst="rect">
            <a:avLst/>
          </a:prstGeom>
          <a:noFill/>
        </p:spPr>
        <p:txBody>
          <a:bodyPr wrap="none" rtlCol="0">
            <a:spAutoFit/>
          </a:bodyPr>
          <a:lstStyle/>
          <a:p>
            <a:r>
              <a:rPr lang="en-US" sz="1400" b="1" dirty="0" smtClean="0"/>
              <a:t>14</a:t>
            </a:r>
            <a:r>
              <a:rPr lang="en-US" sz="1400" b="1" i="1" dirty="0" smtClean="0"/>
              <a:t> </a:t>
            </a:r>
            <a:r>
              <a:rPr lang="en-US" sz="1600" b="1" i="1" dirty="0" smtClean="0">
                <a:solidFill>
                  <a:srgbClr val="FF0000"/>
                </a:solidFill>
              </a:rPr>
              <a:t>decliners</a:t>
            </a:r>
            <a:r>
              <a:rPr lang="en-US" sz="1400" b="1" i="1" dirty="0" smtClean="0"/>
              <a:t>,</a:t>
            </a:r>
          </a:p>
          <a:p>
            <a:r>
              <a:rPr lang="en-US" sz="1400" b="1" dirty="0" smtClean="0"/>
              <a:t>-9.2 </a:t>
            </a:r>
            <a:r>
              <a:rPr lang="en-US" sz="1400" b="1" dirty="0" err="1" smtClean="0"/>
              <a:t>pg</a:t>
            </a:r>
            <a:r>
              <a:rPr lang="en-US" sz="1400" b="1" dirty="0" smtClean="0"/>
              <a:t>/mL/</a:t>
            </a:r>
            <a:r>
              <a:rPr lang="en-US" sz="1400" b="1" dirty="0" err="1" smtClean="0"/>
              <a:t>yr</a:t>
            </a:r>
            <a:endParaRPr lang="en-US" sz="1400" b="1" dirty="0"/>
          </a:p>
        </p:txBody>
      </p:sp>
      <p:sp>
        <p:nvSpPr>
          <p:cNvPr id="15" name="TextBox 14"/>
          <p:cNvSpPr txBox="1"/>
          <p:nvPr/>
        </p:nvSpPr>
        <p:spPr>
          <a:xfrm>
            <a:off x="6789439" y="1159073"/>
            <a:ext cx="1848455" cy="307777"/>
          </a:xfrm>
          <a:prstGeom prst="rect">
            <a:avLst/>
          </a:prstGeom>
          <a:noFill/>
        </p:spPr>
        <p:txBody>
          <a:bodyPr wrap="none" rtlCol="0">
            <a:spAutoFit/>
          </a:bodyPr>
          <a:lstStyle/>
          <a:p>
            <a:r>
              <a:rPr lang="en-US" sz="1400" dirty="0" smtClean="0"/>
              <a:t>“</a:t>
            </a:r>
            <a:r>
              <a:rPr lang="en-US" sz="1400" b="1" i="1" dirty="0" smtClean="0">
                <a:solidFill>
                  <a:srgbClr val="006600"/>
                </a:solidFill>
              </a:rPr>
              <a:t>stable</a:t>
            </a:r>
            <a:r>
              <a:rPr lang="en-US" sz="1400" dirty="0" smtClean="0"/>
              <a:t>”, non-decliners</a:t>
            </a:r>
            <a:endParaRPr lang="en-US" sz="1400" dirty="0"/>
          </a:p>
        </p:txBody>
      </p:sp>
      <p:sp>
        <p:nvSpPr>
          <p:cNvPr id="16" name="TextBox 15"/>
          <p:cNvSpPr txBox="1"/>
          <p:nvPr/>
        </p:nvSpPr>
        <p:spPr>
          <a:xfrm>
            <a:off x="6096000" y="2819400"/>
            <a:ext cx="995785" cy="307777"/>
          </a:xfrm>
          <a:prstGeom prst="rect">
            <a:avLst/>
          </a:prstGeom>
          <a:noFill/>
        </p:spPr>
        <p:txBody>
          <a:bodyPr wrap="none" rtlCol="0">
            <a:spAutoFit/>
          </a:bodyPr>
          <a:lstStyle/>
          <a:p>
            <a:r>
              <a:rPr lang="en-US" sz="1400" dirty="0" smtClean="0"/>
              <a:t>“</a:t>
            </a:r>
            <a:r>
              <a:rPr lang="en-US" sz="1400" b="1" i="1" dirty="0" smtClean="0">
                <a:solidFill>
                  <a:srgbClr val="FF0000"/>
                </a:solidFill>
              </a:rPr>
              <a:t>decliners</a:t>
            </a:r>
            <a:r>
              <a:rPr lang="en-US" sz="1400" dirty="0" smtClean="0"/>
              <a:t>”</a:t>
            </a:r>
            <a:endParaRPr lang="en-US" sz="1400" dirty="0"/>
          </a:p>
        </p:txBody>
      </p:sp>
      <p:cxnSp>
        <p:nvCxnSpPr>
          <p:cNvPr id="18" name="Straight Arrow Connector 17"/>
          <p:cNvCxnSpPr/>
          <p:nvPr/>
        </p:nvCxnSpPr>
        <p:spPr>
          <a:xfrm>
            <a:off x="7467600" y="1447800"/>
            <a:ext cx="381000" cy="228600"/>
          </a:xfrm>
          <a:prstGeom prst="straightConnector1">
            <a:avLst/>
          </a:prstGeom>
          <a:ln w="28575">
            <a:solidFill>
              <a:srgbClr val="006600"/>
            </a:solidFill>
            <a:headEnd w="lg" len="med"/>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6" idx="3"/>
          </p:cNvCxnSpPr>
          <p:nvPr/>
        </p:nvCxnSpPr>
        <p:spPr>
          <a:xfrm flipV="1">
            <a:off x="7091785" y="2819400"/>
            <a:ext cx="223415" cy="153889"/>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3" y="5526780"/>
            <a:ext cx="4700291" cy="1292662"/>
          </a:xfrm>
          <a:prstGeom prst="rect">
            <a:avLst/>
          </a:prstGeom>
        </p:spPr>
        <p:txBody>
          <a:bodyPr wrap="square">
            <a:spAutoFit/>
          </a:bodyPr>
          <a:lstStyle/>
          <a:p>
            <a:r>
              <a:rPr lang="en-US" sz="2400" dirty="0"/>
              <a:t>*</a:t>
            </a:r>
            <a:r>
              <a:rPr lang="en-US" dirty="0"/>
              <a:t> </a:t>
            </a:r>
            <a:r>
              <a:rPr lang="en-US" dirty="0" smtClean="0"/>
              <a:t>Subjects </a:t>
            </a:r>
            <a:r>
              <a:rPr lang="en-US" dirty="0"/>
              <a:t>in the ADNI 1 add-on study, sponsored by an anonymous donor, included </a:t>
            </a:r>
          </a:p>
          <a:p>
            <a:r>
              <a:rPr lang="en-US" dirty="0"/>
              <a:t>a total of 141 subjects with 3 or more CSFs collected longitudinally between 2005 - 2014</a:t>
            </a:r>
          </a:p>
        </p:txBody>
      </p:sp>
      <p:sp>
        <p:nvSpPr>
          <p:cNvPr id="3" name="TextBox 2"/>
          <p:cNvSpPr txBox="1"/>
          <p:nvPr/>
        </p:nvSpPr>
        <p:spPr>
          <a:xfrm>
            <a:off x="4446147" y="1386676"/>
            <a:ext cx="31451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B</a:t>
            </a:r>
            <a:endParaRPr lang="en-US" sz="1400" b="1" dirty="0">
              <a:latin typeface="Arial" panose="020B0604020202020204" pitchFamily="34" charset="0"/>
              <a:cs typeface="Arial" panose="020B0604020202020204" pitchFamily="34" charset="0"/>
            </a:endParaRPr>
          </a:p>
        </p:txBody>
      </p:sp>
      <p:sp>
        <p:nvSpPr>
          <p:cNvPr id="9" name="TextBox 8"/>
          <p:cNvSpPr txBox="1"/>
          <p:nvPr/>
        </p:nvSpPr>
        <p:spPr>
          <a:xfrm>
            <a:off x="6436637" y="4388077"/>
            <a:ext cx="314510" cy="307777"/>
          </a:xfrm>
          <a:prstGeom prst="rect">
            <a:avLst/>
          </a:prstGeom>
          <a:noFill/>
        </p:spPr>
        <p:txBody>
          <a:bodyPr wrap="none" rtlCol="0">
            <a:spAutoFit/>
          </a:bodyPr>
          <a:lstStyle/>
          <a:p>
            <a:r>
              <a:rPr lang="en-US" sz="1400" b="1" dirty="0" smtClean="0">
                <a:latin typeface="Arial" panose="020B0604020202020204" pitchFamily="34" charset="0"/>
                <a:cs typeface="Arial" panose="020B0604020202020204" pitchFamily="34" charset="0"/>
              </a:rPr>
              <a:t>C</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5094345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8575"/>
            <a:ext cx="9464675" cy="1143000"/>
          </a:xfrm>
        </p:spPr>
        <p:txBody>
          <a:bodyPr rtlCol="0">
            <a:normAutofit/>
          </a:bodyPr>
          <a:lstStyle/>
          <a:p>
            <a:pPr eaLnBrk="1" fontAlgn="auto" hangingPunct="1">
              <a:spcAft>
                <a:spcPts val="0"/>
              </a:spcAft>
              <a:defRPr/>
            </a:pPr>
            <a:r>
              <a:rPr lang="en-US" sz="4000" dirty="0" smtClean="0">
                <a:solidFill>
                  <a:schemeClr val="tx2">
                    <a:lumMod val="50000"/>
                  </a:schemeClr>
                </a:solidFill>
              </a:rPr>
              <a:t>Support of standardization efforts</a:t>
            </a:r>
            <a:endParaRPr lang="en-US" sz="4000" dirty="0">
              <a:solidFill>
                <a:schemeClr val="tx2">
                  <a:lumMod val="50000"/>
                </a:schemeClr>
              </a:solidFill>
            </a:endParaRPr>
          </a:p>
        </p:txBody>
      </p:sp>
      <p:sp>
        <p:nvSpPr>
          <p:cNvPr id="3" name="Content Placeholder 2"/>
          <p:cNvSpPr>
            <a:spLocks noGrp="1"/>
          </p:cNvSpPr>
          <p:nvPr>
            <p:ph idx="1"/>
          </p:nvPr>
        </p:nvSpPr>
        <p:spPr>
          <a:xfrm>
            <a:off x="533400" y="1066800"/>
            <a:ext cx="9464675" cy="5562600"/>
          </a:xfrm>
        </p:spPr>
        <p:txBody>
          <a:bodyPr rtlCol="0">
            <a:normAutofit fontScale="62500" lnSpcReduction="20000"/>
          </a:bodyPr>
          <a:lstStyle/>
          <a:p>
            <a:pPr eaLnBrk="1" fontAlgn="auto" hangingPunct="1">
              <a:spcAft>
                <a:spcPts val="0"/>
              </a:spcAft>
              <a:buClr>
                <a:srgbClr val="C00000"/>
              </a:buClr>
              <a:buSzPct val="125000"/>
              <a:defRPr/>
            </a:pPr>
            <a:r>
              <a:rPr lang="en-US" dirty="0" smtClean="0"/>
              <a:t>ADNI-</a:t>
            </a:r>
            <a:r>
              <a:rPr lang="en-US" dirty="0" err="1" smtClean="0"/>
              <a:t>longterm</a:t>
            </a:r>
            <a:r>
              <a:rPr lang="en-US" dirty="0" smtClean="0"/>
              <a:t> commitment to standardization of all methods</a:t>
            </a:r>
          </a:p>
          <a:p>
            <a:pPr lvl="1" eaLnBrk="1" fontAlgn="auto" hangingPunct="1">
              <a:spcAft>
                <a:spcPts val="0"/>
              </a:spcAft>
              <a:buClr>
                <a:srgbClr val="00B050"/>
              </a:buClr>
              <a:buFont typeface="Calibri" panose="020F0502020204030204" pitchFamily="34" charset="0"/>
              <a:buChar char="—"/>
              <a:defRPr/>
            </a:pPr>
            <a:r>
              <a:rPr lang="en-US" dirty="0" smtClean="0"/>
              <a:t>Open access to data generated following quality control</a:t>
            </a:r>
          </a:p>
          <a:p>
            <a:pPr lvl="1" eaLnBrk="1" fontAlgn="auto" hangingPunct="1">
              <a:spcAft>
                <a:spcPts val="0"/>
              </a:spcAft>
              <a:buClr>
                <a:srgbClr val="00B050"/>
              </a:buClr>
              <a:buFont typeface="Calibri" panose="020F0502020204030204" pitchFamily="34" charset="0"/>
              <a:buChar char="—"/>
              <a:defRPr/>
            </a:pPr>
            <a:r>
              <a:rPr lang="en-US" dirty="0" smtClean="0"/>
              <a:t>Has been in operation for 10 years</a:t>
            </a:r>
          </a:p>
          <a:p>
            <a:pPr lvl="1" eaLnBrk="1" fontAlgn="auto" hangingPunct="1">
              <a:spcAft>
                <a:spcPts val="0"/>
              </a:spcAft>
              <a:buClr>
                <a:srgbClr val="00B050"/>
              </a:buClr>
              <a:buFont typeface="Calibri" panose="020F0502020204030204" pitchFamily="34" charset="0"/>
              <a:buChar char="—"/>
              <a:defRPr/>
            </a:pPr>
            <a:r>
              <a:rPr lang="en-US" dirty="0" smtClean="0"/>
              <a:t>Benefits from lots of interaction, peer review, with the scientific community in academia, industry, governmental sectors</a:t>
            </a:r>
          </a:p>
          <a:p>
            <a:pPr eaLnBrk="1" fontAlgn="auto" hangingPunct="1">
              <a:spcAft>
                <a:spcPts val="0"/>
              </a:spcAft>
              <a:buClr>
                <a:srgbClr val="C00000"/>
              </a:buClr>
              <a:buSzPct val="125000"/>
              <a:defRPr/>
            </a:pPr>
            <a:r>
              <a:rPr lang="en-US" dirty="0" err="1" smtClean="0"/>
              <a:t>Alz</a:t>
            </a:r>
            <a:r>
              <a:rPr lang="en-US" dirty="0" smtClean="0"/>
              <a:t> Assn Global Biomarker Standardization Consortium</a:t>
            </a:r>
          </a:p>
          <a:p>
            <a:pPr lvl="1" eaLnBrk="1" fontAlgn="auto" hangingPunct="1">
              <a:spcAft>
                <a:spcPts val="0"/>
              </a:spcAft>
              <a:buClr>
                <a:srgbClr val="00B050"/>
              </a:buClr>
              <a:buFontTx/>
              <a:buChar char="—"/>
              <a:defRPr/>
            </a:pPr>
            <a:r>
              <a:rPr lang="en-US" sz="2900" dirty="0" smtClean="0"/>
              <a:t>Analytical methods standardization--strong support for improved performance of existing and new immunoassays for CSF biomarkers, and automation</a:t>
            </a:r>
          </a:p>
          <a:p>
            <a:pPr lvl="1" eaLnBrk="1" fontAlgn="auto" hangingPunct="1">
              <a:spcAft>
                <a:spcPts val="0"/>
              </a:spcAft>
              <a:buClr>
                <a:srgbClr val="00B050"/>
              </a:buClr>
              <a:buFontTx/>
              <a:buChar char="—"/>
              <a:defRPr/>
            </a:pPr>
            <a:r>
              <a:rPr lang="en-US" sz="2900" dirty="0" smtClean="0"/>
              <a:t>The </a:t>
            </a:r>
            <a:r>
              <a:rPr lang="en-US" sz="2900" dirty="0" err="1" smtClean="0"/>
              <a:t>Alz</a:t>
            </a:r>
            <a:r>
              <a:rPr lang="en-US" sz="2900" dirty="0" smtClean="0"/>
              <a:t> Assn-supported international CSF QC program provides continuing feedback on quality both short and long term</a:t>
            </a:r>
          </a:p>
          <a:p>
            <a:pPr lvl="1" eaLnBrk="1" fontAlgn="auto" hangingPunct="1">
              <a:spcAft>
                <a:spcPts val="0"/>
              </a:spcAft>
              <a:buClr>
                <a:srgbClr val="00B050"/>
              </a:buClr>
              <a:buFontTx/>
              <a:buChar char="—"/>
              <a:defRPr/>
            </a:pPr>
            <a:r>
              <a:rPr lang="en-US" sz="2900" dirty="0" smtClean="0"/>
              <a:t>Support for </a:t>
            </a:r>
            <a:r>
              <a:rPr lang="en-US" sz="2900" dirty="0" err="1" smtClean="0"/>
              <a:t>mrm</a:t>
            </a:r>
            <a:r>
              <a:rPr lang="en-US" sz="2900" dirty="0" smtClean="0"/>
              <a:t>/tandem mass spectrometry for direct measurement of absolute A</a:t>
            </a:r>
            <a:r>
              <a:rPr lang="en-US" sz="2900" dirty="0" smtClean="0">
                <a:latin typeface="Symbol" panose="05050102010706020507" pitchFamily="18" charset="2"/>
              </a:rPr>
              <a:t>b</a:t>
            </a:r>
            <a:r>
              <a:rPr lang="en-US" sz="2900" baseline="-25000" dirty="0" smtClean="0"/>
              <a:t>1-42</a:t>
            </a:r>
            <a:r>
              <a:rPr lang="en-US" sz="2900" dirty="0" smtClean="0"/>
              <a:t> concentration</a:t>
            </a:r>
          </a:p>
          <a:p>
            <a:pPr lvl="1" eaLnBrk="1" fontAlgn="auto" hangingPunct="1">
              <a:spcAft>
                <a:spcPts val="0"/>
              </a:spcAft>
              <a:buClr>
                <a:srgbClr val="00B050"/>
              </a:buClr>
              <a:buFontTx/>
              <a:buChar char="—"/>
              <a:defRPr/>
            </a:pPr>
            <a:r>
              <a:rPr lang="en-US" sz="2900" dirty="0" smtClean="0"/>
              <a:t>IFCC/IRMM project to develop reference A</a:t>
            </a:r>
            <a:r>
              <a:rPr lang="en-US" sz="2900" dirty="0" smtClean="0">
                <a:latin typeface="Symbol" panose="05050102010706020507" pitchFamily="18" charset="2"/>
              </a:rPr>
              <a:t>b</a:t>
            </a:r>
            <a:r>
              <a:rPr lang="en-US" sz="2900" baseline="-25000" dirty="0" smtClean="0"/>
              <a:t>1-42</a:t>
            </a:r>
            <a:r>
              <a:rPr lang="en-US" sz="2900" dirty="0" smtClean="0"/>
              <a:t> peptide material and using </a:t>
            </a:r>
            <a:r>
              <a:rPr lang="en-US" sz="2900" dirty="0" err="1" smtClean="0"/>
              <a:t>mrm</a:t>
            </a:r>
            <a:r>
              <a:rPr lang="en-US" sz="2900" dirty="0" smtClean="0"/>
              <a:t>/</a:t>
            </a:r>
            <a:r>
              <a:rPr lang="en-US" sz="2900" dirty="0" err="1" smtClean="0"/>
              <a:t>msms</a:t>
            </a:r>
            <a:r>
              <a:rPr lang="en-US" sz="2900" dirty="0" smtClean="0"/>
              <a:t> and large pools of CSF with accurately measured A</a:t>
            </a:r>
            <a:r>
              <a:rPr lang="en-US" sz="2900" dirty="0" smtClean="0">
                <a:latin typeface="Symbol" panose="05050102010706020507" pitchFamily="18" charset="2"/>
              </a:rPr>
              <a:t>b</a:t>
            </a:r>
            <a:r>
              <a:rPr lang="en-US" sz="2900" baseline="-25000" dirty="0" smtClean="0"/>
              <a:t>1-42</a:t>
            </a:r>
          </a:p>
          <a:p>
            <a:pPr lvl="1" eaLnBrk="1" fontAlgn="auto" hangingPunct="1">
              <a:spcAft>
                <a:spcPts val="0"/>
              </a:spcAft>
              <a:buClr>
                <a:srgbClr val="00B050"/>
              </a:buClr>
              <a:buFontTx/>
              <a:buChar char="—"/>
              <a:defRPr/>
            </a:pPr>
            <a:r>
              <a:rPr lang="en-US" sz="2900" dirty="0" smtClean="0"/>
              <a:t>Need</a:t>
            </a:r>
            <a:r>
              <a:rPr lang="en-US" sz="2900" baseline="-25000" dirty="0" smtClean="0"/>
              <a:t> </a:t>
            </a:r>
            <a:r>
              <a:rPr lang="en-US" sz="2900" dirty="0" smtClean="0"/>
              <a:t>same for t-tau</a:t>
            </a:r>
            <a:endParaRPr lang="en-US" sz="2900" baseline="-25000" dirty="0" smtClean="0"/>
          </a:p>
          <a:p>
            <a:pPr eaLnBrk="1" fontAlgn="auto" hangingPunct="1">
              <a:spcAft>
                <a:spcPts val="0"/>
              </a:spcAft>
              <a:buClr>
                <a:srgbClr val="C00000"/>
              </a:buClr>
              <a:buSzPct val="125000"/>
              <a:defRPr/>
            </a:pPr>
            <a:r>
              <a:rPr lang="en-US" dirty="0" smtClean="0"/>
              <a:t>CAMD(Coalition Against Major Diseases) has made a substantial commitment to support FDA approval for the use of HV and CSF AD biomarkers in treatment trials  </a:t>
            </a:r>
          </a:p>
          <a:p>
            <a:pPr lvl="1" eaLnBrk="1" fontAlgn="auto" hangingPunct="1">
              <a:spcAft>
                <a:spcPts val="0"/>
              </a:spcAft>
              <a:buClr>
                <a:srgbClr val="00B050"/>
              </a:buClr>
              <a:buFont typeface="Calibri" panose="020F0502020204030204" pitchFamily="34" charset="0"/>
              <a:buChar char="—"/>
              <a:defRPr/>
            </a:pPr>
            <a:r>
              <a:rPr lang="en-US" dirty="0" smtClean="0"/>
              <a:t>Hippocampal volume</a:t>
            </a:r>
          </a:p>
          <a:p>
            <a:pPr lvl="1" eaLnBrk="1" fontAlgn="auto" hangingPunct="1">
              <a:spcAft>
                <a:spcPts val="0"/>
              </a:spcAft>
              <a:buClr>
                <a:srgbClr val="00B050"/>
              </a:buClr>
              <a:buFont typeface="Calibri" panose="020F0502020204030204" pitchFamily="34" charset="0"/>
              <a:buChar char="—"/>
              <a:defRPr/>
            </a:pPr>
            <a:r>
              <a:rPr lang="en-US" dirty="0" smtClean="0"/>
              <a:t>CSF AD biomarkers</a:t>
            </a:r>
          </a:p>
        </p:txBody>
      </p:sp>
    </p:spTree>
    <p:extLst>
      <p:ext uri="{BB962C8B-B14F-4D97-AF65-F5344CB8AC3E}">
        <p14:creationId xmlns:p14="http://schemas.microsoft.com/office/powerpoint/2010/main" val="15293278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a:xfrm>
            <a:off x="788988" y="533400"/>
            <a:ext cx="8937625" cy="762000"/>
          </a:xfrm>
        </p:spPr>
        <p:txBody>
          <a:bodyPr>
            <a:normAutofit fontScale="90000"/>
          </a:bodyPr>
          <a:lstStyle/>
          <a:p>
            <a:pPr eaLnBrk="1" hangingPunct="1">
              <a:defRPr/>
            </a:pPr>
            <a:r>
              <a:rPr lang="en-US" sz="2200" u="sng" dirty="0" smtClean="0"/>
              <a:t>BIOMARKER CORE AIMS FOR THE ADNI-3 RENEWAL</a:t>
            </a:r>
            <a:r>
              <a:rPr lang="en-US" sz="2200" dirty="0" smtClean="0"/>
              <a:t/>
            </a:r>
            <a:br>
              <a:rPr lang="en-US" sz="2200" dirty="0" smtClean="0"/>
            </a:br>
            <a:r>
              <a:rPr lang="en-US" sz="2200" dirty="0" smtClean="0"/>
              <a:t>Leslie M. Shaw and John Q. </a:t>
            </a:r>
            <a:r>
              <a:rPr lang="en-US" sz="2200" dirty="0" err="1" smtClean="0"/>
              <a:t>Trojanowski</a:t>
            </a:r>
            <a:r>
              <a:rPr lang="en-US" sz="2200" dirty="0" smtClean="0"/>
              <a:t/>
            </a:r>
            <a:br>
              <a:rPr lang="en-US" sz="2200" dirty="0" smtClean="0"/>
            </a:br>
            <a:r>
              <a:rPr lang="en-US" sz="2800" dirty="0" smtClean="0">
                <a:solidFill>
                  <a:schemeClr val="accent2">
                    <a:lumMod val="50000"/>
                  </a:schemeClr>
                </a:solidFill>
              </a:rPr>
              <a:t/>
            </a:r>
            <a:br>
              <a:rPr lang="en-US" sz="2800" dirty="0" smtClean="0">
                <a:solidFill>
                  <a:schemeClr val="accent2">
                    <a:lumMod val="50000"/>
                  </a:schemeClr>
                </a:solidFill>
              </a:rPr>
            </a:br>
            <a:endParaRPr lang="en-US" sz="2800" dirty="0" smtClean="0">
              <a:solidFill>
                <a:schemeClr val="accent2">
                  <a:lumMod val="50000"/>
                </a:schemeClr>
              </a:solidFill>
            </a:endParaRPr>
          </a:p>
        </p:txBody>
      </p:sp>
      <p:sp>
        <p:nvSpPr>
          <p:cNvPr id="2051" name="Rectangle 3"/>
          <p:cNvSpPr>
            <a:spLocks noGrp="1" noChangeArrowheads="1"/>
          </p:cNvSpPr>
          <p:nvPr>
            <p:ph type="body" idx="1"/>
          </p:nvPr>
        </p:nvSpPr>
        <p:spPr>
          <a:xfrm>
            <a:off x="263525" y="838200"/>
            <a:ext cx="10252075" cy="5562600"/>
          </a:xfrm>
        </p:spPr>
        <p:txBody>
          <a:bodyPr/>
          <a:lstStyle/>
          <a:p>
            <a:pPr eaLnBrk="1" hangingPunct="1">
              <a:spcBef>
                <a:spcPct val="0"/>
              </a:spcBef>
              <a:buClr>
                <a:srgbClr val="C00000"/>
              </a:buClr>
              <a:buSzPct val="150000"/>
              <a:defRPr/>
            </a:pPr>
            <a:r>
              <a:rPr lang="en-US" sz="1800" dirty="0" smtClean="0"/>
              <a:t>	</a:t>
            </a:r>
            <a:r>
              <a:rPr lang="en-US" sz="1800" b="0" dirty="0" smtClean="0">
                <a:solidFill>
                  <a:schemeClr val="tx1"/>
                </a:solidFill>
              </a:rPr>
              <a:t>It is important to take into account the heterogeneity of AD in the ADNI-3 Biomarker Core in ADNI3.  Many studies emphasize this including ADNI data showing that that a </a:t>
            </a:r>
            <a:r>
              <a:rPr lang="en-US" sz="1800" b="0" u="sng" dirty="0" smtClean="0">
                <a:solidFill>
                  <a:schemeClr val="tx1"/>
                </a:solidFill>
              </a:rPr>
              <a:t>very small minority </a:t>
            </a:r>
            <a:r>
              <a:rPr lang="en-US" sz="1800" b="0" dirty="0" smtClean="0">
                <a:solidFill>
                  <a:schemeClr val="tx1"/>
                </a:solidFill>
              </a:rPr>
              <a:t> (4/22) of </a:t>
            </a:r>
            <a:r>
              <a:rPr lang="en-US" sz="1800" b="0" u="sng" dirty="0" smtClean="0">
                <a:solidFill>
                  <a:schemeClr val="tx1"/>
                </a:solidFill>
              </a:rPr>
              <a:t>ADNI </a:t>
            </a:r>
            <a:r>
              <a:rPr lang="en-US" sz="1800" b="0" dirty="0" smtClean="0">
                <a:solidFill>
                  <a:schemeClr val="tx1"/>
                </a:solidFill>
              </a:rPr>
              <a:t>subjects with clinical AD/MCI only had AD plaque and tangle pathology at autopsy, while 82% had plaques and tangles in addition to TDP-43 and/or alpha-</a:t>
            </a:r>
            <a:r>
              <a:rPr lang="en-US" sz="1800" b="0" dirty="0" err="1" smtClean="0">
                <a:solidFill>
                  <a:schemeClr val="tx1"/>
                </a:solidFill>
              </a:rPr>
              <a:t>synuclein</a:t>
            </a:r>
            <a:r>
              <a:rPr lang="en-US" sz="1800" b="0" dirty="0" smtClean="0">
                <a:solidFill>
                  <a:schemeClr val="tx1"/>
                </a:solidFill>
              </a:rPr>
              <a:t> (</a:t>
            </a:r>
            <a:r>
              <a:rPr lang="en-US" sz="1800" b="0" dirty="0" smtClean="0">
                <a:solidFill>
                  <a:schemeClr val="tx1"/>
                </a:solidFill>
                <a:latin typeface="Symbol" panose="05050102010706020507" pitchFamily="18" charset="2"/>
              </a:rPr>
              <a:t>a</a:t>
            </a:r>
            <a:r>
              <a:rPr lang="en-US" sz="1800" b="0" dirty="0" smtClean="0">
                <a:solidFill>
                  <a:schemeClr val="tx1"/>
                </a:solidFill>
              </a:rPr>
              <a:t>-</a:t>
            </a:r>
            <a:r>
              <a:rPr lang="en-US" sz="1800" b="0" dirty="0" err="1" smtClean="0">
                <a:solidFill>
                  <a:schemeClr val="tx1"/>
                </a:solidFill>
              </a:rPr>
              <a:t>syn</a:t>
            </a:r>
            <a:r>
              <a:rPr lang="en-US" sz="1800" b="0" dirty="0" smtClean="0">
                <a:solidFill>
                  <a:schemeClr val="tx1"/>
                </a:solidFill>
              </a:rPr>
              <a:t>) inclusions as well as hippocampal sclerosis in some cases (Toledo et al, ANP </a:t>
            </a:r>
            <a:r>
              <a:rPr lang="en-US" sz="1800" b="0" dirty="0" err="1" smtClean="0">
                <a:solidFill>
                  <a:schemeClr val="tx1"/>
                </a:solidFill>
              </a:rPr>
              <a:t>Commun</a:t>
            </a:r>
            <a:r>
              <a:rPr lang="en-US" sz="1800" b="0" dirty="0" smtClean="0">
                <a:solidFill>
                  <a:schemeClr val="tx1"/>
                </a:solidFill>
              </a:rPr>
              <a:t>, 1:65, 2013). These findings are echoed in a larger study of non-ADNI </a:t>
            </a:r>
            <a:r>
              <a:rPr lang="en-US" sz="1800" b="0" u="sng" dirty="0" smtClean="0">
                <a:solidFill>
                  <a:schemeClr val="tx1"/>
                </a:solidFill>
              </a:rPr>
              <a:t>Penn subjects </a:t>
            </a:r>
            <a:r>
              <a:rPr lang="en-US" sz="1800" b="0" dirty="0" smtClean="0">
                <a:solidFill>
                  <a:schemeClr val="tx1"/>
                </a:solidFill>
              </a:rPr>
              <a:t>(Toledo et al, ANP, 124:23-35, 2012). </a:t>
            </a:r>
          </a:p>
          <a:p>
            <a:pPr marL="0" indent="0" eaLnBrk="1" hangingPunct="1">
              <a:spcBef>
                <a:spcPct val="0"/>
              </a:spcBef>
              <a:buClr>
                <a:srgbClr val="C00000"/>
              </a:buClr>
              <a:buSzPct val="150000"/>
              <a:buFont typeface="Wingdings" pitchFamily="2" charset="2"/>
              <a:buNone/>
              <a:defRPr/>
            </a:pPr>
            <a:endParaRPr lang="en-US" sz="1600" b="0" dirty="0" smtClean="0">
              <a:solidFill>
                <a:schemeClr val="tx1"/>
              </a:solidFill>
            </a:endParaRPr>
          </a:p>
          <a:p>
            <a:pPr eaLnBrk="1" hangingPunct="1">
              <a:spcBef>
                <a:spcPct val="0"/>
              </a:spcBef>
              <a:buClr>
                <a:srgbClr val="C00000"/>
              </a:buClr>
              <a:buSzPct val="150000"/>
              <a:defRPr/>
            </a:pPr>
            <a:r>
              <a:rPr lang="en-US" sz="1800" b="0" dirty="0">
                <a:solidFill>
                  <a:schemeClr val="tx1"/>
                </a:solidFill>
              </a:rPr>
              <a:t>	</a:t>
            </a:r>
            <a:r>
              <a:rPr lang="en-US" sz="1800" b="0" dirty="0" smtClean="0">
                <a:solidFill>
                  <a:schemeClr val="tx1"/>
                </a:solidFill>
              </a:rPr>
              <a:t>Further, we have used a CSF total </a:t>
            </a:r>
            <a:r>
              <a:rPr lang="en-US" sz="1800" b="0" dirty="0" smtClean="0">
                <a:solidFill>
                  <a:schemeClr val="tx1"/>
                </a:solidFill>
                <a:latin typeface="Symbol" panose="05050102010706020507" pitchFamily="18" charset="2"/>
              </a:rPr>
              <a:t>a</a:t>
            </a:r>
            <a:r>
              <a:rPr lang="en-US" sz="1800" b="0" dirty="0" smtClean="0">
                <a:solidFill>
                  <a:schemeClr val="tx1"/>
                </a:solidFill>
              </a:rPr>
              <a:t>-</a:t>
            </a:r>
            <a:r>
              <a:rPr lang="en-US" sz="1800" b="0" dirty="0" err="1" smtClean="0">
                <a:solidFill>
                  <a:schemeClr val="tx1"/>
                </a:solidFill>
              </a:rPr>
              <a:t>syn</a:t>
            </a:r>
            <a:r>
              <a:rPr lang="en-US" sz="1800" b="0" dirty="0" smtClean="0">
                <a:solidFill>
                  <a:schemeClr val="tx1"/>
                </a:solidFill>
              </a:rPr>
              <a:t> assay in ADNI CSF samples that may enable detection of co-morbid LBs in MCI/AD subjects in ADNI 3 (Toledo et al, ANP, 126:683-697, 2013) and we also have access to a </a:t>
            </a:r>
            <a:r>
              <a:rPr lang="en-US" sz="1800" b="0" dirty="0" err="1" smtClean="0">
                <a:solidFill>
                  <a:schemeClr val="tx1"/>
                </a:solidFill>
              </a:rPr>
              <a:t>phospho</a:t>
            </a:r>
            <a:r>
              <a:rPr lang="en-US" sz="1800" b="0" dirty="0" smtClean="0">
                <a:solidFill>
                  <a:schemeClr val="tx1"/>
                </a:solidFill>
              </a:rPr>
              <a:t>-</a:t>
            </a:r>
            <a:r>
              <a:rPr lang="en-US" sz="1800" b="0" dirty="0" smtClean="0">
                <a:solidFill>
                  <a:schemeClr val="tx1"/>
                </a:solidFill>
                <a:latin typeface="Symbol" pitchFamily="18" charset="2"/>
              </a:rPr>
              <a:t>a</a:t>
            </a:r>
            <a:r>
              <a:rPr lang="en-US" sz="1800" b="0" dirty="0" smtClean="0">
                <a:solidFill>
                  <a:schemeClr val="tx1"/>
                </a:solidFill>
              </a:rPr>
              <a:t>-</a:t>
            </a:r>
            <a:r>
              <a:rPr lang="en-US" sz="1800" b="0" dirty="0" err="1" smtClean="0">
                <a:solidFill>
                  <a:schemeClr val="tx1"/>
                </a:solidFill>
              </a:rPr>
              <a:t>syn</a:t>
            </a:r>
            <a:r>
              <a:rPr lang="en-US" sz="1800" b="0" dirty="0" smtClean="0">
                <a:solidFill>
                  <a:schemeClr val="tx1"/>
                </a:solidFill>
              </a:rPr>
              <a:t> immunoassay that could be incorporated into ADNI-3 (Wang et al, </a:t>
            </a:r>
            <a:r>
              <a:rPr lang="en-US" sz="1800" b="0" dirty="0" err="1" smtClean="0">
                <a:solidFill>
                  <a:schemeClr val="tx1"/>
                </a:solidFill>
              </a:rPr>
              <a:t>Sci</a:t>
            </a:r>
            <a:r>
              <a:rPr lang="en-US" sz="1800" b="0" dirty="0" smtClean="0">
                <a:solidFill>
                  <a:schemeClr val="tx1"/>
                </a:solidFill>
              </a:rPr>
              <a:t> Trans Med, 4:121-20, 2/15/2012). </a:t>
            </a:r>
          </a:p>
          <a:p>
            <a:pPr marL="0" indent="0" eaLnBrk="1" hangingPunct="1">
              <a:spcBef>
                <a:spcPct val="0"/>
              </a:spcBef>
              <a:buClr>
                <a:srgbClr val="C00000"/>
              </a:buClr>
              <a:buSzPct val="150000"/>
              <a:buFont typeface="Wingdings" pitchFamily="2" charset="2"/>
              <a:buNone/>
              <a:defRPr/>
            </a:pPr>
            <a:endParaRPr lang="en-US" sz="1600" b="0" dirty="0" smtClean="0">
              <a:solidFill>
                <a:schemeClr val="tx1"/>
              </a:solidFill>
            </a:endParaRPr>
          </a:p>
          <a:p>
            <a:pPr eaLnBrk="1" hangingPunct="1">
              <a:spcBef>
                <a:spcPct val="0"/>
              </a:spcBef>
              <a:buClr>
                <a:srgbClr val="C00000"/>
              </a:buClr>
              <a:buSzPct val="150000"/>
              <a:defRPr/>
            </a:pPr>
            <a:r>
              <a:rPr lang="en-US" sz="1800" b="0" dirty="0">
                <a:solidFill>
                  <a:schemeClr val="tx1"/>
                </a:solidFill>
              </a:rPr>
              <a:t>	</a:t>
            </a:r>
            <a:r>
              <a:rPr lang="en-US" sz="1800" b="0" dirty="0" smtClean="0">
                <a:solidFill>
                  <a:schemeClr val="tx1"/>
                </a:solidFill>
              </a:rPr>
              <a:t>TDP-43 biomarkers are not yet available so we work with Hugo Vanderstichele at </a:t>
            </a:r>
            <a:r>
              <a:rPr lang="en-US" sz="1800" b="0" dirty="0" err="1" smtClean="0">
                <a:solidFill>
                  <a:schemeClr val="tx1"/>
                </a:solidFill>
              </a:rPr>
              <a:t>ADx</a:t>
            </a:r>
            <a:r>
              <a:rPr lang="en-US" sz="1800" b="0" dirty="0" smtClean="0">
                <a:solidFill>
                  <a:schemeClr val="tx1"/>
                </a:solidFill>
              </a:rPr>
              <a:t> and Andreas Jeromin at </a:t>
            </a:r>
            <a:r>
              <a:rPr lang="en-US" sz="1800" b="0" dirty="0" err="1" smtClean="0">
                <a:solidFill>
                  <a:schemeClr val="tx1"/>
                </a:solidFill>
              </a:rPr>
              <a:t>Quanterex</a:t>
            </a:r>
            <a:r>
              <a:rPr lang="en-US" sz="1800" b="0" dirty="0" smtClean="0">
                <a:solidFill>
                  <a:schemeClr val="tx1"/>
                </a:solidFill>
              </a:rPr>
              <a:t> on TDP-43 ELISA based assays, but it is not yet certain if a TDP-43 immunoassay will be ready for use in ADNI-3. We also need to address the issue of co-morbid </a:t>
            </a:r>
            <a:r>
              <a:rPr lang="en-US" sz="1800" b="0" dirty="0" err="1" smtClean="0">
                <a:solidFill>
                  <a:schemeClr val="tx1"/>
                </a:solidFill>
              </a:rPr>
              <a:t>cerebro</a:t>
            </a:r>
            <a:r>
              <a:rPr lang="en-US" sz="1800" b="0" dirty="0" smtClean="0">
                <a:solidFill>
                  <a:schemeClr val="tx1"/>
                </a:solidFill>
              </a:rPr>
              <a:t>-vascular disease (CVD), but information on CVD may come from imaging rather than chemical biomarker studies.  </a:t>
            </a:r>
          </a:p>
          <a:p>
            <a:pPr marL="0" indent="0" eaLnBrk="1" hangingPunct="1">
              <a:spcBef>
                <a:spcPct val="0"/>
              </a:spcBef>
              <a:buFont typeface="Wingdings" pitchFamily="2" charset="2"/>
              <a:buNone/>
              <a:defRPr/>
            </a:pPr>
            <a:endParaRPr lang="en-US" sz="1800" b="0" dirty="0" smtClean="0">
              <a:solidFill>
                <a:schemeClr val="tx1"/>
              </a:solidFill>
            </a:endParaRPr>
          </a:p>
        </p:txBody>
      </p:sp>
    </p:spTree>
    <p:extLst>
      <p:ext uri="{BB962C8B-B14F-4D97-AF65-F5344CB8AC3E}">
        <p14:creationId xmlns:p14="http://schemas.microsoft.com/office/powerpoint/2010/main" val="14616953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ADNI 2015\REVIEW\Final REVIEW manuscript tables and figures\ADNI Biomark Fig1 biomarkers over time.ti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0200" y="697430"/>
            <a:ext cx="7491984" cy="559516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4400" y="6400800"/>
            <a:ext cx="3152658" cy="369332"/>
          </a:xfrm>
          <a:prstGeom prst="rect">
            <a:avLst/>
          </a:prstGeom>
          <a:noFill/>
        </p:spPr>
        <p:txBody>
          <a:bodyPr wrap="none" rtlCol="0">
            <a:spAutoFit/>
          </a:bodyPr>
          <a:lstStyle/>
          <a:p>
            <a:r>
              <a:rPr lang="en-US" dirty="0" smtClean="0"/>
              <a:t>Kang JH, et al, </a:t>
            </a:r>
            <a:r>
              <a:rPr lang="en-US" dirty="0" err="1" smtClean="0"/>
              <a:t>AlzDement</a:t>
            </a:r>
            <a:r>
              <a:rPr lang="en-US" dirty="0" smtClean="0"/>
              <a:t>, 2015</a:t>
            </a:r>
            <a:endParaRPr lang="en-US" dirty="0"/>
          </a:p>
        </p:txBody>
      </p:sp>
      <p:sp>
        <p:nvSpPr>
          <p:cNvPr id="5" name="TextBox 4"/>
          <p:cNvSpPr txBox="1"/>
          <p:nvPr/>
        </p:nvSpPr>
        <p:spPr>
          <a:xfrm>
            <a:off x="838200" y="152400"/>
            <a:ext cx="8808502" cy="461665"/>
          </a:xfrm>
          <a:prstGeom prst="rect">
            <a:avLst/>
          </a:prstGeom>
          <a:noFill/>
        </p:spPr>
        <p:txBody>
          <a:bodyPr wrap="none" rtlCol="0">
            <a:spAutoFit/>
          </a:bodyPr>
          <a:lstStyle/>
          <a:p>
            <a:r>
              <a:rPr lang="en-US" sz="2400" dirty="0" smtClean="0"/>
              <a:t>Alzheimer’s Disease: heterogeneity and biomarker timeline dynamics</a:t>
            </a:r>
            <a:endParaRPr lang="en-US" sz="2400" dirty="0"/>
          </a:p>
        </p:txBody>
      </p:sp>
    </p:spTree>
    <p:extLst>
      <p:ext uri="{BB962C8B-B14F-4D97-AF65-F5344CB8AC3E}">
        <p14:creationId xmlns:p14="http://schemas.microsoft.com/office/powerpoint/2010/main" val="1936930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28600"/>
            <a:ext cx="9464040" cy="1143000"/>
          </a:xfrm>
        </p:spPr>
        <p:txBody>
          <a:bodyPr>
            <a:normAutofit/>
          </a:bodyPr>
          <a:lstStyle/>
          <a:p>
            <a:r>
              <a:rPr lang="en-US" sz="3200" dirty="0" smtClean="0"/>
              <a:t>Biomarker Core Aims for ADNI 3</a:t>
            </a:r>
            <a:endParaRPr lang="en-US" sz="3200" dirty="0"/>
          </a:p>
        </p:txBody>
      </p:sp>
      <p:sp>
        <p:nvSpPr>
          <p:cNvPr id="3" name="Content Placeholder 2"/>
          <p:cNvSpPr>
            <a:spLocks noGrp="1"/>
          </p:cNvSpPr>
          <p:nvPr>
            <p:ph idx="4294967295"/>
          </p:nvPr>
        </p:nvSpPr>
        <p:spPr>
          <a:xfrm>
            <a:off x="533400" y="762000"/>
            <a:ext cx="9193530" cy="6096000"/>
          </a:xfrm>
        </p:spPr>
        <p:txBody>
          <a:bodyPr>
            <a:normAutofit fontScale="40000" lnSpcReduction="20000"/>
          </a:bodyPr>
          <a:lstStyle/>
          <a:p>
            <a:pPr lvl="0">
              <a:buFont typeface="+mj-lt"/>
              <a:buAutoNum type="arabicPeriod"/>
            </a:pPr>
            <a:r>
              <a:rPr lang="en-US" sz="3500" dirty="0" smtClean="0">
                <a:effectLst/>
                <a:ea typeface="Calibri"/>
                <a:cs typeface="Times New Roman"/>
              </a:rPr>
              <a:t>Continue to collect, store, curate and track all </a:t>
            </a:r>
            <a:r>
              <a:rPr lang="en-US" sz="3500" dirty="0" err="1" smtClean="0">
                <a:effectLst/>
                <a:ea typeface="Calibri"/>
                <a:cs typeface="Times New Roman"/>
              </a:rPr>
              <a:t>biofluid</a:t>
            </a:r>
            <a:r>
              <a:rPr lang="en-US" sz="3500" dirty="0" smtClean="0">
                <a:effectLst/>
                <a:ea typeface="Calibri"/>
                <a:cs typeface="Times New Roman"/>
              </a:rPr>
              <a:t> samples collected from subjects in ADNI-1, ADNI-GO, ADNI-2 and ADNI-3 and continue regular reconciliation and reviews with the clinical core at UCSD.  Provide blinded sample aliquots for studies approved by the NIA/ADNI/RARC.</a:t>
            </a:r>
          </a:p>
          <a:p>
            <a:pPr marR="0" lvl="0">
              <a:lnSpc>
                <a:spcPct val="115000"/>
              </a:lnSpc>
              <a:spcBef>
                <a:spcPts val="0"/>
              </a:spcBef>
              <a:spcAft>
                <a:spcPts val="0"/>
              </a:spcAft>
              <a:buFont typeface="+mj-lt"/>
              <a:buAutoNum type="arabicPeriod"/>
            </a:pPr>
            <a:endParaRPr lang="en-US" sz="3500" dirty="0" smtClean="0">
              <a:effectLst/>
              <a:ea typeface="Calibri"/>
              <a:cs typeface="Times New Roman"/>
            </a:endParaRPr>
          </a:p>
          <a:p>
            <a:pPr marR="0" lvl="0">
              <a:lnSpc>
                <a:spcPct val="115000"/>
              </a:lnSpc>
              <a:spcBef>
                <a:spcPts val="0"/>
              </a:spcBef>
              <a:spcAft>
                <a:spcPts val="0"/>
              </a:spcAft>
              <a:buFont typeface="+mj-lt"/>
              <a:buAutoNum type="arabicPeriod"/>
            </a:pPr>
            <a:r>
              <a:rPr lang="en-US" sz="3500" dirty="0" smtClean="0">
                <a:effectLst/>
                <a:ea typeface="Calibri"/>
                <a:cs typeface="Times New Roman"/>
              </a:rPr>
              <a:t>Implement new test methods for CSF biomarkers:</a:t>
            </a:r>
            <a:endParaRPr lang="en-US" sz="3500" dirty="0" smtClean="0">
              <a:ea typeface="Calibri"/>
              <a:cs typeface="Times New Roman"/>
            </a:endParaRPr>
          </a:p>
          <a:p>
            <a:pPr marL="800100" lvl="1" indent="-342900">
              <a:lnSpc>
                <a:spcPct val="115000"/>
              </a:lnSpc>
              <a:spcBef>
                <a:spcPts val="0"/>
              </a:spcBef>
              <a:buFont typeface="+mj-lt"/>
              <a:buAutoNum type="alphaLcPeriod"/>
            </a:pPr>
            <a:r>
              <a:rPr lang="en-US" sz="3500" dirty="0" smtClean="0">
                <a:effectLst/>
                <a:ea typeface="Calibri"/>
                <a:cs typeface="Times New Roman"/>
              </a:rPr>
              <a:t>Implement new automated immunoassay platform for CSF A</a:t>
            </a:r>
            <a:r>
              <a:rPr lang="en-US" sz="3500" dirty="0" smtClean="0">
                <a:effectLst/>
                <a:ea typeface="Calibri"/>
                <a:cs typeface="Arial"/>
              </a:rPr>
              <a:t>b</a:t>
            </a:r>
            <a:r>
              <a:rPr lang="en-US" sz="3500" baseline="-25000" dirty="0" smtClean="0">
                <a:effectLst/>
                <a:ea typeface="Calibri"/>
                <a:cs typeface="Times New Roman"/>
              </a:rPr>
              <a:t>1-42</a:t>
            </a:r>
            <a:r>
              <a:rPr lang="en-US" sz="3500" dirty="0" smtClean="0">
                <a:effectLst/>
                <a:ea typeface="Calibri"/>
                <a:cs typeface="Times New Roman"/>
              </a:rPr>
              <a:t>, t-tau and p-tau</a:t>
            </a:r>
            <a:r>
              <a:rPr lang="en-US" sz="3500" baseline="-25000" dirty="0" smtClean="0">
                <a:effectLst/>
                <a:ea typeface="Calibri"/>
                <a:cs typeface="Times New Roman"/>
              </a:rPr>
              <a:t>181</a:t>
            </a:r>
            <a:r>
              <a:rPr lang="en-US" sz="3500" dirty="0" smtClean="0">
                <a:effectLst/>
                <a:ea typeface="Calibri"/>
                <a:cs typeface="Times New Roman"/>
              </a:rPr>
              <a:t>, following validation study and review of all possible systems in consultation with PPSB BBWG.</a:t>
            </a:r>
            <a:endParaRPr lang="en-US" sz="3500" dirty="0" smtClean="0">
              <a:ea typeface="Calibri"/>
              <a:cs typeface="Times New Roman"/>
            </a:endParaRPr>
          </a:p>
          <a:p>
            <a:pPr lvl="1">
              <a:lnSpc>
                <a:spcPct val="115000"/>
              </a:lnSpc>
              <a:spcBef>
                <a:spcPts val="0"/>
              </a:spcBef>
              <a:buFont typeface="+mj-lt"/>
              <a:buAutoNum type="alphaLcPeriod"/>
            </a:pPr>
            <a:r>
              <a:rPr lang="en-US" sz="3500" dirty="0" smtClean="0">
                <a:effectLst/>
                <a:ea typeface="Calibri"/>
                <a:cs typeface="Times New Roman"/>
              </a:rPr>
              <a:t> Implement our newly validated </a:t>
            </a:r>
            <a:r>
              <a:rPr lang="en-US" sz="3500" dirty="0" err="1" smtClean="0">
                <a:effectLst/>
                <a:ea typeface="Calibri"/>
                <a:cs typeface="Times New Roman"/>
              </a:rPr>
              <a:t>mrmMass</a:t>
            </a:r>
            <a:r>
              <a:rPr lang="en-US" sz="3500" dirty="0" smtClean="0">
                <a:effectLst/>
                <a:ea typeface="Calibri"/>
                <a:cs typeface="Times New Roman"/>
              </a:rPr>
              <a:t> Spec assay to measure A</a:t>
            </a:r>
            <a:r>
              <a:rPr lang="en-US" sz="3500" dirty="0" smtClean="0">
                <a:effectLst/>
                <a:ea typeface="Calibri"/>
                <a:cs typeface="Arial"/>
              </a:rPr>
              <a:t>b</a:t>
            </a:r>
            <a:r>
              <a:rPr lang="en-US" sz="3500" baseline="-25000" dirty="0" smtClean="0">
                <a:effectLst/>
                <a:ea typeface="Calibri"/>
                <a:cs typeface="Times New Roman"/>
              </a:rPr>
              <a:t>1-42</a:t>
            </a:r>
            <a:r>
              <a:rPr lang="en-US" sz="3500" dirty="0" smtClean="0">
                <a:effectLst/>
                <a:ea typeface="Calibri"/>
                <a:cs typeface="Times New Roman"/>
              </a:rPr>
              <a:t>, A</a:t>
            </a:r>
            <a:r>
              <a:rPr lang="en-US" sz="3500" dirty="0" smtClean="0">
                <a:effectLst/>
                <a:ea typeface="Calibri"/>
                <a:cs typeface="Arial"/>
              </a:rPr>
              <a:t>b</a:t>
            </a:r>
            <a:r>
              <a:rPr lang="en-US" sz="3500" baseline="-25000" dirty="0" smtClean="0">
                <a:effectLst/>
                <a:ea typeface="Calibri"/>
                <a:cs typeface="Times New Roman"/>
              </a:rPr>
              <a:t>1-40</a:t>
            </a:r>
            <a:r>
              <a:rPr lang="en-US" sz="3500" dirty="0" smtClean="0">
                <a:effectLst/>
                <a:ea typeface="Calibri"/>
                <a:cs typeface="Times New Roman"/>
              </a:rPr>
              <a:t> and A</a:t>
            </a:r>
            <a:r>
              <a:rPr lang="en-US" sz="3500" dirty="0" smtClean="0">
                <a:effectLst/>
                <a:ea typeface="Calibri"/>
                <a:cs typeface="Arial"/>
              </a:rPr>
              <a:t>b</a:t>
            </a:r>
            <a:r>
              <a:rPr lang="en-US" sz="3500" baseline="-25000" dirty="0" smtClean="0">
                <a:effectLst/>
                <a:ea typeface="Calibri"/>
                <a:cs typeface="Times New Roman"/>
              </a:rPr>
              <a:t>1-38  </a:t>
            </a:r>
            <a:r>
              <a:rPr lang="en-US" sz="3500" dirty="0" smtClean="0">
                <a:effectLst/>
                <a:ea typeface="Calibri"/>
                <a:cs typeface="Times New Roman"/>
              </a:rPr>
              <a:t>in all ADNI CSFs.</a:t>
            </a:r>
            <a:endParaRPr lang="en-US" sz="3500" dirty="0" smtClean="0">
              <a:ea typeface="Calibri"/>
              <a:cs typeface="Times New Roman"/>
            </a:endParaRPr>
          </a:p>
          <a:p>
            <a:pPr lvl="1">
              <a:lnSpc>
                <a:spcPct val="115000"/>
              </a:lnSpc>
              <a:spcBef>
                <a:spcPts val="0"/>
              </a:spcBef>
              <a:buFont typeface="+mj-lt"/>
              <a:buAutoNum type="alphaLcPeriod"/>
            </a:pPr>
            <a:r>
              <a:rPr lang="en-US" sz="3500" dirty="0" smtClean="0">
                <a:solidFill>
                  <a:srgbClr val="000000"/>
                </a:solidFill>
                <a:ea typeface="Times New Roman"/>
                <a:cs typeface="Times New Roman"/>
              </a:rPr>
              <a:t> Establish validated Mass Spectrometry-based assay to identify and measure t-tau </a:t>
            </a:r>
            <a:r>
              <a:rPr lang="en-US" sz="3500" dirty="0" err="1" smtClean="0">
                <a:solidFill>
                  <a:srgbClr val="000000"/>
                </a:solidFill>
                <a:ea typeface="Times New Roman"/>
                <a:cs typeface="Times New Roman"/>
              </a:rPr>
              <a:t>nd</a:t>
            </a:r>
            <a:r>
              <a:rPr lang="en-US" sz="3500" dirty="0" smtClean="0">
                <a:solidFill>
                  <a:srgbClr val="000000"/>
                </a:solidFill>
                <a:ea typeface="Times New Roman"/>
                <a:cs typeface="Times New Roman"/>
              </a:rPr>
              <a:t>, possibly, tau isoforms in CSF</a:t>
            </a:r>
            <a:endParaRPr lang="en-US" sz="3500" dirty="0" smtClean="0">
              <a:ea typeface="Calibri"/>
              <a:cs typeface="Times New Roman"/>
            </a:endParaRPr>
          </a:p>
          <a:p>
            <a:pPr lvl="1">
              <a:lnSpc>
                <a:spcPct val="115000"/>
              </a:lnSpc>
              <a:spcBef>
                <a:spcPts val="0"/>
              </a:spcBef>
              <a:buFont typeface="+mj-lt"/>
              <a:buAutoNum type="alphaLcPeriod"/>
            </a:pPr>
            <a:r>
              <a:rPr lang="en-US" sz="3500" dirty="0" smtClean="0">
                <a:effectLst/>
                <a:ea typeface="Calibri"/>
                <a:cs typeface="Times New Roman"/>
              </a:rPr>
              <a:t> Implement other validated and promising new biomarker immunoassays such as those that measure other species of tau in CSF, including fragments of tau.  We are following closely any promising lead for plasma biomarkers with predictive value and </a:t>
            </a:r>
            <a:r>
              <a:rPr lang="en-US" sz="3500" dirty="0" err="1" smtClean="0">
                <a:effectLst/>
                <a:ea typeface="Calibri"/>
                <a:cs typeface="Times New Roman"/>
              </a:rPr>
              <a:t>exosomes</a:t>
            </a:r>
            <a:r>
              <a:rPr lang="en-US" sz="3500" dirty="0" smtClean="0">
                <a:effectLst/>
                <a:ea typeface="Calibri"/>
                <a:cs typeface="Times New Roman"/>
              </a:rPr>
              <a:t> as a potentially valuable carrier of CNS biomarkers in the circulation.  The results from these ongoing studies will determine the likelihood of incorporating these new </a:t>
            </a:r>
            <a:r>
              <a:rPr lang="en-US" sz="3500" dirty="0" err="1" smtClean="0">
                <a:effectLst/>
                <a:ea typeface="Calibri"/>
                <a:cs typeface="Times New Roman"/>
              </a:rPr>
              <a:t>analytes</a:t>
            </a:r>
            <a:r>
              <a:rPr lang="en-US" sz="3500" dirty="0" smtClean="0">
                <a:effectLst/>
                <a:ea typeface="Calibri"/>
                <a:cs typeface="Times New Roman"/>
              </a:rPr>
              <a:t> into ADNI-3.  </a:t>
            </a:r>
            <a:endParaRPr lang="en-US" sz="3500" dirty="0" smtClean="0">
              <a:ea typeface="Calibri"/>
              <a:cs typeface="Times New Roman"/>
            </a:endParaRPr>
          </a:p>
          <a:p>
            <a:pPr lvl="1">
              <a:lnSpc>
                <a:spcPct val="115000"/>
              </a:lnSpc>
              <a:spcBef>
                <a:spcPts val="0"/>
              </a:spcBef>
              <a:buFont typeface="+mj-lt"/>
              <a:buAutoNum type="alphaLcPeriod"/>
            </a:pPr>
            <a:r>
              <a:rPr lang="en-US" sz="3500" dirty="0" smtClean="0">
                <a:effectLst/>
                <a:ea typeface="Calibri"/>
                <a:cs typeface="Times New Roman"/>
              </a:rPr>
              <a:t> Partner with the PPSB and other investigators who pursue additional approved Add-On studies of AD biomarkers in plasma and/or CSF in order to bring these assays on-line for use in ADNI 3.  </a:t>
            </a:r>
          </a:p>
          <a:p>
            <a:pPr lvl="0">
              <a:lnSpc>
                <a:spcPct val="115000"/>
              </a:lnSpc>
              <a:spcBef>
                <a:spcPts val="0"/>
              </a:spcBef>
              <a:buFont typeface="+mj-lt"/>
              <a:buAutoNum type="arabicPeriod"/>
            </a:pPr>
            <a:r>
              <a:rPr lang="en-US" sz="3500" dirty="0" smtClean="0">
                <a:effectLst/>
                <a:ea typeface="Calibri"/>
                <a:cs typeface="Times New Roman"/>
              </a:rPr>
              <a:t>Continue longitudinal studies of ADNI biomarkers that are most informative including CSF t-tau, p-tau</a:t>
            </a:r>
            <a:r>
              <a:rPr lang="en-US" sz="3500" baseline="-25000" dirty="0" smtClean="0">
                <a:effectLst/>
                <a:ea typeface="Calibri"/>
                <a:cs typeface="Times New Roman"/>
              </a:rPr>
              <a:t>181</a:t>
            </a:r>
            <a:r>
              <a:rPr lang="en-US" sz="3500" dirty="0" smtClean="0">
                <a:effectLst/>
                <a:ea typeface="Calibri"/>
                <a:cs typeface="Times New Roman"/>
              </a:rPr>
              <a:t> and Aβ</a:t>
            </a:r>
            <a:r>
              <a:rPr lang="en-US" sz="3500" baseline="-25000" dirty="0" smtClean="0">
                <a:effectLst/>
                <a:ea typeface="Calibri"/>
                <a:cs typeface="Times New Roman"/>
              </a:rPr>
              <a:t>1-42</a:t>
            </a:r>
            <a:r>
              <a:rPr lang="en-US" sz="3500" dirty="0" smtClean="0">
                <a:effectLst/>
                <a:ea typeface="Calibri"/>
                <a:cs typeface="Times New Roman"/>
              </a:rPr>
              <a:t>.  </a:t>
            </a:r>
            <a:r>
              <a:rPr lang="en-US" sz="3500" dirty="0" err="1" smtClean="0">
                <a:effectLst/>
                <a:ea typeface="Calibri"/>
                <a:cs typeface="Times New Roman"/>
              </a:rPr>
              <a:t>Neurogranin</a:t>
            </a:r>
            <a:r>
              <a:rPr lang="en-US" sz="3500" dirty="0" smtClean="0">
                <a:effectLst/>
                <a:ea typeface="Calibri"/>
                <a:cs typeface="Times New Roman"/>
              </a:rPr>
              <a:t> and </a:t>
            </a:r>
            <a:r>
              <a:rPr lang="en-US" sz="3500" dirty="0" err="1" smtClean="0">
                <a:effectLst/>
                <a:ea typeface="Calibri"/>
                <a:cs typeface="Times New Roman"/>
              </a:rPr>
              <a:t>Vilip</a:t>
            </a:r>
            <a:r>
              <a:rPr lang="en-US" sz="3500" dirty="0" smtClean="0">
                <a:effectLst/>
                <a:ea typeface="Calibri"/>
                <a:cs typeface="Times New Roman"/>
              </a:rPr>
              <a:t> 1 data recently uploaded and total </a:t>
            </a:r>
            <a:r>
              <a:rPr lang="en-US" sz="3500" dirty="0" smtClean="0">
                <a:effectLst/>
                <a:ea typeface="Calibri"/>
                <a:cs typeface="Arial"/>
              </a:rPr>
              <a:t>a</a:t>
            </a:r>
            <a:r>
              <a:rPr lang="en-US" sz="3500" dirty="0" smtClean="0">
                <a:effectLst/>
                <a:ea typeface="Calibri"/>
                <a:cs typeface="Times New Roman"/>
              </a:rPr>
              <a:t>-</a:t>
            </a:r>
            <a:r>
              <a:rPr lang="en-US" sz="3500" dirty="0" err="1" smtClean="0">
                <a:effectLst/>
                <a:ea typeface="Calibri"/>
                <a:cs typeface="Times New Roman"/>
              </a:rPr>
              <a:t>syn</a:t>
            </a:r>
            <a:r>
              <a:rPr lang="en-US" sz="3500" dirty="0" smtClean="0">
                <a:effectLst/>
                <a:ea typeface="Calibri"/>
                <a:cs typeface="Times New Roman"/>
              </a:rPr>
              <a:t> and PS129-</a:t>
            </a:r>
            <a:r>
              <a:rPr lang="en-US" sz="3500" dirty="0" smtClean="0">
                <a:effectLst/>
                <a:ea typeface="Calibri"/>
                <a:cs typeface="Arial"/>
              </a:rPr>
              <a:t>a</a:t>
            </a:r>
            <a:r>
              <a:rPr lang="en-US" sz="3500" dirty="0" smtClean="0">
                <a:effectLst/>
                <a:ea typeface="Calibri"/>
                <a:cs typeface="Times New Roman"/>
              </a:rPr>
              <a:t>-syn, YKL40 data will be available later this year.  We propose to add the most promising of these as opportunities to improve on our CSF AD panel in order to chart the onset and progression of AD and determine earliest predictors of cognitive decline.</a:t>
            </a:r>
          </a:p>
          <a:p>
            <a:pPr lvl="0">
              <a:lnSpc>
                <a:spcPct val="115000"/>
              </a:lnSpc>
              <a:spcBef>
                <a:spcPts val="0"/>
              </a:spcBef>
              <a:buFont typeface="+mj-lt"/>
              <a:buAutoNum type="arabicPeriod"/>
            </a:pPr>
            <a:endParaRPr lang="en-US" sz="3500" dirty="0" smtClean="0">
              <a:ea typeface="Calibri"/>
              <a:cs typeface="Times New Roman"/>
            </a:endParaRPr>
          </a:p>
          <a:p>
            <a:pPr>
              <a:lnSpc>
                <a:spcPct val="115000"/>
              </a:lnSpc>
              <a:spcBef>
                <a:spcPts val="0"/>
              </a:spcBef>
              <a:buFont typeface="+mj-lt"/>
              <a:buAutoNum type="arabicPeriod"/>
            </a:pPr>
            <a:r>
              <a:rPr lang="en-US" sz="3500" dirty="0" smtClean="0">
                <a:effectLst/>
                <a:ea typeface="Calibri"/>
                <a:cs typeface="Times New Roman"/>
              </a:rPr>
              <a:t>Collaborate in studies of best combinations of biomarkers for prediction of cognitive and functional decline, both within-biomarker core as well as with other cores and investigators such as the FNIH biomarker consortium.</a:t>
            </a:r>
          </a:p>
          <a:p>
            <a:pPr>
              <a:lnSpc>
                <a:spcPct val="115000"/>
              </a:lnSpc>
              <a:spcBef>
                <a:spcPts val="0"/>
              </a:spcBef>
              <a:buFont typeface="+mj-lt"/>
              <a:buAutoNum type="arabicPeriod"/>
            </a:pPr>
            <a:endParaRPr lang="en-US" sz="3500" dirty="0" smtClean="0">
              <a:effectLst/>
              <a:ea typeface="Calibri"/>
              <a:cs typeface="Times New Roman"/>
            </a:endParaRPr>
          </a:p>
          <a:p>
            <a:pPr>
              <a:lnSpc>
                <a:spcPct val="115000"/>
              </a:lnSpc>
              <a:spcBef>
                <a:spcPts val="0"/>
              </a:spcBef>
              <a:buFont typeface="+mj-lt"/>
              <a:buAutoNum type="arabicPeriod"/>
            </a:pPr>
            <a:r>
              <a:rPr lang="en-US" sz="3500" dirty="0" smtClean="0">
                <a:effectLst/>
                <a:ea typeface="Calibri"/>
                <a:cs typeface="Times New Roman"/>
              </a:rPr>
              <a:t>Continue international collaboration (AA GBSC &amp; IFCC CSF WG) to establish a certified reference material for A</a:t>
            </a:r>
            <a:r>
              <a:rPr lang="en-US" sz="3500" dirty="0" smtClean="0">
                <a:effectLst/>
                <a:latin typeface="Symbol" panose="05050102010706020507" pitchFamily="18" charset="2"/>
                <a:ea typeface="Calibri"/>
                <a:cs typeface="Arial"/>
              </a:rPr>
              <a:t>b</a:t>
            </a:r>
            <a:r>
              <a:rPr lang="en-US" sz="3500" baseline="-25000" dirty="0" smtClean="0">
                <a:effectLst/>
                <a:ea typeface="Calibri"/>
                <a:cs typeface="Times New Roman"/>
              </a:rPr>
              <a:t>1-42 </a:t>
            </a:r>
            <a:r>
              <a:rPr lang="en-US" sz="3500" dirty="0" smtClean="0">
                <a:effectLst/>
                <a:ea typeface="Calibri"/>
                <a:cs typeface="Times New Roman"/>
              </a:rPr>
              <a:t>  that supports improved analytical platform to platform, lot-to-lot performance, and to promote harmonization across analytical methods for these widely used CSF biomarkers.</a:t>
            </a:r>
            <a:endParaRPr lang="en-US" sz="3500" dirty="0" smtClean="0">
              <a:ea typeface="Calibri"/>
              <a:cs typeface="Times New Roman"/>
            </a:endParaRPr>
          </a:p>
          <a:p>
            <a:pPr lvl="0">
              <a:buFont typeface="+mj-lt"/>
              <a:buAutoNum type="arabicPeriod"/>
            </a:pPr>
            <a:endParaRPr lang="en-US" sz="2900" dirty="0" smtClean="0">
              <a:effectLst/>
              <a:ea typeface="Calibri"/>
              <a:cs typeface="Times New Roman"/>
            </a:endParaRPr>
          </a:p>
          <a:p>
            <a:pPr lvl="0">
              <a:buFont typeface="+mj-lt"/>
              <a:buAutoNum type="arabicPeriod"/>
            </a:pPr>
            <a:endParaRPr lang="en-US" sz="1600" dirty="0" smtClean="0">
              <a:ea typeface="Calibri"/>
              <a:cs typeface="Times New Roman"/>
            </a:endParaRPr>
          </a:p>
          <a:p>
            <a:pPr marL="0" indent="0">
              <a:buNone/>
            </a:pPr>
            <a:endParaRPr lang="en-US" dirty="0"/>
          </a:p>
        </p:txBody>
      </p:sp>
    </p:spTree>
    <p:extLst>
      <p:ext uri="{BB962C8B-B14F-4D97-AF65-F5344CB8AC3E}">
        <p14:creationId xmlns:p14="http://schemas.microsoft.com/office/powerpoint/2010/main" val="24545936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8600" y="-152400"/>
            <a:ext cx="10287000" cy="762000"/>
          </a:xfrm>
        </p:spPr>
        <p:txBody>
          <a:bodyPr/>
          <a:lstStyle/>
          <a:p>
            <a:r>
              <a:rPr lang="en-US" sz="3600" dirty="0" smtClean="0"/>
              <a:t>New biomarkers in NIA/ADNI/RARC-approved studies </a:t>
            </a:r>
            <a:endParaRPr lang="en-US" sz="3600"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92517504"/>
              </p:ext>
            </p:extLst>
          </p:nvPr>
        </p:nvGraphicFramePr>
        <p:xfrm>
          <a:off x="9591" y="457200"/>
          <a:ext cx="10492154" cy="6441440"/>
        </p:xfrm>
        <a:graphic>
          <a:graphicData uri="http://schemas.openxmlformats.org/drawingml/2006/table">
            <a:tbl>
              <a:tblPr firstRow="1" bandRow="1">
                <a:tableStyleId>{5C22544A-7EE6-4342-B048-85BDC9FD1C3A}</a:tableStyleId>
              </a:tblPr>
              <a:tblGrid>
                <a:gridCol w="1905000"/>
                <a:gridCol w="914400"/>
                <a:gridCol w="762000"/>
                <a:gridCol w="3733800"/>
                <a:gridCol w="3176954"/>
              </a:tblGrid>
              <a:tr h="370840">
                <a:tc>
                  <a:txBody>
                    <a:bodyPr/>
                    <a:lstStyle/>
                    <a:p>
                      <a:r>
                        <a:rPr lang="en-US" dirty="0" smtClean="0"/>
                        <a:t>Biomarker</a:t>
                      </a:r>
                      <a:endParaRPr lang="en-US" dirty="0"/>
                    </a:p>
                  </a:txBody>
                  <a:tcPr/>
                </a:tc>
                <a:tc>
                  <a:txBody>
                    <a:bodyPr/>
                    <a:lstStyle/>
                    <a:p>
                      <a:pPr algn="ctr"/>
                      <a:r>
                        <a:rPr lang="en-US" dirty="0" smtClean="0"/>
                        <a:t>Fluid</a:t>
                      </a:r>
                      <a:endParaRPr lang="en-US" dirty="0"/>
                    </a:p>
                  </a:txBody>
                  <a:tcPr/>
                </a:tc>
                <a:tc>
                  <a:txBody>
                    <a:bodyPr/>
                    <a:lstStyle/>
                    <a:p>
                      <a:pPr algn="ctr"/>
                      <a:r>
                        <a:rPr lang="en-US" dirty="0" smtClean="0"/>
                        <a:t>#</a:t>
                      </a:r>
                      <a:endParaRPr lang="en-US" dirty="0"/>
                    </a:p>
                  </a:txBody>
                  <a:tcPr/>
                </a:tc>
                <a:tc>
                  <a:txBody>
                    <a:bodyPr/>
                    <a:lstStyle/>
                    <a:p>
                      <a:pPr algn="ctr"/>
                      <a:r>
                        <a:rPr lang="en-US" dirty="0" smtClean="0"/>
                        <a:t>ADNI study</a:t>
                      </a:r>
                      <a:endParaRPr lang="en-US" dirty="0"/>
                    </a:p>
                  </a:txBody>
                  <a:tcPr/>
                </a:tc>
                <a:tc>
                  <a:txBody>
                    <a:bodyPr/>
                    <a:lstStyle/>
                    <a:p>
                      <a:pPr algn="ctr"/>
                      <a:r>
                        <a:rPr lang="en-US" dirty="0" smtClean="0"/>
                        <a:t>Investigator</a:t>
                      </a:r>
                      <a:endParaRPr lang="en-US" dirty="0"/>
                    </a:p>
                  </a:txBody>
                  <a:tcPr/>
                </a:tc>
              </a:tr>
              <a:tr h="370840">
                <a:tc>
                  <a:txBody>
                    <a:bodyPr/>
                    <a:lstStyle/>
                    <a:p>
                      <a:r>
                        <a:rPr lang="en-US" dirty="0" smtClean="0"/>
                        <a:t>Proteome/RBM</a:t>
                      </a:r>
                      <a:endParaRPr lang="en-US" dirty="0"/>
                    </a:p>
                  </a:txBody>
                  <a:tcPr/>
                </a:tc>
                <a:tc>
                  <a:txBody>
                    <a:bodyPr/>
                    <a:lstStyle/>
                    <a:p>
                      <a:r>
                        <a:rPr lang="en-US" sz="1740" baseline="0" dirty="0" smtClean="0"/>
                        <a:t>plasma</a:t>
                      </a:r>
                      <a:endParaRPr lang="en-US" sz="1740" baseline="0" dirty="0"/>
                    </a:p>
                  </a:txBody>
                  <a:tcPr/>
                </a:tc>
                <a:tc>
                  <a:txBody>
                    <a:bodyPr/>
                    <a:lstStyle/>
                    <a:p>
                      <a:r>
                        <a:rPr lang="en-US" sz="1740" baseline="0" dirty="0" smtClean="0"/>
                        <a:t>1,065</a:t>
                      </a:r>
                      <a:endParaRPr lang="en-US" sz="1740" baseline="0" dirty="0"/>
                    </a:p>
                  </a:txBody>
                  <a:tcPr/>
                </a:tc>
                <a:tc>
                  <a:txBody>
                    <a:bodyPr/>
                    <a:lstStyle/>
                    <a:p>
                      <a:r>
                        <a:rPr lang="en-US" dirty="0" smtClean="0"/>
                        <a:t>BL &amp; yr1; multiple publications</a:t>
                      </a:r>
                      <a:endParaRPr lang="en-US" dirty="0"/>
                    </a:p>
                  </a:txBody>
                  <a:tcPr/>
                </a:tc>
                <a:tc>
                  <a:txBody>
                    <a:bodyPr/>
                    <a:lstStyle/>
                    <a:p>
                      <a:r>
                        <a:rPr lang="en-US" dirty="0" err="1" smtClean="0"/>
                        <a:t>HSoares;Pfizer</a:t>
                      </a:r>
                      <a:r>
                        <a:rPr lang="en-US" dirty="0" smtClean="0"/>
                        <a:t>/PPSB/FNIH</a:t>
                      </a:r>
                      <a:endParaRPr lang="en-US" dirty="0"/>
                    </a:p>
                  </a:txBody>
                  <a:tcPr/>
                </a:tc>
              </a:tr>
              <a:tr h="370840">
                <a:tc>
                  <a:txBody>
                    <a:bodyPr/>
                    <a:lstStyle/>
                    <a:p>
                      <a:r>
                        <a:rPr lang="en-US" dirty="0" smtClean="0"/>
                        <a:t>Proteome/RBM</a:t>
                      </a:r>
                      <a:endParaRPr lang="en-US" dirty="0"/>
                    </a:p>
                  </a:txBody>
                  <a:tcPr/>
                </a:tc>
                <a:tc>
                  <a:txBody>
                    <a:bodyPr/>
                    <a:lstStyle/>
                    <a:p>
                      <a:r>
                        <a:rPr lang="en-US" dirty="0" smtClean="0"/>
                        <a:t>CSF</a:t>
                      </a:r>
                      <a:endParaRPr lang="en-US" dirty="0"/>
                    </a:p>
                  </a:txBody>
                  <a:tcPr/>
                </a:tc>
                <a:tc>
                  <a:txBody>
                    <a:bodyPr/>
                    <a:lstStyle/>
                    <a:p>
                      <a:r>
                        <a:rPr lang="en-US" dirty="0" smtClean="0"/>
                        <a:t>317</a:t>
                      </a:r>
                      <a:endParaRPr lang="en-US" dirty="0"/>
                    </a:p>
                  </a:txBody>
                  <a:tcPr/>
                </a:tc>
                <a:tc>
                  <a:txBody>
                    <a:bodyPr/>
                    <a:lstStyle/>
                    <a:p>
                      <a:r>
                        <a:rPr lang="en-US" dirty="0" smtClean="0"/>
                        <a:t>BL ADNI 1; multiple publications </a:t>
                      </a:r>
                      <a:endParaRPr lang="en-US" dirty="0"/>
                    </a:p>
                  </a:txBody>
                  <a:tcPr/>
                </a:tc>
                <a:tc>
                  <a:txBody>
                    <a:bodyPr/>
                    <a:lstStyle/>
                    <a:p>
                      <a:r>
                        <a:rPr lang="en-US" dirty="0" err="1" smtClean="0"/>
                        <a:t>WPotter,etal</a:t>
                      </a:r>
                      <a:r>
                        <a:rPr lang="en-US" dirty="0" smtClean="0"/>
                        <a:t>/PPSB/FNIH</a:t>
                      </a:r>
                      <a:endParaRPr lang="en-US" dirty="0"/>
                    </a:p>
                  </a:txBody>
                  <a:tcPr/>
                </a:tc>
              </a:tr>
              <a:tr h="370840">
                <a:tc>
                  <a:txBody>
                    <a:bodyPr/>
                    <a:lstStyle/>
                    <a:p>
                      <a:r>
                        <a:rPr lang="en-US" dirty="0" smtClean="0"/>
                        <a:t>BACE &amp; </a:t>
                      </a:r>
                      <a:r>
                        <a:rPr lang="en-US" dirty="0" err="1" smtClean="0"/>
                        <a:t>sAPP</a:t>
                      </a:r>
                      <a:endParaRPr lang="en-US" dirty="0"/>
                    </a:p>
                  </a:txBody>
                  <a:tcPr/>
                </a:tc>
                <a:tc>
                  <a:txBody>
                    <a:bodyPr/>
                    <a:lstStyle/>
                    <a:p>
                      <a:r>
                        <a:rPr lang="en-US" dirty="0" smtClean="0"/>
                        <a:t>CSF</a:t>
                      </a:r>
                      <a:endParaRPr lang="en-US" dirty="0"/>
                    </a:p>
                  </a:txBody>
                  <a:tcPr/>
                </a:tc>
                <a:tc>
                  <a:txBody>
                    <a:bodyPr/>
                    <a:lstStyle/>
                    <a:p>
                      <a:r>
                        <a:rPr lang="en-US" dirty="0" smtClean="0"/>
                        <a:t>402</a:t>
                      </a:r>
                      <a:endParaRPr lang="en-US" dirty="0"/>
                    </a:p>
                  </a:txBody>
                  <a:tcPr/>
                </a:tc>
                <a:tc>
                  <a:txBody>
                    <a:bodyPr/>
                    <a:lstStyle/>
                    <a:p>
                      <a:r>
                        <a:rPr lang="en-US" dirty="0" smtClean="0"/>
                        <a:t>BL  ADNI 1; recent</a:t>
                      </a:r>
                      <a:r>
                        <a:rPr lang="en-US" baseline="0" dirty="0" smtClean="0"/>
                        <a:t> publication</a:t>
                      </a:r>
                      <a:endParaRPr lang="en-US" dirty="0"/>
                    </a:p>
                  </a:txBody>
                  <a:tcPr/>
                </a:tc>
                <a:tc>
                  <a:txBody>
                    <a:bodyPr/>
                    <a:lstStyle/>
                    <a:p>
                      <a:r>
                        <a:rPr lang="en-US" dirty="0" err="1" smtClean="0"/>
                        <a:t>MSavage;merck</a:t>
                      </a:r>
                      <a:r>
                        <a:rPr lang="en-US" dirty="0" smtClean="0"/>
                        <a:t>/PPSB/FNIH</a:t>
                      </a:r>
                      <a:endParaRPr lang="en-US" dirty="0"/>
                    </a:p>
                  </a:txBody>
                  <a:tcPr/>
                </a:tc>
              </a:tr>
              <a:tr h="370840">
                <a:tc>
                  <a:txBody>
                    <a:bodyPr/>
                    <a:lstStyle/>
                    <a:p>
                      <a:r>
                        <a:rPr lang="en-US" dirty="0" err="1" smtClean="0">
                          <a:latin typeface="Symbol" panose="05050102010706020507" pitchFamily="18" charset="2"/>
                        </a:rPr>
                        <a:t>a</a:t>
                      </a:r>
                      <a:r>
                        <a:rPr lang="en-US" dirty="0" err="1" smtClean="0"/>
                        <a:t>-Synuclein;xMAP</a:t>
                      </a:r>
                      <a:endParaRPr lang="en-US" dirty="0"/>
                    </a:p>
                  </a:txBody>
                  <a:tcPr/>
                </a:tc>
                <a:tc>
                  <a:txBody>
                    <a:bodyPr/>
                    <a:lstStyle/>
                    <a:p>
                      <a:r>
                        <a:rPr lang="en-US" dirty="0" smtClean="0"/>
                        <a:t>CSF</a:t>
                      </a:r>
                      <a:endParaRPr lang="en-US" dirty="0"/>
                    </a:p>
                  </a:txBody>
                  <a:tcPr/>
                </a:tc>
                <a:tc>
                  <a:txBody>
                    <a:bodyPr/>
                    <a:lstStyle/>
                    <a:p>
                      <a:r>
                        <a:rPr lang="en-US" dirty="0" smtClean="0"/>
                        <a:t>390</a:t>
                      </a:r>
                      <a:endParaRPr lang="en-US" dirty="0"/>
                    </a:p>
                  </a:txBody>
                  <a:tcPr/>
                </a:tc>
                <a:tc>
                  <a:txBody>
                    <a:bodyPr/>
                    <a:lstStyle/>
                    <a:p>
                      <a:r>
                        <a:rPr lang="en-US" dirty="0" smtClean="0"/>
                        <a:t>BL  ADNI 1; several publications</a:t>
                      </a:r>
                      <a:endParaRPr lang="en-US" dirty="0"/>
                    </a:p>
                  </a:txBody>
                  <a:tcPr/>
                </a:tc>
                <a:tc>
                  <a:txBody>
                    <a:bodyPr/>
                    <a:lstStyle/>
                    <a:p>
                      <a:r>
                        <a:rPr lang="en-US" dirty="0" err="1" smtClean="0"/>
                        <a:t>JZhang</a:t>
                      </a:r>
                      <a:r>
                        <a:rPr lang="en-US" dirty="0" smtClean="0"/>
                        <a:t>; University of Wash</a:t>
                      </a:r>
                      <a:endParaRPr lang="en-US" dirty="0"/>
                    </a:p>
                  </a:txBody>
                  <a:tcPr/>
                </a:tc>
              </a:tr>
              <a:tr h="370840">
                <a:tc>
                  <a:txBody>
                    <a:bodyPr/>
                    <a:lstStyle/>
                    <a:p>
                      <a:r>
                        <a:rPr lang="en-US" dirty="0" smtClean="0"/>
                        <a:t>Proteome/ MRM/tandem MSMS</a:t>
                      </a:r>
                      <a:endParaRPr lang="en-US" dirty="0"/>
                    </a:p>
                  </a:txBody>
                  <a:tcPr/>
                </a:tc>
                <a:tc>
                  <a:txBody>
                    <a:bodyPr/>
                    <a:lstStyle/>
                    <a:p>
                      <a:r>
                        <a:rPr lang="en-US" dirty="0" smtClean="0"/>
                        <a:t>CSF</a:t>
                      </a:r>
                      <a:endParaRPr lang="en-US" dirty="0"/>
                    </a:p>
                  </a:txBody>
                  <a:tcPr/>
                </a:tc>
                <a:tc>
                  <a:txBody>
                    <a:bodyPr/>
                    <a:lstStyle/>
                    <a:p>
                      <a:r>
                        <a:rPr lang="en-US" dirty="0" smtClean="0"/>
                        <a:t>331</a:t>
                      </a:r>
                      <a:endParaRPr lang="en-US" dirty="0"/>
                    </a:p>
                  </a:txBody>
                  <a:tcPr/>
                </a:tc>
                <a:tc>
                  <a:txBody>
                    <a:bodyPr/>
                    <a:lstStyle/>
                    <a:p>
                      <a:r>
                        <a:rPr lang="en-US" dirty="0" smtClean="0"/>
                        <a:t>BL  ADNI 1; 567 </a:t>
                      </a:r>
                      <a:r>
                        <a:rPr lang="en-US" dirty="0" err="1" smtClean="0"/>
                        <a:t>tryptic</a:t>
                      </a:r>
                      <a:r>
                        <a:rPr lang="en-US" dirty="0" smtClean="0"/>
                        <a:t> peptides associated with 221 proteins; recent publication, another planned</a:t>
                      </a:r>
                      <a:endParaRPr lang="en-US" dirty="0"/>
                    </a:p>
                  </a:txBody>
                  <a:tcPr/>
                </a:tc>
                <a:tc>
                  <a:txBody>
                    <a:bodyPr/>
                    <a:lstStyle/>
                    <a:p>
                      <a:r>
                        <a:rPr lang="en-US" dirty="0" smtClean="0"/>
                        <a:t>ADNI PPSB/FNIH; </a:t>
                      </a:r>
                      <a:r>
                        <a:rPr lang="en-US" dirty="0" err="1" smtClean="0"/>
                        <a:t>LHonigsberg</a:t>
                      </a:r>
                      <a:endParaRPr lang="en-US" dirty="0"/>
                    </a:p>
                  </a:txBody>
                  <a:tcPr/>
                </a:tc>
              </a:tr>
              <a:tr h="370840">
                <a:tc>
                  <a:txBody>
                    <a:bodyPr/>
                    <a:lstStyle/>
                    <a:p>
                      <a:r>
                        <a:rPr lang="en-US" dirty="0" err="1" smtClean="0"/>
                        <a:t>Neurogranin</a:t>
                      </a:r>
                      <a:r>
                        <a:rPr lang="en-US" dirty="0" smtClean="0"/>
                        <a:t>; IA  NFIL; IA</a:t>
                      </a:r>
                      <a:endParaRPr lang="en-US" dirty="0"/>
                    </a:p>
                  </a:txBody>
                  <a:tcPr/>
                </a:tc>
                <a:tc>
                  <a:txBody>
                    <a:bodyPr/>
                    <a:lstStyle/>
                    <a:p>
                      <a:r>
                        <a:rPr lang="en-US" dirty="0" smtClean="0"/>
                        <a:t>CSF</a:t>
                      </a:r>
                      <a:endParaRPr lang="en-US" dirty="0"/>
                    </a:p>
                  </a:txBody>
                  <a:tcPr/>
                </a:tc>
                <a:tc>
                  <a:txBody>
                    <a:bodyPr/>
                    <a:lstStyle/>
                    <a:p>
                      <a:r>
                        <a:rPr lang="en-US" dirty="0" smtClean="0"/>
                        <a:t>416</a:t>
                      </a:r>
                      <a:endParaRPr lang="en-US" dirty="0"/>
                    </a:p>
                  </a:txBody>
                  <a:tcPr/>
                </a:tc>
                <a:tc>
                  <a:txBody>
                    <a:bodyPr/>
                    <a:lstStyle/>
                    <a:p>
                      <a:r>
                        <a:rPr lang="en-US" dirty="0" smtClean="0"/>
                        <a:t>BL ADNI 1; manuscript accepted;  manuscript submitted</a:t>
                      </a:r>
                      <a:endParaRPr lang="en-US" dirty="0"/>
                    </a:p>
                  </a:txBody>
                  <a:tcPr/>
                </a:tc>
                <a:tc>
                  <a:txBody>
                    <a:bodyPr/>
                    <a:lstStyle/>
                    <a:p>
                      <a:r>
                        <a:rPr lang="en-US" dirty="0" err="1" smtClean="0"/>
                        <a:t>KBlennow</a:t>
                      </a:r>
                      <a:r>
                        <a:rPr lang="en-US" dirty="0" smtClean="0"/>
                        <a:t>; </a:t>
                      </a:r>
                      <a:r>
                        <a:rPr lang="en-US" dirty="0" err="1" smtClean="0"/>
                        <a:t>Sahlgrenska</a:t>
                      </a:r>
                      <a:r>
                        <a:rPr lang="en-US" dirty="0" smtClean="0"/>
                        <a:t> </a:t>
                      </a:r>
                      <a:r>
                        <a:rPr lang="en-US" dirty="0" err="1" smtClean="0"/>
                        <a:t>UHosp</a:t>
                      </a:r>
                      <a:endParaRPr lang="en-US" dirty="0"/>
                    </a:p>
                  </a:txBody>
                  <a:tcPr/>
                </a:tc>
              </a:tr>
              <a:tr h="370840">
                <a:tc>
                  <a:txBody>
                    <a:bodyPr/>
                    <a:lstStyle/>
                    <a:p>
                      <a:r>
                        <a:rPr lang="en-US" dirty="0" smtClean="0"/>
                        <a:t>DDE; LC/</a:t>
                      </a:r>
                      <a:r>
                        <a:rPr lang="en-US" dirty="0" err="1" smtClean="0"/>
                        <a:t>msms</a:t>
                      </a:r>
                      <a:endParaRPr lang="en-US" dirty="0"/>
                    </a:p>
                  </a:txBody>
                  <a:tcPr/>
                </a:tc>
                <a:tc>
                  <a:txBody>
                    <a:bodyPr/>
                    <a:lstStyle/>
                    <a:p>
                      <a:r>
                        <a:rPr lang="en-US" sz="1740" baseline="0" dirty="0" smtClean="0"/>
                        <a:t>plasma</a:t>
                      </a:r>
                      <a:endParaRPr lang="en-US" sz="1740" baseline="0" dirty="0"/>
                    </a:p>
                  </a:txBody>
                  <a:tcPr/>
                </a:tc>
                <a:tc>
                  <a:txBody>
                    <a:bodyPr/>
                    <a:lstStyle/>
                    <a:p>
                      <a:r>
                        <a:rPr lang="en-US" dirty="0" smtClean="0"/>
                        <a:t>211</a:t>
                      </a:r>
                      <a:endParaRPr lang="en-US" dirty="0"/>
                    </a:p>
                  </a:txBody>
                  <a:tcPr/>
                </a:tc>
                <a:tc>
                  <a:txBody>
                    <a:bodyPr/>
                    <a:lstStyle/>
                    <a:p>
                      <a:r>
                        <a:rPr lang="en-US" dirty="0" smtClean="0"/>
                        <a:t>AD vs</a:t>
                      </a:r>
                      <a:r>
                        <a:rPr lang="en-US" baseline="0" dirty="0" smtClean="0"/>
                        <a:t> controls, ADNI 1</a:t>
                      </a:r>
                      <a:endParaRPr lang="en-US" dirty="0"/>
                    </a:p>
                  </a:txBody>
                  <a:tcPr/>
                </a:tc>
                <a:tc>
                  <a:txBody>
                    <a:bodyPr/>
                    <a:lstStyle/>
                    <a:p>
                      <a:r>
                        <a:rPr lang="en-US" dirty="0" err="1" smtClean="0"/>
                        <a:t>ALevey</a:t>
                      </a:r>
                      <a:r>
                        <a:rPr lang="en-US" dirty="0" smtClean="0"/>
                        <a:t>; Emory</a:t>
                      </a:r>
                      <a:r>
                        <a:rPr lang="en-US" baseline="0" dirty="0" smtClean="0"/>
                        <a:t> University</a:t>
                      </a:r>
                      <a:endParaRPr lang="en-US" dirty="0"/>
                    </a:p>
                  </a:txBody>
                  <a:tcPr/>
                </a:tc>
              </a:tr>
              <a:tr h="370840">
                <a:tc>
                  <a:txBody>
                    <a:bodyPr/>
                    <a:lstStyle/>
                    <a:p>
                      <a:r>
                        <a:rPr lang="en-US" dirty="0" err="1" smtClean="0"/>
                        <a:t>Vilip</a:t>
                      </a:r>
                      <a:r>
                        <a:rPr lang="en-US" dirty="0" smtClean="0"/>
                        <a:t> 1; HS IA</a:t>
                      </a:r>
                      <a:endParaRPr lang="en-US" dirty="0"/>
                    </a:p>
                  </a:txBody>
                  <a:tcPr>
                    <a:lnB w="28575" cap="flat" cmpd="sng" algn="ctr">
                      <a:solidFill>
                        <a:schemeClr val="tx1"/>
                      </a:solidFill>
                      <a:prstDash val="solid"/>
                      <a:round/>
                      <a:headEnd type="none" w="med" len="med"/>
                      <a:tailEnd type="none" w="med" len="med"/>
                    </a:lnB>
                  </a:tcPr>
                </a:tc>
                <a:tc>
                  <a:txBody>
                    <a:bodyPr/>
                    <a:lstStyle/>
                    <a:p>
                      <a:r>
                        <a:rPr lang="en-US" dirty="0" smtClean="0"/>
                        <a:t>CSF</a:t>
                      </a:r>
                      <a:endParaRPr lang="en-US" dirty="0"/>
                    </a:p>
                  </a:txBody>
                  <a:tcPr>
                    <a:lnB w="28575" cap="flat" cmpd="sng" algn="ctr">
                      <a:solidFill>
                        <a:schemeClr val="tx1"/>
                      </a:solidFill>
                      <a:prstDash val="solid"/>
                      <a:round/>
                      <a:headEnd type="none" w="med" len="med"/>
                      <a:tailEnd type="none" w="med" len="med"/>
                    </a:lnB>
                  </a:tcPr>
                </a:tc>
                <a:tc>
                  <a:txBody>
                    <a:bodyPr/>
                    <a:lstStyle/>
                    <a:p>
                      <a:r>
                        <a:rPr lang="en-US" dirty="0" smtClean="0"/>
                        <a:t>612</a:t>
                      </a:r>
                      <a:endParaRPr lang="en-US" dirty="0"/>
                    </a:p>
                  </a:txBody>
                  <a:tcPr>
                    <a:lnB w="28575" cap="flat" cmpd="sng" algn="ctr">
                      <a:solidFill>
                        <a:schemeClr val="tx1"/>
                      </a:solidFill>
                      <a:prstDash val="solid"/>
                      <a:round/>
                      <a:headEnd type="none" w="med" len="med"/>
                      <a:tailEnd type="none" w="med" len="med"/>
                    </a:lnB>
                  </a:tcPr>
                </a:tc>
                <a:tc>
                  <a:txBody>
                    <a:bodyPr/>
                    <a:lstStyle/>
                    <a:p>
                      <a:r>
                        <a:rPr lang="en-US" dirty="0" smtClean="0"/>
                        <a:t>ADNI 1, GO, 2 in longitudinal samples 2015 AAIC abstract, pub. planned</a:t>
                      </a:r>
                      <a:endParaRPr lang="en-US" dirty="0"/>
                    </a:p>
                  </a:txBody>
                  <a:tcPr>
                    <a:lnB w="28575" cap="flat" cmpd="sng" algn="ctr">
                      <a:solidFill>
                        <a:schemeClr val="tx1"/>
                      </a:solidFill>
                      <a:prstDash val="solid"/>
                      <a:round/>
                      <a:headEnd type="none" w="med" len="med"/>
                      <a:tailEnd type="none" w="med" len="med"/>
                    </a:lnB>
                  </a:tcPr>
                </a:tc>
                <a:tc>
                  <a:txBody>
                    <a:bodyPr/>
                    <a:lstStyle/>
                    <a:p>
                      <a:r>
                        <a:rPr lang="en-US" dirty="0" err="1" smtClean="0"/>
                        <a:t>AFagan</a:t>
                      </a:r>
                      <a:r>
                        <a:rPr lang="en-US" dirty="0" smtClean="0"/>
                        <a:t>; Wash University</a:t>
                      </a:r>
                      <a:endParaRPr lang="en-US" dirty="0"/>
                    </a:p>
                  </a:txBody>
                  <a:tcPr>
                    <a:lnB w="28575" cap="flat" cmpd="sng" algn="ctr">
                      <a:solidFill>
                        <a:schemeClr val="tx1"/>
                      </a:solidFill>
                      <a:prstDash val="solid"/>
                      <a:round/>
                      <a:headEnd type="none" w="med" len="med"/>
                      <a:tailEnd type="none" w="med" len="med"/>
                    </a:lnB>
                  </a:tcPr>
                </a:tc>
              </a:tr>
              <a:tr h="370840">
                <a:tc>
                  <a:txBody>
                    <a:bodyPr/>
                    <a:lstStyle/>
                    <a:p>
                      <a:r>
                        <a:rPr lang="en-US" dirty="0" err="1" smtClean="0"/>
                        <a:t>Phos-</a:t>
                      </a:r>
                      <a:r>
                        <a:rPr lang="en-US" dirty="0" err="1" smtClean="0">
                          <a:latin typeface="Symbol" panose="05050102010706020507" pitchFamily="18" charset="2"/>
                        </a:rPr>
                        <a:t>a</a:t>
                      </a:r>
                      <a:r>
                        <a:rPr lang="en-US" dirty="0" err="1" smtClean="0"/>
                        <a:t>-SYN;xMAP</a:t>
                      </a:r>
                      <a:endParaRPr lang="en-US" dirty="0"/>
                    </a:p>
                  </a:txBody>
                  <a:tcPr>
                    <a:lnT w="28575" cap="flat" cmpd="sng" algn="ctr">
                      <a:solidFill>
                        <a:schemeClr val="tx1"/>
                      </a:solidFill>
                      <a:prstDash val="solid"/>
                      <a:round/>
                      <a:headEnd type="none" w="med" len="med"/>
                      <a:tailEnd type="none" w="med" len="med"/>
                    </a:lnT>
                  </a:tcPr>
                </a:tc>
                <a:tc>
                  <a:txBody>
                    <a:bodyPr/>
                    <a:lstStyle/>
                    <a:p>
                      <a:r>
                        <a:rPr lang="en-US" dirty="0" smtClean="0"/>
                        <a:t>CSF</a:t>
                      </a:r>
                      <a:endParaRPr lang="en-US" dirty="0"/>
                    </a:p>
                  </a:txBody>
                  <a:tcPr>
                    <a:lnT w="28575" cap="flat" cmpd="sng" algn="ctr">
                      <a:solidFill>
                        <a:schemeClr val="tx1"/>
                      </a:solidFill>
                      <a:prstDash val="solid"/>
                      <a:round/>
                      <a:headEnd type="none" w="med" len="med"/>
                      <a:tailEnd type="none" w="med" len="med"/>
                    </a:lnT>
                  </a:tcPr>
                </a:tc>
                <a:tc>
                  <a:txBody>
                    <a:bodyPr/>
                    <a:lstStyle/>
                    <a:p>
                      <a:r>
                        <a:rPr lang="en-US" dirty="0" smtClean="0"/>
                        <a:t>567</a:t>
                      </a:r>
                      <a:endParaRPr lang="en-US" dirty="0"/>
                    </a:p>
                  </a:txBody>
                  <a:tcPr>
                    <a:lnT w="28575" cap="flat" cmpd="sng" algn="ctr">
                      <a:solidFill>
                        <a:schemeClr val="tx1"/>
                      </a:solidFill>
                      <a:prstDash val="solid"/>
                      <a:round/>
                      <a:headEnd type="none" w="med" len="med"/>
                      <a:tailEnd type="none" w="med" len="med"/>
                    </a:lnT>
                  </a:tcPr>
                </a:tc>
                <a:tc>
                  <a:txBody>
                    <a:bodyPr/>
                    <a:lstStyle/>
                    <a:p>
                      <a:r>
                        <a:rPr lang="en-US" dirty="0" smtClean="0"/>
                        <a:t>Study in BL &amp; longitudinal samples</a:t>
                      </a:r>
                      <a:endParaRPr lang="en-US" dirty="0"/>
                    </a:p>
                  </a:txBody>
                  <a:tcPr>
                    <a:lnT w="28575" cap="flat" cmpd="sng" algn="ctr">
                      <a:solidFill>
                        <a:schemeClr val="tx1"/>
                      </a:solid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JZhang</a:t>
                      </a:r>
                      <a:r>
                        <a:rPr lang="en-US" dirty="0" smtClean="0"/>
                        <a:t>; University of Wash</a:t>
                      </a:r>
                    </a:p>
                  </a:txBody>
                  <a:tcPr>
                    <a:lnT w="28575" cap="flat" cmpd="sng" algn="ctr">
                      <a:solidFill>
                        <a:schemeClr val="tx1"/>
                      </a:solidFill>
                      <a:prstDash val="solid"/>
                      <a:round/>
                      <a:headEnd type="none" w="med" len="med"/>
                      <a:tailEnd type="none" w="med" len="med"/>
                    </a:lnT>
                  </a:tcPr>
                </a:tc>
              </a:tr>
              <a:tr h="370840">
                <a:tc>
                  <a:txBody>
                    <a:bodyPr/>
                    <a:lstStyle/>
                    <a:p>
                      <a:r>
                        <a:rPr lang="en-US" dirty="0" smtClean="0"/>
                        <a:t>YKL40, SNAP25 </a:t>
                      </a:r>
                      <a:r>
                        <a:rPr lang="en-US" sz="1600" dirty="0" smtClean="0"/>
                        <a:t>&amp;</a:t>
                      </a:r>
                      <a:r>
                        <a:rPr lang="en-US" dirty="0" smtClean="0"/>
                        <a:t> </a:t>
                      </a:r>
                      <a:r>
                        <a:rPr lang="en-US" dirty="0" err="1" smtClean="0"/>
                        <a:t>neurogranin</a:t>
                      </a:r>
                      <a:endParaRPr lang="en-US" dirty="0"/>
                    </a:p>
                  </a:txBody>
                  <a:tcPr/>
                </a:tc>
                <a:tc>
                  <a:txBody>
                    <a:bodyPr/>
                    <a:lstStyle/>
                    <a:p>
                      <a:r>
                        <a:rPr lang="en-US" dirty="0" smtClean="0"/>
                        <a:t>CSF</a:t>
                      </a:r>
                      <a:endParaRPr lang="en-US" dirty="0"/>
                    </a:p>
                  </a:txBody>
                  <a:tcPr/>
                </a:tc>
                <a:tc>
                  <a:txBody>
                    <a:bodyPr/>
                    <a:lstStyle/>
                    <a:p>
                      <a:r>
                        <a:rPr lang="en-US" dirty="0" smtClean="0"/>
                        <a:t>612</a:t>
                      </a:r>
                      <a:endParaRPr lang="en-US" dirty="0"/>
                    </a:p>
                  </a:txBody>
                  <a:tcPr/>
                </a:tc>
                <a:tc>
                  <a:txBody>
                    <a:bodyPr/>
                    <a:lstStyle/>
                    <a:p>
                      <a:r>
                        <a:rPr lang="en-US" dirty="0" smtClean="0"/>
                        <a:t>Studies in longitudinal samples       data just uploaded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AFagan</a:t>
                      </a:r>
                      <a:r>
                        <a:rPr lang="en-US" dirty="0" smtClean="0"/>
                        <a:t>; Wash University</a:t>
                      </a:r>
                    </a:p>
                  </a:txBody>
                  <a:tcPr/>
                </a:tc>
              </a:tr>
              <a:tr h="370840">
                <a:tc>
                  <a:txBody>
                    <a:bodyPr/>
                    <a:lstStyle/>
                    <a:p>
                      <a:r>
                        <a:rPr lang="en-US" dirty="0" smtClean="0"/>
                        <a:t>Metabolic</a:t>
                      </a:r>
                      <a:r>
                        <a:rPr lang="en-US" baseline="0" dirty="0" smtClean="0"/>
                        <a:t> networks </a:t>
                      </a:r>
                      <a:endParaRPr lang="en-US" dirty="0"/>
                    </a:p>
                  </a:txBody>
                  <a:tcPr/>
                </a:tc>
                <a:tc>
                  <a:txBody>
                    <a:bodyPr/>
                    <a:lstStyle/>
                    <a:p>
                      <a:r>
                        <a:rPr lang="en-US" sz="1800" baseline="0" dirty="0" smtClean="0"/>
                        <a:t>serum</a:t>
                      </a:r>
                      <a:endParaRPr lang="en-US" sz="1800" baseline="0" dirty="0"/>
                    </a:p>
                  </a:txBody>
                  <a:tcPr/>
                </a:tc>
                <a:tc>
                  <a:txBody>
                    <a:bodyPr/>
                    <a:lstStyle/>
                    <a:p>
                      <a:r>
                        <a:rPr lang="en-US" dirty="0" smtClean="0"/>
                        <a:t>833</a:t>
                      </a:r>
                      <a:endParaRPr lang="en-US" dirty="0"/>
                    </a:p>
                  </a:txBody>
                  <a:tcPr/>
                </a:tc>
                <a:tc>
                  <a:txBody>
                    <a:bodyPr/>
                    <a:lstStyle/>
                    <a:p>
                      <a:r>
                        <a:rPr lang="en-US" dirty="0" smtClean="0"/>
                        <a:t>Studies in BL samples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RKaddoura-Daouk</a:t>
                      </a:r>
                      <a:r>
                        <a:rPr lang="en-US" dirty="0" smtClean="0"/>
                        <a:t>; Duke </a:t>
                      </a:r>
                      <a:r>
                        <a:rPr lang="en-US" dirty="0" err="1" smtClean="0"/>
                        <a:t>Univ</a:t>
                      </a:r>
                      <a:r>
                        <a:rPr lang="en-US" dirty="0" smtClean="0"/>
                        <a:t>, </a:t>
                      </a:r>
                      <a:r>
                        <a:rPr lang="en-US" dirty="0" err="1" smtClean="0"/>
                        <a:t>Phenomenone</a:t>
                      </a:r>
                      <a:endParaRPr lang="en-US" dirty="0" smtClean="0"/>
                    </a:p>
                  </a:txBody>
                  <a:tcPr/>
                </a:tc>
              </a:tr>
              <a:tr h="370840">
                <a:tc>
                  <a:txBody>
                    <a:bodyPr/>
                    <a:lstStyle/>
                    <a:p>
                      <a:r>
                        <a:rPr lang="en-US" sz="1700" baseline="0" dirty="0" smtClean="0"/>
                        <a:t>A</a:t>
                      </a:r>
                      <a:r>
                        <a:rPr lang="en-US" sz="1700" baseline="0" dirty="0" smtClean="0">
                          <a:latin typeface="Symbol" panose="05050102010706020507" pitchFamily="18" charset="2"/>
                        </a:rPr>
                        <a:t>b</a:t>
                      </a:r>
                      <a:r>
                        <a:rPr lang="en-US" sz="1700" baseline="0" dirty="0" smtClean="0"/>
                        <a:t>1-42/1-40;ELISA</a:t>
                      </a:r>
                      <a:endParaRPr lang="en-US" sz="1700" baseline="0" dirty="0"/>
                    </a:p>
                  </a:txBody>
                  <a:tcPr/>
                </a:tc>
                <a:tc>
                  <a:txBody>
                    <a:bodyPr/>
                    <a:lstStyle/>
                    <a:p>
                      <a:r>
                        <a:rPr lang="en-US" sz="1800" baseline="0" dirty="0" smtClean="0"/>
                        <a:t>plasma</a:t>
                      </a:r>
                      <a:endParaRPr lang="en-US" sz="1800" baseline="0" dirty="0"/>
                    </a:p>
                  </a:txBody>
                  <a:tcPr/>
                </a:tc>
                <a:tc>
                  <a:txBody>
                    <a:bodyPr/>
                    <a:lstStyle/>
                    <a:p>
                      <a:r>
                        <a:rPr lang="en-US" dirty="0" smtClean="0"/>
                        <a:t>764</a:t>
                      </a:r>
                      <a:endParaRPr lang="en-US" dirty="0"/>
                    </a:p>
                  </a:txBody>
                  <a:tcPr/>
                </a:tc>
                <a:tc>
                  <a:txBody>
                    <a:bodyPr/>
                    <a:lstStyle/>
                    <a:p>
                      <a:r>
                        <a:rPr lang="en-US" dirty="0" smtClean="0"/>
                        <a:t>ADNI 1, GO, 2 in BL &amp; longitudinal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ISherriff</a:t>
                      </a:r>
                      <a:r>
                        <a:rPr lang="en-US" dirty="0" smtClean="0"/>
                        <a:t>; </a:t>
                      </a:r>
                      <a:r>
                        <a:rPr lang="en-US" dirty="0" err="1" smtClean="0"/>
                        <a:t>Araclon</a:t>
                      </a:r>
                      <a:r>
                        <a:rPr lang="en-US" dirty="0" smtClean="0"/>
                        <a:t> Biotech</a:t>
                      </a:r>
                    </a:p>
                  </a:txBody>
                  <a:tcPr/>
                </a:tc>
              </a:tr>
            </a:tbl>
          </a:graphicData>
        </a:graphic>
      </p:graphicFrame>
    </p:spTree>
    <p:extLst>
      <p:ext uri="{BB962C8B-B14F-4D97-AF65-F5344CB8AC3E}">
        <p14:creationId xmlns:p14="http://schemas.microsoft.com/office/powerpoint/2010/main" val="3218057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3580</TotalTime>
  <Words>1407</Words>
  <Application>Microsoft Office PowerPoint</Application>
  <PresentationFormat>Custom</PresentationFormat>
  <Paragraphs>162</Paragraphs>
  <Slides>9</Slides>
  <Notes>6</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ADNI 3 plans for Biomarker Core</vt:lpstr>
      <vt:lpstr>Biomarker Core Aims for ADNI 3</vt:lpstr>
      <vt:lpstr>Selection of a new automated immunoassay platform for ADNI 3</vt:lpstr>
      <vt:lpstr>PowerPoint Presentation</vt:lpstr>
      <vt:lpstr>Support of standardization efforts</vt:lpstr>
      <vt:lpstr>BIOMARKER CORE AIMS FOR THE ADNI-3 RENEWAL Leslie M. Shaw and John Q. Trojanowski  </vt:lpstr>
      <vt:lpstr>PowerPoint Presentation</vt:lpstr>
      <vt:lpstr>Biomarker Core Aims for ADNI 3</vt:lpstr>
      <vt:lpstr>New biomarkers in NIA/ADNI/RARC-approved studies </vt:lpstr>
    </vt:vector>
  </TitlesOfParts>
  <Company>Penn Medicine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Shaw, Les</dc:creator>
  <cp:lastModifiedBy>Les</cp:lastModifiedBy>
  <cp:revision>20</cp:revision>
  <dcterms:created xsi:type="dcterms:W3CDTF">2015-07-14T19:38:19Z</dcterms:created>
  <dcterms:modified xsi:type="dcterms:W3CDTF">2015-07-18T15:40:04Z</dcterms:modified>
</cp:coreProperties>
</file>