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1" r:id="rId2"/>
    <p:sldId id="299" r:id="rId3"/>
    <p:sldId id="295" r:id="rId4"/>
    <p:sldId id="296" r:id="rId5"/>
    <p:sldId id="271" r:id="rId6"/>
    <p:sldId id="272" r:id="rId7"/>
    <p:sldId id="273" r:id="rId8"/>
    <p:sldId id="274" r:id="rId9"/>
    <p:sldId id="288" r:id="rId10"/>
    <p:sldId id="300" r:id="rId11"/>
    <p:sldId id="297" r:id="rId12"/>
    <p:sldId id="282" r:id="rId13"/>
    <p:sldId id="283" r:id="rId14"/>
    <p:sldId id="284" r:id="rId15"/>
    <p:sldId id="285" r:id="rId16"/>
    <p:sldId id="286" r:id="rId17"/>
    <p:sldId id="290" r:id="rId18"/>
    <p:sldId id="291" r:id="rId19"/>
    <p:sldId id="292" r:id="rId20"/>
    <p:sldId id="276" r:id="rId21"/>
    <p:sldId id="277" r:id="rId22"/>
    <p:sldId id="278" r:id="rId23"/>
    <p:sldId id="281" r:id="rId24"/>
    <p:sldId id="293" r:id="rId25"/>
    <p:sldId id="301" r:id="rId26"/>
    <p:sldId id="294" r:id="rId27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 Der Geyten, Serge [JRDBE]" initials="VDGS" lastIdx="1" clrIdx="0"/>
  <p:cmAuthor id="1" name="José Luis Molinuevo Gui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8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FEF59-115B-6543-8195-348F5AA7008E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F2A7-F5E3-0643-B19B-30D10A5A1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84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" u="sng" dirty="0" err="1" smtClean="0"/>
              <a:t>Talking</a:t>
            </a:r>
            <a:r>
              <a:rPr lang="es-ES" u="sng" dirty="0" smtClean="0"/>
              <a:t> </a:t>
            </a:r>
            <a:r>
              <a:rPr lang="es-ES" u="sng" dirty="0" err="1" smtClean="0"/>
              <a:t>points</a:t>
            </a:r>
            <a:r>
              <a:rPr lang="es-ES" u="sng" dirty="0" smtClean="0"/>
              <a:t>:</a:t>
            </a:r>
          </a:p>
          <a:p>
            <a:r>
              <a:rPr lang="en-US" dirty="0" smtClean="0"/>
              <a:t>EPAD is a community of 35 diverse partners, including patient organizations, academic institutes, Biotech</a:t>
            </a:r>
            <a:r>
              <a:rPr lang="en-US" baseline="0" dirty="0" smtClean="0"/>
              <a:t> and other SMEs, CROs and </a:t>
            </a:r>
            <a:r>
              <a:rPr lang="en-US" dirty="0" smtClean="0"/>
              <a:t>pharmaceutical</a:t>
            </a:r>
            <a:r>
              <a:rPr lang="en-US" baseline="0" dirty="0" smtClean="0"/>
              <a:t> companies. All are essential to make EPAD a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1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7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0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0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PAD_template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225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95625"/>
            <a:ext cx="6400800" cy="676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2" descr="EPAD_template_interior.png"/>
          <p:cNvPicPr>
            <a:picLocks noChangeAspect="1"/>
          </p:cNvPicPr>
          <p:nvPr userDrawn="1"/>
        </p:nvPicPr>
        <p:blipFill rotWithShape="1">
          <a:blip r:embed="rId2" cstate="print"/>
          <a:srcRect b="84511"/>
          <a:stretch/>
        </p:blipFill>
        <p:spPr>
          <a:xfrm>
            <a:off x="152" y="23095"/>
            <a:ext cx="9144000" cy="106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55588"/>
            <a:ext cx="6248400" cy="850106"/>
          </a:xfrm>
        </p:spPr>
        <p:txBody>
          <a:bodyPr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7 Grupo"/>
          <p:cNvGrpSpPr/>
          <p:nvPr userDrawn="1"/>
        </p:nvGrpSpPr>
        <p:grpSpPr>
          <a:xfrm>
            <a:off x="288099" y="5862180"/>
            <a:ext cx="8861141" cy="983290"/>
            <a:chOff x="288099" y="5862180"/>
            <a:chExt cx="8861141" cy="983290"/>
          </a:xfrm>
        </p:grpSpPr>
        <p:pic>
          <p:nvPicPr>
            <p:cNvPr id="6" name="Picture 2" descr="EPAD_template_interior.png"/>
            <p:cNvPicPr>
              <a:picLocks noChangeAspect="1"/>
            </p:cNvPicPr>
            <p:nvPr userDrawn="1"/>
          </p:nvPicPr>
          <p:blipFill rotWithShape="1">
            <a:blip r:embed="rId2" cstate="print">
              <a:lum/>
            </a:blip>
            <a:srcRect l="71109" t="76979"/>
            <a:stretch/>
          </p:blipFill>
          <p:spPr>
            <a:xfrm>
              <a:off x="7390356" y="5862180"/>
              <a:ext cx="1758884" cy="964373"/>
            </a:xfrm>
            <a:prstGeom prst="rect">
              <a:avLst/>
            </a:prstGeom>
          </p:spPr>
        </p:pic>
        <p:pic>
          <p:nvPicPr>
            <p:cNvPr id="14" name="Picture 2" descr="EPAD_template_interior.png"/>
            <p:cNvPicPr>
              <a:picLocks noChangeAspect="1"/>
            </p:cNvPicPr>
            <p:nvPr userDrawn="1"/>
          </p:nvPicPr>
          <p:blipFill rotWithShape="1">
            <a:blip r:embed="rId2" cstate="print">
              <a:lum/>
            </a:blip>
            <a:srcRect t="83312" r="27295" b="7851"/>
            <a:stretch/>
          </p:blipFill>
          <p:spPr>
            <a:xfrm>
              <a:off x="887657" y="5907443"/>
              <a:ext cx="6648168" cy="555987"/>
            </a:xfrm>
            <a:prstGeom prst="rect">
              <a:avLst/>
            </a:prstGeom>
          </p:spPr>
        </p:pic>
        <p:pic>
          <p:nvPicPr>
            <p:cNvPr id="7" name="Picture 2" descr="EPAD_template_interior.png"/>
            <p:cNvPicPr>
              <a:picLocks noChangeAspect="1"/>
            </p:cNvPicPr>
            <p:nvPr userDrawn="1"/>
          </p:nvPicPr>
          <p:blipFill rotWithShape="1">
            <a:blip r:embed="rId2" cstate="print">
              <a:lum/>
            </a:blip>
            <a:srcRect l="1365" t="84351" r="78361" b="1812"/>
            <a:stretch/>
          </p:blipFill>
          <p:spPr>
            <a:xfrm>
              <a:off x="288099" y="5974911"/>
              <a:ext cx="1853852" cy="870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2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63575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47FCCC-0BAF-4004-BD16-F9A9DB79D9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IMI Expert Panel Hearing, 7 October 2014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SzPct val="9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EPAD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3095625"/>
            <a:ext cx="7526868" cy="897819"/>
          </a:xfrm>
        </p:spPr>
        <p:txBody>
          <a:bodyPr/>
          <a:lstStyle/>
          <a:p>
            <a:r>
              <a:rPr lang="en-US" dirty="0" smtClean="0"/>
              <a:t>José Luis Molinuevo</a:t>
            </a:r>
          </a:p>
          <a:p>
            <a:r>
              <a:rPr lang="en-US" dirty="0" smtClean="0"/>
              <a:t> </a:t>
            </a:r>
          </a:p>
          <a:p>
            <a:r>
              <a:rPr lang="en-US" sz="2400" dirty="0"/>
              <a:t>Worldwide-ADNI Update Meeting Friday, July 17, 2015 Washington, D.C. </a:t>
            </a:r>
          </a:p>
          <a:p>
            <a:endParaRPr lang="en-US" sz="1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97" y="179763"/>
            <a:ext cx="2654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7003" b="7003"/>
          <a:stretch>
            <a:fillRect/>
          </a:stretch>
        </p:blipFill>
        <p:spPr>
          <a:xfrm>
            <a:off x="440036" y="1351202"/>
            <a:ext cx="8229600" cy="492941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37610" y="204105"/>
            <a:ext cx="6248400" cy="850106"/>
          </a:xfrm>
        </p:spPr>
        <p:txBody>
          <a:bodyPr/>
          <a:lstStyle/>
          <a:p>
            <a:pPr algn="ctr"/>
            <a:r>
              <a:rPr lang="es-ES" dirty="0" err="1" smtClean="0"/>
              <a:t>Implementing</a:t>
            </a:r>
            <a:r>
              <a:rPr lang="es-ES" dirty="0" smtClean="0"/>
              <a:t> and </a:t>
            </a:r>
            <a:r>
              <a:rPr lang="es-ES" dirty="0" err="1" smtClean="0"/>
              <a:t>executing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66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0300" y="269394"/>
            <a:ext cx="6248400" cy="850106"/>
          </a:xfrm>
        </p:spPr>
        <p:txBody>
          <a:bodyPr/>
          <a:lstStyle/>
          <a:p>
            <a:r>
              <a:rPr lang="en-US" sz="3000" dirty="0" smtClean="0"/>
              <a:t>Patient Recruitment: How It Works</a:t>
            </a:r>
            <a:endParaRPr lang="en-US" sz="3000" dirty="0"/>
          </a:p>
        </p:txBody>
      </p:sp>
      <p:sp>
        <p:nvSpPr>
          <p:cNvPr id="4" name="Trapezoid 3"/>
          <p:cNvSpPr/>
          <p:nvPr/>
        </p:nvSpPr>
        <p:spPr>
          <a:xfrm>
            <a:off x="312727" y="4528281"/>
            <a:ext cx="5453504" cy="914400"/>
          </a:xfrm>
          <a:prstGeom prst="trapezoid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Evergreen registry of </a:t>
            </a:r>
          </a:p>
          <a:p>
            <a:pPr algn="ctr"/>
            <a:r>
              <a:rPr lang="en-US" sz="1600" b="1" dirty="0" smtClean="0"/>
              <a:t>24,000 at-risk people </a:t>
            </a:r>
            <a:endParaRPr lang="en-US" sz="1600" b="1" dirty="0"/>
          </a:p>
        </p:txBody>
      </p:sp>
      <p:sp>
        <p:nvSpPr>
          <p:cNvPr id="5" name="Trapezoid 4"/>
          <p:cNvSpPr/>
          <p:nvPr/>
        </p:nvSpPr>
        <p:spPr>
          <a:xfrm>
            <a:off x="565987" y="3521167"/>
            <a:ext cx="4928337" cy="914400"/>
          </a:xfrm>
          <a:prstGeom prst="trapezoid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6,000 to join cohort</a:t>
            </a:r>
            <a:endParaRPr lang="en-US" sz="1600" b="1" dirty="0"/>
          </a:p>
        </p:txBody>
      </p:sp>
      <p:sp>
        <p:nvSpPr>
          <p:cNvPr id="7" name="Trapezoid 6"/>
          <p:cNvSpPr/>
          <p:nvPr/>
        </p:nvSpPr>
        <p:spPr>
          <a:xfrm>
            <a:off x="869694" y="2457413"/>
            <a:ext cx="4334730" cy="914400"/>
          </a:xfrm>
          <a:prstGeom prst="trapezoid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1,500 patients available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1118183" y="1366768"/>
            <a:ext cx="3796338" cy="96640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Your P2 Arm</a:t>
            </a:r>
            <a:br>
              <a:rPr lang="en-US" sz="1600" b="1" dirty="0" smtClean="0"/>
            </a:br>
            <a:r>
              <a:rPr lang="en-US" sz="1200" i="1" dirty="0" smtClean="0"/>
              <a:t>Flexible pool of subjects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33069" y="1939298"/>
            <a:ext cx="2517663" cy="31700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dirty="0" smtClean="0"/>
              <a:t>EPAD accelerates patient access and trial enrollment by </a:t>
            </a:r>
            <a:r>
              <a:rPr lang="en-US" sz="2000" b="1" i="1" dirty="0"/>
              <a:t>providing a pre-identified, trial-ready cohort of 6,000+ subjects for quick, targeted recruitment </a:t>
            </a:r>
            <a:r>
              <a:rPr lang="en-US" sz="2000" b="1" i="1" dirty="0" smtClean="0"/>
              <a:t>process</a:t>
            </a:r>
            <a:endParaRPr lang="en-US" sz="2000" b="1" i="1" dirty="0"/>
          </a:p>
        </p:txBody>
      </p:sp>
      <p:sp>
        <p:nvSpPr>
          <p:cNvPr id="6" name="Right Brace 5"/>
          <p:cNvSpPr/>
          <p:nvPr/>
        </p:nvSpPr>
        <p:spPr>
          <a:xfrm>
            <a:off x="5342480" y="1187294"/>
            <a:ext cx="1076779" cy="477678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03" r="6774" b="44841"/>
          <a:stretch/>
        </p:blipFill>
        <p:spPr>
          <a:xfrm>
            <a:off x="291863" y="2127250"/>
            <a:ext cx="8736087" cy="31432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37610" y="204105"/>
            <a:ext cx="6248400" cy="850106"/>
          </a:xfrm>
        </p:spPr>
        <p:txBody>
          <a:bodyPr/>
          <a:lstStyle/>
          <a:p>
            <a:pPr algn="ctr"/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Register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LCS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22250" y="1466627"/>
            <a:ext cx="8699500" cy="4929411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>
                <a:latin typeface="+mn-lt"/>
              </a:rPr>
              <a:t>To be a readiness cohort for the EPAD </a:t>
            </a:r>
            <a:r>
              <a:rPr lang="en-US" dirty="0" err="1" smtClean="0">
                <a:latin typeface="+mn-lt"/>
              </a:rPr>
              <a:t>PoC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Trial</a:t>
            </a:r>
            <a:endParaRPr lang="es-ES_tradnl" dirty="0">
              <a:latin typeface="+mn-lt"/>
            </a:endParaRPr>
          </a:p>
          <a:p>
            <a:pPr lvl="0">
              <a:buFont typeface="+mj-lt"/>
              <a:buAutoNum type="arabicPeriod"/>
            </a:pPr>
            <a:r>
              <a:rPr lang="en-US" dirty="0">
                <a:latin typeface="+mn-lt"/>
              </a:rPr>
              <a:t>To provide biomarker, cognitive, clinical and risk factor data (including genetic data) for disease modeling work in a pre-dementia population.</a:t>
            </a:r>
            <a:endParaRPr lang="es-ES_tradnl" dirty="0">
              <a:latin typeface="+mn-lt"/>
            </a:endParaRPr>
          </a:p>
          <a:p>
            <a:pPr lvl="0">
              <a:buFont typeface="+mj-lt"/>
              <a:buAutoNum type="arabicPeriod"/>
            </a:pPr>
            <a:r>
              <a:rPr lang="en-US" dirty="0">
                <a:latin typeface="+mn-lt"/>
              </a:rPr>
              <a:t>To use disease models for risk stratification and thereafter subject selection for the EPAD </a:t>
            </a:r>
            <a:r>
              <a:rPr lang="en-US" dirty="0" err="1">
                <a:latin typeface="+mn-lt"/>
              </a:rPr>
              <a:t>PoC</a:t>
            </a:r>
            <a:r>
              <a:rPr lang="en-US" dirty="0">
                <a:latin typeface="+mn-lt"/>
              </a:rPr>
              <a:t> Trial.</a:t>
            </a:r>
            <a:endParaRPr lang="es-ES_tradnl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</a:rPr>
              <a:t>To provide run in, pre-</a:t>
            </a:r>
            <a:r>
              <a:rPr lang="en-US" dirty="0" err="1">
                <a:latin typeface="+mn-lt"/>
              </a:rPr>
              <a:t>randomisation</a:t>
            </a:r>
            <a:r>
              <a:rPr lang="en-US" dirty="0">
                <a:latin typeface="+mn-lt"/>
              </a:rPr>
              <a:t> data for the EPAD-</a:t>
            </a:r>
            <a:r>
              <a:rPr lang="en-US" dirty="0" err="1">
                <a:latin typeface="+mn-lt"/>
              </a:rPr>
              <a:t>PoC</a:t>
            </a:r>
            <a:r>
              <a:rPr lang="en-US" dirty="0">
                <a:latin typeface="+mn-lt"/>
              </a:rPr>
              <a:t> analysis at an individual level to allow for more powerful analyses of change following intervention with various agents in the EPAD </a:t>
            </a:r>
            <a:r>
              <a:rPr lang="en-US" dirty="0" err="1">
                <a:latin typeface="+mn-lt"/>
              </a:rPr>
              <a:t>PoC</a:t>
            </a:r>
            <a:r>
              <a:rPr lang="en-US" dirty="0">
                <a:latin typeface="+mn-lt"/>
              </a:rPr>
              <a:t> trial</a:t>
            </a:r>
            <a:r>
              <a:rPr lang="es-ES_tradnl" dirty="0"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70175" y="255588"/>
            <a:ext cx="6248400" cy="850106"/>
          </a:xfrm>
        </p:spPr>
        <p:txBody>
          <a:bodyPr/>
          <a:lstStyle/>
          <a:p>
            <a:r>
              <a:rPr lang="es-ES" sz="4400" dirty="0" err="1" smtClean="0">
                <a:latin typeface="+mj-lt"/>
              </a:rPr>
              <a:t>Aims</a:t>
            </a:r>
            <a:r>
              <a:rPr lang="es-ES" sz="4400" dirty="0" smtClean="0">
                <a:latin typeface="+mj-lt"/>
              </a:rPr>
              <a:t> of EPAD LCS</a:t>
            </a:r>
            <a:endParaRPr lang="es-ES" sz="4400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40177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90500" y="1720627"/>
            <a:ext cx="8699500" cy="4929411"/>
          </a:xfrm>
        </p:spPr>
        <p:txBody>
          <a:bodyPr/>
          <a:lstStyle/>
          <a:p>
            <a:r>
              <a:rPr lang="es-ES" sz="2400" dirty="0" smtClean="0"/>
              <a:t>In </a:t>
            </a:r>
            <a:r>
              <a:rPr lang="es-ES" sz="2400" dirty="0" err="1" smtClean="0"/>
              <a:t>principle</a:t>
            </a:r>
            <a:r>
              <a:rPr lang="es-ES" sz="2400" dirty="0" smtClean="0"/>
              <a:t>,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/>
              <a:t>cohort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smtClean="0"/>
              <a:t>pre-</a:t>
            </a:r>
            <a:r>
              <a:rPr lang="es-ES" sz="2400" dirty="0" err="1" smtClean="0"/>
              <a:t>dementia</a:t>
            </a:r>
            <a:r>
              <a:rPr lang="es-ES" sz="2400" dirty="0" smtClean="0"/>
              <a:t> </a:t>
            </a:r>
            <a:r>
              <a:rPr lang="es-ES" sz="2400" dirty="0" err="1" smtClean="0"/>
              <a:t>subjects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limited</a:t>
            </a:r>
            <a:r>
              <a:rPr lang="es-ES" sz="2400" dirty="0" smtClean="0"/>
              <a:t> </a:t>
            </a:r>
            <a:r>
              <a:rPr lang="es-ES" sz="2400" dirty="0" err="1"/>
              <a:t>exclusion</a:t>
            </a:r>
            <a:r>
              <a:rPr lang="es-ES" sz="2400" dirty="0"/>
              <a:t> </a:t>
            </a:r>
            <a:r>
              <a:rPr lang="es-ES" sz="2400" dirty="0" err="1"/>
              <a:t>criteria</a:t>
            </a:r>
            <a:r>
              <a:rPr lang="es-ES" sz="2400" dirty="0"/>
              <a:t> </a:t>
            </a:r>
            <a:r>
              <a:rPr lang="es-ES" sz="2400" dirty="0" smtClean="0"/>
              <a:t>(</a:t>
            </a:r>
            <a:r>
              <a:rPr lang="es-ES" sz="2400" dirty="0" err="1" smtClean="0"/>
              <a:t>mainly</a:t>
            </a:r>
            <a:r>
              <a:rPr lang="es-ES" sz="2400" dirty="0" smtClean="0"/>
              <a:t> </a:t>
            </a:r>
            <a:r>
              <a:rPr lang="es-ES" sz="2400" dirty="0" err="1" smtClean="0"/>
              <a:t>people</a:t>
            </a:r>
            <a:r>
              <a:rPr lang="es-ES" sz="2400" dirty="0" smtClean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overt</a:t>
            </a:r>
            <a:r>
              <a:rPr lang="es-ES" sz="2400" dirty="0"/>
              <a:t> causes of </a:t>
            </a:r>
            <a:r>
              <a:rPr lang="es-ES" sz="2400" dirty="0" err="1"/>
              <a:t>cognitive</a:t>
            </a:r>
            <a:r>
              <a:rPr lang="es-ES" sz="2400" dirty="0"/>
              <a:t> </a:t>
            </a:r>
            <a:r>
              <a:rPr lang="es-ES" sz="2400" dirty="0" err="1" smtClean="0"/>
              <a:t>impairment</a:t>
            </a:r>
            <a:r>
              <a:rPr lang="es-ES" sz="2400" dirty="0" smtClean="0"/>
              <a:t>). </a:t>
            </a:r>
          </a:p>
          <a:p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include</a:t>
            </a:r>
            <a:r>
              <a:rPr lang="es-ES" sz="2400" dirty="0"/>
              <a:t> a trial </a:t>
            </a:r>
            <a:r>
              <a:rPr lang="es-ES" sz="2400" dirty="0" err="1"/>
              <a:t>ready</a:t>
            </a:r>
            <a:r>
              <a:rPr lang="es-ES" sz="2400" dirty="0"/>
              <a:t> </a:t>
            </a:r>
            <a:r>
              <a:rPr lang="es-ES" sz="2400" dirty="0" err="1"/>
              <a:t>population</a:t>
            </a:r>
            <a:r>
              <a:rPr lang="es-ES" sz="2400" dirty="0"/>
              <a:t> </a:t>
            </a:r>
            <a:r>
              <a:rPr lang="es-ES" sz="2400" dirty="0" err="1" smtClean="0"/>
              <a:t>ranging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:</a:t>
            </a:r>
            <a:endParaRPr lang="es-ES" sz="2400" dirty="0"/>
          </a:p>
          <a:p>
            <a:pPr lvl="1"/>
            <a:r>
              <a:rPr lang="es-ES" sz="2000" dirty="0"/>
              <a:t>Normal </a:t>
            </a:r>
            <a:r>
              <a:rPr lang="es-ES" sz="2000" dirty="0" err="1"/>
              <a:t>cognitive</a:t>
            </a:r>
            <a:r>
              <a:rPr lang="es-ES" sz="2000" dirty="0"/>
              <a:t> </a:t>
            </a:r>
            <a:r>
              <a:rPr lang="es-ES" sz="2000" dirty="0" err="1"/>
              <a:t>people</a:t>
            </a:r>
            <a:r>
              <a:rPr lang="es-ES" sz="2000" dirty="0"/>
              <a:t> AD </a:t>
            </a:r>
            <a:r>
              <a:rPr lang="es-ES" sz="2000" dirty="0" err="1"/>
              <a:t>pathology</a:t>
            </a:r>
            <a:r>
              <a:rPr lang="es-ES" sz="2000" dirty="0"/>
              <a:t> </a:t>
            </a:r>
            <a:r>
              <a:rPr lang="es-ES" sz="2000" dirty="0" err="1"/>
              <a:t>biomarker</a:t>
            </a:r>
            <a:r>
              <a:rPr lang="es-ES" sz="2000" dirty="0"/>
              <a:t> </a:t>
            </a:r>
            <a:r>
              <a:rPr lang="es-ES" sz="2000" dirty="0" err="1"/>
              <a:t>negative</a:t>
            </a:r>
            <a:r>
              <a:rPr lang="es-ES" sz="2000" dirty="0"/>
              <a:t> (TBD)</a:t>
            </a:r>
          </a:p>
          <a:p>
            <a:pPr lvl="1"/>
            <a:r>
              <a:rPr lang="es-ES" sz="2000" dirty="0"/>
              <a:t>Normal </a:t>
            </a:r>
            <a:r>
              <a:rPr lang="es-ES" sz="2000" dirty="0" err="1"/>
              <a:t>cognitive</a:t>
            </a:r>
            <a:r>
              <a:rPr lang="es-ES" sz="2000" dirty="0"/>
              <a:t> </a:t>
            </a:r>
            <a:r>
              <a:rPr lang="es-ES" sz="2000" dirty="0" err="1"/>
              <a:t>people</a:t>
            </a:r>
            <a:r>
              <a:rPr lang="es-ES" sz="2000" dirty="0"/>
              <a:t> </a:t>
            </a:r>
            <a:r>
              <a:rPr lang="es-ES" sz="2000" dirty="0" smtClean="0"/>
              <a:t>AD </a:t>
            </a:r>
            <a:r>
              <a:rPr lang="es-ES" sz="2000" dirty="0" err="1" smtClean="0"/>
              <a:t>pathology</a:t>
            </a:r>
            <a:r>
              <a:rPr lang="es-ES" sz="2000" dirty="0" smtClean="0"/>
              <a:t> (</a:t>
            </a:r>
            <a:r>
              <a:rPr lang="es-ES" sz="2000" dirty="0" err="1" smtClean="0"/>
              <a:t>biomarker</a:t>
            </a:r>
            <a:r>
              <a:rPr lang="es-ES" sz="2000" dirty="0" smtClean="0"/>
              <a:t>) positive </a:t>
            </a:r>
            <a:r>
              <a:rPr lang="es-ES" sz="2000" dirty="0"/>
              <a:t>(TBD)</a:t>
            </a:r>
          </a:p>
          <a:p>
            <a:pPr lvl="1"/>
            <a:r>
              <a:rPr lang="es-ES" sz="2000" dirty="0" err="1"/>
              <a:t>Prodromal</a:t>
            </a:r>
            <a:r>
              <a:rPr lang="es-ES" sz="2000" dirty="0"/>
              <a:t> AD/ MCI</a:t>
            </a:r>
            <a:r>
              <a:rPr lang="en-US" sz="2000" dirty="0"/>
              <a:t> due to AD (TBD</a:t>
            </a:r>
            <a:r>
              <a:rPr lang="en-US" sz="2000" dirty="0" smtClean="0"/>
              <a:t>)</a:t>
            </a:r>
            <a:endParaRPr lang="es-ES" sz="2400" dirty="0" smtClean="0"/>
          </a:p>
          <a:p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disease</a:t>
            </a:r>
            <a:r>
              <a:rPr lang="es-ES" sz="2400" dirty="0" smtClean="0"/>
              <a:t> </a:t>
            </a:r>
            <a:r>
              <a:rPr lang="es-ES" sz="2400" dirty="0" err="1" smtClean="0"/>
              <a:t>modelling</a:t>
            </a:r>
            <a:r>
              <a:rPr lang="es-ES" sz="2400" dirty="0" smtClean="0"/>
              <a:t> </a:t>
            </a:r>
            <a:r>
              <a:rPr lang="es-ES" sz="2400" dirty="0" err="1" smtClean="0"/>
              <a:t>this</a:t>
            </a:r>
            <a:r>
              <a:rPr lang="es-ES" sz="2400" dirty="0" smtClean="0"/>
              <a:t> </a:t>
            </a:r>
            <a:r>
              <a:rPr lang="es-ES" sz="2400" dirty="0" err="1" smtClean="0"/>
              <a:t>will</a:t>
            </a:r>
            <a:r>
              <a:rPr lang="es-ES" sz="2400" dirty="0" smtClean="0"/>
              <a:t> be </a:t>
            </a:r>
            <a:r>
              <a:rPr lang="es-ES" sz="2400" dirty="0" err="1" smtClean="0"/>
              <a:t>treated</a:t>
            </a:r>
            <a:r>
              <a:rPr lang="es-ES" sz="2400" dirty="0" smtClean="0"/>
              <a:t> </a:t>
            </a:r>
            <a:r>
              <a:rPr lang="es-ES" sz="2400" dirty="0" err="1" smtClean="0"/>
              <a:t>like</a:t>
            </a:r>
            <a:r>
              <a:rPr lang="es-ES" sz="2400" dirty="0" smtClean="0"/>
              <a:t> a </a:t>
            </a:r>
            <a:r>
              <a:rPr lang="es-ES" sz="2400" dirty="0" err="1" smtClean="0"/>
              <a:t>spectrum</a:t>
            </a:r>
            <a:r>
              <a:rPr lang="es-ES" sz="2400" dirty="0" smtClean="0"/>
              <a:t> of single </a:t>
            </a:r>
            <a:r>
              <a:rPr lang="es-ES" sz="2400" dirty="0" err="1" smtClean="0"/>
              <a:t>process</a:t>
            </a:r>
            <a:endParaRPr lang="es-ES" sz="2400" dirty="0" smtClean="0"/>
          </a:p>
          <a:p>
            <a:pPr lvl="1"/>
            <a:r>
              <a:rPr lang="es-ES" sz="2000" dirty="0" err="1" smtClean="0"/>
              <a:t>It</a:t>
            </a:r>
            <a:r>
              <a:rPr lang="es-ES" sz="2000" dirty="0" smtClean="0"/>
              <a:t> </a:t>
            </a:r>
            <a:r>
              <a:rPr lang="es-ES" sz="2000" dirty="0" err="1" smtClean="0"/>
              <a:t>will</a:t>
            </a:r>
            <a:r>
              <a:rPr lang="es-ES" sz="2000" dirty="0" smtClean="0"/>
              <a:t> </a:t>
            </a:r>
            <a:r>
              <a:rPr lang="es-ES" sz="2000" dirty="0" err="1" smtClean="0"/>
              <a:t>take</a:t>
            </a:r>
            <a:r>
              <a:rPr lang="es-ES" sz="2000" dirty="0" smtClean="0"/>
              <a:t> </a:t>
            </a:r>
            <a:r>
              <a:rPr lang="es-ES" sz="2000" dirty="0" err="1" smtClean="0"/>
              <a:t>into</a:t>
            </a:r>
            <a:r>
              <a:rPr lang="es-ES" sz="2000" dirty="0" smtClean="0"/>
              <a:t> </a:t>
            </a:r>
            <a:r>
              <a:rPr lang="es-ES" sz="2000" dirty="0" err="1" smtClean="0"/>
              <a:t>account</a:t>
            </a:r>
            <a:r>
              <a:rPr lang="es-ES" sz="2000" dirty="0" smtClean="0"/>
              <a:t> </a:t>
            </a:r>
            <a:r>
              <a:rPr lang="es-ES" sz="2000" dirty="0" err="1" smtClean="0"/>
              <a:t>additional</a:t>
            </a:r>
            <a:r>
              <a:rPr lang="es-ES" sz="2000" dirty="0" smtClean="0"/>
              <a:t> </a:t>
            </a:r>
            <a:r>
              <a:rPr lang="es-ES" sz="2000" dirty="0" err="1" smtClean="0"/>
              <a:t>info</a:t>
            </a:r>
            <a:r>
              <a:rPr lang="es-ES" sz="2000" dirty="0" smtClean="0"/>
              <a:t> (</a:t>
            </a:r>
            <a:r>
              <a:rPr lang="es-ES" sz="2000" dirty="0" err="1" smtClean="0"/>
              <a:t>ApoE</a:t>
            </a:r>
            <a:r>
              <a:rPr lang="es-ES" sz="2000" dirty="0" smtClean="0"/>
              <a:t> </a:t>
            </a:r>
            <a:r>
              <a:rPr lang="es-ES" sz="2000" dirty="0" err="1" smtClean="0"/>
              <a:t>genotype</a:t>
            </a:r>
            <a:r>
              <a:rPr lang="es-ES" sz="2000" dirty="0" smtClean="0"/>
              <a:t>, ..)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70175" y="255588"/>
            <a:ext cx="6248400" cy="850106"/>
          </a:xfrm>
        </p:spPr>
        <p:txBody>
          <a:bodyPr/>
          <a:lstStyle/>
          <a:p>
            <a:r>
              <a:rPr lang="es-ES" sz="4000" dirty="0" err="1" smtClean="0">
                <a:latin typeface="+mj-lt"/>
              </a:rPr>
              <a:t>Inclusion</a:t>
            </a:r>
            <a:r>
              <a:rPr lang="es-ES" sz="4000" dirty="0" smtClean="0">
                <a:latin typeface="+mj-lt"/>
              </a:rPr>
              <a:t>/</a:t>
            </a:r>
            <a:r>
              <a:rPr lang="es-ES" sz="4000" dirty="0" err="1" smtClean="0">
                <a:latin typeface="+mj-lt"/>
              </a:rPr>
              <a:t>exclusion</a:t>
            </a:r>
            <a:r>
              <a:rPr lang="es-ES" sz="4000" dirty="0" smtClean="0">
                <a:latin typeface="+mj-lt"/>
              </a:rPr>
              <a:t> </a:t>
            </a:r>
            <a:r>
              <a:rPr lang="es-ES" sz="4000" dirty="0" err="1" smtClean="0">
                <a:latin typeface="+mj-lt"/>
              </a:rPr>
              <a:t>criteria</a:t>
            </a:r>
            <a:r>
              <a:rPr lang="es-ES" sz="4000" dirty="0" smtClean="0">
                <a:latin typeface="+mj-lt"/>
              </a:rPr>
              <a:t> </a:t>
            </a:r>
            <a:endParaRPr lang="es-E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14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22250" y="1466627"/>
            <a:ext cx="8699500" cy="4929411"/>
          </a:xfrm>
        </p:spPr>
        <p:txBody>
          <a:bodyPr/>
          <a:lstStyle/>
          <a:p>
            <a:r>
              <a:rPr lang="es-ES" sz="2400" dirty="0" smtClean="0"/>
              <a:t>In </a:t>
            </a:r>
            <a:r>
              <a:rPr lang="es-ES" sz="2400" dirty="0" err="1" smtClean="0"/>
              <a:t>principle</a:t>
            </a:r>
            <a:r>
              <a:rPr lang="es-ES" sz="2400" dirty="0" smtClean="0"/>
              <a:t>,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/>
              <a:t>cohort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limited</a:t>
            </a:r>
            <a:r>
              <a:rPr lang="es-ES" sz="2400" dirty="0"/>
              <a:t> </a:t>
            </a:r>
            <a:r>
              <a:rPr lang="es-ES" sz="2400" dirty="0" err="1"/>
              <a:t>exclusion</a:t>
            </a:r>
            <a:r>
              <a:rPr lang="es-ES" sz="2400" dirty="0"/>
              <a:t> </a:t>
            </a:r>
            <a:r>
              <a:rPr lang="es-ES" sz="2400" dirty="0" err="1" smtClean="0"/>
              <a:t>criteria</a:t>
            </a:r>
            <a:r>
              <a:rPr lang="es-ES" sz="2400" dirty="0" smtClean="0"/>
              <a:t>. Basic </a:t>
            </a:r>
            <a:r>
              <a:rPr lang="es-ES" sz="2400" dirty="0" err="1" smtClean="0"/>
              <a:t>inclusion</a:t>
            </a:r>
            <a:r>
              <a:rPr lang="es-ES" sz="2400" dirty="0" smtClean="0"/>
              <a:t> </a:t>
            </a:r>
            <a:r>
              <a:rPr lang="es-ES" sz="2400" dirty="0" err="1" smtClean="0"/>
              <a:t>criteria</a:t>
            </a:r>
            <a:endParaRPr lang="es-ES" sz="2400" dirty="0" smtClean="0"/>
          </a:p>
          <a:p>
            <a:pPr lvl="1"/>
            <a:r>
              <a:rPr lang="en-US" sz="2000" dirty="0" smtClean="0"/>
              <a:t>Age </a:t>
            </a:r>
            <a:r>
              <a:rPr lang="en-US" sz="2000" dirty="0"/>
              <a:t>50 to </a:t>
            </a:r>
            <a:r>
              <a:rPr lang="en-US" sz="2000" dirty="0" smtClean="0"/>
              <a:t>80</a:t>
            </a:r>
            <a:endParaRPr lang="es-ES_tradnl" sz="2000" dirty="0"/>
          </a:p>
          <a:p>
            <a:pPr lvl="1"/>
            <a:r>
              <a:rPr lang="en-US" sz="2000" dirty="0" smtClean="0"/>
              <a:t>Subjects </a:t>
            </a:r>
            <a:r>
              <a:rPr lang="en-US" sz="2000" dirty="0"/>
              <a:t>able to read and write, ≥ 7 years of </a:t>
            </a:r>
            <a:r>
              <a:rPr lang="en-US" sz="2000" dirty="0" smtClean="0"/>
              <a:t>	education</a:t>
            </a:r>
            <a:endParaRPr lang="es-ES_tradnl" sz="2000" dirty="0"/>
          </a:p>
          <a:p>
            <a:pPr lvl="1"/>
            <a:r>
              <a:rPr lang="en-US" sz="2000" dirty="0" smtClean="0"/>
              <a:t>Do </a:t>
            </a:r>
            <a:r>
              <a:rPr lang="en-US" sz="2000" dirty="0"/>
              <a:t>not satisfy clinical criteria for any type of dementia </a:t>
            </a:r>
          </a:p>
          <a:p>
            <a:pPr lvl="1"/>
            <a:r>
              <a:rPr lang="en-US" sz="2000" dirty="0" smtClean="0"/>
              <a:t>Do </a:t>
            </a:r>
            <a:r>
              <a:rPr lang="en-US" sz="2000" dirty="0"/>
              <a:t>not carry a PS1, PS2 or APP </a:t>
            </a:r>
            <a:r>
              <a:rPr lang="en-US" sz="2000" dirty="0" smtClean="0"/>
              <a:t>mutation.</a:t>
            </a:r>
            <a:endParaRPr lang="es-ES_tradnl" sz="2000" dirty="0"/>
          </a:p>
          <a:p>
            <a:pPr lvl="1"/>
            <a:r>
              <a:rPr lang="en-US" sz="2000" dirty="0" smtClean="0"/>
              <a:t>Do </a:t>
            </a:r>
            <a:r>
              <a:rPr lang="en-US" sz="2000" dirty="0"/>
              <a:t>not suffer from any </a:t>
            </a:r>
            <a:r>
              <a:rPr lang="en-US" sz="2000" dirty="0" smtClean="0"/>
              <a:t>neurological, mental, medical </a:t>
            </a:r>
            <a:r>
              <a:rPr lang="en-US" sz="2000" dirty="0"/>
              <a:t>condition associated </a:t>
            </a:r>
            <a:r>
              <a:rPr lang="en-US" sz="2000" dirty="0" smtClean="0"/>
              <a:t>with risk </a:t>
            </a:r>
            <a:r>
              <a:rPr lang="en-US" sz="2000" dirty="0"/>
              <a:t>of cognitive </a:t>
            </a:r>
            <a:r>
              <a:rPr lang="es-ES_tradnl" sz="2000" dirty="0" err="1" smtClean="0"/>
              <a:t>impairment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or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limiting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psychometric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testing</a:t>
            </a:r>
            <a:endParaRPr lang="es-ES_tradnl" sz="2000" dirty="0"/>
          </a:p>
          <a:p>
            <a:pPr lvl="1"/>
            <a:r>
              <a:rPr lang="en-US" sz="2000" dirty="0" smtClean="0"/>
              <a:t>Do </a:t>
            </a:r>
            <a:r>
              <a:rPr lang="en-US" sz="2000" dirty="0"/>
              <a:t>not have any cancer or history of cancer in the preceding 5 </a:t>
            </a:r>
            <a:r>
              <a:rPr lang="en-US" sz="2000" dirty="0" smtClean="0"/>
              <a:t>years.</a:t>
            </a:r>
            <a:endParaRPr lang="es-ES_tradnl" sz="2000" dirty="0"/>
          </a:p>
          <a:p>
            <a:pPr lvl="1"/>
            <a:r>
              <a:rPr lang="en-US" sz="2400" dirty="0" smtClean="0"/>
              <a:t>Are </a:t>
            </a:r>
            <a:r>
              <a:rPr lang="en-US" sz="2400" dirty="0"/>
              <a:t>willing to participate in the EPAD </a:t>
            </a:r>
            <a:r>
              <a:rPr lang="en-US" sz="2400" dirty="0" err="1"/>
              <a:t>PoC</a:t>
            </a:r>
            <a:r>
              <a:rPr lang="en-US" sz="2400" dirty="0"/>
              <a:t> Trial subject to further informed consent. </a:t>
            </a:r>
            <a:endParaRPr lang="es-ES_tradnl" sz="2400" dirty="0"/>
          </a:p>
          <a:p>
            <a:r>
              <a:rPr lang="en-US" sz="2400" dirty="0"/>
              <a:t> </a:t>
            </a:r>
            <a:endParaRPr lang="es-ES" sz="2400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70175" y="255588"/>
            <a:ext cx="6248400" cy="850106"/>
          </a:xfrm>
        </p:spPr>
        <p:txBody>
          <a:bodyPr/>
          <a:lstStyle/>
          <a:p>
            <a:r>
              <a:rPr lang="es-ES" sz="4000" dirty="0" err="1" smtClean="0">
                <a:latin typeface="+mj-lt"/>
              </a:rPr>
              <a:t>Inclusion</a:t>
            </a:r>
            <a:r>
              <a:rPr lang="es-ES" sz="4000" dirty="0" smtClean="0">
                <a:latin typeface="+mj-lt"/>
              </a:rPr>
              <a:t>/</a:t>
            </a:r>
            <a:r>
              <a:rPr lang="es-ES" sz="4000" dirty="0" err="1" smtClean="0">
                <a:latin typeface="+mj-lt"/>
              </a:rPr>
              <a:t>exclusion</a:t>
            </a:r>
            <a:r>
              <a:rPr lang="es-ES" sz="4000" dirty="0" smtClean="0">
                <a:latin typeface="+mj-lt"/>
              </a:rPr>
              <a:t> </a:t>
            </a:r>
            <a:r>
              <a:rPr lang="es-ES" sz="4000" dirty="0" err="1" smtClean="0">
                <a:latin typeface="+mj-lt"/>
              </a:rPr>
              <a:t>criteria</a:t>
            </a:r>
            <a:r>
              <a:rPr lang="es-ES" sz="4000" dirty="0" smtClean="0">
                <a:latin typeface="+mj-lt"/>
              </a:rPr>
              <a:t> </a:t>
            </a:r>
            <a:endParaRPr lang="es-ES" sz="4000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14113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22250" y="1466627"/>
            <a:ext cx="8921750" cy="4929411"/>
          </a:xfrm>
        </p:spPr>
        <p:txBody>
          <a:bodyPr/>
          <a:lstStyle/>
          <a:p>
            <a:r>
              <a:rPr lang="en-GB" smtClean="0"/>
              <a:t>The baseline assessments will characterise:</a:t>
            </a:r>
          </a:p>
          <a:p>
            <a:pPr lvl="1"/>
            <a:r>
              <a:rPr lang="en-GB" smtClean="0"/>
              <a:t>Biomarker (likely to include CSF Aβ42 and tau biomarkers)</a:t>
            </a:r>
          </a:p>
          <a:p>
            <a:pPr lvl="1"/>
            <a:r>
              <a:rPr lang="en-GB" smtClean="0"/>
              <a:t>Imaging (MRI)</a:t>
            </a:r>
          </a:p>
          <a:p>
            <a:pPr lvl="1"/>
            <a:r>
              <a:rPr lang="en-GB" smtClean="0"/>
              <a:t>Cognitive status (outcomes advised by WP1)</a:t>
            </a:r>
          </a:p>
          <a:p>
            <a:pPr lvl="1"/>
            <a:r>
              <a:rPr lang="en-GB" smtClean="0"/>
              <a:t>PET amyloid in connection with IMI-2 call?</a:t>
            </a:r>
          </a:p>
          <a:p>
            <a:r>
              <a:rPr lang="en-GB" smtClean="0"/>
              <a:t>There will be a dynamic review of the ‘spectrum’ in the LCS (between WP4 and WP2) in a fashion that Scott Berry referred to as ‘managed heterogeneity’.</a:t>
            </a:r>
          </a:p>
          <a:p>
            <a:r>
              <a:rPr lang="en-GB" smtClean="0"/>
              <a:t>We predict annual follow up assessments:</a:t>
            </a:r>
          </a:p>
          <a:p>
            <a:pPr lvl="1"/>
            <a:r>
              <a:rPr lang="en-GB" smtClean="0"/>
              <a:t>Cognitive follow</a:t>
            </a:r>
          </a:p>
          <a:p>
            <a:endParaRPr lang="en-GB" smtClean="0"/>
          </a:p>
          <a:p>
            <a:endParaRPr lang="en-GB" smtClean="0"/>
          </a:p>
          <a:p>
            <a:pPr marL="457200" lvl="1" indent="0">
              <a:buNone/>
            </a:pPr>
            <a:endParaRPr lang="en-GB" smtClean="0"/>
          </a:p>
          <a:p>
            <a:pPr marL="457200" lvl="1" indent="0">
              <a:buNone/>
            </a:pPr>
            <a:r>
              <a:rPr lang="en-GB" smtClean="0"/>
              <a:t> </a:t>
            </a:r>
            <a:endParaRPr lang="en-GB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70175" y="255588"/>
            <a:ext cx="6248400" cy="850106"/>
          </a:xfrm>
        </p:spPr>
        <p:txBody>
          <a:bodyPr/>
          <a:lstStyle/>
          <a:p>
            <a:r>
              <a:rPr lang="es-ES" sz="4400" dirty="0" err="1" smtClean="0">
                <a:latin typeface="+mj-lt"/>
              </a:rPr>
              <a:t>Baseline</a:t>
            </a:r>
            <a:r>
              <a:rPr lang="es-ES" sz="4400" dirty="0" smtClean="0">
                <a:latin typeface="+mj-lt"/>
              </a:rPr>
              <a:t> </a:t>
            </a:r>
            <a:r>
              <a:rPr lang="es-ES" sz="4400" dirty="0" err="1" smtClean="0">
                <a:latin typeface="+mj-lt"/>
              </a:rPr>
              <a:t>evaluation</a:t>
            </a:r>
            <a:endParaRPr lang="es-E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5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EPAD Cohort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Slide Number Placeholder 9"/>
          <p:cNvSpPr txBox="1">
            <a:spLocks/>
          </p:cNvSpPr>
          <p:nvPr/>
        </p:nvSpPr>
        <p:spPr>
          <a:xfrm>
            <a:off x="8696325" y="6466360"/>
            <a:ext cx="34309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00EDBD7-AA30-4D91-9CF7-BA2D0A3BF1F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848938" y="2356047"/>
            <a:ext cx="6534168" cy="13252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8874" y="2325370"/>
            <a:ext cx="19817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Draw through existing imaging (and other) data from Parent Cohort</a:t>
            </a:r>
            <a:endParaRPr lang="en-US" sz="1200" dirty="0"/>
          </a:p>
        </p:txBody>
      </p:sp>
      <p:sp>
        <p:nvSpPr>
          <p:cNvPr id="11" name="Up Arrow 10"/>
          <p:cNvSpPr/>
          <p:nvPr/>
        </p:nvSpPr>
        <p:spPr>
          <a:xfrm>
            <a:off x="1560590" y="3540207"/>
            <a:ext cx="576725" cy="103077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566" y="4655887"/>
            <a:ext cx="19510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EPAD Cohort Baseline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Clinical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New biomarker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New imaging</a:t>
            </a:r>
            <a:endParaRPr lang="en-US" sz="1200" dirty="0"/>
          </a:p>
        </p:txBody>
      </p:sp>
      <p:sp>
        <p:nvSpPr>
          <p:cNvPr id="13" name="Up Arrow 12"/>
          <p:cNvSpPr/>
          <p:nvPr/>
        </p:nvSpPr>
        <p:spPr>
          <a:xfrm>
            <a:off x="3504513" y="3539218"/>
            <a:ext cx="576725" cy="103077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5405500" y="3538229"/>
            <a:ext cx="576725" cy="103077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9262" y="4673299"/>
            <a:ext cx="13149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Follow Up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042513" y="4684582"/>
            <a:ext cx="13149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Follow Up 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824527" y="2306957"/>
            <a:ext cx="619672" cy="5399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50336" y="2564649"/>
            <a:ext cx="938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884832" y="2557525"/>
            <a:ext cx="938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5834" y="1170900"/>
            <a:ext cx="1952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Loss to Follow Up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110984" y="1476689"/>
            <a:ext cx="1946881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Enter Other Clinical Trial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9999" y="1782479"/>
            <a:ext cx="194786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Enter EPAD Trial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7" idx="0"/>
            <a:endCxn id="20" idx="1"/>
          </p:cNvCxnSpPr>
          <p:nvPr/>
        </p:nvCxnSpPr>
        <p:spPr>
          <a:xfrm rot="5400000" flipH="1" flipV="1">
            <a:off x="4121320" y="1322444"/>
            <a:ext cx="997557" cy="971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0"/>
            <a:endCxn id="21" idx="1"/>
          </p:cNvCxnSpPr>
          <p:nvPr/>
        </p:nvCxnSpPr>
        <p:spPr>
          <a:xfrm rot="5400000" flipH="1" flipV="1">
            <a:off x="4276789" y="1472763"/>
            <a:ext cx="691768" cy="9766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0"/>
            <a:endCxn id="22" idx="1"/>
          </p:cNvCxnSpPr>
          <p:nvPr/>
        </p:nvCxnSpPr>
        <p:spPr>
          <a:xfrm rot="5400000" flipH="1" flipV="1">
            <a:off x="4429192" y="1626150"/>
            <a:ext cx="385978" cy="9756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</p:cNvCxnSpPr>
          <p:nvPr/>
        </p:nvCxnSpPr>
        <p:spPr>
          <a:xfrm>
            <a:off x="7057866" y="1920979"/>
            <a:ext cx="220873" cy="7786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</p:cNvCxnSpPr>
          <p:nvPr/>
        </p:nvCxnSpPr>
        <p:spPr>
          <a:xfrm>
            <a:off x="7057865" y="1615189"/>
            <a:ext cx="454018" cy="109058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51470" y="5208085"/>
            <a:ext cx="446654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Replenishment from EPAD Register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738698" y="3337734"/>
            <a:ext cx="6136" cy="1852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572188" y="3342881"/>
            <a:ext cx="6136" cy="1852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038215" y="3355152"/>
            <a:ext cx="6136" cy="1852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3513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EPAD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Slide Number Placeholder 9"/>
          <p:cNvSpPr txBox="1">
            <a:spLocks/>
          </p:cNvSpPr>
          <p:nvPr/>
        </p:nvSpPr>
        <p:spPr>
          <a:xfrm>
            <a:off x="8696325" y="6466360"/>
            <a:ext cx="34309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00EDBD7-AA30-4D91-9CF7-BA2D0A3BF1F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5712" y="4879589"/>
            <a:ext cx="807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early decisions on progression to longer term clinical outcomes by impact on pre-defined and target-specific intermediary phenotype.</a:t>
            </a:r>
          </a:p>
          <a:p>
            <a:pPr algn="just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EPAD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trial budget is not covered by IMI call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80262"/>
            <a:ext cx="804703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1792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EPAD adaptive trial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40" y="1643902"/>
            <a:ext cx="5260063" cy="480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6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1854"/>
            <a:ext cx="8229600" cy="4554309"/>
          </a:xfrm>
        </p:spPr>
        <p:txBody>
          <a:bodyPr/>
          <a:lstStyle/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European Prevention of Alzheimer's Dementia (EPAD) project aims to develop an infrastructure that efficiently enables the undertaking of adaptive, multi-arm Proof of Concept studies for early and accurate decisions on the ongoing development of drug candidates or drug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combinations for the prevention of AD dementia.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2355" y="247104"/>
            <a:ext cx="6248400" cy="85010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EPAD Goal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National leads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will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work closely with the WP4 leadership and EPAD Executive in the establishment of approximately 30 EPAD-TDCs across Europe.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EPAD-TDCs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will be closely located to the EPAD Cohort’s Participants as identified in feasibility run on the EPAD Register.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They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will have access to the necessary outcome infrastructure (e.g. PET scanners) and will be experienced in undertaking Phase 2 trials to the highest standards.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00300" y="255588"/>
            <a:ext cx="6248400" cy="850106"/>
          </a:xfrm>
        </p:spPr>
        <p:txBody>
          <a:bodyPr/>
          <a:lstStyle/>
          <a:p>
            <a:r>
              <a:rPr lang="en-GB" dirty="0" smtClean="0"/>
              <a:t>The EPAD Centre Network</a:t>
            </a:r>
            <a:endParaRPr lang="en-GB" dirty="0"/>
          </a:p>
        </p:txBody>
      </p:sp>
      <p:sp>
        <p:nvSpPr>
          <p:cNvPr id="5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16015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EPAD Centre Network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Each EPAD-TDC’s will be expected to recruit 200 participants to the EPAD Cohort and 50 of these people into the EPAD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Trial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EPAD-trial delivery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centres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network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will be providing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best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practice to deliver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the EPAD Cohort and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Trial.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development of the broader EPAD Community will assist with the ongoing motivation of staff and become a key element for sustainability beyond year 5 of the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programme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s-E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35597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73337" y="1580164"/>
            <a:ext cx="8229600" cy="4929411"/>
          </a:xfrm>
        </p:spPr>
        <p:txBody>
          <a:bodyPr/>
          <a:lstStyle/>
          <a:p>
            <a:r>
              <a:rPr lang="en-GB" dirty="0" smtClean="0"/>
              <a:t>The importance of EPAD TDC for sustainability: EPAD community</a:t>
            </a:r>
          </a:p>
          <a:p>
            <a:r>
              <a:rPr lang="en-GB" dirty="0" smtClean="0"/>
              <a:t>EPAD TDC will be certified and contracted</a:t>
            </a:r>
          </a:p>
          <a:p>
            <a:pPr lvl="1"/>
            <a:r>
              <a:rPr lang="en-GB" dirty="0" smtClean="0"/>
              <a:t>Cohort access</a:t>
            </a:r>
          </a:p>
          <a:p>
            <a:pPr lvl="1"/>
            <a:r>
              <a:rPr lang="en-GB" dirty="0" smtClean="0"/>
              <a:t>Trial delivery</a:t>
            </a:r>
          </a:p>
          <a:p>
            <a:r>
              <a:rPr lang="en-GB" dirty="0" smtClean="0"/>
              <a:t>Open in three waves across Europe</a:t>
            </a:r>
          </a:p>
          <a:p>
            <a:r>
              <a:rPr lang="en-GB" dirty="0" smtClean="0"/>
              <a:t>Funding model</a:t>
            </a:r>
          </a:p>
          <a:p>
            <a:r>
              <a:rPr lang="en-GB" dirty="0" smtClean="0"/>
              <a:t>The role of the national leads</a:t>
            </a:r>
            <a:endParaRPr lang="en-GB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Practicalities on EPAD TDC</a:t>
            </a:r>
            <a:endParaRPr lang="en-GB"/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343189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0" y="1012738"/>
            <a:ext cx="7943850" cy="51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 smtClean="0"/>
              <a:t>EPAD </a:t>
            </a:r>
            <a:r>
              <a:rPr lang="es-ES" sz="2400" dirty="0" err="1" smtClean="0"/>
              <a:t>is</a:t>
            </a:r>
            <a:r>
              <a:rPr lang="es-ES" sz="2400" dirty="0" smtClean="0"/>
              <a:t> a </a:t>
            </a:r>
            <a:r>
              <a:rPr lang="es-ES" sz="2400" dirty="0" err="1" smtClean="0"/>
              <a:t>recently</a:t>
            </a:r>
            <a:r>
              <a:rPr lang="es-ES" sz="2400" dirty="0" smtClean="0"/>
              <a:t> </a:t>
            </a:r>
            <a:r>
              <a:rPr lang="es-ES" sz="2400" dirty="0" err="1" smtClean="0"/>
              <a:t>started</a:t>
            </a:r>
            <a:r>
              <a:rPr lang="es-ES" sz="2400" dirty="0" smtClean="0"/>
              <a:t> IMI </a:t>
            </a:r>
            <a:r>
              <a:rPr lang="es-ES" sz="2400" dirty="0" err="1" smtClean="0"/>
              <a:t>project</a:t>
            </a:r>
            <a:r>
              <a:rPr lang="es-ES" sz="2400" dirty="0" smtClean="0"/>
              <a:t> </a:t>
            </a:r>
            <a:r>
              <a:rPr lang="es-ES" sz="2400" dirty="0" err="1" smtClean="0"/>
              <a:t>aiming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deliver</a:t>
            </a:r>
            <a:r>
              <a:rPr lang="es-ES" sz="2400" dirty="0" smtClean="0"/>
              <a:t> </a:t>
            </a:r>
            <a:r>
              <a:rPr lang="es-ES" sz="2400" dirty="0"/>
              <a:t>a standing, </a:t>
            </a:r>
            <a:r>
              <a:rPr lang="es-ES" sz="2400" dirty="0" err="1"/>
              <a:t>double-blind</a:t>
            </a:r>
            <a:r>
              <a:rPr lang="es-ES" sz="2400" dirty="0"/>
              <a:t>, </a:t>
            </a:r>
            <a:r>
              <a:rPr lang="es-ES" sz="2400" dirty="0" smtClean="0"/>
              <a:t>AD </a:t>
            </a:r>
            <a:r>
              <a:rPr lang="es-ES" sz="2400" dirty="0" err="1" smtClean="0"/>
              <a:t>prevention</a:t>
            </a:r>
            <a:r>
              <a:rPr lang="es-ES" sz="2400" dirty="0" smtClean="0"/>
              <a:t> </a:t>
            </a:r>
            <a:r>
              <a:rPr lang="es-ES" sz="2400" dirty="0" err="1"/>
              <a:t>PoC</a:t>
            </a:r>
            <a:r>
              <a:rPr lang="es-ES" sz="2400" dirty="0"/>
              <a:t> </a:t>
            </a:r>
            <a:r>
              <a:rPr lang="es-ES" sz="2400" dirty="0" err="1"/>
              <a:t>adaptive</a:t>
            </a:r>
            <a:r>
              <a:rPr lang="es-ES" sz="2400" dirty="0"/>
              <a:t> trial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sustainable</a:t>
            </a:r>
            <a:r>
              <a:rPr lang="es-ES" sz="2400" dirty="0"/>
              <a:t> </a:t>
            </a:r>
            <a:r>
              <a:rPr lang="es-ES" sz="2400" dirty="0" err="1"/>
              <a:t>beyond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5 </a:t>
            </a:r>
            <a:r>
              <a:rPr lang="es-ES" sz="2400" dirty="0" err="1"/>
              <a:t>years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IMI </a:t>
            </a:r>
            <a:r>
              <a:rPr lang="es-ES" sz="2400" dirty="0" err="1" smtClean="0"/>
              <a:t>funding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err="1" smtClean="0"/>
              <a:t>Main</a:t>
            </a:r>
            <a:r>
              <a:rPr lang="es-ES" sz="2400" dirty="0" smtClean="0"/>
              <a:t> </a:t>
            </a:r>
            <a:r>
              <a:rPr lang="es-ES" sz="2400" dirty="0" err="1" smtClean="0"/>
              <a:t>milestones</a:t>
            </a:r>
            <a:r>
              <a:rPr lang="es-ES" sz="2400" dirty="0" smtClean="0"/>
              <a:t> happening at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end</a:t>
            </a:r>
            <a:r>
              <a:rPr lang="es-ES" sz="2400" dirty="0" smtClean="0"/>
              <a:t> of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first</a:t>
            </a:r>
            <a:r>
              <a:rPr lang="es-ES" sz="2400" dirty="0" smtClean="0"/>
              <a:t> </a:t>
            </a:r>
            <a:r>
              <a:rPr lang="es-ES" sz="2400" dirty="0" err="1" smtClean="0"/>
              <a:t>year</a:t>
            </a:r>
            <a:r>
              <a:rPr lang="es-ES" sz="2400" dirty="0" smtClean="0"/>
              <a:t> are</a:t>
            </a:r>
          </a:p>
          <a:p>
            <a:pPr>
              <a:buFontTx/>
              <a:buChar char="-"/>
            </a:pPr>
            <a:r>
              <a:rPr lang="en-GB" sz="2300" dirty="0" smtClean="0"/>
              <a:t>EPAD </a:t>
            </a:r>
            <a:r>
              <a:rPr lang="en-GB" sz="2300" dirty="0"/>
              <a:t>Cohort Protocol signed off and regulatory/ethical approval obtained, cohort data infrastructure </a:t>
            </a:r>
            <a:r>
              <a:rPr lang="en-GB" sz="2300" dirty="0" smtClean="0"/>
              <a:t>ready (M14)</a:t>
            </a:r>
            <a:endParaRPr lang="es-ES_tradnl" sz="2300" dirty="0"/>
          </a:p>
          <a:p>
            <a:pPr>
              <a:buFontTx/>
              <a:buChar char="-"/>
            </a:pPr>
            <a:r>
              <a:rPr lang="en-GB" sz="2300" dirty="0" smtClean="0"/>
              <a:t>Cohort </a:t>
            </a:r>
            <a:r>
              <a:rPr lang="en-GB" sz="2300" dirty="0"/>
              <a:t>First Patient </a:t>
            </a:r>
            <a:r>
              <a:rPr lang="en-GB" sz="2300" dirty="0" smtClean="0"/>
              <a:t>In  (M16)</a:t>
            </a:r>
            <a:endParaRPr lang="es-ES_tradnl" sz="2300" dirty="0"/>
          </a:p>
          <a:p>
            <a:pPr>
              <a:buFontTx/>
              <a:buChar char="-"/>
            </a:pPr>
            <a:r>
              <a:rPr lang="en-GB" sz="2300" dirty="0" smtClean="0"/>
              <a:t>EPAD </a:t>
            </a:r>
            <a:r>
              <a:rPr lang="en-GB" sz="2300" dirty="0"/>
              <a:t>Trial Protocol signed </a:t>
            </a:r>
            <a:r>
              <a:rPr lang="en-GB" sz="2300" dirty="0" smtClean="0"/>
              <a:t>off</a:t>
            </a:r>
            <a:r>
              <a:rPr lang="es-ES_tradnl" sz="2300" dirty="0"/>
              <a:t> </a:t>
            </a:r>
            <a:r>
              <a:rPr lang="es-ES_tradnl" sz="2300" dirty="0" smtClean="0"/>
              <a:t>(</a:t>
            </a:r>
            <a:r>
              <a:rPr lang="en-GB" sz="2300" dirty="0" smtClean="0"/>
              <a:t>M 17)</a:t>
            </a:r>
          </a:p>
          <a:p>
            <a:pPr>
              <a:buFontTx/>
              <a:buChar char="-"/>
            </a:pPr>
            <a:r>
              <a:rPr lang="en-GB" sz="2300" dirty="0" smtClean="0"/>
              <a:t>EPAD </a:t>
            </a:r>
            <a:r>
              <a:rPr lang="en-GB" sz="2300" dirty="0"/>
              <a:t>Trial regulatory approvals obtained and establishment of trial Data Safety Monitoring </a:t>
            </a:r>
            <a:r>
              <a:rPr lang="en-GB" sz="2300" dirty="0" smtClean="0"/>
              <a:t>Board.</a:t>
            </a:r>
            <a:r>
              <a:rPr lang="es-ES_tradnl" sz="2300" dirty="0"/>
              <a:t> </a:t>
            </a:r>
            <a:r>
              <a:rPr lang="es-ES_tradnl" sz="2300" dirty="0" smtClean="0"/>
              <a:t>(</a:t>
            </a:r>
            <a:r>
              <a:rPr lang="en-GB" sz="2300" dirty="0" smtClean="0"/>
              <a:t>M 20)</a:t>
            </a:r>
            <a:endParaRPr lang="es-ES_tradnl" sz="2300" dirty="0"/>
          </a:p>
          <a:p>
            <a:pPr>
              <a:buFontTx/>
              <a:buChar char="-"/>
            </a:pPr>
            <a:r>
              <a:rPr lang="en-GB" sz="2300" dirty="0" smtClean="0"/>
              <a:t>EPAD </a:t>
            </a:r>
            <a:r>
              <a:rPr lang="en-GB" sz="2300" dirty="0"/>
              <a:t>Trial First Patient </a:t>
            </a:r>
            <a:r>
              <a:rPr lang="en-GB" sz="2300" dirty="0" smtClean="0"/>
              <a:t>In</a:t>
            </a:r>
            <a:r>
              <a:rPr lang="es-ES_tradnl" sz="2300" dirty="0"/>
              <a:t> </a:t>
            </a:r>
            <a:r>
              <a:rPr lang="es-ES_tradnl" sz="2300" dirty="0" smtClean="0"/>
              <a:t>(</a:t>
            </a:r>
            <a:r>
              <a:rPr lang="en-GB" sz="2300" dirty="0" smtClean="0"/>
              <a:t>M 21)</a:t>
            </a:r>
            <a:endParaRPr lang="es-ES_tradnl" sz="23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69668" y="255588"/>
            <a:ext cx="5279031" cy="850106"/>
          </a:xfrm>
        </p:spPr>
        <p:txBody>
          <a:bodyPr/>
          <a:lstStyle/>
          <a:p>
            <a:r>
              <a:rPr lang="es-ES" smtClean="0"/>
              <a:t>Summary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05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research leading to these results has received support from the Innovative Medicines Initiative Joint Undertaking under grant agreement n° 115736, resources of which are composed of financial contribution from the European Union's Seventh Framework Programme (FP7/2007-2013) and EFPIA companies’ in kind contribution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69668" y="255588"/>
            <a:ext cx="5279031" cy="850106"/>
          </a:xfrm>
        </p:spPr>
        <p:txBody>
          <a:bodyPr/>
          <a:lstStyle/>
          <a:p>
            <a:r>
              <a:rPr lang="en-GB" dirty="0"/>
              <a:t>Acknowledgment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4194778"/>
            <a:ext cx="1586357" cy="9167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68" y="4194778"/>
            <a:ext cx="1368298" cy="929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94" y="4194778"/>
            <a:ext cx="2797133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sz="4400" dirty="0" smtClean="0"/>
          </a:p>
          <a:p>
            <a:pPr marL="0" indent="0" algn="ctr">
              <a:buNone/>
            </a:pPr>
            <a:endParaRPr lang="es-ES" sz="4400" dirty="0"/>
          </a:p>
          <a:p>
            <a:pPr marL="0" indent="0" algn="ctr">
              <a:buNone/>
            </a:pPr>
            <a:r>
              <a:rPr lang="es-ES" sz="4400" dirty="0" smtClean="0"/>
              <a:t>THANK YOU</a:t>
            </a:r>
            <a:endParaRPr lang="es-ES" sz="4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2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 txBox="1">
            <a:spLocks/>
          </p:cNvSpPr>
          <p:nvPr/>
        </p:nvSpPr>
        <p:spPr>
          <a:xfrm>
            <a:off x="8696325" y="6466360"/>
            <a:ext cx="34309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00EDBD7-AA30-4D91-9CF7-BA2D0A3BF1F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4891" t="10421" r="76449" b="59198"/>
          <a:stretch/>
        </p:blipFill>
        <p:spPr>
          <a:xfrm>
            <a:off x="4319344" y="1430216"/>
            <a:ext cx="4525718" cy="24225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551" t="77817" r="76174" b="12018"/>
          <a:stretch/>
        </p:blipFill>
        <p:spPr>
          <a:xfrm>
            <a:off x="4249615" y="3753460"/>
            <a:ext cx="4588975" cy="7808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231" t="66549" r="76147" b="23072"/>
          <a:stretch/>
        </p:blipFill>
        <p:spPr>
          <a:xfrm>
            <a:off x="99060" y="3824540"/>
            <a:ext cx="4220284" cy="725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937" t="42242" r="75991" b="47096"/>
          <a:stretch/>
        </p:blipFill>
        <p:spPr>
          <a:xfrm>
            <a:off x="47279" y="1440318"/>
            <a:ext cx="4300079" cy="83182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4937" t="53437" r="75991" b="41147"/>
          <a:stretch/>
        </p:blipFill>
        <p:spPr>
          <a:xfrm>
            <a:off x="47278" y="2459182"/>
            <a:ext cx="4300079" cy="4225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4937" t="58874" r="75991" b="33245"/>
          <a:stretch/>
        </p:blipFill>
        <p:spPr>
          <a:xfrm>
            <a:off x="47277" y="3103421"/>
            <a:ext cx="4300079" cy="614868"/>
          </a:xfrm>
          <a:prstGeom prst="rect">
            <a:avLst/>
          </a:prstGeom>
        </p:spPr>
      </p:pic>
      <p:sp>
        <p:nvSpPr>
          <p:cNvPr id="14" name="2 Título"/>
          <p:cNvSpPr>
            <a:spLocks noGrp="1"/>
          </p:cNvSpPr>
          <p:nvPr>
            <p:ph type="title"/>
          </p:nvPr>
        </p:nvSpPr>
        <p:spPr>
          <a:xfrm>
            <a:off x="2400300" y="146404"/>
            <a:ext cx="6248400" cy="850106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EPAD Consortium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370657"/>
            <a:ext cx="8229600" cy="4755506"/>
          </a:xfrm>
        </p:spPr>
        <p:txBody>
          <a:bodyPr/>
          <a:lstStyle/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deliver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standing,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double-blind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Alzheimer’s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disease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PoC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adaptive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trial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sustainable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beyond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IMI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funding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IMI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-AD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(EMIF-AD, AETIONOMY, EPAD) </a:t>
            </a:r>
          </a:p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Consortium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involving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8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WPs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Scientific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Advisory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National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/Regional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30 EPAD Trial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Delivery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Centres 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TDC’s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95600" y="154989"/>
            <a:ext cx="6248400" cy="850106"/>
          </a:xfrm>
        </p:spPr>
        <p:txBody>
          <a:bodyPr/>
          <a:lstStyle/>
          <a:p>
            <a:r>
              <a:rPr lang="es-ES" dirty="0" err="1">
                <a:solidFill>
                  <a:srgbClr val="404040"/>
                </a:solidFill>
              </a:rPr>
              <a:t>Our</a:t>
            </a:r>
            <a:r>
              <a:rPr lang="es-ES" dirty="0">
                <a:solidFill>
                  <a:srgbClr val="404040"/>
                </a:solidFill>
              </a:rPr>
              <a:t> </a:t>
            </a:r>
            <a:r>
              <a:rPr lang="es-ES" dirty="0" err="1">
                <a:solidFill>
                  <a:srgbClr val="404040"/>
                </a:solidFill>
              </a:rPr>
              <a:t>mission</a:t>
            </a:r>
            <a:r>
              <a:rPr lang="es-ES" dirty="0">
                <a:solidFill>
                  <a:srgbClr val="404040"/>
                </a:solidFill>
              </a:rPr>
              <a:t>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11752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689413"/>
            <a:ext cx="8229600" cy="4522556"/>
          </a:xfrm>
        </p:spPr>
        <p:txBody>
          <a:bodyPr/>
          <a:lstStyle/>
          <a:p>
            <a:r>
              <a:rPr lang="en-GB" dirty="0" smtClean="0">
                <a:solidFill>
                  <a:srgbClr val="404040"/>
                </a:solidFill>
              </a:rPr>
              <a:t>The EPAD Delivery Cluster (WP1-4)</a:t>
            </a:r>
          </a:p>
          <a:p>
            <a:pPr lvl="1"/>
            <a:r>
              <a:rPr lang="en-GB" dirty="0" smtClean="0">
                <a:solidFill>
                  <a:srgbClr val="404040"/>
                </a:solidFill>
              </a:rPr>
              <a:t>Preparation stage</a:t>
            </a:r>
          </a:p>
          <a:p>
            <a:pPr lvl="1"/>
            <a:r>
              <a:rPr lang="en-GB" dirty="0" smtClean="0">
                <a:solidFill>
                  <a:srgbClr val="404040"/>
                </a:solidFill>
              </a:rPr>
              <a:t>Implementation execution stage</a:t>
            </a:r>
          </a:p>
          <a:p>
            <a:r>
              <a:rPr lang="en-GB" dirty="0" smtClean="0">
                <a:solidFill>
                  <a:srgbClr val="404040"/>
                </a:solidFill>
              </a:rPr>
              <a:t>The EPAD Supportive </a:t>
            </a:r>
            <a:r>
              <a:rPr lang="en-GB" dirty="0">
                <a:solidFill>
                  <a:srgbClr val="404040"/>
                </a:solidFill>
              </a:rPr>
              <a:t>C</a:t>
            </a:r>
            <a:r>
              <a:rPr lang="en-GB" dirty="0" smtClean="0">
                <a:solidFill>
                  <a:srgbClr val="404040"/>
                </a:solidFill>
              </a:rPr>
              <a:t>luster (WP5-8)</a:t>
            </a:r>
          </a:p>
          <a:p>
            <a:pPr lvl="1"/>
            <a:r>
              <a:rPr lang="en-GB" dirty="0" smtClean="0">
                <a:solidFill>
                  <a:srgbClr val="404040"/>
                </a:solidFill>
              </a:rPr>
              <a:t>Preparation stage</a:t>
            </a:r>
          </a:p>
          <a:p>
            <a:pPr lvl="1"/>
            <a:r>
              <a:rPr lang="en-GB" dirty="0" smtClean="0">
                <a:solidFill>
                  <a:srgbClr val="404040"/>
                </a:solidFill>
              </a:rPr>
              <a:t>Supportive role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EPAD </a:t>
            </a:r>
            <a:r>
              <a:rPr lang="es-ES" dirty="0" err="1" smtClean="0"/>
              <a:t>clusters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12224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071" y="138837"/>
            <a:ext cx="6282617" cy="1143000"/>
          </a:xfrm>
        </p:spPr>
        <p:txBody>
          <a:bodyPr/>
          <a:lstStyle/>
          <a:p>
            <a:r>
              <a:rPr lang="en-GB" dirty="0" smtClean="0"/>
              <a:t>EPAD delivery cluster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-2052" r="50000" b="2052"/>
          <a:stretch/>
        </p:blipFill>
        <p:spPr bwMode="auto">
          <a:xfrm>
            <a:off x="1958192" y="886629"/>
            <a:ext cx="5386811" cy="526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35053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rgbClr val="404040"/>
                </a:solidFill>
              </a:rPr>
              <a:t>WP1</a:t>
            </a:r>
          </a:p>
          <a:p>
            <a:pPr lvl="1"/>
            <a:r>
              <a:rPr lang="es-ES" sz="2000" dirty="0" err="1">
                <a:solidFill>
                  <a:srgbClr val="404040"/>
                </a:solidFill>
              </a:rPr>
              <a:t>Defining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the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risk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spectrum</a:t>
            </a:r>
            <a:r>
              <a:rPr lang="es-ES" sz="2000" dirty="0">
                <a:solidFill>
                  <a:srgbClr val="404040"/>
                </a:solidFill>
              </a:rPr>
              <a:t>: </a:t>
            </a:r>
            <a:r>
              <a:rPr lang="es-ES" sz="2000" dirty="0" err="1">
                <a:solidFill>
                  <a:srgbClr val="404040"/>
                </a:solidFill>
              </a:rPr>
              <a:t>the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population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suitable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for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secondary</a:t>
            </a:r>
            <a:r>
              <a:rPr lang="es-ES" sz="2000" dirty="0">
                <a:solidFill>
                  <a:srgbClr val="404040"/>
                </a:solidFill>
              </a:rPr>
              <a:t> </a:t>
            </a:r>
            <a:r>
              <a:rPr lang="es-ES" sz="2000" dirty="0" err="1">
                <a:solidFill>
                  <a:srgbClr val="404040"/>
                </a:solidFill>
              </a:rPr>
              <a:t>prevention</a:t>
            </a:r>
            <a:r>
              <a:rPr lang="es-ES" sz="2000" dirty="0">
                <a:solidFill>
                  <a:srgbClr val="404040"/>
                </a:solidFill>
              </a:rPr>
              <a:t>. </a:t>
            </a:r>
            <a:endParaRPr lang="es-ES" sz="2000" dirty="0" smtClean="0">
              <a:solidFill>
                <a:srgbClr val="404040"/>
              </a:solidFill>
            </a:endParaRPr>
          </a:p>
          <a:p>
            <a:pPr lvl="1"/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the evaluation criteria for inclusion of subjects into the EPAD Register, EPAD Cohort and EPAD Trial, and the relevant biomarker and clinical assessments and endpoints.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assess and select potential trial mechanisms and compounds, through a Clinical Candidate Selection Committee. </a:t>
            </a:r>
            <a:endParaRPr lang="es-ES" sz="2000" dirty="0" smtClean="0">
              <a:solidFill>
                <a:srgbClr val="404040"/>
              </a:solidFill>
            </a:endParaRPr>
          </a:p>
          <a:p>
            <a:r>
              <a:rPr lang="es-ES" sz="2400" dirty="0" smtClean="0">
                <a:solidFill>
                  <a:srgbClr val="404040"/>
                </a:solidFill>
              </a:rPr>
              <a:t>WP2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develop and </a:t>
            </a:r>
            <a:r>
              <a:rPr lang="en-US" sz="2000" dirty="0" err="1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optimise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disease </a:t>
            </a:r>
            <a:r>
              <a:rPr lang="en-US" sz="2000" dirty="0" err="1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modelling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simulation software </a:t>
            </a:r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supporting trajectory  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risk </a:t>
            </a:r>
            <a:r>
              <a:rPr lang="en-US" sz="2000" dirty="0" err="1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modelling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000" dirty="0" smtClean="0">
              <a:solidFill>
                <a:srgbClr val="40404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build the interventional adaptive trial design and needed methodology, providing updates to the design, analysis of new interventions and of existing compounds.</a:t>
            </a:r>
          </a:p>
          <a:p>
            <a:pPr lvl="1"/>
            <a:endParaRPr lang="es-ES" sz="2000" dirty="0" smtClean="0">
              <a:solidFill>
                <a:srgbClr val="404040"/>
              </a:solidFill>
            </a:endParaRPr>
          </a:p>
          <a:p>
            <a:pPr lvl="1"/>
            <a:endParaRPr lang="es-ES" sz="2000" dirty="0">
              <a:solidFill>
                <a:srgbClr val="40404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EPAD </a:t>
            </a:r>
            <a:r>
              <a:rPr lang="es-ES" dirty="0" err="1" smtClean="0"/>
              <a:t>delivery</a:t>
            </a:r>
            <a:r>
              <a:rPr lang="es-ES" dirty="0" smtClean="0"/>
              <a:t> </a:t>
            </a:r>
            <a:r>
              <a:rPr lang="es-ES" dirty="0" err="1" smtClean="0"/>
              <a:t>cluster</a:t>
            </a:r>
            <a:r>
              <a:rPr lang="es-ES" dirty="0" smtClean="0"/>
              <a:t>: </a:t>
            </a:r>
            <a:r>
              <a:rPr lang="es-ES" dirty="0" err="1" smtClean="0"/>
              <a:t>Preparing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setting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37245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rgbClr val="404040"/>
                </a:solidFill>
              </a:rPr>
              <a:t>WP3</a:t>
            </a:r>
          </a:p>
          <a:p>
            <a:pPr lvl="1"/>
            <a:r>
              <a:rPr lang="es-ES" sz="2000" dirty="0" err="1" smtClean="0">
                <a:solidFill>
                  <a:srgbClr val="404040"/>
                </a:solidFill>
              </a:rPr>
              <a:t>Parent</a:t>
            </a:r>
            <a:r>
              <a:rPr lang="es-ES" sz="2000" dirty="0" smtClean="0">
                <a:solidFill>
                  <a:srgbClr val="404040"/>
                </a:solidFill>
              </a:rPr>
              <a:t> </a:t>
            </a:r>
            <a:r>
              <a:rPr lang="es-ES" sz="2000" dirty="0" err="1" smtClean="0">
                <a:solidFill>
                  <a:srgbClr val="404040"/>
                </a:solidFill>
              </a:rPr>
              <a:t>Cohort</a:t>
            </a:r>
            <a:r>
              <a:rPr lang="es-ES" sz="2000" dirty="0" smtClean="0">
                <a:solidFill>
                  <a:srgbClr val="404040"/>
                </a:solidFill>
              </a:rPr>
              <a:t> </a:t>
            </a:r>
            <a:r>
              <a:rPr lang="es-ES" sz="2000" dirty="0" err="1" smtClean="0">
                <a:solidFill>
                  <a:srgbClr val="404040"/>
                </a:solidFill>
              </a:rPr>
              <a:t>identification</a:t>
            </a:r>
            <a:endParaRPr lang="es-ES" sz="2000" dirty="0" smtClean="0">
              <a:solidFill>
                <a:srgbClr val="404040"/>
              </a:solidFill>
            </a:endParaRPr>
          </a:p>
          <a:p>
            <a:pPr lvl="1"/>
            <a:r>
              <a:rPr lang="es-ES_tradnl" sz="2000" dirty="0" err="1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Creation</a:t>
            </a:r>
            <a:r>
              <a:rPr lang="es-ES_tradnl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EPAD </a:t>
            </a:r>
            <a:r>
              <a:rPr lang="es-ES_tradnl" sz="2000" dirty="0" err="1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register</a:t>
            </a:r>
            <a:endParaRPr lang="es-ES" sz="2000" dirty="0" smtClean="0">
              <a:solidFill>
                <a:srgbClr val="404040"/>
              </a:solidFill>
            </a:endParaRPr>
          </a:p>
          <a:p>
            <a:r>
              <a:rPr lang="es-ES" sz="2400" dirty="0" smtClean="0">
                <a:solidFill>
                  <a:srgbClr val="404040"/>
                </a:solidFill>
              </a:rPr>
              <a:t>WP4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establish certified EPAD TDCs across Europe </a:t>
            </a:r>
            <a:endParaRPr lang="en-US" sz="2000" dirty="0" smtClean="0">
              <a:solidFill>
                <a:srgbClr val="40404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establish the EPAD Cohort and related data flows, </a:t>
            </a:r>
            <a:r>
              <a:rPr lang="en-US" sz="2000" dirty="0" err="1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databasing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infrastructure, quality control/assurance and monitoring </a:t>
            </a:r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procedures (in close collaboration with WP7) </a:t>
            </a:r>
            <a:endParaRPr lang="en-US" sz="2000" dirty="0">
              <a:solidFill>
                <a:srgbClr val="40404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sign off the EPAD Cohort Protocol </a:t>
            </a:r>
            <a:endParaRPr lang="en-US" sz="2000" dirty="0" smtClean="0">
              <a:solidFill>
                <a:srgbClr val="40404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 off the EPAD Trial Master Protocol </a:t>
            </a:r>
            <a:endParaRPr lang="en-US" sz="2000" dirty="0" smtClean="0">
              <a:solidFill>
                <a:srgbClr val="40404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establish a Principal Investigators Network supporting EPAD Cohort and Trial </a:t>
            </a:r>
            <a:r>
              <a:rPr lang="en-US" sz="2000" dirty="0" smtClean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activities </a:t>
            </a:r>
            <a:r>
              <a:rPr lang="en-US" sz="2000" dirty="0">
                <a:solidFill>
                  <a:srgbClr val="40404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(in close collaboration with WP7) 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s-ES" sz="2000" dirty="0" smtClean="0">
              <a:solidFill>
                <a:srgbClr val="404040"/>
              </a:solidFill>
            </a:endParaRPr>
          </a:p>
          <a:p>
            <a:pPr lvl="1"/>
            <a:endParaRPr lang="es-ES" sz="2000" dirty="0">
              <a:solidFill>
                <a:srgbClr val="40404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Preparing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setting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2332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630303"/>
            <a:ext cx="8229600" cy="4581666"/>
          </a:xfrm>
        </p:spPr>
        <p:txBody>
          <a:bodyPr/>
          <a:lstStyle/>
          <a:p>
            <a:r>
              <a:rPr lang="en-GB" dirty="0" smtClean="0">
                <a:solidFill>
                  <a:srgbClr val="404040"/>
                </a:solidFill>
              </a:rPr>
              <a:t>WP5: Project Management</a:t>
            </a:r>
          </a:p>
          <a:p>
            <a:r>
              <a:rPr lang="en-GB" dirty="0" smtClean="0">
                <a:solidFill>
                  <a:srgbClr val="404040"/>
                </a:solidFill>
              </a:rPr>
              <a:t>WP6: Dissemination</a:t>
            </a:r>
          </a:p>
          <a:p>
            <a:r>
              <a:rPr lang="en-GB" dirty="0" smtClean="0">
                <a:solidFill>
                  <a:srgbClr val="404040"/>
                </a:solidFill>
              </a:rPr>
              <a:t>WP7: Business Model and Sustainability</a:t>
            </a:r>
          </a:p>
          <a:p>
            <a:r>
              <a:rPr lang="en-GB" dirty="0" smtClean="0">
                <a:solidFill>
                  <a:srgbClr val="404040"/>
                </a:solidFill>
              </a:rPr>
              <a:t>WP8: ELSI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EPAD supportive cluster</a:t>
            </a:r>
            <a:endParaRPr lang="en-GB"/>
          </a:p>
        </p:txBody>
      </p:sp>
      <p:sp>
        <p:nvSpPr>
          <p:cNvPr id="4" name="3 CuadroTexto"/>
          <p:cNvSpPr txBox="1"/>
          <p:nvPr/>
        </p:nvSpPr>
        <p:spPr>
          <a:xfrm>
            <a:off x="1948876" y="6480055"/>
            <a:ext cx="512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Worldwide</a:t>
            </a:r>
            <a:r>
              <a:rPr lang="es-ES" sz="1200" dirty="0"/>
              <a:t>-ADNI </a:t>
            </a:r>
            <a:r>
              <a:rPr lang="es-ES" sz="1200" dirty="0" err="1"/>
              <a:t>Update</a:t>
            </a:r>
            <a:r>
              <a:rPr lang="es-ES" sz="1200" dirty="0"/>
              <a:t> Meeting Friday, </a:t>
            </a:r>
            <a:r>
              <a:rPr lang="es-ES" sz="1200" dirty="0" err="1"/>
              <a:t>July</a:t>
            </a:r>
            <a:r>
              <a:rPr lang="es-ES" sz="1200" dirty="0"/>
              <a:t> 17, 2015 Washington, D.C. </a:t>
            </a:r>
          </a:p>
        </p:txBody>
      </p:sp>
    </p:spTree>
    <p:extLst>
      <p:ext uri="{BB962C8B-B14F-4D97-AF65-F5344CB8AC3E}">
        <p14:creationId xmlns:p14="http://schemas.microsoft.com/office/powerpoint/2010/main" val="10567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F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491</TotalTime>
  <Words>1351</Words>
  <Application>Microsoft Office PowerPoint</Application>
  <PresentationFormat>Presentación en pantalla (4:3)</PresentationFormat>
  <Paragraphs>164</Paragraphs>
  <Slides>26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Wingdings</vt:lpstr>
      <vt:lpstr>EMIF template</vt:lpstr>
      <vt:lpstr>EPAD update</vt:lpstr>
      <vt:lpstr>EPAD Goal</vt:lpstr>
      <vt:lpstr>EPAD Consortium</vt:lpstr>
      <vt:lpstr>Our mission </vt:lpstr>
      <vt:lpstr>     EPAD clusters</vt:lpstr>
      <vt:lpstr>EPAD delivery cluster</vt:lpstr>
      <vt:lpstr>EPAD delivery cluster: Preparing the setting</vt:lpstr>
      <vt:lpstr>Preparing the setting</vt:lpstr>
      <vt:lpstr>EPAD supportive cluster</vt:lpstr>
      <vt:lpstr>Implementing and executing the project</vt:lpstr>
      <vt:lpstr>Patient Recruitment: How It Works</vt:lpstr>
      <vt:lpstr>From Register to the LCS</vt:lpstr>
      <vt:lpstr>Aims of EPAD LCS</vt:lpstr>
      <vt:lpstr>Inclusion/exclusion criteria </vt:lpstr>
      <vt:lpstr>Inclusion/exclusion criteria </vt:lpstr>
      <vt:lpstr>Baseline evaluation</vt:lpstr>
      <vt:lpstr>The EPAD Cohort</vt:lpstr>
      <vt:lpstr>The EPAD PoC Trial</vt:lpstr>
      <vt:lpstr>EPAD adaptive trial</vt:lpstr>
      <vt:lpstr>The EPAD Centre Network</vt:lpstr>
      <vt:lpstr>The EPAD Centre Network</vt:lpstr>
      <vt:lpstr> Practicalities on EPAD TDC</vt:lpstr>
      <vt:lpstr>Presentación de PowerPoint</vt:lpstr>
      <vt:lpstr>Summary</vt:lpstr>
      <vt:lpstr>Acknowledgment</vt:lpstr>
      <vt:lpstr>Presentación de PowerPoint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Immediate Task is TDC Establishment</dc:title>
  <dc:creator>Alison Rodger</dc:creator>
  <cp:lastModifiedBy>Sandra Pla</cp:lastModifiedBy>
  <cp:revision>31</cp:revision>
  <dcterms:created xsi:type="dcterms:W3CDTF">2015-01-11T12:38:12Z</dcterms:created>
  <dcterms:modified xsi:type="dcterms:W3CDTF">2015-07-15T16:39:58Z</dcterms:modified>
</cp:coreProperties>
</file>