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51" r:id="rId2"/>
    <p:sldId id="712" r:id="rId3"/>
    <p:sldId id="654" r:id="rId4"/>
    <p:sldId id="657" r:id="rId5"/>
    <p:sldId id="706" r:id="rId6"/>
    <p:sldId id="708" r:id="rId7"/>
    <p:sldId id="709" r:id="rId8"/>
    <p:sldId id="655" r:id="rId9"/>
    <p:sldId id="667" r:id="rId10"/>
    <p:sldId id="731" r:id="rId11"/>
    <p:sldId id="718" r:id="rId12"/>
    <p:sldId id="737" r:id="rId13"/>
    <p:sldId id="721" r:id="rId14"/>
    <p:sldId id="720" r:id="rId15"/>
    <p:sldId id="734" r:id="rId16"/>
    <p:sldId id="733" r:id="rId17"/>
    <p:sldId id="739" r:id="rId18"/>
    <p:sldId id="740" r:id="rId19"/>
    <p:sldId id="719" r:id="rId20"/>
    <p:sldId id="669" r:id="rId21"/>
    <p:sldId id="650" r:id="rId22"/>
    <p:sldId id="738" r:id="rId23"/>
  </p:sldIdLst>
  <p:sldSz cx="9144000" cy="6858000" type="screen4x3"/>
  <p:notesSz cx="7010400" cy="92360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 autoAdjust="0"/>
    <p:restoredTop sz="93556" autoAdjust="0"/>
  </p:normalViewPr>
  <p:slideViewPr>
    <p:cSldViewPr>
      <p:cViewPr varScale="1">
        <p:scale>
          <a:sx n="71" d="100"/>
          <a:sy n="71" d="100"/>
        </p:scale>
        <p:origin x="11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2824-1FA0-4F9D-88FD-124C7DE9574B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230B-C0F4-424F-847D-BEAF6D6F0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software.com/workbooks/Gene_count_08-14_v2?:showVizHome=no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ublic.tableausoftware.com/workbooks/Journal_count_08-14_v2?:showVizHome=no" TargetMode="External"/><Relationship Id="rId4" Type="http://schemas.openxmlformats.org/officeDocument/2006/relationships/hyperlink" Target="https://public.tableausoftware.com/workbooks/Gene_count_01?:showVizHome=no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software.com/workbooks/Gene_count_08-14_v2?:showVizHome=n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ublic.tableausoftware.com/workbooks/Journal_count_08-14_v2?:showVizHome=no" TargetMode="External"/><Relationship Id="rId4" Type="http://schemas.openxmlformats.org/officeDocument/2006/relationships/hyperlink" Target="https://public.tableausoftware.com/workbooks/Gene_count_01?:showVizHome=no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b/b4/The_protein_interaction_network_of_Treponema_pallidum.p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uphs.upenn.edu/news/News_Releases/2013/12/verma/verma_large.jp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7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 Association and effect of rs7594645-G (FASTKD2) on immediate recall in the Health and Retirement Study discovery genome-wide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 study (GWAS). (a) All single-nucleotide polymorphisms (SNPs) within 500 kb of FASTKD2 are plotted based on their GWAS − log10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P-values, NCBI build 37 genomic position and recombination rates calculated from the 1000 Genomes Project reference data. The color scale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r2 values is used to label SNPs based on their degree of linkage disequilibrium with rs7594645. Genes in the region are labeled with arrows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denoting 5’- to -3’ orientation. (b) Mean immediate recall scores (adjusted for clinical covariates and population structure) ±s.es. are displayed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rs7594645 genotype. Presence of the minor allele (G) of rs7594645 imparted a modest additive effect of improving memory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and accounted for 0.5% of the phenotypic variance.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EEE5C-AFE7-424A-A4BD-490BCC4F660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Indiana University School of Medicine, Indianapolis, IN USA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Thursday, August 22, 2012</a:t>
            </a:r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Genetics and Neuroimaging of Alzheimer's Disease (A. Saykin)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 counts(include APOE): </a:t>
            </a:r>
            <a:r>
              <a:rPr lang="en-US" u="sng" dirty="0">
                <a:hlinkClick r:id="rId3"/>
              </a:rPr>
              <a:t>https://public.tableausoftware.com/workbooks/Gene_count_08-14_v2?:showVizHome=no</a:t>
            </a:r>
            <a:endParaRPr lang="en-US" dirty="0"/>
          </a:p>
          <a:p>
            <a:r>
              <a:rPr lang="en-US" dirty="0"/>
              <a:t>Gene counts(exclude APOE): </a:t>
            </a:r>
            <a:r>
              <a:rPr lang="en-US" u="sng" dirty="0">
                <a:hlinkClick r:id="rId4"/>
              </a:rPr>
              <a:t>https://public.tableausoftware.com/workbooks/Gene_count_01?:showVizHome=no</a:t>
            </a:r>
            <a:endParaRPr lang="en-US" dirty="0"/>
          </a:p>
          <a:p>
            <a:r>
              <a:rPr lang="en-US" dirty="0"/>
              <a:t>Journal counts: </a:t>
            </a:r>
            <a:r>
              <a:rPr lang="en-US" u="sng" dirty="0">
                <a:hlinkClick r:id="rId5"/>
              </a:rPr>
              <a:t>https://public.tableausoftware.com/workbooks/Journal_count_08-14_v2?:showVizHome=no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DE7EC-7A29-48C8-A47B-F677E5408A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 counts(include APOE): </a:t>
            </a:r>
            <a:r>
              <a:rPr lang="en-US" u="sng" dirty="0">
                <a:hlinkClick r:id="rId3"/>
              </a:rPr>
              <a:t>https://public.tableausoftware.com/workbooks/Gene_count_08-14_v2?:showVizHome=no</a:t>
            </a:r>
            <a:endParaRPr lang="en-US" dirty="0"/>
          </a:p>
          <a:p>
            <a:r>
              <a:rPr lang="en-US" dirty="0"/>
              <a:t>Gene counts(exclude APOE): </a:t>
            </a:r>
            <a:r>
              <a:rPr lang="en-US" u="sng" dirty="0">
                <a:hlinkClick r:id="rId4"/>
              </a:rPr>
              <a:t>https://public.tableausoftware.com/workbooks/Gene_count_01?:showVizHome=no</a:t>
            </a:r>
            <a:endParaRPr lang="en-US" dirty="0"/>
          </a:p>
          <a:p>
            <a:r>
              <a:rPr lang="en-US" dirty="0"/>
              <a:t>Journal counts: </a:t>
            </a:r>
            <a:r>
              <a:rPr lang="en-US" u="sng" dirty="0">
                <a:hlinkClick r:id="rId5"/>
              </a:rPr>
              <a:t>https://public.tableausoftware.com/workbooks/Journal_count_08-14_v2?:showVizHome=no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DE7EC-7A29-48C8-A47B-F677E5408A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Sources of Images: 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Metabolome: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http://upload.wikimedia.org/wikipedia/commons/c/c4/TumorMetabolome.jpg</a:t>
            </a:r>
          </a:p>
          <a:p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http://upload.wikimedia.org/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/commons/a/a2/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Epigenetics_of_adipose_development..jpg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Interactome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http://upload.wikimedia.org/wikipedia/commons/b/b4/The_protein_interaction_network_of_Treponema_pallidum.png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Healthy vs Disordered Brain: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http://www.uphs.upenn.edu/news/News_Releases/2013/12/verma/verma_large.jpg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8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saykin@iupui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244" y="457200"/>
            <a:ext cx="7696200" cy="1905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Genetics Core </a:t>
            </a:r>
            <a:br>
              <a:rPr lang="en-US" b="1" dirty="0" smtClean="0"/>
            </a:br>
            <a:r>
              <a:rPr lang="en-US" b="1" dirty="0" smtClean="0"/>
              <a:t>Update and ADNI-3 Plans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77000" cy="10668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WW-ADNI Meeting, Washington DC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July 17, 2015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438400"/>
            <a:ext cx="6553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Andy Saykin, </a:t>
            </a:r>
            <a:r>
              <a:rPr lang="en-US" sz="2400" dirty="0" smtClean="0"/>
              <a:t>Indiana University</a:t>
            </a:r>
          </a:p>
        </p:txBody>
      </p:sp>
      <p:pic>
        <p:nvPicPr>
          <p:cNvPr id="5" name="Picture 4" descr="adni_logo_150x10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599"/>
            <a:ext cx="1466850" cy="99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010400" y="6324600"/>
            <a:ext cx="21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hlinkClick r:id="rId4"/>
              </a:rPr>
              <a:t>asaykin@iupui.edu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362200" y="3104793"/>
            <a:ext cx="45897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/>
              <a:t>For the Genetics Core/Working Groups</a:t>
            </a:r>
            <a:endParaRPr lang="en-US" sz="22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460" y="6238482"/>
            <a:ext cx="2330340" cy="46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0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7" y="609600"/>
            <a:ext cx="8450293" cy="5772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0" y="0"/>
            <a:ext cx="7800396" cy="53246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Converging </a:t>
            </a:r>
            <a:r>
              <a:rPr lang="en-US" sz="3400" i="1" dirty="0">
                <a:solidFill>
                  <a:schemeClr val="tx1"/>
                </a:solidFill>
              </a:rPr>
              <a:t>–omics </a:t>
            </a:r>
            <a:r>
              <a:rPr lang="en-US" sz="3400" dirty="0">
                <a:solidFill>
                  <a:schemeClr val="tx1"/>
                </a:solidFill>
              </a:rPr>
              <a:t>&amp; Systems Biology</a:t>
            </a:r>
          </a:p>
        </p:txBody>
      </p:sp>
      <p:pic>
        <p:nvPicPr>
          <p:cNvPr id="6" name="Picture 5" descr="NeuroscienceCntrHz4c 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1" y="6465468"/>
            <a:ext cx="1333516" cy="321760"/>
          </a:xfrm>
          <a:prstGeom prst="rect">
            <a:avLst/>
          </a:prstGeom>
        </p:spPr>
      </p:pic>
      <p:pic>
        <p:nvPicPr>
          <p:cNvPr id="7" name="Picture 9" descr="cfn"/>
          <p:cNvPicPr>
            <a:picLocks noChangeAspect="1" noChangeArrowheads="1"/>
          </p:cNvPicPr>
          <p:nvPr/>
        </p:nvPicPr>
        <p:blipFill>
          <a:blip r:embed="rId5" cstate="print"/>
          <a:srcRect l="12897" t="14286" r="14021" b="19047"/>
          <a:stretch>
            <a:fillRect/>
          </a:stretch>
        </p:blipFill>
        <p:spPr bwMode="auto">
          <a:xfrm>
            <a:off x="36106" y="0"/>
            <a:ext cx="762779" cy="62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dni_logo_150x102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54955" y="10354"/>
            <a:ext cx="972072" cy="59069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460" y="6409765"/>
            <a:ext cx="1873140" cy="37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33736" y="6431524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Systems Biology Working Group</a:t>
            </a:r>
            <a:endParaRPr lang="en-US" sz="29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80" y="1089210"/>
            <a:ext cx="8991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Genetics Core (IU, UCI, USC)</a:t>
            </a:r>
          </a:p>
          <a:p>
            <a:r>
              <a:rPr lang="en-US" dirty="0" smtClean="0"/>
              <a:t>PPSB Core Liaisons &amp; other company experts</a:t>
            </a:r>
          </a:p>
          <a:p>
            <a:pPr lvl="1"/>
            <a:r>
              <a:rPr lang="en-US" dirty="0" smtClean="0"/>
              <a:t>AbbVie, Biogen, </a:t>
            </a:r>
            <a:r>
              <a:rPr lang="en-US" dirty="0"/>
              <a:t>Eisai</a:t>
            </a:r>
            <a:r>
              <a:rPr lang="en-US" dirty="0" smtClean="0"/>
              <a:t>, Lilly, Janssen, Pfizer, </a:t>
            </a:r>
            <a:r>
              <a:rPr lang="en-US" dirty="0" err="1" smtClean="0"/>
              <a:t>Piramal</a:t>
            </a:r>
            <a:r>
              <a:rPr lang="en-US" dirty="0" smtClean="0"/>
              <a:t>, et al</a:t>
            </a:r>
          </a:p>
          <a:p>
            <a:r>
              <a:rPr lang="en-US" dirty="0" smtClean="0"/>
              <a:t>EAC Representatives</a:t>
            </a:r>
          </a:p>
          <a:p>
            <a:r>
              <a:rPr lang="en-US" dirty="0" smtClean="0"/>
              <a:t>Metabolomics Network (Duke University)</a:t>
            </a:r>
          </a:p>
          <a:p>
            <a:r>
              <a:rPr lang="en-US" dirty="0" smtClean="0"/>
              <a:t>Analytics Organizations</a:t>
            </a:r>
          </a:p>
          <a:p>
            <a:pPr lvl="1"/>
            <a:r>
              <a:rPr lang="en-US" dirty="0" smtClean="0"/>
              <a:t>Sage Bionetworks, Orion Bionetwork, In-Silico Biosciences, GNS Healthcare</a:t>
            </a:r>
          </a:p>
          <a:p>
            <a:r>
              <a:rPr lang="en-US" dirty="0" smtClean="0"/>
              <a:t>AMP-AD Investigators</a:t>
            </a:r>
          </a:p>
          <a:p>
            <a:r>
              <a:rPr lang="en-US" dirty="0" smtClean="0"/>
              <a:t>Other academic labs (Emory, MSSM, Penn, Rush)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67600" y="6485965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2057400"/>
            <a:ext cx="911837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" y="166807"/>
            <a:ext cx="906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/>
              <a:t>Path from genetic signal to targeted therapeutics: key applications to drug discovery and development</a:t>
            </a: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6248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0"/>
            <a:ext cx="6781800" cy="6829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1" y="26895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Novel Target Discovery Examples</a:t>
            </a:r>
            <a:endParaRPr lang="en-US" sz="36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990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err="1" smtClean="0">
                <a:solidFill>
                  <a:srgbClr val="FF0000"/>
                </a:solidFill>
              </a:rPr>
              <a:t>fas</a:t>
            </a:r>
            <a:r>
              <a:rPr lang="en-US" sz="2800" b="1" i="1" dirty="0" smtClean="0">
                <a:solidFill>
                  <a:srgbClr val="FF0000"/>
                </a:solidFill>
              </a:rPr>
              <a:t>-activated serine/threonine kinase domains 2 (</a:t>
            </a:r>
            <a:r>
              <a:rPr lang="en-US" sz="2800" b="1" i="1" dirty="0" err="1" smtClean="0">
                <a:solidFill>
                  <a:srgbClr val="FF0000"/>
                </a:solidFill>
              </a:rPr>
              <a:t>Chr</a:t>
            </a:r>
            <a:r>
              <a:rPr lang="en-US" sz="2800" b="1" i="1" dirty="0" smtClean="0">
                <a:solidFill>
                  <a:srgbClr val="FF0000"/>
                </a:solidFill>
              </a:rPr>
              <a:t> 2q33.3)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0" y="5334000"/>
            <a:ext cx="106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00B0F0"/>
                </a:solidFill>
              </a:rPr>
              <a:t>Pharmacogenomics </a:t>
            </a:r>
            <a:r>
              <a:rPr lang="en-US" sz="1600" b="1" dirty="0">
                <a:solidFill>
                  <a:srgbClr val="00B0F0"/>
                </a:solidFill>
              </a:rPr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2015) 16(5</a:t>
            </a:r>
            <a:r>
              <a:rPr lang="en-US" sz="1600" b="1" dirty="0">
                <a:solidFill>
                  <a:srgbClr val="00B0F0"/>
                </a:solidFill>
              </a:rPr>
              <a:t>), 429–432 </a:t>
            </a:r>
            <a:endParaRPr lang="en-US" sz="16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FASTKD2</a:t>
            </a:r>
            <a:r>
              <a:rPr lang="en-US" dirty="0" smtClean="0"/>
              <a:t> &amp; Memory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2" y="609600"/>
            <a:ext cx="8717298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812" y="0"/>
            <a:ext cx="4892188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" y="2895600"/>
            <a:ext cx="9144000" cy="3579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6412468"/>
            <a:ext cx="661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Cohorts: HRS, ADNI-1, ADNI GO/2, </a:t>
            </a:r>
            <a:r>
              <a:rPr lang="en-US" b="1" i="1" dirty="0" err="1" smtClean="0">
                <a:solidFill>
                  <a:srgbClr val="FF0000"/>
                </a:solidFill>
              </a:rPr>
              <a:t>AddNeuroMed</a:t>
            </a:r>
            <a:r>
              <a:rPr lang="en-US" b="1" i="1" dirty="0" smtClean="0">
                <a:solidFill>
                  <a:srgbClr val="FF0000"/>
                </a:solidFill>
              </a:rPr>
              <a:t>, IMAS, ROS/MAP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6" y="0"/>
            <a:ext cx="4350204" cy="914400"/>
          </a:xfrm>
        </p:spPr>
        <p:txBody>
          <a:bodyPr>
            <a:normAutofit/>
          </a:bodyPr>
          <a:lstStyle/>
          <a:p>
            <a:pPr algn="l"/>
            <a:r>
              <a:rPr lang="en-US" sz="3400" i="1" dirty="0" smtClean="0"/>
              <a:t>REST: </a:t>
            </a:r>
            <a:r>
              <a:rPr lang="en-US" sz="3400" dirty="0" smtClean="0"/>
              <a:t>Protective Variant</a:t>
            </a:r>
            <a:endParaRPr lang="en-US" sz="3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03" y="67364"/>
            <a:ext cx="4772026" cy="656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446883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199" y="1525396"/>
            <a:ext cx="4343401" cy="1294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Expressed in cortex &amp; hippocampus, Represses genes involved in cell fate, cell death &amp; neurogenesis, Role in protection against oxidative stress &amp; amyloid toxicity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496531" y="6466855"/>
            <a:ext cx="45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+mj-lt"/>
              </a:rPr>
              <a:t>Nho et al </a:t>
            </a:r>
            <a:r>
              <a:rPr lang="en-US" i="1" u="sng" dirty="0" smtClean="0">
                <a:solidFill>
                  <a:srgbClr val="FF0000"/>
                </a:solidFill>
                <a:latin typeface="+mj-lt"/>
              </a:rPr>
              <a:t>Annals of Neurology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 77(3); 2015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6659"/>
            <a:ext cx="2173281" cy="6012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816" y="7098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/>
              <a:t>Repressor element 1-silencing transcription factor </a:t>
            </a:r>
            <a:r>
              <a:rPr lang="en-US" sz="2200" dirty="0" smtClean="0"/>
              <a:t>(</a:t>
            </a:r>
            <a:r>
              <a:rPr lang="en-US" sz="2200" i="1" dirty="0" smtClean="0"/>
              <a:t>4q12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38200" y="3158874"/>
            <a:ext cx="2743200" cy="42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Lu et al </a:t>
            </a:r>
            <a:r>
              <a:rPr lang="en-US" sz="2000" i="1" u="sng" dirty="0" smtClean="0">
                <a:solidFill>
                  <a:srgbClr val="FF0000"/>
                </a:solidFill>
              </a:rPr>
              <a:t>Nature</a:t>
            </a:r>
            <a:r>
              <a:rPr lang="en-US" sz="2000" dirty="0" smtClean="0">
                <a:solidFill>
                  <a:srgbClr val="FF0000"/>
                </a:solidFill>
              </a:rPr>
              <a:t> (2014)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>
                <a:latin typeface="Arial" pitchFamily="34" charset="0"/>
                <a:cs typeface="Arial" pitchFamily="34" charset="0"/>
              </a:rPr>
              <a:t>REST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 Meta-Analysis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 5 Independent Cohorts (N=923)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8763000" cy="3308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Quantitative Trait loci (QTL) Association Analysis using hippocampal volume as endophenotypes</a:t>
            </a:r>
            <a:endParaRPr lang="en-US" sz="15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76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rs3796529 (</a:t>
            </a:r>
            <a:r>
              <a:rPr lang="en-US" b="1" i="1" dirty="0" smtClean="0"/>
              <a:t>REST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143501"/>
            <a:ext cx="5029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Effect of rs3796529 on right hippocampal volume at baseline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600701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Subjects with minor alleles of rs3796529 showed </a:t>
            </a:r>
            <a:r>
              <a:rPr lang="en-US" b="1" dirty="0" smtClean="0">
                <a:solidFill>
                  <a:srgbClr val="FF0000"/>
                </a:solidFill>
              </a:rPr>
              <a:t>larger</a:t>
            </a:r>
            <a:r>
              <a:rPr lang="en-US" dirty="0" smtClean="0"/>
              <a:t> hippocampal volume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47625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r>
              <a:rPr lang="en-US" dirty="0" smtClean="0"/>
              <a:t> = 0.02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810" y="2133600"/>
            <a:ext cx="6769936" cy="266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" y="5969913"/>
            <a:ext cx="792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Nho et al.  </a:t>
            </a:r>
            <a:r>
              <a:rPr lang="en-US" sz="2200" b="1" i="1" dirty="0" smtClean="0"/>
              <a:t>Annals of Neurology (2015)</a:t>
            </a:r>
            <a:endParaRPr lang="en-US" sz="2200" b="1" dirty="0"/>
          </a:p>
        </p:txBody>
      </p:sp>
      <p:sp>
        <p:nvSpPr>
          <p:cNvPr id="12" name="Rectangle 11"/>
          <p:cNvSpPr/>
          <p:nvPr/>
        </p:nvSpPr>
        <p:spPr>
          <a:xfrm>
            <a:off x="1664908" y="6412468"/>
            <a:ext cx="602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Cohorts: ADNI-1, ADNI-GO/2, IMAS, </a:t>
            </a:r>
            <a:r>
              <a:rPr lang="en-US" b="1" i="1" dirty="0" err="1" smtClean="0">
                <a:solidFill>
                  <a:srgbClr val="FF0000"/>
                </a:solidFill>
              </a:rPr>
              <a:t>AddNeuroMed</a:t>
            </a:r>
            <a:r>
              <a:rPr lang="en-US" b="1" i="1" dirty="0" smtClean="0">
                <a:solidFill>
                  <a:srgbClr val="FF0000"/>
                </a:solidFill>
              </a:rPr>
              <a:t>, MIRAGE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GWAS of Longitudinal Amyloid PET: </a:t>
            </a:r>
            <a:r>
              <a:rPr lang="en-US" sz="3600" i="1" dirty="0" smtClean="0"/>
              <a:t>IL1RAP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267635" y="6510481"/>
            <a:ext cx="585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Ramanan et al., AAIC 2015 and Ramanan et al., </a:t>
            </a:r>
            <a:r>
              <a:rPr lang="en-US" sz="1600" i="1" dirty="0" smtClean="0"/>
              <a:t>Brain</a:t>
            </a:r>
            <a:r>
              <a:rPr lang="en-US" sz="1600" dirty="0" smtClean="0"/>
              <a:t> 2015 (In Press)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4078" r="16667" b="4078"/>
          <a:stretch/>
        </p:blipFill>
        <p:spPr>
          <a:xfrm>
            <a:off x="381000" y="879268"/>
            <a:ext cx="7957553" cy="5670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914400"/>
            <a:ext cx="33164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IL1RAP</a:t>
            </a:r>
            <a:r>
              <a:rPr lang="en-US" sz="1200" b="1" dirty="0" smtClean="0"/>
              <a:t> (interleukin-1 receptor accessory protein)</a:t>
            </a:r>
            <a:endParaRPr lang="en-US" sz="1200" b="1" i="1" dirty="0" smtClean="0"/>
          </a:p>
          <a:p>
            <a:r>
              <a:rPr lang="en-US" sz="1200" b="1" dirty="0" smtClean="0"/>
              <a:t>rs12053868 (</a:t>
            </a:r>
            <a:r>
              <a:rPr lang="en-US" sz="1200" b="1" i="1" dirty="0" smtClean="0"/>
              <a:t>P</a:t>
            </a:r>
            <a:r>
              <a:rPr lang="en-US" sz="1200" b="1" dirty="0" smtClean="0"/>
              <a:t>=1.38x10</a:t>
            </a:r>
            <a:r>
              <a:rPr lang="en-US" sz="1200" b="1" baseline="30000" dirty="0" smtClean="0"/>
              <a:t>-9</a:t>
            </a:r>
            <a:r>
              <a:rPr lang="en-US" sz="1200" b="1" dirty="0" smtClean="0"/>
              <a:t>)</a:t>
            </a:r>
            <a:endParaRPr lang="en-US" sz="12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951748"/>
            <a:ext cx="3773685" cy="424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Effect of </a:t>
            </a:r>
            <a:r>
              <a:rPr lang="en-US" sz="4000" i="1" dirty="0" smtClean="0"/>
              <a:t>IL1RAP</a:t>
            </a:r>
            <a:r>
              <a:rPr lang="en-US" sz="4000" dirty="0" smtClean="0"/>
              <a:t> rs12053868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6519446"/>
            <a:ext cx="585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Ramanan et al., AAIC 2015 and Ramanan et al., </a:t>
            </a:r>
            <a:r>
              <a:rPr lang="en-US" sz="1600" i="1" dirty="0" smtClean="0"/>
              <a:t>Brain</a:t>
            </a:r>
            <a:r>
              <a:rPr lang="en-US" sz="1600" dirty="0" smtClean="0"/>
              <a:t> 2015 (In Press)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934"/>
            <a:ext cx="4120644" cy="3791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444" y="1558413"/>
            <a:ext cx="4115156" cy="38517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20782" y="5334000"/>
            <a:ext cx="9164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7030A0"/>
                </a:solidFill>
              </a:rPr>
              <a:t>-IL1RAP</a:t>
            </a:r>
            <a:r>
              <a:rPr lang="en-US" sz="1600" b="1" dirty="0" smtClean="0">
                <a:solidFill>
                  <a:srgbClr val="7030A0"/>
                </a:solidFill>
              </a:rPr>
              <a:t> (</a:t>
            </a:r>
            <a:r>
              <a:rPr lang="en-US" sz="1600" b="1" dirty="0">
                <a:solidFill>
                  <a:srgbClr val="7030A0"/>
                </a:solidFill>
              </a:rPr>
              <a:t>7.1%) +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7030A0"/>
                </a:solidFill>
              </a:rPr>
              <a:t>APOE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l-GR" sz="1600" b="1" dirty="0">
                <a:solidFill>
                  <a:srgbClr val="7030A0"/>
                </a:solidFill>
              </a:rPr>
              <a:t>ε</a:t>
            </a:r>
            <a:r>
              <a:rPr lang="en-US" sz="1600" b="1" dirty="0">
                <a:solidFill>
                  <a:srgbClr val="7030A0"/>
                </a:solidFill>
              </a:rPr>
              <a:t>4 (3.4%) explain 10.5% of the phenotypic </a:t>
            </a:r>
            <a:r>
              <a:rPr lang="en-US" sz="1600" b="1" dirty="0" smtClean="0">
                <a:solidFill>
                  <a:srgbClr val="7030A0"/>
                </a:solidFill>
              </a:rPr>
              <a:t>variance (age and gender explain 0.9%)</a:t>
            </a:r>
            <a:endParaRPr lang="en-US" sz="1600" b="1" i="1" dirty="0" smtClean="0">
              <a:solidFill>
                <a:srgbClr val="7030A0"/>
              </a:solidFill>
            </a:endParaRPr>
          </a:p>
          <a:p>
            <a:pPr algn="ctr"/>
            <a:endParaRPr lang="en-US" sz="1600" b="1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1600" b="1" i="1" dirty="0" smtClean="0">
                <a:solidFill>
                  <a:srgbClr val="7030A0"/>
                </a:solidFill>
              </a:rPr>
              <a:t>-IL1RAP </a:t>
            </a:r>
            <a:r>
              <a:rPr lang="en-US" sz="1600" b="1" dirty="0" smtClean="0">
                <a:solidFill>
                  <a:srgbClr val="7030A0"/>
                </a:solidFill>
              </a:rPr>
              <a:t>association remains genome-wide significant (</a:t>
            </a:r>
            <a:r>
              <a:rPr lang="en-US" sz="1600" b="1" i="1" dirty="0" smtClean="0">
                <a:solidFill>
                  <a:srgbClr val="7030A0"/>
                </a:solidFill>
              </a:rPr>
              <a:t>P</a:t>
            </a:r>
            <a:r>
              <a:rPr lang="en-US" sz="1600" b="1" dirty="0" smtClean="0">
                <a:solidFill>
                  <a:srgbClr val="7030A0"/>
                </a:solidFill>
              </a:rPr>
              <a:t>=5.80x10</a:t>
            </a:r>
            <a:r>
              <a:rPr lang="en-US" sz="1600" b="1" baseline="30000" dirty="0" smtClean="0">
                <a:solidFill>
                  <a:srgbClr val="7030A0"/>
                </a:solidFill>
              </a:rPr>
              <a:t>-9</a:t>
            </a:r>
            <a:r>
              <a:rPr lang="en-US" sz="1600" b="1" dirty="0" smtClean="0">
                <a:solidFill>
                  <a:srgbClr val="7030A0"/>
                </a:solidFill>
              </a:rPr>
              <a:t>) with additional covariates of </a:t>
            </a:r>
            <a:r>
              <a:rPr lang="en-US" sz="1600" b="1" i="1" dirty="0" smtClean="0">
                <a:solidFill>
                  <a:srgbClr val="7030A0"/>
                </a:solidFill>
              </a:rPr>
              <a:t>APOE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l-GR" sz="1600" b="1" dirty="0">
                <a:solidFill>
                  <a:srgbClr val="7030A0"/>
                </a:solidFill>
              </a:rPr>
              <a:t>ε</a:t>
            </a:r>
            <a:r>
              <a:rPr lang="en-US" sz="1600" b="1" dirty="0" smtClean="0">
                <a:solidFill>
                  <a:srgbClr val="7030A0"/>
                </a:solidFill>
              </a:rPr>
              <a:t>4 status, baseline diagnosis, education, baseline amyloid burden and its square, and PCA eigenvectors</a:t>
            </a:r>
            <a:endParaRPr lang="en-US" sz="1600" b="1" i="1" dirty="0" smtClean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83364" y="2455856"/>
            <a:ext cx="228600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1943319"/>
            <a:ext cx="161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Cohen’s </a:t>
            </a:r>
            <a:r>
              <a:rPr lang="en-US" sz="1400" i="1" dirty="0" smtClean="0">
                <a:solidFill>
                  <a:srgbClr val="C00000"/>
                </a:solidFill>
              </a:rPr>
              <a:t>d</a:t>
            </a:r>
            <a:r>
              <a:rPr lang="en-US" sz="1400" dirty="0" smtClean="0">
                <a:solidFill>
                  <a:srgbClr val="C00000"/>
                </a:solidFill>
              </a:rPr>
              <a:t>=1.20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Equivalent OR=8.79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395" y="1000780"/>
            <a:ext cx="350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IL1RAP</a:t>
            </a:r>
            <a:r>
              <a:rPr lang="en-US" sz="1400" b="1" dirty="0" smtClean="0"/>
              <a:t> rs12053868-G is associated with higher rates of amyloid accumulation</a:t>
            </a:r>
            <a:endParaRPr lang="en-US" sz="1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5591" y="985412"/>
            <a:ext cx="350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IL1RAP</a:t>
            </a:r>
            <a:r>
              <a:rPr lang="en-US" sz="1400" b="1" dirty="0" smtClean="0"/>
              <a:t> rs12053868-G and </a:t>
            </a:r>
            <a:r>
              <a:rPr lang="en-US" sz="1400" b="1" i="1" dirty="0" smtClean="0"/>
              <a:t>APOE </a:t>
            </a:r>
            <a:r>
              <a:rPr lang="el-GR" sz="1400" b="1" dirty="0" smtClean="0"/>
              <a:t>ε</a:t>
            </a:r>
            <a:r>
              <a:rPr lang="en-US" sz="1400" b="1" dirty="0" smtClean="0"/>
              <a:t>4 exert independent, additive effects</a:t>
            </a:r>
            <a:endParaRPr lang="en-US" sz="1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83364" y="3255737"/>
            <a:ext cx="1126436" cy="10684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743200"/>
            <a:ext cx="161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Cohen’s </a:t>
            </a:r>
            <a:r>
              <a:rPr lang="en-US" sz="1400" i="1" dirty="0" smtClean="0">
                <a:solidFill>
                  <a:srgbClr val="C00000"/>
                </a:solidFill>
              </a:rPr>
              <a:t>d</a:t>
            </a:r>
            <a:r>
              <a:rPr lang="en-US" sz="1400" dirty="0" smtClean="0">
                <a:solidFill>
                  <a:srgbClr val="C00000"/>
                </a:solidFill>
              </a:rPr>
              <a:t>=0.60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Equivalent OR=3.00</a:t>
            </a:r>
          </a:p>
        </p:txBody>
      </p:sp>
    </p:spTree>
    <p:extLst>
      <p:ext uri="{BB962C8B-B14F-4D97-AF65-F5344CB8AC3E}">
        <p14:creationId xmlns:p14="http://schemas.microsoft.com/office/powerpoint/2010/main" val="15205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ADNI 3 – OVERALL SPECIFIC AIMS</a:t>
            </a:r>
            <a:br>
              <a:rPr lang="en-US" altLang="en-US" dirty="0" smtClean="0"/>
            </a:br>
            <a:r>
              <a:rPr lang="en-US" altLang="en-US" i="1" dirty="0" smtClean="0">
                <a:solidFill>
                  <a:srgbClr val="FF0000"/>
                </a:solidFill>
              </a:rPr>
              <a:t>Genetics can contribute to each goal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4876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>
                <a:latin typeface="Times New Roman" charset="0"/>
              </a:rPr>
              <a:t>Overall goal: validation of biomarkers for AD </a:t>
            </a:r>
          </a:p>
          <a:p>
            <a:pPr>
              <a:defRPr/>
            </a:pPr>
            <a:r>
              <a:rPr lang="en-US" b="1" dirty="0" smtClean="0">
                <a:latin typeface="Times New Roman" charset="0"/>
              </a:rPr>
              <a:t>Longitudinal </a:t>
            </a:r>
            <a:r>
              <a:rPr lang="en-US" b="1" dirty="0">
                <a:latin typeface="Times New Roman" charset="0"/>
              </a:rPr>
              <a:t>change of cognition and </a:t>
            </a:r>
            <a:r>
              <a:rPr lang="en-US" b="1" dirty="0" smtClean="0">
                <a:latin typeface="Times New Roman" charset="0"/>
              </a:rPr>
              <a:t>biomarkers:  </a:t>
            </a:r>
            <a:r>
              <a:rPr lang="en-US" dirty="0" smtClean="0">
                <a:latin typeface="Times New Roman" charset="0"/>
              </a:rPr>
              <a:t>measures that capture longitudinal change with highest statistical power</a:t>
            </a:r>
          </a:p>
          <a:p>
            <a:pPr>
              <a:defRPr/>
            </a:pPr>
            <a:r>
              <a:rPr lang="en-US" b="1" dirty="0" smtClean="0">
                <a:latin typeface="Times New Roman" charset="0"/>
              </a:rPr>
              <a:t>Prediction of cognitive decline: </a:t>
            </a:r>
          </a:p>
          <a:p>
            <a:pPr>
              <a:defRPr/>
            </a:pPr>
            <a:r>
              <a:rPr lang="en-US" b="1" dirty="0" smtClean="0">
                <a:latin typeface="Times New Roman" charset="0"/>
              </a:rPr>
              <a:t>Clinical </a:t>
            </a:r>
            <a:r>
              <a:rPr lang="en-US" b="1" dirty="0">
                <a:latin typeface="Times New Roman" charset="0"/>
              </a:rPr>
              <a:t>trial design: </a:t>
            </a:r>
            <a:r>
              <a:rPr lang="en-US" dirty="0">
                <a:latin typeface="Times New Roman" charset="0"/>
              </a:rPr>
              <a:t>Optimum outcome measures, predictors, and inclusion/exclusion criteria for clinical trials</a:t>
            </a:r>
          </a:p>
          <a:p>
            <a:pPr>
              <a:defRPr/>
            </a:pPr>
            <a:r>
              <a:rPr lang="en-US" b="1" dirty="0">
                <a:latin typeface="Times New Roman" charset="0"/>
              </a:rPr>
              <a:t>Discovery: </a:t>
            </a:r>
            <a:r>
              <a:rPr lang="en-US" dirty="0">
                <a:latin typeface="Times New Roman" charset="0"/>
              </a:rPr>
              <a:t>new markers, new targets</a:t>
            </a:r>
          </a:p>
        </p:txBody>
      </p:sp>
    </p:spTree>
    <p:extLst>
      <p:ext uri="{BB962C8B-B14F-4D97-AF65-F5344CB8AC3E}">
        <p14:creationId xmlns:p14="http://schemas.microsoft.com/office/powerpoint/2010/main" val="11366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Original ADNI-2 Specific Aims</a:t>
            </a:r>
            <a:br>
              <a:rPr lang="en-US" sz="3800" dirty="0" smtClean="0"/>
            </a:br>
            <a:r>
              <a:rPr lang="en-US" sz="2900" i="1" dirty="0" smtClean="0"/>
              <a:t>Progress Report &amp; Impact</a:t>
            </a:r>
            <a:endParaRPr lang="en-US" sz="29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Aim 1: Blood </a:t>
            </a:r>
            <a:r>
              <a:rPr lang="en-US" sz="2800" dirty="0"/>
              <a:t>sample processing, genotyping and </a:t>
            </a:r>
            <a:r>
              <a:rPr lang="en-US" sz="2800" dirty="0" smtClean="0"/>
              <a:t>dissemination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Aim 2: Genome-wide </a:t>
            </a:r>
            <a:r>
              <a:rPr lang="en-US" sz="2800" dirty="0"/>
              <a:t>analysis of </a:t>
            </a:r>
            <a:r>
              <a:rPr lang="en-US" sz="2800" dirty="0" smtClean="0"/>
              <a:t>multidimensional </a:t>
            </a:r>
            <a:r>
              <a:rPr lang="en-US" sz="2800" dirty="0"/>
              <a:t>phenotypic data collected on the ADNI </a:t>
            </a:r>
            <a:r>
              <a:rPr lang="en-US" sz="2800" dirty="0" smtClean="0"/>
              <a:t>cohort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Aim 3: Serve as </a:t>
            </a:r>
            <a:r>
              <a:rPr lang="en-US" sz="2800" dirty="0"/>
              <a:t>a central resource, point of contact and planning group for genetics in </a:t>
            </a:r>
            <a:r>
              <a:rPr lang="en-US" sz="2800" dirty="0" smtClean="0"/>
              <a:t>ADNI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6800" y="61722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Genetics 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Scientific Rationale &amp; Hypotheses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06" y="685800"/>
            <a:ext cx="9049994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Genetics informs precision medicine and impacts trial design</a:t>
            </a:r>
          </a:p>
          <a:p>
            <a:pPr lvl="1"/>
            <a:r>
              <a:rPr lang="en-US" dirty="0" smtClean="0"/>
              <a:t>Examples: A4, </a:t>
            </a:r>
            <a:r>
              <a:rPr lang="en-US" dirty="0"/>
              <a:t>API Columbian </a:t>
            </a:r>
            <a:r>
              <a:rPr lang="en-US" dirty="0" smtClean="0"/>
              <a:t>kindred and APOE, DIAN-TU</a:t>
            </a:r>
            <a:r>
              <a:rPr lang="en-US" dirty="0"/>
              <a:t>, </a:t>
            </a:r>
            <a:r>
              <a:rPr lang="en-US" dirty="0" smtClean="0"/>
              <a:t>TOMMORROW Study</a:t>
            </a:r>
          </a:p>
          <a:p>
            <a:pPr lvl="1"/>
            <a:r>
              <a:rPr lang="en-US" dirty="0" smtClean="0"/>
              <a:t>Understand disease heterogeneity – phenotype profile, rate of progression</a:t>
            </a:r>
          </a:p>
          <a:p>
            <a:pPr lvl="2"/>
            <a:r>
              <a:rPr lang="en-US" dirty="0" smtClean="0"/>
              <a:t>Analyses in current samples, </a:t>
            </a:r>
            <a:r>
              <a:rPr lang="en-US" dirty="0" err="1" smtClean="0"/>
              <a:t>eg</a:t>
            </a:r>
            <a:r>
              <a:rPr lang="en-US" dirty="0" smtClean="0"/>
              <a:t>, amyloid vs tau vs inflammatory subtypes –treatable subsets?</a:t>
            </a:r>
          </a:p>
          <a:p>
            <a:pPr lvl="2"/>
            <a:r>
              <a:rPr lang="en-US" dirty="0" smtClean="0"/>
              <a:t>Role of gene pathways &amp; networks in comorbidities – “diseasome”</a:t>
            </a:r>
          </a:p>
          <a:p>
            <a:pPr lvl="2"/>
            <a:r>
              <a:rPr lang="en-US" dirty="0" smtClean="0"/>
              <a:t>Existing Pharma data sets have relatively little longitudinal follow-up and usually incomplete biomarker panels</a:t>
            </a:r>
            <a:endParaRPr lang="en-US" sz="1500" dirty="0" smtClean="0"/>
          </a:p>
          <a:p>
            <a:r>
              <a:rPr lang="en-US" dirty="0" smtClean="0"/>
              <a:t>Discovery, validation and prioritization of diagnostic and therapeutic targets</a:t>
            </a:r>
          </a:p>
          <a:p>
            <a:pPr lvl="1"/>
            <a:r>
              <a:rPr lang="en-US" dirty="0" smtClean="0"/>
              <a:t>Current: </a:t>
            </a:r>
            <a:r>
              <a:rPr lang="en-US" i="1" dirty="0" smtClean="0"/>
              <a:t>APOE, TOMM40, BCHE</a:t>
            </a:r>
            <a:r>
              <a:rPr lang="en-US" dirty="0" smtClean="0"/>
              <a:t> (rivastigmine, now amyloid), </a:t>
            </a:r>
            <a:r>
              <a:rPr lang="en-US" i="1" dirty="0" smtClean="0"/>
              <a:t>TREM2 …. Promising nominations: FASKD2, REST, IL1RAP</a:t>
            </a:r>
          </a:p>
          <a:p>
            <a:pPr lvl="1"/>
            <a:r>
              <a:rPr lang="en-US" dirty="0" smtClean="0"/>
              <a:t>Future: prescription by genotype with PGX screen to avoid adverse effects</a:t>
            </a:r>
            <a:endParaRPr lang="en-US" sz="1500" u="sng" dirty="0" smtClean="0"/>
          </a:p>
        </p:txBody>
      </p:sp>
    </p:spTree>
    <p:extLst>
      <p:ext uri="{BB962C8B-B14F-4D97-AF65-F5344CB8AC3E}">
        <p14:creationId xmlns:p14="http://schemas.microsoft.com/office/powerpoint/2010/main" val="37513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Genetics Aims for ADNI-3</a:t>
            </a:r>
            <a:br>
              <a:rPr lang="en-US" sz="3800" dirty="0" smtClean="0"/>
            </a:br>
            <a:r>
              <a:rPr lang="en-US" sz="3200" i="1" dirty="0" smtClean="0"/>
              <a:t>Overview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6498"/>
            <a:ext cx="8763000" cy="5334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Aim 1: Data collection, sample banking, quality control and dissemination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600" dirty="0" smtClean="0"/>
              <a:t>Aim 2: Comprehensive and integrative genomics and bioinformatics analysis emphasizing systems biology</a:t>
            </a:r>
          </a:p>
          <a:p>
            <a:endParaRPr lang="en-US" sz="1000" dirty="0" smtClean="0"/>
          </a:p>
          <a:p>
            <a:r>
              <a:rPr lang="en-US" sz="2600" dirty="0" smtClean="0"/>
              <a:t>Aim 3: Determine the clinical and biological significance </a:t>
            </a:r>
            <a:r>
              <a:rPr lang="en-US" sz="2600" dirty="0"/>
              <a:t>of identified </a:t>
            </a:r>
            <a:r>
              <a:rPr lang="en-US" sz="2600" dirty="0" smtClean="0"/>
              <a:t>variants</a:t>
            </a:r>
          </a:p>
          <a:p>
            <a:endParaRPr lang="en-US" sz="1000" dirty="0" smtClean="0"/>
          </a:p>
          <a:p>
            <a:r>
              <a:rPr lang="en-US" sz="2600" dirty="0" smtClean="0"/>
              <a:t>Aim 4: Continue </a:t>
            </a:r>
            <a:r>
              <a:rPr lang="en-US" sz="2600" dirty="0"/>
              <a:t>to provide organization, collaboration and leadership for genomic studies of </a:t>
            </a:r>
            <a:r>
              <a:rPr lang="en-US" sz="2600" dirty="0" smtClean="0"/>
              <a:t>quantitative biomarker phenotypes</a:t>
            </a:r>
          </a:p>
        </p:txBody>
      </p:sp>
    </p:spTree>
    <p:extLst>
      <p:ext uri="{BB962C8B-B14F-4D97-AF65-F5344CB8AC3E}">
        <p14:creationId xmlns:p14="http://schemas.microsoft.com/office/powerpoint/2010/main" val="13824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219200" y="228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 b="0">
              <a:solidFill>
                <a:schemeClr val="tx2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85730" y="203640"/>
            <a:ext cx="6629400" cy="40596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Genetics Core/Working Groups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71508"/>
            <a:ext cx="38862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/>
              <a:t>Indiana University </a:t>
            </a:r>
          </a:p>
          <a:p>
            <a:pPr>
              <a:lnSpc>
                <a:spcPct val="90000"/>
              </a:lnSpc>
            </a:pPr>
            <a:r>
              <a:rPr lang="en-US" sz="2300" dirty="0" smtClean="0"/>
              <a:t>Imaging Genomics Lab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Andrew Saykin (Leader)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Li Shen (co-Leader)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Sungeun Kim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Kwangsik Nho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Shannon Risacher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Vijay Ramanan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300" dirty="0" smtClean="0"/>
              <a:t>National Cell Repository for AD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Tatiana Foroud </a:t>
            </a:r>
            <a:r>
              <a:rPr lang="en-US" sz="2000" b="1" dirty="0"/>
              <a:t>(co-Leader)</a:t>
            </a:r>
            <a:endParaRPr lang="en-US" sz="2000" b="1" dirty="0" smtClean="0"/>
          </a:p>
          <a:p>
            <a:pPr lvl="1">
              <a:lnSpc>
                <a:spcPts val="1400"/>
              </a:lnSpc>
            </a:pPr>
            <a:r>
              <a:rPr lang="en-US" sz="2000" dirty="0" smtClean="0"/>
              <a:t>Kelley Faber</a:t>
            </a:r>
          </a:p>
          <a:p>
            <a:pPr lvl="1">
              <a:lnSpc>
                <a:spcPct val="90000"/>
              </a:lnSpc>
            </a:pPr>
            <a:endParaRPr lang="en-US" sz="1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/>
              <a:t>PPSB Working Group Members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Xiaolan Hu (BMS)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Enchi Liu (Janssen)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Leanne Munsie (Lilly) *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Qingqin Li (J&amp;J)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Nadeem Sarwar (Eisai) *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Adam Schwarz (Lilly)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Holly Soares (BMS)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Dave Stone (Merck)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FNIH Team</a:t>
            </a:r>
          </a:p>
          <a:p>
            <a:pPr marL="457200" lvl="1" indent="0">
              <a:lnSpc>
                <a:spcPts val="1400"/>
              </a:lnSpc>
              <a:buNone/>
            </a:pPr>
            <a:r>
              <a:rPr lang="en-US" sz="2000" dirty="0" smtClean="0"/>
              <a:t>          * Genetics Core Liaisons</a:t>
            </a:r>
          </a:p>
        </p:txBody>
      </p:sp>
      <p:pic>
        <p:nvPicPr>
          <p:cNvPr id="64517" name="Picture 4" descr="adni_logo_150x10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18216"/>
            <a:ext cx="1208185" cy="82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411054" y="1061901"/>
            <a:ext cx="4343400" cy="53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100" b="0" kern="0" dirty="0" smtClean="0"/>
              <a:t>Core Collaborators/Consultants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1" kern="0" dirty="0"/>
              <a:t>Steven </a:t>
            </a:r>
            <a:r>
              <a:rPr lang="en-US" sz="1900" b="1" kern="0" dirty="0" smtClean="0"/>
              <a:t>Potkin </a:t>
            </a:r>
            <a:r>
              <a:rPr lang="en-US" sz="1900" b="1" kern="0" dirty="0"/>
              <a:t>(UCI; </a:t>
            </a:r>
            <a:r>
              <a:rPr lang="en-US" sz="1900" b="1" dirty="0"/>
              <a:t>co-Leader</a:t>
            </a:r>
            <a:r>
              <a:rPr lang="en-US" sz="1900" b="1" dirty="0" smtClean="0"/>
              <a:t>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0" dirty="0" smtClean="0"/>
              <a:t>Lars Bertram (Max Planck)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0" dirty="0" smtClean="0"/>
              <a:t>Lindsay Farrer (BU)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1" dirty="0" smtClean="0"/>
              <a:t>Robert Green (BWH)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kern="0" dirty="0" smtClean="0"/>
              <a:t>Matt Huentelman </a:t>
            </a:r>
            <a:r>
              <a:rPr lang="en-US" sz="1900" kern="0" dirty="0"/>
              <a:t>(</a:t>
            </a:r>
            <a:r>
              <a:rPr lang="en-US" sz="1900" kern="0" dirty="0" smtClean="0"/>
              <a:t>TGen)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0" dirty="0" smtClean="0"/>
              <a:t>Jason Moore (U Penn)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0" dirty="0" smtClean="0"/>
              <a:t>Paul Thompson (USC)</a:t>
            </a:r>
            <a:endParaRPr lang="en-US" sz="19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smtClean="0"/>
              <a:t>Other Collaborators – RNA and NGS Projects: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b="0" kern="0" dirty="0" smtClean="0"/>
              <a:t>Liana Apostolova (IU)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kern="0" dirty="0" smtClean="0"/>
              <a:t>Nilufer Ertekin-Taner (Mayo Clinic)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kern="0" dirty="0" smtClean="0"/>
              <a:t>Keoni Kauwe (BYU)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kern="0" dirty="0" smtClean="0"/>
              <a:t>Yunlong Liu (IU)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kern="0" dirty="0"/>
              <a:t>Fabio </a:t>
            </a:r>
            <a:r>
              <a:rPr lang="en-US" sz="1900" kern="0" dirty="0" smtClean="0"/>
              <a:t>Macciardi (UC Irvine) </a:t>
            </a:r>
            <a:endParaRPr lang="en-US" sz="1900" kern="0" dirty="0"/>
          </a:p>
        </p:txBody>
      </p:sp>
      <p:sp>
        <p:nvSpPr>
          <p:cNvPr id="2" name="Rectangle 1"/>
          <p:cNvSpPr/>
          <p:nvPr/>
        </p:nvSpPr>
        <p:spPr>
          <a:xfrm>
            <a:off x="8153400" y="63246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400" dirty="0" smtClean="0"/>
              <a:t>Aim 1: Blood </a:t>
            </a:r>
            <a:r>
              <a:rPr lang="en-US" sz="3400" dirty="0"/>
              <a:t>sample processing, genotyping and </a:t>
            </a:r>
            <a:r>
              <a:rPr lang="en-US" sz="3400" dirty="0" smtClean="0"/>
              <a:t>dissemination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92" y="1406498"/>
            <a:ext cx="8610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1707 </a:t>
            </a:r>
            <a:r>
              <a:rPr lang="en-US" dirty="0"/>
              <a:t>participants </a:t>
            </a:r>
            <a:r>
              <a:rPr lang="en-US" dirty="0" smtClean="0"/>
              <a:t>have </a:t>
            </a:r>
            <a:r>
              <a:rPr lang="en-US" dirty="0"/>
              <a:t>at least 1 </a:t>
            </a:r>
            <a:r>
              <a:rPr lang="en-US" dirty="0" smtClean="0"/>
              <a:t>lymphoblastoid cell </a:t>
            </a:r>
            <a:r>
              <a:rPr lang="en-US" dirty="0"/>
              <a:t>line (LCL) </a:t>
            </a:r>
            <a:r>
              <a:rPr lang="en-US" dirty="0" smtClean="0"/>
              <a:t>DNA sample banked at NCRAD*</a:t>
            </a:r>
            <a:endParaRPr lang="en-US" dirty="0"/>
          </a:p>
          <a:p>
            <a:pPr lvl="1"/>
            <a:r>
              <a:rPr lang="en-US" dirty="0"/>
              <a:t>810 ADNI-1, </a:t>
            </a:r>
            <a:r>
              <a:rPr lang="en-US" dirty="0" smtClean="0"/>
              <a:t>125 </a:t>
            </a:r>
            <a:r>
              <a:rPr lang="en-US" dirty="0"/>
              <a:t>ADNI-GO, and 772 ADNI-2 </a:t>
            </a:r>
          </a:p>
          <a:p>
            <a:r>
              <a:rPr lang="en-US" dirty="0" smtClean="0"/>
              <a:t>1685 </a:t>
            </a:r>
            <a:r>
              <a:rPr lang="en-US" dirty="0"/>
              <a:t>participants </a:t>
            </a:r>
            <a:r>
              <a:rPr lang="en-US" dirty="0" smtClean="0"/>
              <a:t>have at </a:t>
            </a:r>
            <a:r>
              <a:rPr lang="en-US" dirty="0"/>
              <a:t>least 1 </a:t>
            </a:r>
            <a:r>
              <a:rPr lang="en-US" dirty="0" smtClean="0"/>
              <a:t>DNA sample </a:t>
            </a:r>
            <a:r>
              <a:rPr lang="en-US" dirty="0"/>
              <a:t>from genomic </a:t>
            </a:r>
            <a:r>
              <a:rPr lang="en-US" dirty="0" smtClean="0"/>
              <a:t>blood extracted and banked*</a:t>
            </a:r>
          </a:p>
          <a:p>
            <a:pPr lvl="1"/>
            <a:r>
              <a:rPr lang="en-US" dirty="0" smtClean="0"/>
              <a:t>777 </a:t>
            </a:r>
            <a:r>
              <a:rPr lang="en-US" dirty="0"/>
              <a:t>ADNI-1, 127 ADNI-GO, and </a:t>
            </a:r>
            <a:r>
              <a:rPr lang="en-US" dirty="0" smtClean="0"/>
              <a:t>781 </a:t>
            </a:r>
            <a:r>
              <a:rPr lang="en-US" dirty="0"/>
              <a:t>ADNI-2</a:t>
            </a:r>
            <a:endParaRPr lang="en-US" dirty="0" smtClean="0"/>
          </a:p>
          <a:p>
            <a:r>
              <a:rPr lang="en-US" dirty="0" smtClean="0"/>
              <a:t>1198 participants have RNA samples*</a:t>
            </a:r>
          </a:p>
          <a:p>
            <a:pPr lvl="1"/>
            <a:r>
              <a:rPr lang="en-US" dirty="0" smtClean="0"/>
              <a:t>RNA collection </a:t>
            </a:r>
            <a:r>
              <a:rPr lang="en-US" dirty="0"/>
              <a:t>was initiated in </a:t>
            </a:r>
            <a:r>
              <a:rPr lang="en-US" dirty="0" smtClean="0"/>
              <a:t>ADNI-GO</a:t>
            </a:r>
          </a:p>
          <a:p>
            <a:pPr lvl="1"/>
            <a:r>
              <a:rPr lang="en-US" dirty="0" smtClean="0"/>
              <a:t>ADNI-1 </a:t>
            </a:r>
            <a:r>
              <a:rPr lang="en-US" dirty="0"/>
              <a:t>subjects who continued to ADNI-GO/2 have RNA </a:t>
            </a:r>
            <a:r>
              <a:rPr lang="en-US" dirty="0" smtClean="0"/>
              <a:t>samples; 290 </a:t>
            </a:r>
            <a:r>
              <a:rPr lang="en-US" dirty="0"/>
              <a:t>ADNI-1, 128 ADNI-GO, and </a:t>
            </a:r>
            <a:r>
              <a:rPr lang="en-US" dirty="0" smtClean="0"/>
              <a:t>780 </a:t>
            </a:r>
            <a:r>
              <a:rPr lang="en-US" dirty="0"/>
              <a:t>ADNI-2 subjects have at least 1 RNA sample stored at </a:t>
            </a:r>
            <a:r>
              <a:rPr lang="en-US" dirty="0" smtClean="0"/>
              <a:t>NCRAD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7093" y="6107668"/>
            <a:ext cx="241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* Data as of 3/24/2015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600200" y="64886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400" dirty="0" smtClean="0"/>
              <a:t>Aim 1: Blood </a:t>
            </a:r>
            <a:r>
              <a:rPr lang="en-US" sz="3400" dirty="0"/>
              <a:t>sample processing, genotyping and </a:t>
            </a:r>
            <a:r>
              <a:rPr lang="en-US" sz="3400" dirty="0" smtClean="0"/>
              <a:t>dissemination – cont’d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4" y="1406731"/>
            <a:ext cx="9109365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Genotyping</a:t>
            </a:r>
          </a:p>
          <a:p>
            <a:pPr lvl="1"/>
            <a:r>
              <a:rPr lang="en-US" dirty="0" smtClean="0"/>
              <a:t>All samples: </a:t>
            </a:r>
            <a:r>
              <a:rPr lang="en-US" i="1" dirty="0" smtClean="0"/>
              <a:t>APOE,</a:t>
            </a:r>
            <a:r>
              <a:rPr lang="en-US" dirty="0" smtClean="0"/>
              <a:t> DNA fingerprinting &amp; GWAS (n=1724*)</a:t>
            </a:r>
          </a:p>
          <a:p>
            <a:pPr lvl="1"/>
            <a:r>
              <a:rPr lang="en-US" dirty="0" smtClean="0"/>
              <a:t>Unique individuals with GWAS </a:t>
            </a:r>
            <a:r>
              <a:rPr lang="en-US" dirty="0"/>
              <a:t>(</a:t>
            </a:r>
            <a:r>
              <a:rPr lang="en-US" dirty="0" smtClean="0"/>
              <a:t>n=1674) (8 more need QC repeat)</a:t>
            </a:r>
          </a:p>
          <a:p>
            <a:pPr lvl="1"/>
            <a:r>
              <a:rPr lang="en-US" dirty="0" smtClean="0"/>
              <a:t>ADNI-1: </a:t>
            </a:r>
            <a:r>
              <a:rPr lang="en-US" i="1" dirty="0" smtClean="0"/>
              <a:t>TOMM40</a:t>
            </a:r>
            <a:r>
              <a:rPr lang="en-US" dirty="0" smtClean="0"/>
              <a:t> PolyT (n=757)</a:t>
            </a:r>
          </a:p>
          <a:p>
            <a:r>
              <a:rPr lang="en-US" dirty="0" smtClean="0"/>
              <a:t>Genome-wide association studies (GWAS)</a:t>
            </a:r>
          </a:p>
          <a:p>
            <a:pPr lvl="1"/>
            <a:r>
              <a:rPr lang="en-US" dirty="0" smtClean="0"/>
              <a:t>ADNI-1 Illumina 610 Quad (n=818*)</a:t>
            </a:r>
          </a:p>
          <a:p>
            <a:pPr lvl="1"/>
            <a:r>
              <a:rPr lang="en-US" dirty="0" smtClean="0"/>
              <a:t>ADNI-GO/2 Illumina OmniExpress </a:t>
            </a:r>
            <a:r>
              <a:rPr lang="en-US" dirty="0"/>
              <a:t>(</a:t>
            </a:r>
            <a:r>
              <a:rPr lang="en-US" dirty="0" smtClean="0"/>
              <a:t>n=793)</a:t>
            </a:r>
          </a:p>
          <a:p>
            <a:pPr lvl="1"/>
            <a:r>
              <a:rPr lang="en-US" dirty="0" smtClean="0"/>
              <a:t>Illumina Omni2.5M (n=817*) – completed with WGS</a:t>
            </a:r>
          </a:p>
          <a:p>
            <a:r>
              <a:rPr lang="en-US" dirty="0" smtClean="0"/>
              <a:t>Whole exome sequencing (WES) – n=18 (extreme phenotype)</a:t>
            </a:r>
          </a:p>
          <a:p>
            <a:r>
              <a:rPr lang="en-US" dirty="0"/>
              <a:t>Whole </a:t>
            </a:r>
            <a:r>
              <a:rPr lang="en-US" dirty="0" smtClean="0"/>
              <a:t>genome sequencing (WGS) – n=808 (Broad VCF set)</a:t>
            </a:r>
          </a:p>
          <a:p>
            <a:r>
              <a:rPr lang="en-US" dirty="0" smtClean="0"/>
              <a:t>RNA genome-wide expression profiling (</a:t>
            </a:r>
            <a:r>
              <a:rPr lang="en-US" dirty="0"/>
              <a:t>Affymetrix </a:t>
            </a:r>
            <a:r>
              <a:rPr lang="en-US" dirty="0" smtClean="0"/>
              <a:t>array)</a:t>
            </a:r>
          </a:p>
          <a:p>
            <a:pPr lvl="1"/>
            <a:r>
              <a:rPr lang="en-US" dirty="0" smtClean="0"/>
              <a:t>Pending QC: n~746 of 811 </a:t>
            </a:r>
            <a:r>
              <a:rPr lang="en-US" dirty="0" err="1" smtClean="0"/>
              <a:t>PaxGene</a:t>
            </a:r>
            <a:r>
              <a:rPr lang="en-US" dirty="0" smtClean="0"/>
              <a:t> blood RNA tubes (BMS)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138446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* 1674/1724 GWAS available; local IRB related embargo: 61/818</a:t>
            </a:r>
            <a:r>
              <a:rPr lang="en-US" sz="1600" i="1" dirty="0"/>
              <a:t>; </a:t>
            </a:r>
            <a:r>
              <a:rPr lang="en-US" sz="1600" i="1" dirty="0" smtClean="0"/>
              <a:t>5/817; updated 4/2015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1600200" y="64886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5311"/>
            <a:ext cx="2743200" cy="762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Publications</a:t>
            </a:r>
            <a:endParaRPr lang="en-US" sz="3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1334"/>
            <a:ext cx="5029200" cy="594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8" y="2687311"/>
            <a:ext cx="2402332" cy="323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040111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 of 1/1/2015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244249"/>
            <a:ext cx="335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ADNI Genetics Data Use and Reports (2008 to 2014)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305800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Aim 2: Genome-wide </a:t>
            </a:r>
            <a:r>
              <a:rPr lang="en-US" sz="3000" b="1" dirty="0"/>
              <a:t>analysis of multidimensional phenotypic data collected on the ADNI </a:t>
            </a:r>
            <a:r>
              <a:rPr lang="en-US" sz="3000" b="1" dirty="0" smtClean="0"/>
              <a:t>cohort</a:t>
            </a:r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1600200" y="64886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henli\Documents\Papers\J01h-Meetings\2015\150306-IADC\150303-slides\150305a-review\Sheet 1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0" r="11576" b="12165"/>
          <a:stretch/>
        </p:blipFill>
        <p:spPr bwMode="auto">
          <a:xfrm>
            <a:off x="350597" y="1538010"/>
            <a:ext cx="8396214" cy="38721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henli\Documents\Papers\J01h-Meetings\2015\150306-IADC\150303-slides\150305a-review\Sheet 1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4" t="3540" b="88846"/>
          <a:stretch/>
        </p:blipFill>
        <p:spPr bwMode="auto">
          <a:xfrm>
            <a:off x="350595" y="5486400"/>
            <a:ext cx="252736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60730" y="5759893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 of 1/1/2015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001000" cy="579438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Gene Counts</a:t>
            </a:r>
            <a:endParaRPr lang="en-US" sz="3800" dirty="0"/>
          </a:p>
        </p:txBody>
      </p:sp>
      <p:sp>
        <p:nvSpPr>
          <p:cNvPr id="8" name="Rectangle 7"/>
          <p:cNvSpPr/>
          <p:nvPr/>
        </p:nvSpPr>
        <p:spPr>
          <a:xfrm>
            <a:off x="1655917" y="102513"/>
            <a:ext cx="61164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ADNI Genetics Data Use and Reports (2008 to 2014)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600200" y="64886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henli\Documents\Papers\J01h-Meetings\2015\150306-IADC\150303-slides\150305a-review\Sheet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0" t="3533" b="89694"/>
          <a:stretch/>
        </p:blipFill>
        <p:spPr bwMode="auto">
          <a:xfrm>
            <a:off x="228600" y="5334000"/>
            <a:ext cx="265354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60730" y="5726469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 of 1/1/2015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655638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Gene </a:t>
            </a:r>
            <a:r>
              <a:rPr lang="en-US" sz="3800" dirty="0" smtClean="0"/>
              <a:t>Counts without APOE</a:t>
            </a:r>
            <a:endParaRPr lang="en-US" sz="3800" dirty="0"/>
          </a:p>
        </p:txBody>
      </p:sp>
      <p:pic>
        <p:nvPicPr>
          <p:cNvPr id="2050" name="Picture 2" descr="C:\Users\shenli\Documents\Papers\J01h-Meetings\2015\150306-IADC\150303-slides\150305a-review\Sheet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9" r="11181" b="15165"/>
          <a:stretch/>
        </p:blipFill>
        <p:spPr bwMode="auto">
          <a:xfrm>
            <a:off x="228600" y="1538010"/>
            <a:ext cx="8669050" cy="36435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55917" y="102513"/>
            <a:ext cx="61164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ADNI Genetics Data Use and Reports (2008 to 2014)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1600200" y="64886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Aim 2: Genome-wide </a:t>
            </a:r>
            <a:r>
              <a:rPr lang="en-US" sz="3000" dirty="0"/>
              <a:t>analysis of </a:t>
            </a:r>
            <a:r>
              <a:rPr lang="en-US" sz="3000" dirty="0" smtClean="0"/>
              <a:t>multidimensional </a:t>
            </a:r>
            <a:r>
              <a:rPr lang="en-US" sz="3000" dirty="0"/>
              <a:t>phenotypic data collected on the ADNI </a:t>
            </a:r>
            <a:r>
              <a:rPr lang="en-US" sz="3000" dirty="0" smtClean="0"/>
              <a:t>cohort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7" y="1447800"/>
            <a:ext cx="9143999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ADNI </a:t>
            </a:r>
            <a:r>
              <a:rPr lang="en-US" i="1" dirty="0" smtClean="0"/>
              <a:t>APOE </a:t>
            </a:r>
            <a:r>
              <a:rPr lang="en-US" dirty="0" smtClean="0"/>
              <a:t>data has been reported extensively regarding MCI and AD</a:t>
            </a:r>
          </a:p>
          <a:p>
            <a:pPr marL="0" indent="0">
              <a:buNone/>
            </a:pPr>
            <a:endParaRPr lang="en-US" sz="600" dirty="0" smtClean="0"/>
          </a:p>
          <a:p>
            <a:r>
              <a:rPr lang="en-US" dirty="0" smtClean="0"/>
              <a:t>ADNI GWAS data - Selected contributions highlighting impact</a:t>
            </a:r>
          </a:p>
          <a:p>
            <a:endParaRPr lang="en-US" sz="1100" dirty="0"/>
          </a:p>
          <a:p>
            <a:pPr marL="0" indent="0" algn="ctr">
              <a:buNone/>
            </a:pPr>
            <a:r>
              <a:rPr lang="en-US" u="sng" dirty="0" smtClean="0"/>
              <a:t>ADNI GWAS and related studies in MCI and AD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3100" dirty="0" smtClean="0"/>
              <a:t>2009: 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GWAS of MRI hippocampal volume in AD</a:t>
            </a:r>
            <a:endParaRPr lang="en-US" sz="3100" dirty="0"/>
          </a:p>
          <a:p>
            <a:pPr lvl="1"/>
            <a:r>
              <a:rPr lang="en-US" sz="3100" dirty="0" smtClean="0"/>
              <a:t>2010: 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GWAS of CSF amyloid and tau markers</a:t>
            </a:r>
          </a:p>
          <a:p>
            <a:pPr lvl="1"/>
            <a:r>
              <a:rPr lang="en-US" sz="3100" dirty="0" smtClean="0"/>
              <a:t>2010: 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whole brain ROI-based GWAS &amp; voxel-based GWAS</a:t>
            </a:r>
          </a:p>
          <a:p>
            <a:pPr lvl="1"/>
            <a:r>
              <a:rPr lang="en-US" sz="3100" dirty="0" smtClean="0"/>
              <a:t>2010: 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GWAS of longitudinal hippocampal MRI change</a:t>
            </a:r>
          </a:p>
          <a:p>
            <a:pPr lvl="1"/>
            <a:r>
              <a:rPr lang="en-US" sz="3100" dirty="0" smtClean="0"/>
              <a:t>2010: Among 1</a:t>
            </a:r>
            <a:r>
              <a:rPr lang="en-US" sz="3100" baseline="30000" dirty="0" smtClean="0"/>
              <a:t>st</a:t>
            </a:r>
            <a:r>
              <a:rPr lang="en-US" sz="3100" dirty="0"/>
              <a:t> </a:t>
            </a:r>
            <a:r>
              <a:rPr lang="en-US" sz="3100" dirty="0" smtClean="0"/>
              <a:t>studies of mitochondrial </a:t>
            </a:r>
            <a:r>
              <a:rPr lang="en-US" sz="3100" dirty="0"/>
              <a:t>DNA variations </a:t>
            </a:r>
            <a:r>
              <a:rPr lang="en-US" sz="3100" dirty="0" smtClean="0"/>
              <a:t>in AD</a:t>
            </a:r>
          </a:p>
          <a:p>
            <a:pPr lvl="1"/>
            <a:r>
              <a:rPr lang="en-US" sz="3100" dirty="0" smtClean="0"/>
              <a:t>2011: Replication sample in very large-scale AD case-control GWAS</a:t>
            </a:r>
          </a:p>
          <a:p>
            <a:pPr lvl="1"/>
            <a:r>
              <a:rPr lang="en-US" sz="3100" dirty="0"/>
              <a:t>2011: Among the </a:t>
            </a:r>
            <a:r>
              <a:rPr lang="en-US" sz="3100" dirty="0" smtClean="0"/>
              <a:t>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reports of copy number variation (CNV) in AD/MCI</a:t>
            </a:r>
            <a:endParaRPr lang="en-US" sz="3100" dirty="0"/>
          </a:p>
          <a:p>
            <a:pPr lvl="1"/>
            <a:r>
              <a:rPr lang="en-US" sz="3100" dirty="0" smtClean="0"/>
              <a:t>2012: Sample in two of the 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large-scale genetic meta-analyses of MRI</a:t>
            </a:r>
          </a:p>
          <a:p>
            <a:pPr lvl="1"/>
            <a:r>
              <a:rPr lang="en-US" sz="3100" dirty="0"/>
              <a:t>2012: 1</a:t>
            </a:r>
            <a:r>
              <a:rPr lang="en-US" sz="3100" baseline="30000" dirty="0"/>
              <a:t>st</a:t>
            </a:r>
            <a:r>
              <a:rPr lang="en-US" sz="3100" dirty="0"/>
              <a:t> gene pathway analysis of amyloid PET (PiB)</a:t>
            </a:r>
          </a:p>
          <a:p>
            <a:pPr lvl="1"/>
            <a:r>
              <a:rPr lang="en-US" sz="3100" dirty="0" smtClean="0"/>
              <a:t>2012: Among the 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gene pathway analyses of memory impairment</a:t>
            </a:r>
          </a:p>
        </p:txBody>
      </p:sp>
    </p:spTree>
    <p:extLst>
      <p:ext uri="{BB962C8B-B14F-4D97-AF65-F5344CB8AC3E}">
        <p14:creationId xmlns:p14="http://schemas.microsoft.com/office/powerpoint/2010/main" val="10908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Aim 2: Genome wide analysis and impact of ADNI MCI and AD phenotypes – continued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0822" y="1016922"/>
            <a:ext cx="9753600" cy="58410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1400" dirty="0" smtClean="0"/>
          </a:p>
          <a:p>
            <a:pPr lvl="1"/>
            <a:r>
              <a:rPr lang="en-US" sz="2200" dirty="0" smtClean="0"/>
              <a:t>2013: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GWAS of amyloid PET (florbetapir)</a:t>
            </a:r>
          </a:p>
          <a:p>
            <a:pPr lvl="1"/>
            <a:r>
              <a:rPr lang="en-US" sz="2200" dirty="0" smtClean="0"/>
              <a:t>2013: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MRI study of recently discovered </a:t>
            </a:r>
            <a:r>
              <a:rPr lang="en-US" sz="2200" i="1" dirty="0" smtClean="0"/>
              <a:t>TREM2</a:t>
            </a:r>
            <a:r>
              <a:rPr lang="en-US" sz="2200" dirty="0" smtClean="0"/>
              <a:t> variant</a:t>
            </a:r>
          </a:p>
          <a:p>
            <a:pPr lvl="1"/>
            <a:r>
              <a:rPr lang="en-US" sz="2200" dirty="0" smtClean="0"/>
              <a:t>2013: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whole-exome sequencing study in MCI (1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extreme MRI phenotype in MCI)</a:t>
            </a:r>
          </a:p>
          <a:p>
            <a:pPr lvl="1"/>
            <a:r>
              <a:rPr lang="en-US" sz="2200" dirty="0" smtClean="0"/>
              <a:t>2013</a:t>
            </a:r>
            <a:r>
              <a:rPr lang="en-US" sz="2200" dirty="0"/>
              <a:t>: </a:t>
            </a:r>
            <a:r>
              <a:rPr lang="en-US" sz="2200" dirty="0" smtClean="0"/>
              <a:t>Demonstrated strong influence </a:t>
            </a:r>
            <a:r>
              <a:rPr lang="en-US" sz="2200" dirty="0"/>
              <a:t>of </a:t>
            </a:r>
            <a:r>
              <a:rPr lang="en-US" sz="2200" dirty="0" smtClean="0"/>
              <a:t>genetic variation </a:t>
            </a:r>
            <a:r>
              <a:rPr lang="en-US" sz="2200" dirty="0"/>
              <a:t>on </a:t>
            </a:r>
            <a:r>
              <a:rPr lang="en-US" sz="2200" dirty="0" smtClean="0"/>
              <a:t>plasma protein levels</a:t>
            </a:r>
          </a:p>
          <a:p>
            <a:pPr lvl="1"/>
            <a:r>
              <a:rPr lang="en-US" sz="2200" dirty="0" smtClean="0"/>
              <a:t>2013: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large scale WGS data set released to scientific community – analyses begin</a:t>
            </a:r>
          </a:p>
          <a:p>
            <a:pPr lvl="1"/>
            <a:r>
              <a:rPr lang="en-US" sz="2200" dirty="0"/>
              <a:t>2013: </a:t>
            </a:r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GWAS of the healthy </a:t>
            </a:r>
            <a:r>
              <a:rPr lang="en-US" sz="2200" dirty="0"/>
              <a:t>human </a:t>
            </a:r>
            <a:r>
              <a:rPr lang="en-US" sz="2200" dirty="0" smtClean="0"/>
              <a:t>structural connectome </a:t>
            </a:r>
            <a:r>
              <a:rPr lang="en-US" sz="2200" dirty="0"/>
              <a:t>discovers </a:t>
            </a:r>
            <a:r>
              <a:rPr lang="en-US" sz="2200" i="1" dirty="0"/>
              <a:t>SPON1</a:t>
            </a:r>
            <a:r>
              <a:rPr lang="en-US" sz="2200" dirty="0"/>
              <a:t> </a:t>
            </a:r>
            <a:r>
              <a:rPr lang="en-US" sz="2200" dirty="0" smtClean="0"/>
              <a:t>gene</a:t>
            </a:r>
          </a:p>
          <a:p>
            <a:pPr lvl="1"/>
            <a:r>
              <a:rPr lang="en-US" sz="2200" dirty="0" smtClean="0"/>
              <a:t>2014: Largest GWAS of memory at the time - </a:t>
            </a:r>
            <a:r>
              <a:rPr lang="en-US" sz="2200" i="1" dirty="0" smtClean="0"/>
              <a:t>FASTKD2</a:t>
            </a:r>
            <a:r>
              <a:rPr lang="en-US" sz="2200" dirty="0" smtClean="0"/>
              <a:t> gene discovered and</a:t>
            </a:r>
          </a:p>
          <a:p>
            <a:pPr marL="457200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associated with hippocampal structure on MRI</a:t>
            </a:r>
          </a:p>
          <a:p>
            <a:pPr lvl="1"/>
            <a:r>
              <a:rPr lang="en-US" sz="2200" dirty="0" smtClean="0"/>
              <a:t>2014: Metabolomics collaboration launched (to include gene-metabolite studies)</a:t>
            </a:r>
          </a:p>
          <a:p>
            <a:pPr lvl="1"/>
            <a:r>
              <a:rPr lang="en-US" sz="2200" dirty="0" smtClean="0"/>
              <a:t>2015: WES detects </a:t>
            </a:r>
            <a:r>
              <a:rPr lang="en-US" sz="2200" i="1" dirty="0" smtClean="0"/>
              <a:t>REST</a:t>
            </a:r>
            <a:r>
              <a:rPr lang="en-US" sz="2200" dirty="0" smtClean="0"/>
              <a:t> as novel neuroprotective target in MCI</a:t>
            </a:r>
          </a:p>
          <a:p>
            <a:pPr lvl="1"/>
            <a:r>
              <a:rPr lang="en-US" sz="2200" dirty="0" smtClean="0"/>
              <a:t>2015: </a:t>
            </a:r>
            <a:r>
              <a:rPr lang="en-US" sz="2200" dirty="0"/>
              <a:t>RNA </a:t>
            </a:r>
            <a:r>
              <a:rPr lang="en-US" sz="2200" dirty="0" smtClean="0"/>
              <a:t>baseline expression </a:t>
            </a:r>
            <a:r>
              <a:rPr lang="en-US" sz="2200" dirty="0"/>
              <a:t>profiling </a:t>
            </a:r>
            <a:r>
              <a:rPr lang="en-US" sz="2200" dirty="0" smtClean="0"/>
              <a:t>and quality control nears completion </a:t>
            </a:r>
            <a:endParaRPr lang="en-US" sz="2200" dirty="0"/>
          </a:p>
          <a:p>
            <a:pPr lvl="1"/>
            <a:r>
              <a:rPr lang="en-US" sz="2200" dirty="0" smtClean="0"/>
              <a:t>2015: Numerous discovery, replication &amp; methods studies continue using ADNI data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628&quot;&gt;&lt;property id=&quot;20148&quot; value=&quot;5&quot;/&gt;&lt;property id=&quot;20300&quot; value=&quot;Slide 8 - &amp;quot;ADNI Genetics Working Group&amp;quot;&quot;/&gt;&lt;property id=&quot;20307&quot; value=&quot;299&quot;/&gt;&lt;/object&gt;&lt;object type=&quot;3&quot; unique_id=&quot;16646&quot;&gt;&lt;property id=&quot;20148&quot; value=&quot;5&quot;/&gt;&lt;property id=&quot;20300&quot; value=&quot;Slide 1 - &amp;quot;ADNI Genetics Core &amp;#x0D;&amp;#x0A;Impact and Plans&amp;#x0D;&amp;#x0A;&amp;quot;&quot;/&gt;&lt;property id=&quot;20307&quot; value=&quot;651&quot;/&gt;&lt;/object&gt;&lt;object type=&quot;3&quot; unique_id=&quot;16647&quot;&gt;&lt;property id=&quot;20148&quot; value=&quot;5&quot;/&gt;&lt;property id=&quot;20300&quot; value=&quot;Slide 5&quot;/&gt;&lt;property id=&quot;20307&quot; value=&quot;634&quot;/&gt;&lt;/object&gt;&lt;object type=&quot;3&quot; unique_id=&quot;16657&quot;&gt;&lt;property id=&quot;20148&quot; value=&quot;5&quot;/&gt;&lt;property id=&quot;20300&quot; value=&quot;Slide 7 - &amp;quot;ADNI-3 Planning: Genetics Core&amp;#x0D;&amp;#x0A;Draft Aims - Overview&amp;quot;&quot;/&gt;&lt;property id=&quot;20307&quot; value=&quot;650&quot;/&gt;&lt;/object&gt;&lt;object type=&quot;3&quot; unique_id=&quot;16974&quot;&gt;&lt;property id=&quot;20148&quot; value=&quot;5&quot;/&gt;&lt;property id=&quot;20300&quot; value=&quot;Slide 2 - &amp;quot;ADNI-2 Specific Aims&amp;quot;&quot;/&gt;&lt;property id=&quot;20307&quot; value=&quot;653&quot;/&gt;&lt;/object&gt;&lt;object type=&quot;3&quot; unique_id=&quot;16975&quot;&gt;&lt;property id=&quot;20148&quot; value=&quot;5&quot;/&gt;&lt;property id=&quot;20300&quot; value=&quot;Slide 3 - &amp;quot;Blood sample processing, genotyping and dissemination - 1&amp;quot;&quot;/&gt;&lt;property id=&quot;20307&quot; value=&quot;654&quot;/&gt;&lt;/object&gt;&lt;object type=&quot;3&quot; unique_id=&quot;16976&quot;&gt;&lt;property id=&quot;20148&quot; value=&quot;5&quot;/&gt;&lt;property id=&quot;20300&quot; value=&quot;Slide 6 - &amp;quot;Aim 2: Genome-wide analysis of multidimensional phenotypic data collected on the ADNI cohort&amp;quot;&quot;/&gt;&lt;property id=&quot;20307&quot; value=&quot;655&quot;/&gt;&lt;/object&gt;&lt;object type=&quot;3&quot; unique_id=&quot;17023&quot;&gt;&lt;property id=&quot;20148&quot; value=&quot;5&quot;/&gt;&lt;property id=&quot;20300&quot; value=&quot;Slide 4 - &amp;quot;Blood sample processing, genotyping and dissemination - 2&amp;quot;&quot;/&gt;&lt;property id=&quot;20307&quot; value=&quot;6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1862</Words>
  <Application>Microsoft Office PowerPoint</Application>
  <PresentationFormat>On-screen Show (4:3)</PresentationFormat>
  <Paragraphs>235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Genetics Core  Update and ADNI-3 Plans </vt:lpstr>
      <vt:lpstr>Original ADNI-2 Specific Aims Progress Report &amp; Impact</vt:lpstr>
      <vt:lpstr>Aim 1: Blood sample processing, genotyping and dissemination</vt:lpstr>
      <vt:lpstr>Aim 1: Blood sample processing, genotyping and dissemination – cont’d</vt:lpstr>
      <vt:lpstr>Publications</vt:lpstr>
      <vt:lpstr>Gene Counts</vt:lpstr>
      <vt:lpstr>Gene Counts without APOE</vt:lpstr>
      <vt:lpstr>Aim 2: Genome-wide analysis of multidimensional phenotypic data collected on the ADNI cohort</vt:lpstr>
      <vt:lpstr>Aim 2: Genome wide analysis and impact of ADNI MCI and AD phenotypes – continued</vt:lpstr>
      <vt:lpstr>Converging –omics &amp; Systems Biology</vt:lpstr>
      <vt:lpstr>Systems Biology Working Group</vt:lpstr>
      <vt:lpstr>PowerPoint Presentation</vt:lpstr>
      <vt:lpstr>Novel Target Discovery Examples</vt:lpstr>
      <vt:lpstr>FASTKD2 &amp; Memory</vt:lpstr>
      <vt:lpstr>REST: Protective Variant</vt:lpstr>
      <vt:lpstr>REST: Meta-Analysis  5 Independent Cohorts (N=923)</vt:lpstr>
      <vt:lpstr>GWAS of Longitudinal Amyloid PET: IL1RAP</vt:lpstr>
      <vt:lpstr>Effect of IL1RAP rs12053868</vt:lpstr>
      <vt:lpstr>ADNI 3 – OVERALL SPECIFIC AIMS Genetics can contribute to each goal</vt:lpstr>
      <vt:lpstr>Scientific Rationale &amp; Hypotheses</vt:lpstr>
      <vt:lpstr>Genetics Aims for ADNI-3 Overview</vt:lpstr>
      <vt:lpstr>Genetics Core/Working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ADNI Genetics Core: Updates</dc:title>
  <dc:creator>Andrew J. Saykin</dc:creator>
  <cp:lastModifiedBy>James Hendrix</cp:lastModifiedBy>
  <cp:revision>493</cp:revision>
  <cp:lastPrinted>2014-09-21T18:05:38Z</cp:lastPrinted>
  <dcterms:created xsi:type="dcterms:W3CDTF">2006-08-16T00:00:00Z</dcterms:created>
  <dcterms:modified xsi:type="dcterms:W3CDTF">2015-07-17T13:03:07Z</dcterms:modified>
</cp:coreProperties>
</file>