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4376" r:id="rId2"/>
    <p:sldId id="4498" r:id="rId3"/>
    <p:sldId id="4502" r:id="rId4"/>
    <p:sldId id="4470" r:id="rId5"/>
    <p:sldId id="4503" r:id="rId6"/>
    <p:sldId id="4497" r:id="rId7"/>
    <p:sldId id="4482" r:id="rId8"/>
    <p:sldId id="4520" r:id="rId9"/>
    <p:sldId id="4524" r:id="rId10"/>
    <p:sldId id="4548" r:id="rId11"/>
    <p:sldId id="4481" r:id="rId12"/>
    <p:sldId id="4543" r:id="rId13"/>
    <p:sldId id="4549" r:id="rId14"/>
    <p:sldId id="4504" r:id="rId15"/>
    <p:sldId id="4505" r:id="rId16"/>
    <p:sldId id="4507" r:id="rId17"/>
    <p:sldId id="4508" r:id="rId18"/>
    <p:sldId id="4509" r:id="rId19"/>
    <p:sldId id="4510" r:id="rId20"/>
    <p:sldId id="4474" r:id="rId21"/>
  </p:sldIdLst>
  <p:sldSz cx="9144000" cy="6858000" type="screen4x3"/>
  <p:notesSz cx="9232900" cy="6934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687" userDrawn="1">
          <p15:clr>
            <a:srgbClr val="A4A3A4"/>
          </p15:clr>
        </p15:guide>
        <p15:guide id="3" orient="horz" pos="1718" userDrawn="1">
          <p15:clr>
            <a:srgbClr val="A4A3A4"/>
          </p15:clr>
        </p15:guide>
        <p15:guide id="4" orient="horz" pos="3633" userDrawn="1">
          <p15:clr>
            <a:srgbClr val="A4A3A4"/>
          </p15:clr>
        </p15:guide>
        <p15:guide id="5" orient="horz" pos="392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4">
          <p15:clr>
            <a:srgbClr val="A4A3A4"/>
          </p15:clr>
        </p15:guide>
        <p15:guide id="2" pos="29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FF0000"/>
    <a:srgbClr val="00FF00"/>
    <a:srgbClr val="339933"/>
    <a:srgbClr val="9999FF"/>
    <a:srgbClr val="08080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569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orient="horz" pos="687"/>
        <p:guide orient="horz" pos="1718"/>
        <p:guide orient="horz" pos="3633"/>
        <p:guide orient="horz" pos="3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16" y="-78"/>
      </p:cViewPr>
      <p:guideLst>
        <p:guide orient="horz" pos="2184"/>
        <p:guide pos="29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7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292475"/>
            <a:ext cx="67691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5345" rIns="92309" bIns="453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522288"/>
            <a:ext cx="3462338" cy="259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244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1114" cy="6849879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3" y="2317"/>
                <a:ext cx="1245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512" y="1736429"/>
            <a:ext cx="7772977" cy="1921604"/>
          </a:xfrm>
        </p:spPr>
        <p:txBody>
          <a:bodyPr/>
          <a:lstStyle>
            <a:lvl1pPr>
              <a:defRPr sz="5455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7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023" y="3885442"/>
            <a:ext cx="6401955" cy="175267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489" y="6248870"/>
            <a:ext cx="2133023" cy="47593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489" y="6252119"/>
            <a:ext cx="2895023" cy="47593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489" y="6255367"/>
            <a:ext cx="2133023" cy="47593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02E1-DB8E-4B14-9166-5C8BCFA92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87D4E-95B1-484C-A295-C26AEDC6B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7" y="274516"/>
            <a:ext cx="2056535" cy="58509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89" y="274516"/>
            <a:ext cx="6033943" cy="58509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ACD39-E868-4456-AA4B-100EEC473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489" y="274516"/>
            <a:ext cx="8229023" cy="5850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F3EF5-AC1A-4F9C-9206-45B4C148C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E2046-5541-494C-9FA4-4294C9514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6858"/>
            <a:ext cx="7771534" cy="1362828"/>
          </a:xfrm>
        </p:spPr>
        <p:txBody>
          <a:bodyPr anchor="t"/>
          <a:lstStyle>
            <a:lvl1pPr algn="l">
              <a:defRPr sz="363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5960"/>
            <a:ext cx="7771534" cy="1500898"/>
          </a:xfrm>
        </p:spPr>
        <p:txBody>
          <a:bodyPr anchor="b"/>
          <a:lstStyle>
            <a:lvl1pPr marL="0" indent="0">
              <a:buNone/>
              <a:defRPr sz="1818"/>
            </a:lvl1pPr>
            <a:lvl2pPr marL="415641" indent="0">
              <a:buNone/>
              <a:defRPr sz="1636"/>
            </a:lvl2pPr>
            <a:lvl3pPr marL="831281" indent="0">
              <a:buNone/>
              <a:defRPr sz="1455"/>
            </a:lvl3pPr>
            <a:lvl4pPr marL="1246922" indent="0">
              <a:buNone/>
              <a:defRPr sz="1273"/>
            </a:lvl4pPr>
            <a:lvl5pPr marL="1662562" indent="0">
              <a:buNone/>
              <a:defRPr sz="1273"/>
            </a:lvl5pPr>
            <a:lvl6pPr marL="2078203" indent="0">
              <a:buNone/>
              <a:defRPr sz="1273"/>
            </a:lvl6pPr>
            <a:lvl7pPr marL="2493843" indent="0">
              <a:buNone/>
              <a:defRPr sz="1273"/>
            </a:lvl7pPr>
            <a:lvl8pPr marL="2909484" indent="0">
              <a:buNone/>
              <a:defRPr sz="1273"/>
            </a:lvl8pPr>
            <a:lvl9pPr marL="3325124" indent="0">
              <a:buNone/>
              <a:defRPr sz="12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86987-D4FB-4965-AA42-3FEC0FBF3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599985"/>
            <a:ext cx="4045238" cy="4525435"/>
          </a:xfrm>
        </p:spPr>
        <p:txBody>
          <a:bodyPr/>
          <a:lstStyle>
            <a:lvl1pPr>
              <a:defRPr sz="2545"/>
            </a:lvl1pPr>
            <a:lvl2pPr>
              <a:defRPr sz="2182"/>
            </a:lvl2pPr>
            <a:lvl3pPr>
              <a:defRPr sz="1818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599985"/>
            <a:ext cx="4045239" cy="4525435"/>
          </a:xfrm>
        </p:spPr>
        <p:txBody>
          <a:bodyPr/>
          <a:lstStyle>
            <a:lvl1pPr>
              <a:defRPr sz="2545"/>
            </a:lvl1pPr>
            <a:lvl2pPr>
              <a:defRPr sz="2182"/>
            </a:lvl2pPr>
            <a:lvl3pPr>
              <a:defRPr sz="1818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714B6-CE41-49B9-AEDB-86B7FADFF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011"/>
            <a:ext cx="4039465" cy="639993"/>
          </a:xfrm>
        </p:spPr>
        <p:txBody>
          <a:bodyPr anchor="b"/>
          <a:lstStyle>
            <a:lvl1pPr marL="0" indent="0">
              <a:buNone/>
              <a:defRPr sz="2182" b="1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003"/>
            <a:ext cx="4039465" cy="3950416"/>
          </a:xfrm>
        </p:spPr>
        <p:txBody>
          <a:bodyPr/>
          <a:lstStyle>
            <a:lvl1pPr>
              <a:defRPr sz="2182"/>
            </a:lvl1pPr>
            <a:lvl2pPr>
              <a:defRPr sz="1818"/>
            </a:lvl2pPr>
            <a:lvl3pPr>
              <a:defRPr sz="163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5011"/>
            <a:ext cx="4040909" cy="639993"/>
          </a:xfrm>
        </p:spPr>
        <p:txBody>
          <a:bodyPr anchor="b"/>
          <a:lstStyle>
            <a:lvl1pPr marL="0" indent="0">
              <a:buNone/>
              <a:defRPr sz="2182" b="1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5003"/>
            <a:ext cx="4040909" cy="3950416"/>
          </a:xfrm>
        </p:spPr>
        <p:txBody>
          <a:bodyPr/>
          <a:lstStyle>
            <a:lvl1pPr>
              <a:defRPr sz="2182"/>
            </a:lvl1pPr>
            <a:lvl2pPr>
              <a:defRPr sz="1818"/>
            </a:lvl2pPr>
            <a:lvl3pPr>
              <a:defRPr sz="163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6BC57-D645-4EF0-A5A1-96CC0D447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3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FE575-2B04-48CA-84C1-EB1535889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F912D-47D2-4C4C-A502-7C9E3FB42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2891"/>
            <a:ext cx="3007591" cy="1161410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2891"/>
            <a:ext cx="5111750" cy="5852529"/>
          </a:xfrm>
        </p:spPr>
        <p:txBody>
          <a:bodyPr/>
          <a:lstStyle>
            <a:lvl1pPr>
              <a:defRPr sz="2909"/>
            </a:lvl1pPr>
            <a:lvl2pPr>
              <a:defRPr sz="2545"/>
            </a:lvl2pPr>
            <a:lvl3pPr>
              <a:defRPr sz="2182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4300"/>
            <a:ext cx="3007591" cy="4691119"/>
          </a:xfrm>
        </p:spPr>
        <p:txBody>
          <a:bodyPr/>
          <a:lstStyle>
            <a:lvl1pPr marL="0" indent="0">
              <a:buNone/>
              <a:defRPr sz="1273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19DE-BDAD-4513-8E9A-4A4FD5777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799951"/>
            <a:ext cx="5486977" cy="566897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2380"/>
            <a:ext cx="5486977" cy="4114475"/>
          </a:xfrm>
        </p:spPr>
        <p:txBody>
          <a:bodyPr/>
          <a:lstStyle>
            <a:lvl1pPr marL="0" indent="0">
              <a:buNone/>
              <a:defRPr sz="2909"/>
            </a:lvl1pPr>
            <a:lvl2pPr marL="415641" indent="0">
              <a:buNone/>
              <a:defRPr sz="2545"/>
            </a:lvl2pPr>
            <a:lvl3pPr marL="831281" indent="0">
              <a:buNone/>
              <a:defRPr sz="2182"/>
            </a:lvl3pPr>
            <a:lvl4pPr marL="1246922" indent="0">
              <a:buNone/>
              <a:defRPr sz="1818"/>
            </a:lvl4pPr>
            <a:lvl5pPr marL="1662562" indent="0">
              <a:buNone/>
              <a:defRPr sz="1818"/>
            </a:lvl5pPr>
            <a:lvl6pPr marL="2078203" indent="0">
              <a:buNone/>
              <a:defRPr sz="1818"/>
            </a:lvl6pPr>
            <a:lvl7pPr marL="2493843" indent="0">
              <a:buNone/>
              <a:defRPr sz="1818"/>
            </a:lvl7pPr>
            <a:lvl8pPr marL="2909484" indent="0">
              <a:buNone/>
              <a:defRPr sz="1818"/>
            </a:lvl8pPr>
            <a:lvl9pPr marL="3325124" indent="0">
              <a:buNone/>
              <a:defRPr sz="1818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6848"/>
            <a:ext cx="5486977" cy="805677"/>
          </a:xfrm>
        </p:spPr>
        <p:txBody>
          <a:bodyPr/>
          <a:lstStyle>
            <a:lvl1pPr marL="0" indent="0">
              <a:buNone/>
              <a:defRPr sz="1273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F1EB9-4B40-4E23-A1E6-D25C5CA41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489" y="6252119"/>
            <a:ext cx="2133023" cy="47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9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489" y="6248870"/>
            <a:ext cx="2133023" cy="47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91">
                <a:latin typeface="Arial" pitchFamily="34" charset="0"/>
              </a:defRPr>
            </a:lvl1pPr>
          </a:lstStyle>
          <a:p>
            <a:pPr>
              <a:defRPr/>
            </a:pPr>
            <a:fld id="{19D17DA8-D0CC-4AB2-82D1-03FF5D2FD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1114" cy="6849879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60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0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0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58" name="Freeform 10"/>
              <p:cNvSpPr>
                <a:spLocks/>
              </p:cNvSpPr>
              <p:nvPr/>
            </p:nvSpPr>
            <p:spPr bwMode="hidden">
              <a:xfrm>
                <a:off x="4503" y="2317"/>
                <a:ext cx="1245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60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0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489" y="274516"/>
            <a:ext cx="8229023" cy="114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6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489" y="6248870"/>
            <a:ext cx="2895023" cy="47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9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6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89" y="1599985"/>
            <a:ext cx="8229023" cy="452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15641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831281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246922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662562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11730" indent="-3117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909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75416" indent="-2597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545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039101" indent="-20782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182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454742" indent="-20782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818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870382" indent="-20782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818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86023" indent="-20782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818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01663" indent="-20782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818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117304" indent="-20782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818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532944" indent="-20782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818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1pPr>
      <a:lvl2pPr marL="41564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2pPr>
      <a:lvl3pPr marL="83128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3pPr>
      <a:lvl4pPr marL="124692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4pPr>
      <a:lvl5pPr marL="166256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5pPr>
      <a:lvl6pPr marL="207820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6pPr>
      <a:lvl7pPr marL="249384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7pPr>
      <a:lvl8pPr marL="290948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8pPr>
      <a:lvl9pPr marL="332512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4182" y="381000"/>
            <a:ext cx="7758545" cy="692727"/>
          </a:xfrm>
        </p:spPr>
        <p:txBody>
          <a:bodyPr/>
          <a:lstStyle/>
          <a:p>
            <a:pPr eaLnBrk="1" hangingPunct="1">
              <a:defRPr/>
            </a:pPr>
            <a:r>
              <a:rPr lang="en-US" sz="3273" dirty="0">
                <a:solidFill>
                  <a:schemeClr val="hlink"/>
                </a:solidFill>
              </a:rPr>
              <a:t>MRI </a:t>
            </a:r>
            <a:r>
              <a:rPr lang="en-US" sz="3273" dirty="0">
                <a:solidFill>
                  <a:schemeClr val="hlink"/>
                </a:solidFill>
              </a:rPr>
              <a:t>    </a:t>
            </a:r>
            <a:r>
              <a:rPr lang="en-US" sz="3273" dirty="0" err="1">
                <a:solidFill>
                  <a:schemeClr val="hlink"/>
                </a:solidFill>
              </a:rPr>
              <a:t>WWADNI</a:t>
            </a:r>
            <a:r>
              <a:rPr lang="en-US" sz="3273" dirty="0">
                <a:solidFill>
                  <a:schemeClr val="hlink"/>
                </a:solidFill>
              </a:rPr>
              <a:t>    2015</a:t>
            </a:r>
          </a:p>
        </p:txBody>
      </p:sp>
      <p:sp>
        <p:nvSpPr>
          <p:cNvPr id="271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37" y="796637"/>
            <a:ext cx="3186545" cy="567892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u="sng" dirty="0" smtClean="0">
                <a:effectLst/>
              </a:rPr>
              <a:t>Mayo</a:t>
            </a:r>
            <a:r>
              <a:rPr lang="en-US" dirty="0" smtClean="0">
                <a:effectLst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Cliff Jack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Bret Borowski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Matt Bernstein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Arvin Forghanian-Arani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Jeff Gunter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Dave Jones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Kejal Kantarci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Rob Reid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Denise Reyes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Matt Senjem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Kaely Thostenson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Prashanthi Vemuri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182" dirty="0"/>
              <a:t>Chad Ward </a:t>
            </a:r>
          </a:p>
        </p:txBody>
      </p:sp>
      <p:sp>
        <p:nvSpPr>
          <p:cNvPr id="2715652" name="Text Box 4"/>
          <p:cNvSpPr txBox="1">
            <a:spLocks noChangeArrowheads="1"/>
          </p:cNvSpPr>
          <p:nvPr/>
        </p:nvSpPr>
        <p:spPr bwMode="auto">
          <a:xfrm>
            <a:off x="4641273" y="1036980"/>
            <a:ext cx="4364182" cy="52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909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Funded MRI Investigators</a:t>
            </a:r>
          </a:p>
          <a:p>
            <a:pPr>
              <a:spcBef>
                <a:spcPct val="50000"/>
              </a:spcBef>
              <a:defRPr/>
            </a:pP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Charlie </a:t>
            </a: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DeCarli – UCD</a:t>
            </a:r>
          </a:p>
          <a:p>
            <a:pPr>
              <a:spcBef>
                <a:spcPct val="50000"/>
              </a:spcBef>
              <a:defRPr/>
            </a:pP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Nick Fox – UCL</a:t>
            </a:r>
          </a:p>
          <a:p>
            <a:pPr>
              <a:spcBef>
                <a:spcPct val="50000"/>
              </a:spcBef>
              <a:defRPr/>
            </a:pP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Mike Weiner/</a:t>
            </a:r>
            <a:r>
              <a:rPr lang="en-US" sz="2182" dirty="0">
                <a:latin typeface="+mj-lt"/>
              </a:rPr>
              <a:t>Duygu Tosun </a:t>
            </a: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–  SFVA</a:t>
            </a:r>
            <a:endParaRPr lang="en-US" sz="2182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Paul Thompson – </a:t>
            </a: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USC</a:t>
            </a:r>
          </a:p>
          <a:p>
            <a:pPr>
              <a:spcBef>
                <a:spcPct val="50000"/>
              </a:spcBef>
              <a:defRPr/>
            </a:pP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Danielle Harvey – </a:t>
            </a:r>
            <a:r>
              <a:rPr lang="en-US" sz="2182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biostats</a:t>
            </a:r>
            <a:endParaRPr lang="en-US" sz="2182" dirty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909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MR Company collaborators</a:t>
            </a:r>
          </a:p>
          <a:p>
            <a:pPr>
              <a:spcBef>
                <a:spcPct val="50000"/>
              </a:spcBef>
              <a:defRPr/>
            </a:pP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Dan Rettmann – GE Mayo</a:t>
            </a:r>
          </a:p>
          <a:p>
            <a:pPr>
              <a:spcBef>
                <a:spcPct val="50000"/>
              </a:spcBef>
              <a:defRPr/>
            </a:pP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Pete </a:t>
            </a:r>
            <a:r>
              <a:rPr lang="en-US" sz="2182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Kollasch</a:t>
            </a: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– Siemens, Mayo</a:t>
            </a:r>
          </a:p>
          <a:p>
            <a:pPr>
              <a:spcBef>
                <a:spcPct val="50000"/>
              </a:spcBef>
              <a:defRPr/>
            </a:pPr>
            <a:r>
              <a:rPr lang="en-US" sz="2182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Yansong Zhao  - Philips, BU</a:t>
            </a:r>
            <a:endParaRPr lang="en-US" sz="2182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450273"/>
            <a:ext cx="8686511" cy="623455"/>
          </a:xfrm>
        </p:spPr>
        <p:txBody>
          <a:bodyPr/>
          <a:lstStyle/>
          <a:p>
            <a:r>
              <a:rPr lang="en-US" sz="2909" dirty="0">
                <a:solidFill>
                  <a:srgbClr val="FFC000"/>
                </a:solidFill>
              </a:rPr>
              <a:t>Features of advanced </a:t>
            </a:r>
            <a:r>
              <a:rPr lang="en-US" sz="2909" dirty="0" err="1">
                <a:solidFill>
                  <a:srgbClr val="FFC000"/>
                </a:solidFill>
              </a:rPr>
              <a:t>dMRI</a:t>
            </a:r>
            <a:r>
              <a:rPr lang="en-US" sz="2909" dirty="0">
                <a:solidFill>
                  <a:srgbClr val="FFC000"/>
                </a:solidFill>
              </a:rPr>
              <a:t> sequence</a:t>
            </a:r>
            <a:br>
              <a:rPr lang="en-US" sz="2909" dirty="0">
                <a:solidFill>
                  <a:srgbClr val="FFC000"/>
                </a:solidFill>
              </a:rPr>
            </a:br>
            <a:r>
              <a:rPr lang="en-US" sz="2182" dirty="0">
                <a:solidFill>
                  <a:srgbClr val="FFC000"/>
                </a:solidFill>
              </a:rPr>
              <a:t>*note requires 32 (64) array coil            **NH = now w vendor assist </a:t>
            </a:r>
            <a:endParaRPr lang="en-US" sz="2182" dirty="0">
              <a:solidFill>
                <a:srgbClr val="FFC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80025"/>
              </p:ext>
            </p:extLst>
          </p:nvPr>
        </p:nvGraphicFramePr>
        <p:xfrm>
          <a:off x="207818" y="1401614"/>
          <a:ext cx="8728364" cy="486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091"/>
                <a:gridCol w="2182091"/>
                <a:gridCol w="2182091"/>
                <a:gridCol w="2182091"/>
              </a:tblGrid>
              <a:tr h="631938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feature</a:t>
                      </a:r>
                      <a:endParaRPr lang="en-US" sz="29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Siemens</a:t>
                      </a:r>
                      <a:endParaRPr lang="en-US" sz="29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GE</a:t>
                      </a:r>
                      <a:endParaRPr lang="en-US" sz="29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Philips</a:t>
                      </a:r>
                      <a:endParaRPr lang="en-US" sz="2900" dirty="0"/>
                    </a:p>
                  </a:txBody>
                  <a:tcPr marL="83127" marR="83127" marT="41564" marB="41564"/>
                </a:tc>
              </a:tr>
              <a:tr h="631938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32</a:t>
                      </a:r>
                      <a:r>
                        <a:rPr lang="en-US" sz="2500" baseline="0" dirty="0" smtClean="0"/>
                        <a:t> array coil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now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2016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now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</a:tr>
              <a:tr h="631938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multi band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d13</a:t>
                      </a:r>
                      <a:r>
                        <a:rPr lang="en-US" sz="2500" dirty="0" smtClean="0"/>
                        <a:t> (</a:t>
                      </a:r>
                      <a:r>
                        <a:rPr lang="en-US" sz="2500" dirty="0" err="1" smtClean="0"/>
                        <a:t>WIP</a:t>
                      </a:r>
                      <a:r>
                        <a:rPr lang="en-US" sz="2500" dirty="0" smtClean="0"/>
                        <a:t>)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2016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WIP</a:t>
                      </a:r>
                      <a:r>
                        <a:rPr lang="en-US" sz="2500" dirty="0" smtClean="0"/>
                        <a:t> w 3/5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</a:tr>
              <a:tr h="631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Multi b shells</a:t>
                      </a:r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/>
                        <a:t>d13</a:t>
                      </a:r>
                      <a:endParaRPr lang="en-US" sz="2500" dirty="0" smtClean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/>
                        <a:t>WIP</a:t>
                      </a:r>
                      <a:endParaRPr lang="en-US" sz="2500" dirty="0" smtClean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now</a:t>
                      </a:r>
                    </a:p>
                  </a:txBody>
                  <a:tcPr marL="83127" marR="83127" marT="41564" marB="41564"/>
                </a:tc>
              </a:tr>
              <a:tr h="535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Multi </a:t>
                      </a:r>
                      <a:r>
                        <a:rPr lang="en-US" sz="2500" dirty="0" err="1" smtClean="0"/>
                        <a:t>b0s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NH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now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smtClean="0"/>
                        <a:t>5.x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</a:tr>
              <a:tr h="636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/>
                        <a:t>b0</a:t>
                      </a:r>
                      <a:r>
                        <a:rPr lang="en-US" sz="2500" baseline="0" dirty="0" smtClean="0"/>
                        <a:t> spacing</a:t>
                      </a:r>
                      <a:endParaRPr lang="en-US" sz="2500" dirty="0" smtClean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NH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x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/>
                        <a:t>5.x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</a:tr>
              <a:tr h="535896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Flip phase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NH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Use CV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NH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</a:tr>
              <a:tr h="631938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Grad </a:t>
                      </a:r>
                      <a:r>
                        <a:rPr lang="en-US" sz="2500" dirty="0" err="1" smtClean="0"/>
                        <a:t>dir</a:t>
                      </a:r>
                      <a:r>
                        <a:rPr lang="en-US" sz="2500" dirty="0" smtClean="0"/>
                        <a:t> </a:t>
                      </a:r>
                      <a:r>
                        <a:rPr lang="en-US" sz="2500" dirty="0" err="1" smtClean="0"/>
                        <a:t>contr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NH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NH</a:t>
                      </a:r>
                      <a:endParaRPr lang="en-US" sz="2500" dirty="0"/>
                    </a:p>
                  </a:txBody>
                  <a:tcPr marL="83127" marR="83127" marT="41564" marB="415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/>
                        <a:t>5.x</a:t>
                      </a:r>
                      <a:endParaRPr lang="en-US" sz="2500" dirty="0" smtClean="0"/>
                    </a:p>
                  </a:txBody>
                  <a:tcPr marL="83127" marR="83127" marT="41564" marB="415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6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489" y="450273"/>
            <a:ext cx="8340147" cy="484909"/>
          </a:xfrm>
        </p:spPr>
        <p:txBody>
          <a:bodyPr/>
          <a:lstStyle/>
          <a:p>
            <a:r>
              <a:rPr lang="en-US" sz="3636" dirty="0" err="1">
                <a:solidFill>
                  <a:srgbClr val="FFC000"/>
                </a:solidFill>
              </a:rPr>
              <a:t>TF</a:t>
            </a:r>
            <a:r>
              <a:rPr lang="en-US" sz="3636" dirty="0">
                <a:solidFill>
                  <a:srgbClr val="FFC000"/>
                </a:solidFill>
              </a:rPr>
              <a:t>-fMRI approach</a:t>
            </a:r>
            <a:endParaRPr lang="en-US" sz="3636" dirty="0">
              <a:solidFill>
                <a:srgbClr val="FFC000"/>
              </a:solidFill>
            </a:endParaRP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7909"/>
            <a:ext cx="9005455" cy="4225636"/>
          </a:xfrm>
        </p:spPr>
        <p:txBody>
          <a:bodyPr/>
          <a:lstStyle/>
          <a:p>
            <a:r>
              <a:rPr lang="en-US" sz="3273" dirty="0"/>
              <a:t>advanced, </a:t>
            </a:r>
            <a:r>
              <a:rPr lang="en-US" sz="3273" dirty="0" err="1"/>
              <a:t>HCP</a:t>
            </a:r>
            <a:r>
              <a:rPr lang="en-US" sz="3273" dirty="0"/>
              <a:t>-like – 10 min, </a:t>
            </a:r>
            <a:r>
              <a:rPr lang="en-US" sz="3273" dirty="0"/>
              <a:t>sub </a:t>
            </a:r>
            <a:r>
              <a:rPr lang="en-US" sz="3273" dirty="0"/>
              <a:t>second </a:t>
            </a:r>
            <a:r>
              <a:rPr lang="en-US" sz="3273" dirty="0" err="1"/>
              <a:t>TR</a:t>
            </a:r>
            <a:r>
              <a:rPr lang="en-US" sz="3273" dirty="0"/>
              <a:t>, MB</a:t>
            </a:r>
          </a:p>
          <a:p>
            <a:pPr lvl="1"/>
            <a:r>
              <a:rPr lang="en-US" dirty="0" smtClean="0"/>
              <a:t>More precise measure of time series (temporal resolution)</a:t>
            </a:r>
          </a:p>
          <a:p>
            <a:pPr lvl="1"/>
            <a:r>
              <a:rPr lang="en-US" dirty="0" smtClean="0"/>
              <a:t>Less noisy node to node, ICA, graph theory measures</a:t>
            </a:r>
          </a:p>
          <a:p>
            <a:pPr lvl="1"/>
            <a:r>
              <a:rPr lang="en-US" dirty="0" smtClean="0"/>
              <a:t>Directly measure physiological parameters</a:t>
            </a:r>
          </a:p>
          <a:p>
            <a:pPr lvl="1"/>
            <a:r>
              <a:rPr lang="en-US" dirty="0" smtClean="0"/>
              <a:t>Time varying connectivity metrics</a:t>
            </a:r>
          </a:p>
          <a:p>
            <a:r>
              <a:rPr lang="en-US" sz="3273" dirty="0"/>
              <a:t>Basic – 10 minute, ~3 sec </a:t>
            </a:r>
            <a:r>
              <a:rPr lang="en-US" sz="3273" dirty="0" err="1"/>
              <a:t>TR</a:t>
            </a:r>
            <a:endParaRPr lang="en-US" sz="3273" dirty="0"/>
          </a:p>
          <a:p>
            <a:r>
              <a:rPr lang="en-US" sz="3273" dirty="0"/>
              <a:t>Compatibly advanced and basic</a:t>
            </a:r>
          </a:p>
          <a:p>
            <a:pPr lvl="1"/>
            <a:r>
              <a:rPr lang="en-US" dirty="0" smtClean="0"/>
              <a:t>down sample advanced time series to 1 volume/~3 sec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3" y="3740729"/>
            <a:ext cx="9074727" cy="2597726"/>
          </a:xfrm>
        </p:spPr>
        <p:txBody>
          <a:bodyPr/>
          <a:lstStyle/>
          <a:p>
            <a:r>
              <a:rPr lang="en-US" sz="2545" dirty="0"/>
              <a:t>pseudo-continuous </a:t>
            </a:r>
            <a:r>
              <a:rPr lang="en-US" sz="2545" dirty="0"/>
              <a:t>labeling with background suppression</a:t>
            </a:r>
          </a:p>
          <a:p>
            <a:r>
              <a:rPr lang="en-US" sz="2545" dirty="0"/>
              <a:t>segmented </a:t>
            </a:r>
            <a:r>
              <a:rPr lang="en-US" sz="2545" dirty="0"/>
              <a:t>three-dimensional readout </a:t>
            </a:r>
            <a:r>
              <a:rPr lang="en-US" sz="2545" dirty="0"/>
              <a:t>without vascular </a:t>
            </a:r>
            <a:r>
              <a:rPr lang="en-US" sz="2545" dirty="0"/>
              <a:t>crushing </a:t>
            </a:r>
            <a:r>
              <a:rPr lang="en-US" sz="2545" dirty="0"/>
              <a:t>gradients</a:t>
            </a:r>
          </a:p>
          <a:p>
            <a:r>
              <a:rPr lang="en-US" sz="2545" dirty="0"/>
              <a:t>and </a:t>
            </a:r>
            <a:r>
              <a:rPr lang="en-US" sz="2545" dirty="0"/>
              <a:t>calculation and </a:t>
            </a:r>
            <a:r>
              <a:rPr lang="en-US" sz="2545" dirty="0"/>
              <a:t>presentation of </a:t>
            </a:r>
            <a:r>
              <a:rPr lang="en-US" sz="2545" dirty="0"/>
              <a:t>both </a:t>
            </a:r>
            <a:r>
              <a:rPr lang="en-US" sz="2545" dirty="0"/>
              <a:t>label/control </a:t>
            </a:r>
            <a:r>
              <a:rPr lang="en-US" sz="2545" dirty="0"/>
              <a:t>difference images and </a:t>
            </a:r>
            <a:r>
              <a:rPr lang="en-US" sz="2545" dirty="0" err="1"/>
              <a:t>CBF</a:t>
            </a:r>
            <a:r>
              <a:rPr lang="en-US" sz="2545" dirty="0"/>
              <a:t> maps</a:t>
            </a:r>
          </a:p>
          <a:p>
            <a:r>
              <a:rPr lang="en-US" sz="2545" dirty="0"/>
              <a:t>GE product now;  Siemens </a:t>
            </a:r>
            <a:r>
              <a:rPr lang="en-US" sz="2545" dirty="0" err="1"/>
              <a:t>d13</a:t>
            </a:r>
            <a:r>
              <a:rPr lang="en-US" sz="2545" dirty="0"/>
              <a:t>; Philips </a:t>
            </a:r>
            <a:r>
              <a:rPr lang="en-US" sz="2545" dirty="0">
                <a:effectLst/>
              </a:rPr>
              <a:t>3D </a:t>
            </a:r>
            <a:r>
              <a:rPr lang="en-US" sz="2545" dirty="0" err="1">
                <a:effectLst/>
              </a:rPr>
              <a:t>GraSE</a:t>
            </a:r>
            <a:r>
              <a:rPr lang="en-US" sz="2545" dirty="0">
                <a:effectLst/>
              </a:rPr>
              <a:t>  </a:t>
            </a:r>
            <a:r>
              <a:rPr lang="en-US" sz="2545" dirty="0">
                <a:effectLst/>
              </a:rPr>
              <a:t>now testing </a:t>
            </a:r>
            <a:endParaRPr lang="en-US" sz="254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9" y="450273"/>
            <a:ext cx="8752315" cy="329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3D </a:t>
            </a:r>
            <a:r>
              <a:rPr lang="en-US" dirty="0" err="1" smtClean="0">
                <a:solidFill>
                  <a:srgbClr val="FFC000"/>
                </a:solidFill>
              </a:rPr>
              <a:t>pCASL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CBF</a:t>
            </a:r>
            <a:r>
              <a:rPr lang="en-US" dirty="0" smtClean="0">
                <a:solidFill>
                  <a:srgbClr val="FFC000"/>
                </a:solidFill>
              </a:rPr>
              <a:t> map, volunteer, </a:t>
            </a:r>
            <a:r>
              <a:rPr lang="en-US" dirty="0">
                <a:solidFill>
                  <a:srgbClr val="FFC000"/>
                </a:solidFill>
              </a:rPr>
              <a:t>GE </a:t>
            </a:r>
          </a:p>
        </p:txBody>
      </p:sp>
      <p:pic>
        <p:nvPicPr>
          <p:cNvPr id="1026" name="Picture 2" descr="C:\Users\crj03\AppData\Local\Microsoft\Windows\Temporary Internet Files\Content.Outlook\4TIJNC50\V00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28" y="1545595"/>
            <a:ext cx="4710545" cy="480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MR Phantom: </a:t>
            </a:r>
            <a:r>
              <a:rPr lang="en-US" dirty="0">
                <a:solidFill>
                  <a:srgbClr val="FFC000"/>
                </a:solidFill>
              </a:rPr>
              <a:t>ADNI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2043546"/>
            <a:ext cx="8589818" cy="3186545"/>
          </a:xfrm>
        </p:spPr>
        <p:txBody>
          <a:bodyPr/>
          <a:lstStyle/>
          <a:p>
            <a:r>
              <a:rPr lang="en-US" dirty="0" smtClean="0"/>
              <a:t>scanners are much more stable now vs 2005 –hence less need to correct for scan to scan geometry fluctuation</a:t>
            </a:r>
          </a:p>
          <a:p>
            <a:r>
              <a:rPr lang="en-US" dirty="0" smtClean="0"/>
              <a:t>use phantom to track scanners through upgrade and maintenance cycles – qualification and re qualification</a:t>
            </a:r>
          </a:p>
          <a:p>
            <a:r>
              <a:rPr lang="en-US" dirty="0" smtClean="0"/>
              <a:t>Phantoms are helpful for establishing comparability of new models of scanners as the come along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ADNI Phantom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627909"/>
            <a:ext cx="8728364" cy="4225636"/>
          </a:xfrm>
        </p:spPr>
        <p:txBody>
          <a:bodyPr/>
          <a:lstStyle/>
          <a:p>
            <a:r>
              <a:rPr lang="en-US" dirty="0" smtClean="0"/>
              <a:t>Designed by ADNI MRI core along with Rich </a:t>
            </a:r>
            <a:r>
              <a:rPr lang="en-US" dirty="0" err="1" smtClean="0"/>
              <a:t>Mallozzi</a:t>
            </a:r>
            <a:r>
              <a:rPr lang="en-US" dirty="0"/>
              <a:t> </a:t>
            </a:r>
            <a:r>
              <a:rPr lang="en-US" dirty="0" smtClean="0"/>
              <a:t>(GE), </a:t>
            </a:r>
            <a:r>
              <a:rPr lang="en-US" dirty="0"/>
              <a:t>Josh Levy(Phantom Labs) </a:t>
            </a:r>
            <a:r>
              <a:rPr lang="en-US" dirty="0" smtClean="0"/>
              <a:t>in 2004/2005</a:t>
            </a:r>
          </a:p>
          <a:p>
            <a:r>
              <a:rPr lang="en-US" dirty="0" smtClean="0"/>
              <a:t>produced at Phantom Labs in upstate NY – Josh Levy</a:t>
            </a:r>
          </a:p>
          <a:p>
            <a:r>
              <a:rPr lang="en-US" dirty="0"/>
              <a:t>Priced in the range of $</a:t>
            </a:r>
            <a:r>
              <a:rPr lang="en-US" dirty="0" err="1"/>
              <a:t>6k</a:t>
            </a:r>
            <a:r>
              <a:rPr lang="en-US" dirty="0"/>
              <a:t> per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Freely available analysis package distributed via ADNI website – Jeff Gunter (Mayo)</a:t>
            </a:r>
          </a:p>
          <a:p>
            <a:r>
              <a:rPr lang="en-US" dirty="0" smtClean="0"/>
              <a:t>Commercial analysis available from </a:t>
            </a:r>
            <a:r>
              <a:rPr lang="en-US" dirty="0" err="1" smtClean="0"/>
              <a:t>ImageOwl</a:t>
            </a:r>
            <a:r>
              <a:rPr lang="en-US" dirty="0" smtClean="0"/>
              <a:t> (a </a:t>
            </a:r>
            <a:r>
              <a:rPr lang="en-US" dirty="0"/>
              <a:t>P</a:t>
            </a:r>
            <a:r>
              <a:rPr lang="en-US" dirty="0" smtClean="0"/>
              <a:t>hantom </a:t>
            </a:r>
            <a:r>
              <a:rPr lang="en-US" dirty="0"/>
              <a:t>L</a:t>
            </a:r>
            <a:r>
              <a:rPr lang="en-US" dirty="0" smtClean="0"/>
              <a:t>abs partner)</a:t>
            </a:r>
          </a:p>
        </p:txBody>
      </p:sp>
    </p:spTree>
    <p:extLst>
      <p:ext uri="{BB962C8B-B14F-4D97-AF65-F5344CB8AC3E}">
        <p14:creationId xmlns:p14="http://schemas.microsoft.com/office/powerpoint/2010/main" val="27705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88652"/>
            <a:ext cx="7769225" cy="812415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NIST-ISMRM System Phantom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6703"/>
            <a:ext cx="7769225" cy="3836843"/>
          </a:xfrm>
        </p:spPr>
        <p:txBody>
          <a:bodyPr/>
          <a:lstStyle/>
          <a:p>
            <a:pPr marL="0" indent="0">
              <a:buNone/>
            </a:pPr>
            <a:r>
              <a:rPr lang="en-US" sz="2545" dirty="0"/>
              <a:t>ISMRM Standards and Quantitative MR committee has developed a quantitative MRI phantom design</a:t>
            </a:r>
          </a:p>
          <a:p>
            <a:pPr lvl="1"/>
            <a:r>
              <a:rPr lang="en-US" dirty="0"/>
              <a:t>Provides similar geometric fidelity measurements to ADNI phantom (that component strongly influenced by ADNI phantom experience)</a:t>
            </a:r>
          </a:p>
          <a:p>
            <a:pPr lvl="1"/>
            <a:r>
              <a:rPr lang="en-US" dirty="0"/>
              <a:t>WITH resolution and slice thickness assessments inspired by </a:t>
            </a:r>
            <a:r>
              <a:rPr lang="en-US" dirty="0" err="1"/>
              <a:t>ACR-NEMA</a:t>
            </a:r>
            <a:r>
              <a:rPr lang="en-US" dirty="0"/>
              <a:t> phantom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NIST</a:t>
            </a:r>
            <a:r>
              <a:rPr lang="en-US" dirty="0"/>
              <a:t> validated </a:t>
            </a:r>
            <a:r>
              <a:rPr lang="en-US" dirty="0" err="1"/>
              <a:t>T1</a:t>
            </a:r>
            <a:r>
              <a:rPr lang="en-US" dirty="0"/>
              <a:t>, </a:t>
            </a:r>
            <a:r>
              <a:rPr lang="en-US" dirty="0" err="1"/>
              <a:t>T2</a:t>
            </a:r>
            <a:r>
              <a:rPr lang="en-US" dirty="0"/>
              <a:t>, </a:t>
            </a:r>
            <a:r>
              <a:rPr lang="en-US" dirty="0" err="1"/>
              <a:t>PD</a:t>
            </a:r>
            <a:r>
              <a:rPr lang="en-US" dirty="0"/>
              <a:t> arrays</a:t>
            </a:r>
          </a:p>
          <a:p>
            <a:pPr marL="415641" lvl="1" indent="0">
              <a:buNone/>
            </a:pPr>
            <a:endParaRPr lang="en-US" dirty="0"/>
          </a:p>
          <a:p>
            <a:pPr marL="51955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NIST-ISMRM System Phantom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HPDSystemPhantomComp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r="-687"/>
          <a:stretch/>
        </p:blipFill>
        <p:spPr>
          <a:xfrm>
            <a:off x="3590636" y="1350818"/>
            <a:ext cx="5276273" cy="4606773"/>
          </a:xfrm>
        </p:spPr>
      </p:pic>
      <p:pic>
        <p:nvPicPr>
          <p:cNvPr id="5" name="Picture 2" descr="phan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137" r="934" b="1376"/>
          <a:stretch>
            <a:fillRect/>
          </a:stretch>
        </p:blipFill>
        <p:spPr bwMode="auto">
          <a:xfrm>
            <a:off x="138546" y="4063801"/>
            <a:ext cx="4225636" cy="228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9818" y="3647426"/>
            <a:ext cx="2528455" cy="428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2" dirty="0"/>
              <a:t>ADNI phantom</a:t>
            </a:r>
            <a:endParaRPr lang="en-US" sz="2182" dirty="0"/>
          </a:p>
        </p:txBody>
      </p:sp>
    </p:spTree>
    <p:extLst>
      <p:ext uri="{BB962C8B-B14F-4D97-AF65-F5344CB8AC3E}">
        <p14:creationId xmlns:p14="http://schemas.microsoft.com/office/powerpoint/2010/main" val="19816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85548"/>
            <a:ext cx="7769225" cy="101551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NIST-ISMRM System Phantom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6132"/>
            <a:ext cx="7769225" cy="3481050"/>
          </a:xfrm>
        </p:spPr>
        <p:txBody>
          <a:bodyPr/>
          <a:lstStyle/>
          <a:p>
            <a:r>
              <a:rPr lang="en-US" sz="2545" dirty="0"/>
              <a:t>“Open Source” philosophy – anybody welcome to manufacture them</a:t>
            </a:r>
          </a:p>
          <a:p>
            <a:pPr lvl="1"/>
            <a:r>
              <a:rPr lang="en-US" dirty="0"/>
              <a:t>Currently only vendor has done it </a:t>
            </a:r>
          </a:p>
          <a:p>
            <a:pPr lvl="1"/>
            <a:r>
              <a:rPr lang="en-US" dirty="0"/>
              <a:t> more expensive than ADNI phantom – target price is lower if production can be increased</a:t>
            </a:r>
          </a:p>
          <a:p>
            <a:r>
              <a:rPr lang="en-US" sz="2545" dirty="0"/>
              <a:t>Analysis software is currently immature (work in progress) – will be open source</a:t>
            </a:r>
          </a:p>
        </p:txBody>
      </p:sp>
    </p:spTree>
    <p:extLst>
      <p:ext uri="{BB962C8B-B14F-4D97-AF65-F5344CB8AC3E}">
        <p14:creationId xmlns:p14="http://schemas.microsoft.com/office/powerpoint/2010/main" val="361098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7847"/>
            <a:ext cx="7769225" cy="101551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Plan for phantoms in ADNI 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350819"/>
            <a:ext cx="8589818" cy="4710545"/>
          </a:xfrm>
        </p:spPr>
        <p:txBody>
          <a:bodyPr/>
          <a:lstStyle/>
          <a:p>
            <a:r>
              <a:rPr lang="en-US" dirty="0" smtClean="0"/>
              <a:t>Use: to qualify and requalify scanners</a:t>
            </a:r>
          </a:p>
          <a:p>
            <a:r>
              <a:rPr lang="en-US" dirty="0" smtClean="0"/>
              <a:t>But ADNI phantoms in field for </a:t>
            </a:r>
            <a:r>
              <a:rPr lang="en-US" dirty="0" err="1" smtClean="0"/>
              <a:t>10yrs</a:t>
            </a:r>
            <a:endParaRPr lang="en-US" dirty="0" smtClean="0"/>
          </a:p>
          <a:p>
            <a:r>
              <a:rPr lang="en-US" dirty="0" smtClean="0"/>
              <a:t>Keep </a:t>
            </a:r>
            <a:r>
              <a:rPr lang="en-US" dirty="0"/>
              <a:t>existing ADNI phantoms </a:t>
            </a:r>
            <a:r>
              <a:rPr lang="en-US" dirty="0" smtClean="0"/>
              <a:t>that are in the field until they age out of use and need repair/replacement </a:t>
            </a:r>
          </a:p>
          <a:p>
            <a:r>
              <a:rPr lang="en-US" dirty="0" smtClean="0"/>
              <a:t>Previous pharma studies have some ADNI </a:t>
            </a:r>
            <a:r>
              <a:rPr lang="en-US" dirty="0"/>
              <a:t>phantoms </a:t>
            </a:r>
            <a:r>
              <a:rPr lang="en-US" dirty="0" smtClean="0"/>
              <a:t>in storage at Mayo which could be folded into the ADNI fleet as replacements needed</a:t>
            </a:r>
          </a:p>
          <a:p>
            <a:r>
              <a:rPr lang="en-US" dirty="0" smtClean="0"/>
              <a:t>When </a:t>
            </a:r>
            <a:r>
              <a:rPr lang="en-US" dirty="0"/>
              <a:t>that supply is exhausted, roll in </a:t>
            </a:r>
            <a:r>
              <a:rPr lang="en-US" dirty="0" err="1"/>
              <a:t>NIST</a:t>
            </a:r>
            <a:r>
              <a:rPr lang="en-US" dirty="0"/>
              <a:t>/</a:t>
            </a:r>
            <a:r>
              <a:rPr lang="en-US" dirty="0" err="1"/>
              <a:t>ISMRM</a:t>
            </a:r>
            <a:r>
              <a:rPr lang="en-US" dirty="0"/>
              <a:t> phantom to replace ADNI phantoms? </a:t>
            </a:r>
            <a:endParaRPr lang="en-US" dirty="0" smtClean="0"/>
          </a:p>
          <a:p>
            <a:r>
              <a:rPr lang="en-US" dirty="0" smtClean="0"/>
              <a:t>Comparison testing this 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450273"/>
            <a:ext cx="8229023" cy="58593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ADNI 3 </a:t>
            </a:r>
            <a:r>
              <a:rPr lang="en-US" dirty="0" smtClean="0">
                <a:solidFill>
                  <a:srgbClr val="FFC000"/>
                </a:solidFill>
              </a:rPr>
              <a:t>protocol </a:t>
            </a:r>
            <a:r>
              <a:rPr lang="en-US" sz="2545" dirty="0"/>
              <a:t>– </a:t>
            </a:r>
            <a:r>
              <a:rPr lang="en-US" sz="2545" u="sng" dirty="0"/>
              <a:t>all sequences in all subjects</a:t>
            </a:r>
            <a:endParaRPr lang="en-US" sz="2545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545" y="935182"/>
            <a:ext cx="9155545" cy="5540375"/>
          </a:xfrm>
        </p:spPr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T1</a:t>
            </a:r>
            <a:r>
              <a:rPr lang="en-US" dirty="0" smtClean="0"/>
              <a:t> volume</a:t>
            </a:r>
          </a:p>
          <a:p>
            <a:r>
              <a:rPr lang="en-US" dirty="0" smtClean="0"/>
              <a:t>3D FLAIR </a:t>
            </a:r>
          </a:p>
          <a:p>
            <a:r>
              <a:rPr lang="en-US" dirty="0" err="1" smtClean="0"/>
              <a:t>T2</a:t>
            </a:r>
            <a:r>
              <a:rPr lang="en-US" dirty="0" smtClean="0"/>
              <a:t>* GRE </a:t>
            </a:r>
          </a:p>
          <a:p>
            <a:r>
              <a:rPr lang="en-US" dirty="0" smtClean="0"/>
              <a:t>ASL –3D, </a:t>
            </a:r>
            <a:r>
              <a:rPr lang="en-US" dirty="0" err="1" smtClean="0"/>
              <a:t>pCASL</a:t>
            </a:r>
            <a:r>
              <a:rPr lang="en-US" dirty="0" smtClean="0"/>
              <a:t>, background suppression</a:t>
            </a:r>
          </a:p>
          <a:p>
            <a:r>
              <a:rPr lang="en-US" dirty="0" err="1" smtClean="0"/>
              <a:t>TF</a:t>
            </a:r>
            <a:r>
              <a:rPr lang="en-US" dirty="0" smtClean="0"/>
              <a:t>-fMRI – 2 tiered, </a:t>
            </a:r>
            <a:r>
              <a:rPr lang="en-US" dirty="0"/>
              <a:t>use </a:t>
            </a:r>
            <a:r>
              <a:rPr lang="en-US" dirty="0" smtClean="0"/>
              <a:t>capability </a:t>
            </a:r>
            <a:r>
              <a:rPr lang="en-US" dirty="0"/>
              <a:t>of advanced systems </a:t>
            </a:r>
            <a:endParaRPr lang="en-US" dirty="0" smtClean="0"/>
          </a:p>
          <a:p>
            <a:pPr lvl="1"/>
            <a:r>
              <a:rPr lang="en-US" dirty="0" smtClean="0"/>
              <a:t>Advanced - </a:t>
            </a:r>
            <a:r>
              <a:rPr lang="en-US" dirty="0"/>
              <a:t>10 minute, </a:t>
            </a:r>
            <a:r>
              <a:rPr lang="en-US" dirty="0" smtClean="0"/>
              <a:t>multi band, sub </a:t>
            </a:r>
            <a:r>
              <a:rPr lang="en-US" dirty="0"/>
              <a:t>second </a:t>
            </a:r>
            <a:r>
              <a:rPr lang="en-US" dirty="0" err="1" smtClean="0"/>
              <a:t>TR</a:t>
            </a:r>
            <a:endParaRPr lang="en-US" dirty="0" smtClean="0"/>
          </a:p>
          <a:p>
            <a:pPr lvl="1"/>
            <a:r>
              <a:rPr lang="en-US" dirty="0" smtClean="0"/>
              <a:t>Basic</a:t>
            </a:r>
            <a:r>
              <a:rPr lang="en-US" dirty="0"/>
              <a:t> – 10 minute, 3 sec </a:t>
            </a:r>
            <a:r>
              <a:rPr lang="en-US" dirty="0" err="1"/>
              <a:t>TR</a:t>
            </a:r>
            <a:endParaRPr lang="en-US" dirty="0"/>
          </a:p>
          <a:p>
            <a:r>
              <a:rPr lang="en-US" dirty="0" err="1" smtClean="0"/>
              <a:t>dMRI</a:t>
            </a:r>
            <a:r>
              <a:rPr lang="en-US" dirty="0"/>
              <a:t> - 2 tiered, use capability of advanced systems </a:t>
            </a:r>
            <a:endParaRPr lang="en-US" dirty="0" smtClean="0"/>
          </a:p>
          <a:p>
            <a:pPr lvl="1"/>
            <a:r>
              <a:rPr lang="en-US" dirty="0"/>
              <a:t>Advanced -  </a:t>
            </a:r>
            <a:r>
              <a:rPr lang="en-US" dirty="0" smtClean="0"/>
              <a:t>2 </a:t>
            </a:r>
            <a:r>
              <a:rPr lang="en-US" dirty="0"/>
              <a:t>b-shells with </a:t>
            </a:r>
            <a:r>
              <a:rPr lang="en-US" dirty="0" smtClean="0"/>
              <a:t>48/64 encoding directions</a:t>
            </a:r>
          </a:p>
          <a:p>
            <a:pPr lvl="1"/>
            <a:r>
              <a:rPr lang="en-US" dirty="0"/>
              <a:t>Basic </a:t>
            </a:r>
            <a:r>
              <a:rPr lang="en-US" dirty="0" smtClean="0"/>
              <a:t>– single shell b=1000</a:t>
            </a:r>
          </a:p>
          <a:p>
            <a:r>
              <a:rPr lang="en-US" dirty="0" smtClean="0"/>
              <a:t>Coronal high res </a:t>
            </a:r>
            <a:r>
              <a:rPr lang="en-US" dirty="0" err="1" smtClean="0"/>
              <a:t>T2</a:t>
            </a:r>
            <a:r>
              <a:rPr lang="en-US" dirty="0" smtClean="0"/>
              <a:t> – hippocampal subfields</a:t>
            </a:r>
          </a:p>
        </p:txBody>
      </p:sp>
    </p:spTree>
    <p:extLst>
      <p:ext uri="{BB962C8B-B14F-4D97-AF65-F5344CB8AC3E}">
        <p14:creationId xmlns:p14="http://schemas.microsoft.com/office/powerpoint/2010/main" val="30313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489" y="450273"/>
            <a:ext cx="8340147" cy="692727"/>
          </a:xfrm>
        </p:spPr>
        <p:txBody>
          <a:bodyPr/>
          <a:lstStyle/>
          <a:p>
            <a:r>
              <a:rPr lang="en-US" sz="3273" dirty="0">
                <a:solidFill>
                  <a:srgbClr val="FFC000"/>
                </a:solidFill>
              </a:rPr>
              <a:t>MR measures - </a:t>
            </a:r>
            <a:r>
              <a:rPr lang="en-US" sz="25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 current set of funded MR investigators with roles adapted to ADNI </a:t>
            </a:r>
            <a:r>
              <a:rPr lang="en-US" sz="25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545" dirty="0">
              <a:solidFill>
                <a:srgbClr val="FFC000"/>
              </a:solidFill>
            </a:endParaRP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46" y="1212273"/>
            <a:ext cx="8866909" cy="5126182"/>
          </a:xfrm>
        </p:spPr>
        <p:txBody>
          <a:bodyPr/>
          <a:lstStyle/>
          <a:p>
            <a:r>
              <a:rPr lang="en-US" sz="2545" dirty="0"/>
              <a:t>Structural MRI </a:t>
            </a:r>
            <a:r>
              <a:rPr lang="en-US" sz="2545" dirty="0"/>
              <a:t>measures</a:t>
            </a:r>
          </a:p>
          <a:p>
            <a:pPr lvl="1"/>
            <a:r>
              <a:rPr lang="en-US" dirty="0" smtClean="0"/>
              <a:t>BSI </a:t>
            </a:r>
            <a:r>
              <a:rPr lang="en-US" dirty="0"/>
              <a:t>– </a:t>
            </a:r>
            <a:r>
              <a:rPr lang="en-US" dirty="0" err="1" smtClean="0"/>
              <a:t>UCL</a:t>
            </a:r>
            <a:r>
              <a:rPr lang="en-US" dirty="0" smtClean="0"/>
              <a:t> (Fox)</a:t>
            </a:r>
            <a:endParaRPr lang="en-US" dirty="0"/>
          </a:p>
          <a:p>
            <a:pPr lvl="1"/>
            <a:r>
              <a:rPr lang="en-US" dirty="0" err="1"/>
              <a:t>Freesurfer</a:t>
            </a:r>
            <a:r>
              <a:rPr lang="en-US" dirty="0"/>
              <a:t> </a:t>
            </a:r>
            <a:r>
              <a:rPr lang="en-US" dirty="0" smtClean="0"/>
              <a:t>– SFVA (Tosun )</a:t>
            </a:r>
            <a:endParaRPr lang="en-US" dirty="0"/>
          </a:p>
          <a:p>
            <a:pPr lvl="1"/>
            <a:r>
              <a:rPr lang="en-US" dirty="0"/>
              <a:t>TBM – </a:t>
            </a:r>
            <a:r>
              <a:rPr lang="en-US" dirty="0" smtClean="0"/>
              <a:t>USC (Thompson)</a:t>
            </a:r>
            <a:endParaRPr lang="en-US" dirty="0"/>
          </a:p>
          <a:p>
            <a:pPr lvl="1"/>
            <a:r>
              <a:rPr lang="en-US" dirty="0"/>
              <a:t>TBM-</a:t>
            </a:r>
            <a:r>
              <a:rPr lang="en-US" dirty="0" err="1"/>
              <a:t>Syn</a:t>
            </a:r>
            <a:r>
              <a:rPr lang="en-US" dirty="0"/>
              <a:t> </a:t>
            </a:r>
            <a:r>
              <a:rPr lang="en-US" dirty="0" smtClean="0"/>
              <a:t>– Mayo (‘Jack’)</a:t>
            </a:r>
          </a:p>
          <a:p>
            <a:r>
              <a:rPr lang="en-US" sz="2545" dirty="0" err="1"/>
              <a:t>Cerebrovascuar</a:t>
            </a:r>
            <a:r>
              <a:rPr lang="en-US" sz="2545" dirty="0"/>
              <a:t> disease – </a:t>
            </a:r>
            <a:r>
              <a:rPr lang="en-US" sz="2545" dirty="0" err="1"/>
              <a:t>UC</a:t>
            </a:r>
            <a:r>
              <a:rPr lang="en-US" sz="2545" dirty="0"/>
              <a:t> Davis (</a:t>
            </a:r>
            <a:r>
              <a:rPr lang="en-US" sz="2545" dirty="0" err="1"/>
              <a:t>DeCarli</a:t>
            </a:r>
            <a:r>
              <a:rPr lang="en-US" sz="2545" dirty="0"/>
              <a:t>)</a:t>
            </a:r>
          </a:p>
          <a:p>
            <a:r>
              <a:rPr lang="en-US" sz="2545" dirty="0"/>
              <a:t>AIRA H (CMB) – Mayo </a:t>
            </a:r>
            <a:r>
              <a:rPr lang="en-US" sz="2545" dirty="0"/>
              <a:t>(‘Jack’)</a:t>
            </a:r>
          </a:p>
          <a:p>
            <a:r>
              <a:rPr lang="en-US" sz="2545" dirty="0"/>
              <a:t>ASL – SFVA </a:t>
            </a:r>
            <a:r>
              <a:rPr lang="en-US" sz="2545" dirty="0"/>
              <a:t>(Tosun)</a:t>
            </a:r>
            <a:endParaRPr lang="en-US" sz="2545" dirty="0"/>
          </a:p>
          <a:p>
            <a:r>
              <a:rPr lang="en-US" sz="2545" dirty="0"/>
              <a:t>TF-fMRI </a:t>
            </a:r>
            <a:r>
              <a:rPr lang="en-US" sz="2545" dirty="0"/>
              <a:t>– Mayo </a:t>
            </a:r>
            <a:r>
              <a:rPr lang="en-US" sz="2545" dirty="0"/>
              <a:t>(‘Jack’)</a:t>
            </a:r>
          </a:p>
          <a:p>
            <a:r>
              <a:rPr lang="en-US" sz="2545" dirty="0" err="1"/>
              <a:t>dMRI</a:t>
            </a:r>
            <a:r>
              <a:rPr lang="en-US" sz="2545" dirty="0"/>
              <a:t> -  USC (Thompson)</a:t>
            </a:r>
          </a:p>
          <a:p>
            <a:r>
              <a:rPr lang="en-US" sz="2545" dirty="0" err="1"/>
              <a:t>Hipp</a:t>
            </a:r>
            <a:r>
              <a:rPr lang="en-US" sz="2545" dirty="0"/>
              <a:t> subfields </a:t>
            </a:r>
            <a:r>
              <a:rPr lang="en-US" sz="2545" dirty="0"/>
              <a:t>– U Penn (</a:t>
            </a:r>
            <a:r>
              <a:rPr lang="en-US" sz="2545" dirty="0" err="1"/>
              <a:t>Yuskevich</a:t>
            </a:r>
            <a:r>
              <a:rPr lang="en-US" sz="2545" dirty="0"/>
              <a:t>) SFVA (Mueller)</a:t>
            </a:r>
            <a:endParaRPr lang="en-US" sz="2545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2444"/>
            <a:ext cx="9144000" cy="899102"/>
          </a:xfrm>
        </p:spPr>
        <p:txBody>
          <a:bodyPr/>
          <a:lstStyle/>
          <a:p>
            <a:r>
              <a:rPr lang="en-US" sz="3636" dirty="0">
                <a:solidFill>
                  <a:srgbClr val="FFC000"/>
                </a:solidFill>
              </a:rPr>
              <a:t>ADNI 3 </a:t>
            </a:r>
            <a:r>
              <a:rPr lang="en-US" sz="3636" dirty="0">
                <a:solidFill>
                  <a:srgbClr val="FFC000"/>
                </a:solidFill>
              </a:rPr>
              <a:t>MRI protocol rationale </a:t>
            </a:r>
            <a:br>
              <a:rPr lang="en-US" sz="3636" dirty="0">
                <a:solidFill>
                  <a:srgbClr val="FFC000"/>
                </a:solidFill>
              </a:rPr>
            </a:br>
            <a:r>
              <a:rPr lang="en-US" sz="2909" dirty="0">
                <a:solidFill>
                  <a:schemeClr val="tx1"/>
                </a:solidFill>
              </a:rPr>
              <a:t>3D </a:t>
            </a:r>
            <a:r>
              <a:rPr lang="en-US" sz="2909" dirty="0" err="1">
                <a:solidFill>
                  <a:schemeClr val="tx1"/>
                </a:solidFill>
              </a:rPr>
              <a:t>T1</a:t>
            </a:r>
            <a:r>
              <a:rPr lang="en-US" sz="2909" dirty="0">
                <a:solidFill>
                  <a:schemeClr val="tx1"/>
                </a:solidFill>
              </a:rPr>
              <a:t>, FLAIR, </a:t>
            </a:r>
            <a:r>
              <a:rPr lang="en-US" sz="2909" dirty="0" err="1">
                <a:solidFill>
                  <a:schemeClr val="tx1"/>
                </a:solidFill>
              </a:rPr>
              <a:t>T2</a:t>
            </a:r>
            <a:r>
              <a:rPr lang="en-US" sz="2909" dirty="0">
                <a:solidFill>
                  <a:schemeClr val="tx1"/>
                </a:solidFill>
              </a:rPr>
              <a:t>*GRE</a:t>
            </a:r>
            <a:endParaRPr lang="en-US" sz="2909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3" y="1489364"/>
            <a:ext cx="9074727" cy="4779818"/>
          </a:xfrm>
        </p:spPr>
        <p:txBody>
          <a:bodyPr/>
          <a:lstStyle/>
          <a:p>
            <a:r>
              <a:rPr lang="en-US" dirty="0" smtClean="0">
                <a:effectLst/>
              </a:rPr>
              <a:t>3D </a:t>
            </a:r>
            <a:r>
              <a:rPr lang="en-US" dirty="0" err="1" smtClean="0">
                <a:effectLst/>
              </a:rPr>
              <a:t>T1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MPRAGE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IR-FSPGR</a:t>
            </a:r>
            <a:r>
              <a:rPr lang="en-US" dirty="0" smtClean="0">
                <a:effectLst/>
              </a:rPr>
              <a:t>)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precise longitudinal measure (biomarker or clinical/psych</a:t>
            </a:r>
            <a:r>
              <a:rPr lang="en-US" dirty="0" smtClean="0"/>
              <a:t>) – core for multi modality comparisons</a:t>
            </a:r>
          </a:p>
          <a:p>
            <a:pPr lvl="1"/>
            <a:r>
              <a:rPr lang="en-US" dirty="0"/>
              <a:t>Associations with tau PET (and other measures)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FLAIR</a:t>
            </a:r>
          </a:p>
          <a:p>
            <a:pPr lvl="1"/>
            <a:r>
              <a:rPr lang="en-US" dirty="0"/>
              <a:t>Disease detection – safety standard, clinical reads</a:t>
            </a:r>
          </a:p>
          <a:p>
            <a:pPr lvl="1"/>
            <a:r>
              <a:rPr lang="en-US" dirty="0" smtClean="0"/>
              <a:t>Associations </a:t>
            </a:r>
            <a:r>
              <a:rPr lang="en-US" dirty="0"/>
              <a:t>of CVD with tau PET (and other measures) </a:t>
            </a:r>
            <a:endParaRPr lang="en-US" dirty="0" smtClean="0"/>
          </a:p>
          <a:p>
            <a:pPr lvl="1"/>
            <a:r>
              <a:rPr lang="en-US" dirty="0"/>
              <a:t>Possible improved results with 3D 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T2</a:t>
            </a:r>
            <a:r>
              <a:rPr lang="en-US" dirty="0" smtClean="0">
                <a:effectLst/>
              </a:rPr>
              <a:t>* GRE</a:t>
            </a:r>
          </a:p>
          <a:p>
            <a:pPr lvl="1"/>
            <a:r>
              <a:rPr lang="en-US" dirty="0" err="1"/>
              <a:t>MCB</a:t>
            </a:r>
            <a:r>
              <a:rPr lang="en-US" dirty="0"/>
              <a:t> </a:t>
            </a:r>
            <a:r>
              <a:rPr lang="en-US" dirty="0" smtClean="0"/>
              <a:t>detection, all </a:t>
            </a:r>
            <a:r>
              <a:rPr lang="en-US" dirty="0"/>
              <a:t>clinical </a:t>
            </a:r>
            <a:r>
              <a:rPr lang="en-US" dirty="0" smtClean="0"/>
              <a:t>trials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519545"/>
            <a:ext cx="8936182" cy="1524000"/>
          </a:xfrm>
        </p:spPr>
        <p:txBody>
          <a:bodyPr/>
          <a:lstStyle/>
          <a:p>
            <a:r>
              <a:rPr lang="en-US" sz="3636" dirty="0">
                <a:solidFill>
                  <a:srgbClr val="FFC000"/>
                </a:solidFill>
              </a:rPr>
              <a:t>ADNI 3 </a:t>
            </a:r>
            <a:r>
              <a:rPr lang="en-US" sz="3636" dirty="0">
                <a:solidFill>
                  <a:srgbClr val="FFC000"/>
                </a:solidFill>
              </a:rPr>
              <a:t>MRI </a:t>
            </a:r>
            <a:r>
              <a:rPr lang="en-US" sz="3636" dirty="0">
                <a:solidFill>
                  <a:srgbClr val="FFC000"/>
                </a:solidFill>
              </a:rPr>
              <a:t>protocol rationale </a:t>
            </a:r>
            <a:r>
              <a:rPr lang="en-US" sz="3636" dirty="0">
                <a:solidFill>
                  <a:srgbClr val="FFC000"/>
                </a:solidFill>
              </a:rPr>
              <a:t/>
            </a:r>
            <a:br>
              <a:rPr lang="en-US" sz="3636" dirty="0">
                <a:solidFill>
                  <a:srgbClr val="FFC000"/>
                </a:solidFill>
              </a:rPr>
            </a:br>
            <a:r>
              <a:rPr lang="en-US" sz="3636" dirty="0">
                <a:solidFill>
                  <a:srgbClr val="FFC000"/>
                </a:solidFill>
              </a:rPr>
              <a:t> </a:t>
            </a:r>
            <a:r>
              <a:rPr lang="en-US" sz="2909" dirty="0">
                <a:effectLst/>
              </a:rPr>
              <a:t>ASL, </a:t>
            </a:r>
            <a:r>
              <a:rPr lang="en-US" sz="2909" dirty="0" err="1">
                <a:effectLst/>
              </a:rPr>
              <a:t>dMRI</a:t>
            </a:r>
            <a:r>
              <a:rPr lang="en-US" sz="2909" dirty="0">
                <a:effectLst/>
              </a:rPr>
              <a:t>, </a:t>
            </a:r>
            <a:r>
              <a:rPr lang="en-US" sz="2909" dirty="0" err="1">
                <a:effectLst/>
              </a:rPr>
              <a:t>TF</a:t>
            </a:r>
            <a:r>
              <a:rPr lang="en-US" sz="2909" dirty="0">
                <a:effectLst/>
              </a:rPr>
              <a:t>-fMRI</a:t>
            </a:r>
            <a:r>
              <a:rPr lang="en-US" sz="3636" dirty="0">
                <a:effectLst/>
              </a:rPr>
              <a:t/>
            </a:r>
            <a:br>
              <a:rPr lang="en-US" sz="3636" dirty="0">
                <a:effectLst/>
              </a:rPr>
            </a:br>
            <a:endParaRPr lang="en-US" sz="3636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4273"/>
            <a:ext cx="9144000" cy="3879273"/>
          </a:xfrm>
        </p:spPr>
        <p:txBody>
          <a:bodyPr/>
          <a:lstStyle/>
          <a:p>
            <a:r>
              <a:rPr lang="en-US" dirty="0" smtClean="0"/>
              <a:t>Promising </a:t>
            </a:r>
            <a:r>
              <a:rPr lang="en-US" dirty="0"/>
              <a:t>associations, but not strong enough to recommend including in </a:t>
            </a:r>
            <a:r>
              <a:rPr lang="en-US" dirty="0" smtClean="0"/>
              <a:t>trials </a:t>
            </a:r>
            <a:r>
              <a:rPr lang="en-US" dirty="0"/>
              <a:t>using ADNI 2 </a:t>
            </a:r>
            <a:r>
              <a:rPr lang="en-US" dirty="0" smtClean="0"/>
              <a:t>methods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Significant developments since ADNI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other fields, improved methods = better diagnostic performance</a:t>
            </a:r>
          </a:p>
          <a:p>
            <a:r>
              <a:rPr lang="en-US" dirty="0" smtClean="0"/>
              <a:t>Opportunity to see if advanced </a:t>
            </a:r>
            <a:r>
              <a:rPr lang="en-US" dirty="0"/>
              <a:t>methods cross </a:t>
            </a:r>
            <a:r>
              <a:rPr lang="en-US" dirty="0" smtClean="0"/>
              <a:t>the “</a:t>
            </a:r>
            <a:r>
              <a:rPr lang="en-US" dirty="0"/>
              <a:t>value” </a:t>
            </a:r>
            <a:r>
              <a:rPr lang="en-US" dirty="0" smtClean="0"/>
              <a:t>threshold for use in clinical trials </a:t>
            </a:r>
            <a:endParaRPr lang="en-US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519545"/>
            <a:ext cx="8936182" cy="1524000"/>
          </a:xfrm>
        </p:spPr>
        <p:txBody>
          <a:bodyPr/>
          <a:lstStyle/>
          <a:p>
            <a:r>
              <a:rPr lang="en-US" sz="3636" dirty="0">
                <a:solidFill>
                  <a:srgbClr val="FFC000"/>
                </a:solidFill>
              </a:rPr>
              <a:t>ADNI 3 </a:t>
            </a:r>
            <a:r>
              <a:rPr lang="en-US" sz="3636" dirty="0">
                <a:solidFill>
                  <a:srgbClr val="FFC000"/>
                </a:solidFill>
              </a:rPr>
              <a:t>MRI </a:t>
            </a:r>
            <a:r>
              <a:rPr lang="en-US" sz="3636" dirty="0">
                <a:solidFill>
                  <a:srgbClr val="FFC000"/>
                </a:solidFill>
              </a:rPr>
              <a:t>protocol rationale </a:t>
            </a:r>
            <a:r>
              <a:rPr lang="en-US" sz="3636" dirty="0">
                <a:solidFill>
                  <a:srgbClr val="FFC000"/>
                </a:solidFill>
              </a:rPr>
              <a:t/>
            </a:r>
            <a:br>
              <a:rPr lang="en-US" sz="3636" dirty="0">
                <a:solidFill>
                  <a:srgbClr val="FFC000"/>
                </a:solidFill>
              </a:rPr>
            </a:br>
            <a:r>
              <a:rPr lang="en-US" sz="2909" dirty="0">
                <a:effectLst/>
              </a:rPr>
              <a:t>ASL</a:t>
            </a:r>
            <a:r>
              <a:rPr lang="en-US" sz="2909" dirty="0">
                <a:effectLst/>
              </a:rPr>
              <a:t>, </a:t>
            </a:r>
            <a:r>
              <a:rPr lang="en-US" sz="2909" dirty="0" err="1">
                <a:effectLst/>
              </a:rPr>
              <a:t>dMRI</a:t>
            </a:r>
            <a:r>
              <a:rPr lang="en-US" sz="2909" dirty="0">
                <a:effectLst/>
              </a:rPr>
              <a:t>, </a:t>
            </a:r>
            <a:r>
              <a:rPr lang="en-US" sz="2909" dirty="0" err="1">
                <a:effectLst/>
              </a:rPr>
              <a:t>TF</a:t>
            </a:r>
            <a:r>
              <a:rPr lang="en-US" sz="2909" dirty="0">
                <a:effectLst/>
              </a:rPr>
              <a:t>-fMRI</a:t>
            </a:r>
            <a:r>
              <a:rPr lang="en-US" sz="3636" dirty="0">
                <a:effectLst/>
              </a:rPr>
              <a:t/>
            </a:r>
            <a:br>
              <a:rPr lang="en-US" sz="3636" dirty="0">
                <a:effectLst/>
              </a:rPr>
            </a:br>
            <a:endParaRPr lang="en-US" sz="3636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4636" y="1974273"/>
            <a:ext cx="9144000" cy="3810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continues to seek methods which can be used in Phase 2 which provide an early signal of treatment response</a:t>
            </a:r>
          </a:p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measures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brain function may detect neuronal response to therapeutic reduction in toxic molecular species (e.g. soluble Ab or tau)</a:t>
            </a:r>
          </a:p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 advanced is 2022 routine – do not want methods to be outmoded by end of ADNI 3 grant cycle</a:t>
            </a:r>
          </a:p>
          <a:p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Grantsmanship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novelty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626342"/>
            <a:ext cx="8728364" cy="1694295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Approach to “experimental </a:t>
            </a:r>
            <a:r>
              <a:rPr lang="en-US" dirty="0">
                <a:solidFill>
                  <a:srgbClr val="FFC000"/>
                </a:solidFill>
              </a:rPr>
              <a:t>sequences ” </a:t>
            </a:r>
            <a:r>
              <a:rPr lang="en-US" dirty="0" smtClean="0">
                <a:solidFill>
                  <a:srgbClr val="FFC000"/>
                </a:solidFill>
              </a:rPr>
              <a:t>from ADNI 2 – leveraging the best in class from other efforts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2944091"/>
            <a:ext cx="8409421" cy="2909455"/>
          </a:xfrm>
        </p:spPr>
        <p:txBody>
          <a:bodyPr/>
          <a:lstStyle/>
          <a:p>
            <a:r>
              <a:rPr lang="en-US" sz="3273" dirty="0" err="1"/>
              <a:t>dMRI</a:t>
            </a:r>
            <a:r>
              <a:rPr lang="en-US" sz="3273" dirty="0"/>
              <a:t> and </a:t>
            </a:r>
            <a:r>
              <a:rPr lang="en-US" sz="3273" dirty="0" err="1"/>
              <a:t>TF</a:t>
            </a:r>
            <a:r>
              <a:rPr lang="en-US" sz="3273" dirty="0"/>
              <a:t>-MRI – human connectome project (</a:t>
            </a:r>
            <a:r>
              <a:rPr lang="en-US" sz="3273" dirty="0" err="1"/>
              <a:t>HCP</a:t>
            </a:r>
            <a:r>
              <a:rPr lang="en-US" sz="3273" dirty="0"/>
              <a:t>)</a:t>
            </a:r>
          </a:p>
          <a:p>
            <a:r>
              <a:rPr lang="en-US" sz="3273" dirty="0"/>
              <a:t>ASL – </a:t>
            </a:r>
            <a:r>
              <a:rPr lang="en-US" sz="3273" dirty="0" err="1"/>
              <a:t>ISMRM</a:t>
            </a:r>
            <a:r>
              <a:rPr lang="en-US" sz="3273" dirty="0"/>
              <a:t> expert work group</a:t>
            </a:r>
          </a:p>
          <a:p>
            <a:r>
              <a:rPr lang="en-US" sz="3273" dirty="0"/>
              <a:t>Phantom – </a:t>
            </a:r>
            <a:r>
              <a:rPr lang="en-US" sz="3273" dirty="0" err="1"/>
              <a:t>NIST</a:t>
            </a:r>
            <a:r>
              <a:rPr lang="en-US" sz="3273" dirty="0"/>
              <a:t>/</a:t>
            </a:r>
            <a:r>
              <a:rPr lang="en-US" sz="3273" dirty="0" err="1"/>
              <a:t>ISMRM</a:t>
            </a:r>
            <a:r>
              <a:rPr lang="en-US" sz="3273" dirty="0"/>
              <a:t> </a:t>
            </a:r>
            <a:r>
              <a:rPr lang="en-US" sz="3273" dirty="0" err="1"/>
              <a:t>QMRI</a:t>
            </a:r>
            <a:r>
              <a:rPr lang="en-US" sz="3273" dirty="0"/>
              <a:t>  committee</a:t>
            </a:r>
            <a:endParaRPr lang="en-US" sz="3273" dirty="0"/>
          </a:p>
        </p:txBody>
      </p:sp>
    </p:spTree>
    <p:extLst>
      <p:ext uri="{BB962C8B-B14F-4D97-AF65-F5344CB8AC3E}">
        <p14:creationId xmlns:p14="http://schemas.microsoft.com/office/powerpoint/2010/main" val="5290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489" y="450273"/>
            <a:ext cx="8340147" cy="484909"/>
          </a:xfrm>
        </p:spPr>
        <p:txBody>
          <a:bodyPr/>
          <a:lstStyle/>
          <a:p>
            <a:r>
              <a:rPr lang="en-US" sz="3636" dirty="0">
                <a:solidFill>
                  <a:srgbClr val="FFC000"/>
                </a:solidFill>
              </a:rPr>
              <a:t> </a:t>
            </a:r>
            <a:r>
              <a:rPr lang="en-US" sz="3636" dirty="0" err="1">
                <a:solidFill>
                  <a:srgbClr val="FFC000"/>
                </a:solidFill>
              </a:rPr>
              <a:t>dMRI</a:t>
            </a:r>
            <a:r>
              <a:rPr lang="en-US" sz="3636" dirty="0">
                <a:solidFill>
                  <a:srgbClr val="FFC000"/>
                </a:solidFill>
              </a:rPr>
              <a:t> approach</a:t>
            </a: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36182" cy="5195455"/>
          </a:xfrm>
        </p:spPr>
        <p:txBody>
          <a:bodyPr/>
          <a:lstStyle/>
          <a:p>
            <a:r>
              <a:rPr lang="en-US" sz="3273" dirty="0"/>
              <a:t>advanced, </a:t>
            </a:r>
            <a:r>
              <a:rPr lang="en-US" sz="3273" dirty="0" err="1"/>
              <a:t>HCP</a:t>
            </a:r>
            <a:r>
              <a:rPr lang="en-US" sz="3273" dirty="0"/>
              <a:t>-like – </a:t>
            </a:r>
            <a:r>
              <a:rPr lang="en-US" sz="3273" dirty="0"/>
              <a:t>2 shells, b=1000 &amp; 2000</a:t>
            </a:r>
            <a:endParaRPr lang="en-US" sz="3273" dirty="0"/>
          </a:p>
          <a:p>
            <a:pPr lvl="1"/>
            <a:r>
              <a:rPr lang="en-US" dirty="0" smtClean="0">
                <a:effectLst/>
              </a:rPr>
              <a:t>Better </a:t>
            </a:r>
            <a:r>
              <a:rPr lang="en-US" dirty="0">
                <a:effectLst/>
              </a:rPr>
              <a:t>ROI-based MD, FA </a:t>
            </a:r>
            <a:r>
              <a:rPr lang="en-US" dirty="0" smtClean="0">
                <a:effectLst/>
              </a:rPr>
              <a:t>measures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Enable adding ROI-based kurtosis measures</a:t>
            </a:r>
          </a:p>
          <a:p>
            <a:r>
              <a:rPr lang="en-US" sz="3273" dirty="0"/>
              <a:t>Basic – single shell, b=1000</a:t>
            </a:r>
          </a:p>
          <a:p>
            <a:r>
              <a:rPr lang="en-US" sz="3273" dirty="0"/>
              <a:t>Compatibility – equivalent of basic </a:t>
            </a:r>
            <a:r>
              <a:rPr lang="en-US" sz="3273" dirty="0" err="1"/>
              <a:t>dMRI</a:t>
            </a:r>
            <a:r>
              <a:rPr lang="en-US" sz="3273" dirty="0"/>
              <a:t> in every subject at no time penalty</a:t>
            </a:r>
          </a:p>
          <a:p>
            <a:pPr lvl="1"/>
            <a:r>
              <a:rPr lang="en-US" dirty="0" smtClean="0"/>
              <a:t>extract </a:t>
            </a:r>
            <a:r>
              <a:rPr lang="en-US" dirty="0" err="1" smtClean="0"/>
              <a:t>b1000</a:t>
            </a:r>
            <a:r>
              <a:rPr lang="en-US" dirty="0" smtClean="0"/>
              <a:t> shell from advanced acquisitions</a:t>
            </a:r>
          </a:p>
          <a:p>
            <a:r>
              <a:rPr lang="en-US" dirty="0" smtClean="0"/>
              <a:t>Rooted in multi center real world trial environment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450273"/>
            <a:ext cx="8229023" cy="447385"/>
          </a:xfrm>
        </p:spPr>
        <p:txBody>
          <a:bodyPr/>
          <a:lstStyle/>
          <a:p>
            <a:r>
              <a:rPr lang="en-US" sz="3273" dirty="0"/>
              <a:t>Advanced (Multiband, Multishell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 r="1909"/>
          <a:stretch/>
        </p:blipFill>
        <p:spPr>
          <a:xfrm>
            <a:off x="653034" y="865909"/>
            <a:ext cx="7382603" cy="2495614"/>
          </a:xfrm>
        </p:spPr>
      </p:pic>
      <p:sp>
        <p:nvSpPr>
          <p:cNvPr id="3" name="TextBox 2"/>
          <p:cNvSpPr txBox="1"/>
          <p:nvPr/>
        </p:nvSpPr>
        <p:spPr>
          <a:xfrm>
            <a:off x="762000" y="1004455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skyra</a:t>
            </a:r>
            <a:endParaRPr lang="en-US" dirty="0"/>
          </a:p>
        </p:txBody>
      </p:sp>
      <p:pic>
        <p:nvPicPr>
          <p:cNvPr id="5" name="Content Placehold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034" y="3983183"/>
            <a:ext cx="755578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38546" y="3951433"/>
            <a:ext cx="8229023" cy="44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117" tIns="41559" rIns="83117" bIns="4155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sz="3273" kern="0" dirty="0"/>
              <a:t>Basic</a:t>
            </a:r>
            <a:endParaRPr lang="en-US" sz="40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831273" y="4063062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 750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73" dirty="0">
                <a:solidFill>
                  <a:srgbClr val="FFC000"/>
                </a:solidFill>
              </a:rPr>
              <a:t>Correcting EPI Distortion By Acquiring b = 0 volumes with both P-&gt;A and A-&gt;P Phase Encoding Directions</a:t>
            </a:r>
            <a:endParaRPr lang="en-US" sz="3273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07274"/>
            <a:ext cx="2552381" cy="35792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2007274"/>
            <a:ext cx="2638095" cy="3553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2007274"/>
            <a:ext cx="2552381" cy="36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29464</TotalTime>
  <Pages>1</Pages>
  <Words>1039</Words>
  <Application>Microsoft Office PowerPoint</Application>
  <PresentationFormat>On-screen Show (4:3)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Franklin Gothic Demi</vt:lpstr>
      <vt:lpstr>Garamond</vt:lpstr>
      <vt:lpstr>Times New Roman</vt:lpstr>
      <vt:lpstr>Wingdings</vt:lpstr>
      <vt:lpstr>Stream</vt:lpstr>
      <vt:lpstr>MRI     WWADNI    2015</vt:lpstr>
      <vt:lpstr>ADNI 3 protocol – all sequences in all subjects</vt:lpstr>
      <vt:lpstr>ADNI 3 MRI protocol rationale  3D T1, FLAIR, T2*GRE</vt:lpstr>
      <vt:lpstr>ADNI 3 MRI protocol rationale   ASL, dMRI, TF-fMRI </vt:lpstr>
      <vt:lpstr>ADNI 3 MRI protocol rationale  ASL, dMRI, TF-fMRI </vt:lpstr>
      <vt:lpstr>Approach to “experimental sequences ” from ADNI 2 – leveraging the best in class from other efforts</vt:lpstr>
      <vt:lpstr> dMRI approach</vt:lpstr>
      <vt:lpstr>Advanced (Multiband, Multishell)</vt:lpstr>
      <vt:lpstr>Correcting EPI Distortion By Acquiring b = 0 volumes with both P-&gt;A and A-&gt;P Phase Encoding Directions</vt:lpstr>
      <vt:lpstr>Features of advanced dMRI sequence *note requires 32 (64) array coil            **NH = now w vendor assist </vt:lpstr>
      <vt:lpstr>TF-fMRI approach</vt:lpstr>
      <vt:lpstr>PowerPoint Presentation</vt:lpstr>
      <vt:lpstr>3D pCASL CBF map, volunteer, GE </vt:lpstr>
      <vt:lpstr>MR Phantom: ADNI Experience</vt:lpstr>
      <vt:lpstr>ADNI Phantom </vt:lpstr>
      <vt:lpstr>NIST-ISMRM System Phantom </vt:lpstr>
      <vt:lpstr>NIST-ISMRM System Phantom </vt:lpstr>
      <vt:lpstr>NIST-ISMRM System Phantom</vt:lpstr>
      <vt:lpstr>Plan for phantoms in ADNI 3</vt:lpstr>
      <vt:lpstr>MR measures - Maintain current set of funded MR investigators with roles adapted to ADNI 3</vt:lpstr>
    </vt:vector>
  </TitlesOfParts>
  <Company>Mayo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FMRI - MR Lab Radiology Research Facility</dc:title>
  <dc:creator>BLM01</dc:creator>
  <cp:lastModifiedBy>acr</cp:lastModifiedBy>
  <cp:revision>3616</cp:revision>
  <cp:lastPrinted>2001-03-29T21:00:15Z</cp:lastPrinted>
  <dcterms:created xsi:type="dcterms:W3CDTF">1999-03-03T22:23:07Z</dcterms:created>
  <dcterms:modified xsi:type="dcterms:W3CDTF">2015-07-17T12:28:20Z</dcterms:modified>
</cp:coreProperties>
</file>