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9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5" r:id="rId2"/>
    <p:sldMasterId id="2147483687" r:id="rId3"/>
    <p:sldMasterId id="2147483669" r:id="rId4"/>
    <p:sldMasterId id="2147483675" r:id="rId5"/>
    <p:sldMasterId id="2147483682" r:id="rId6"/>
    <p:sldMasterId id="2147483692" r:id="rId7"/>
    <p:sldMasterId id="2147483662" r:id="rId8"/>
    <p:sldMasterId id="2147483650" r:id="rId9"/>
    <p:sldMasterId id="2147483672" r:id="rId10"/>
    <p:sldMasterId id="2147483700" r:id="rId11"/>
  </p:sldMasterIdLst>
  <p:notesMasterIdLst>
    <p:notesMasterId r:id="rId38"/>
  </p:notesMasterIdLst>
  <p:sldIdLst>
    <p:sldId id="258" r:id="rId12"/>
    <p:sldId id="279" r:id="rId13"/>
    <p:sldId id="282" r:id="rId14"/>
    <p:sldId id="308" r:id="rId15"/>
    <p:sldId id="280" r:id="rId16"/>
    <p:sldId id="296" r:id="rId17"/>
    <p:sldId id="309" r:id="rId18"/>
    <p:sldId id="310" r:id="rId19"/>
    <p:sldId id="301" r:id="rId20"/>
    <p:sldId id="312" r:id="rId21"/>
    <p:sldId id="313" r:id="rId22"/>
    <p:sldId id="295" r:id="rId23"/>
    <p:sldId id="314" r:id="rId24"/>
    <p:sldId id="315" r:id="rId25"/>
    <p:sldId id="304" r:id="rId26"/>
    <p:sldId id="317" r:id="rId27"/>
    <p:sldId id="294" r:id="rId28"/>
    <p:sldId id="318" r:id="rId29"/>
    <p:sldId id="298" r:id="rId30"/>
    <p:sldId id="319" r:id="rId31"/>
    <p:sldId id="322" r:id="rId32"/>
    <p:sldId id="316" r:id="rId33"/>
    <p:sldId id="259" r:id="rId34"/>
    <p:sldId id="292" r:id="rId35"/>
    <p:sldId id="291" r:id="rId36"/>
    <p:sldId id="321" r:id="rId37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CEBEB"/>
    <a:srgbClr val="11457F"/>
    <a:srgbClr val="FFCB05"/>
    <a:srgbClr val="FAA61A"/>
    <a:srgbClr val="8ABB39"/>
    <a:srgbClr val="F0F1E3"/>
    <a:srgbClr val="00A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36" autoAdjust="0"/>
    <p:restoredTop sz="89260" autoAdjust="0"/>
  </p:normalViewPr>
  <p:slideViewPr>
    <p:cSldViewPr>
      <p:cViewPr varScale="1">
        <p:scale>
          <a:sx n="66" d="100"/>
          <a:sy n="66" d="100"/>
        </p:scale>
        <p:origin x="6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CD2E4C3-07A4-4F6C-BC18-B2D780CEE592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3638"/>
            <a:ext cx="4186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156F1752-CD15-4B38-AC08-675E3CB0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GBSC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Global Biomarker Standardization Consortium, coordinated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obtaining material (reference material) and method (competitive studies across assays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including both ELISA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Masspect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methods) standards.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F1752-CD15-4B38-AC08-675E3CB0E5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060" indent="-2904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1631" indent="-2323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6283" indent="-2323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0936" indent="-2323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A9E04-CD22-471A-9449-BC26CBE3627A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11200"/>
            <a:ext cx="4732337" cy="3549650"/>
          </a:xfrm>
          <a:ln/>
        </p:spPr>
      </p:sp>
      <p:sp>
        <p:nvSpPr>
          <p:cNvPr id="25604" name="Notes Placeholder 2"/>
          <p:cNvSpPr>
            <a:spLocks noGrp="1"/>
          </p:cNvSpPr>
          <p:nvPr>
            <p:ph type="body" idx="1"/>
          </p:nvPr>
        </p:nvSpPr>
        <p:spPr>
          <a:xfrm>
            <a:off x="946630" y="4496166"/>
            <a:ext cx="5216129" cy="42569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33" tIns="47166" rIns="94333" bIns="47166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4028011" y="8992332"/>
            <a:ext cx="3081380" cy="47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33" tIns="47166" rIns="94333" bIns="4716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4CC6448-C273-433A-B794-09C515F22C23}" type="slidenum">
              <a:rPr lang="en-US" altLang="en-US" sz="1300">
                <a:solidFill>
                  <a:prstClr val="black"/>
                </a:solidFill>
                <a:ea typeface="MS PGothic" panose="020B0600070205080204" pitchFamily="34" charset="-128"/>
              </a:rPr>
              <a:pPr algn="r">
                <a:spcBef>
                  <a:spcPct val="0"/>
                </a:spcBef>
              </a:pPr>
              <a:t>24</a:t>
            </a:fld>
            <a:endParaRPr lang="en-US" altLang="en-US" sz="130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00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060" indent="-29040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1631" indent="-2323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6283" indent="-2323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0936" indent="-23232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5588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0240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84893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49545" indent="-23232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A9E04-CD22-471A-9449-BC26CBE3627A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560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9038" y="711200"/>
            <a:ext cx="4732337" cy="3549650"/>
          </a:xfrm>
          <a:ln/>
        </p:spPr>
      </p:sp>
      <p:sp>
        <p:nvSpPr>
          <p:cNvPr id="25604" name="Notes Placeholder 2"/>
          <p:cNvSpPr>
            <a:spLocks noGrp="1"/>
          </p:cNvSpPr>
          <p:nvPr>
            <p:ph type="body" idx="1"/>
          </p:nvPr>
        </p:nvSpPr>
        <p:spPr>
          <a:xfrm>
            <a:off x="946630" y="4496166"/>
            <a:ext cx="5216129" cy="42569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33" tIns="47166" rIns="94333" bIns="47166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4028011" y="8992332"/>
            <a:ext cx="3081380" cy="47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33" tIns="47166" rIns="94333" bIns="4716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74CC6448-C273-433A-B794-09C515F22C23}" type="slidenum">
              <a:rPr lang="en-US" altLang="en-US" sz="1300">
                <a:solidFill>
                  <a:prstClr val="black"/>
                </a:solidFill>
                <a:ea typeface="MS PGothic" panose="020B0600070205080204" pitchFamily="34" charset="-128"/>
              </a:rPr>
              <a:pPr algn="r">
                <a:spcBef>
                  <a:spcPct val="0"/>
                </a:spcBef>
              </a:pPr>
              <a:t>25</a:t>
            </a:fld>
            <a:endParaRPr lang="en-US" altLang="en-US" sz="130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761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9650 </a:t>
            </a:r>
            <a:r>
              <a:rPr lang="en-US" sz="1400" dirty="0">
                <a:solidFill>
                  <a:schemeClr val="tx1"/>
                </a:solidFill>
              </a:rPr>
              <a:t>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5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73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9650 </a:t>
            </a:r>
            <a:r>
              <a:rPr lang="en-US" sz="1400" dirty="0">
                <a:solidFill>
                  <a:schemeClr val="tx1"/>
                </a:solidFill>
              </a:rPr>
              <a:t>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6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614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tx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tx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9650 </a:t>
            </a:r>
            <a:r>
              <a:rPr lang="en-US" sz="1400" dirty="0">
                <a:solidFill>
                  <a:schemeClr val="tx1"/>
                </a:solidFill>
              </a:rPr>
              <a:t>Rockville Pike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Bethesda, Md., 20814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68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u="sng" dirty="0">
                <a:solidFill>
                  <a:srgbClr val="FFCB05"/>
                </a:solidFill>
              </a:rPr>
              <a:t>www.fnih.org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1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9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7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6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4199D1-8F1D-4452-BCDD-325096EC1C53}" type="datetimeFigureOut">
              <a:rPr lang="en-US" smtClean="0"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5BE469-77EC-4930-BA84-D26FEBAE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7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1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11457F"/>
          </a:solidFill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0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ADE2"/>
          </a:solidFill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87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AA61A"/>
          </a:solidFill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AA61A"/>
          </a:solidFill>
        </p:spPr>
        <p:txBody>
          <a:bodyPr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200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11457F"/>
          </a:solidFill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4144"/>
            <a:ext cx="9144000" cy="310056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69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5771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8728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24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69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10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7349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095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183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265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754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138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752600"/>
            <a:ext cx="8229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5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6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0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490444" y="4114800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Foundation for the National Institutes</a:t>
            </a:r>
            <a:r>
              <a:rPr lang="en-US" sz="1400" b="1" baseline="0" dirty="0" smtClean="0">
                <a:solidFill>
                  <a:schemeClr val="bg1"/>
                </a:solidFill>
              </a:rPr>
              <a:t> of Health</a:t>
            </a:r>
          </a:p>
          <a:p>
            <a:pPr algn="ctr">
              <a:spcAft>
                <a:spcPts val="600"/>
              </a:spcAft>
            </a:pPr>
            <a:r>
              <a:rPr lang="en-US" sz="1400" dirty="0" smtClean="0">
                <a:solidFill>
                  <a:schemeClr val="bg1"/>
                </a:solidFill>
              </a:rPr>
              <a:t>9650 </a:t>
            </a:r>
            <a:r>
              <a:rPr lang="en-US" sz="1400" dirty="0">
                <a:solidFill>
                  <a:schemeClr val="bg1"/>
                </a:solidFill>
              </a:rPr>
              <a:t>Rockville Pike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Bethesda, Md., 20814</a:t>
            </a:r>
            <a:br>
              <a:rPr lang="en-US" sz="1400" dirty="0">
                <a:solidFill>
                  <a:schemeClr val="bg1"/>
                </a:solidFill>
              </a:rPr>
            </a:b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186642" y="4978866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www.fnih.org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67818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500" y="3733800"/>
            <a:ext cx="64008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54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4"/>
            <a:ext cx="1600200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9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629400"/>
            <a:ext cx="9144000" cy="246221"/>
          </a:xfrm>
          <a:prstGeom prst="rect">
            <a:avLst/>
          </a:prstGeom>
          <a:solidFill>
            <a:srgbClr val="FAA61A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8686800" cy="141763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Click to edit Master title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4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6" r:id="rId4"/>
    <p:sldLayoutId id="214748369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56E08-DD77-4DCE-8754-E8DDC376C29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3FAEF-0BEF-49B2-941C-01B3A21CED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4"/>
            <a:ext cx="1600200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14528" r="-418" b="69310"/>
          <a:stretch/>
        </p:blipFill>
        <p:spPr>
          <a:xfrm>
            <a:off x="-3660" y="5638800"/>
            <a:ext cx="754745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7543798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5524499" y="2019301"/>
            <a:ext cx="5638802" cy="1600200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5638800"/>
            <a:ext cx="7543798" cy="1219200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rot="10800000">
            <a:off x="-2629" y="-2"/>
            <a:ext cx="7546427" cy="5638801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798" y="0"/>
            <a:ext cx="1600202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-2" y="5638801"/>
            <a:ext cx="7543799" cy="1255984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43798" y="0"/>
            <a:ext cx="1600202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1"/>
            <a:ext cx="1600200" cy="5638803"/>
          </a:xfrm>
          <a:prstGeom prst="rect">
            <a:avLst/>
          </a:prstGeom>
          <a:solidFill>
            <a:srgbClr val="00A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38802"/>
            <a:ext cx="7543799" cy="1219197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952499" y="-952497"/>
            <a:ext cx="5638802" cy="7543798"/>
          </a:xfrm>
          <a:prstGeom prst="rect">
            <a:avLst/>
          </a:prstGeom>
          <a:solidFill>
            <a:srgbClr val="F0F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7543799" y="-1"/>
            <a:ext cx="1600200" cy="5638803"/>
          </a:xfrm>
          <a:prstGeom prst="rect">
            <a:avLst/>
          </a:prstGeom>
          <a:solidFill>
            <a:srgbClr val="8AB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38802"/>
            <a:ext cx="7543799" cy="1295398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7543799" cy="5638802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162298" y="2476503"/>
            <a:ext cx="1219203" cy="7543798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5"/>
          <a:stretch/>
        </p:blipFill>
        <p:spPr>
          <a:xfrm>
            <a:off x="7543798" y="0"/>
            <a:ext cx="1600201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55" y="5987975"/>
            <a:ext cx="1188720" cy="5232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4457695" y="2171702"/>
            <a:ext cx="228605" cy="9143999"/>
          </a:xfrm>
          <a:prstGeom prst="rect">
            <a:avLst/>
          </a:prstGeom>
          <a:solidFill>
            <a:srgbClr val="FAA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  <p:sldLayoutId id="2147483685" r:id="rId3"/>
    <p:sldLayoutId id="2147483690" r:id="rId4"/>
    <p:sldLayoutId id="2147483712" r:id="rId5"/>
    <p:sldLayoutId id="214748371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23110865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jpeg"/><Relationship Id="rId21" Type="http://schemas.openxmlformats.org/officeDocument/2006/relationships/image" Target="../media/image22.png"/><Relationship Id="rId34" Type="http://schemas.openxmlformats.org/officeDocument/2006/relationships/image" Target="../media/image35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23" Type="http://schemas.openxmlformats.org/officeDocument/2006/relationships/image" Target="../media/image24.jp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wmf"/><Relationship Id="rId14" Type="http://schemas.openxmlformats.org/officeDocument/2006/relationships/image" Target="../media/image15.png"/><Relationship Id="rId22" Type="http://schemas.openxmlformats.org/officeDocument/2006/relationships/image" Target="../media/image23.emf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7010400" cy="1905000"/>
          </a:xfrm>
        </p:spPr>
        <p:txBody>
          <a:bodyPr/>
          <a:lstStyle/>
          <a:p>
            <a:r>
              <a:rPr lang="en-US" dirty="0" smtClean="0"/>
              <a:t>ADNI Private Partner Scientific Board (PPSB)</a:t>
            </a:r>
            <a:br>
              <a:rPr lang="en-US" dirty="0" smtClean="0"/>
            </a:br>
            <a:r>
              <a:rPr lang="en-US" dirty="0" smtClean="0"/>
              <a:t>Update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Susan De Santi, PhD</a:t>
            </a:r>
            <a:br>
              <a:rPr lang="en-US" dirty="0"/>
            </a:br>
            <a:r>
              <a:rPr lang="en-US" dirty="0"/>
              <a:t> 2015 Chairperson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5715000"/>
            <a:ext cx="6400800" cy="914400"/>
          </a:xfrm>
        </p:spPr>
        <p:txBody>
          <a:bodyPr/>
          <a:lstStyle/>
          <a:p>
            <a:r>
              <a:rPr lang="en-US" dirty="0"/>
              <a:t>WW ADNI Meeting</a:t>
            </a:r>
            <a:br>
              <a:rPr lang="en-US" dirty="0"/>
            </a:br>
            <a:r>
              <a:rPr lang="en-US" dirty="0"/>
              <a:t>July 17, 2015</a:t>
            </a:r>
          </a:p>
        </p:txBody>
      </p:sp>
    </p:spTree>
    <p:extLst>
      <p:ext uri="{BB962C8B-B14F-4D97-AF65-F5344CB8AC3E}">
        <p14:creationId xmlns:p14="http://schemas.microsoft.com/office/powerpoint/2010/main" val="28366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dirty="0" smtClean="0"/>
              <a:t>Overview of Computer Pilot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err="1"/>
              <a:t>Cogstate</a:t>
            </a:r>
            <a:r>
              <a:rPr lang="en-US" sz="2000" b="1" dirty="0"/>
              <a:t> Brief Battery </a:t>
            </a:r>
            <a:r>
              <a:rPr lang="en-US" sz="2000" dirty="0"/>
              <a:t>(CBB) </a:t>
            </a:r>
            <a:r>
              <a:rPr lang="en-US" sz="2000" dirty="0" smtClean="0"/>
              <a:t>a 10-15 minute </a:t>
            </a:r>
            <a:r>
              <a:rPr lang="en-US" sz="2000" dirty="0"/>
              <a:t>computerized cognitive </a:t>
            </a:r>
            <a:r>
              <a:rPr lang="en-US" sz="2000" dirty="0" smtClean="0"/>
              <a:t>battery to be administered at home and in the clinical site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Four </a:t>
            </a:r>
            <a:r>
              <a:rPr lang="en-US" sz="1800" dirty="0"/>
              <a:t>validated tasks </a:t>
            </a:r>
            <a:r>
              <a:rPr lang="en-US" sz="1800" dirty="0" smtClean="0"/>
              <a:t>measure: Attention, Speed </a:t>
            </a:r>
            <a:r>
              <a:rPr lang="en-US" sz="1800" dirty="0"/>
              <a:t>of information </a:t>
            </a:r>
            <a:r>
              <a:rPr lang="en-US" sz="1800" dirty="0" smtClean="0"/>
              <a:t>processing, Working memory, and Learning</a:t>
            </a:r>
            <a:r>
              <a:rPr lang="en-US" sz="16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Study Aims: 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Determine magnitude of cognitive impairment using CBB;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Estimate CBB sensitivity to measure decline in ADNI2 by biomarkers;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Acceptability and usability of CBB, remote and onsite for MCI and controls;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Compare supervised on-site testing vs. remote unsupervised online test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Goal is 200 ADNI2 participants with a diagnosis of MCI or NL</a:t>
            </a:r>
          </a:p>
          <a:p>
            <a:pPr lvl="1">
              <a:spcBef>
                <a:spcPts val="0"/>
              </a:spcBef>
            </a:pPr>
            <a:r>
              <a:rPr lang="en-US" sz="1800" dirty="0" smtClean="0"/>
              <a:t>Approximately 33 ADNI2 clinical sites are anticipated to participate in study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All participants will have a total of two supervised In-Clinic CBB </a:t>
            </a:r>
            <a:r>
              <a:rPr lang="en-US" sz="2000" dirty="0" smtClean="0">
                <a:solidFill>
                  <a:prstClr val="black"/>
                </a:solidFill>
              </a:rPr>
              <a:t>sessions.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Participants </a:t>
            </a:r>
            <a:r>
              <a:rPr lang="en-US" sz="1800" dirty="0" smtClean="0">
                <a:solidFill>
                  <a:prstClr val="black"/>
                </a:solidFill>
              </a:rPr>
              <a:t>annually seen </a:t>
            </a:r>
            <a:r>
              <a:rPr lang="en-US" sz="1800" dirty="0">
                <a:solidFill>
                  <a:prstClr val="black"/>
                </a:solidFill>
              </a:rPr>
              <a:t>in the clinic </a:t>
            </a:r>
            <a:r>
              <a:rPr lang="en-US" sz="1800" dirty="0" smtClean="0">
                <a:solidFill>
                  <a:prstClr val="black"/>
                </a:solidFill>
              </a:rPr>
              <a:t>(MCI) </a:t>
            </a:r>
            <a:r>
              <a:rPr lang="en-US" sz="1800" dirty="0">
                <a:solidFill>
                  <a:prstClr val="black"/>
                </a:solidFill>
              </a:rPr>
              <a:t>will have a total of three remote </a:t>
            </a:r>
            <a:r>
              <a:rPr lang="en-US" sz="1800" dirty="0" smtClean="0">
                <a:solidFill>
                  <a:prstClr val="black"/>
                </a:solidFill>
              </a:rPr>
              <a:t> (e.g. at home) on-line </a:t>
            </a:r>
            <a:r>
              <a:rPr lang="en-US" sz="1800" dirty="0">
                <a:solidFill>
                  <a:prstClr val="black"/>
                </a:solidFill>
              </a:rPr>
              <a:t>CBB </a:t>
            </a:r>
            <a:r>
              <a:rPr lang="en-US" sz="1800" dirty="0" smtClean="0">
                <a:solidFill>
                  <a:prstClr val="black"/>
                </a:solidFill>
              </a:rPr>
              <a:t>sessions.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Participants </a:t>
            </a:r>
            <a:r>
              <a:rPr lang="en-US" sz="1800" dirty="0" smtClean="0">
                <a:solidFill>
                  <a:prstClr val="black"/>
                </a:solidFill>
              </a:rPr>
              <a:t>seen </a:t>
            </a:r>
            <a:r>
              <a:rPr lang="en-US" sz="1800" dirty="0">
                <a:solidFill>
                  <a:prstClr val="black"/>
                </a:solidFill>
              </a:rPr>
              <a:t>in the clinic every two </a:t>
            </a:r>
            <a:r>
              <a:rPr lang="en-US" sz="1800" dirty="0" smtClean="0">
                <a:solidFill>
                  <a:prstClr val="black"/>
                </a:solidFill>
              </a:rPr>
              <a:t>years (NL)  </a:t>
            </a:r>
            <a:r>
              <a:rPr lang="en-US" sz="1800" dirty="0">
                <a:solidFill>
                  <a:prstClr val="black"/>
                </a:solidFill>
              </a:rPr>
              <a:t>will have </a:t>
            </a:r>
            <a:r>
              <a:rPr lang="en-US" sz="1800" dirty="0" smtClean="0">
                <a:solidFill>
                  <a:prstClr val="black"/>
                </a:solidFill>
              </a:rPr>
              <a:t>five </a:t>
            </a:r>
            <a:r>
              <a:rPr lang="en-US" sz="1800" dirty="0">
                <a:solidFill>
                  <a:prstClr val="black"/>
                </a:solidFill>
              </a:rPr>
              <a:t>remote on-line CBB </a:t>
            </a:r>
            <a:r>
              <a:rPr lang="en-US" sz="1800" dirty="0" smtClean="0">
                <a:solidFill>
                  <a:prstClr val="black"/>
                </a:solidFill>
              </a:rPr>
              <a:t>sessions approximately every 6 months.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</a:rPr>
              <a:t>CBB data will be downloaded and shared approximately every month.</a:t>
            </a:r>
          </a:p>
          <a:p>
            <a:pPr lvl="1"/>
            <a:r>
              <a:rPr lang="en-US" sz="1800" dirty="0" smtClean="0">
                <a:solidFill>
                  <a:prstClr val="black"/>
                </a:solidFill>
              </a:rPr>
              <a:t>Key analysis will be to compare onsite versus remote testing.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0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152400"/>
            <a:ext cx="9040092" cy="838200"/>
          </a:xfrm>
        </p:spPr>
        <p:txBody>
          <a:bodyPr/>
          <a:lstStyle/>
          <a:p>
            <a:r>
              <a:rPr lang="en-US" dirty="0" smtClean="0"/>
              <a:t>Update on Progress of CBB Pilot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554" y="1219200"/>
            <a:ext cx="8534400" cy="4525963"/>
          </a:xfrm>
        </p:spPr>
        <p:txBody>
          <a:bodyPr/>
          <a:lstStyle/>
          <a:p>
            <a:r>
              <a:rPr lang="en-US" sz="2200" dirty="0"/>
              <a:t>CBB Instructions Manual and Take Home Handout Finalized</a:t>
            </a:r>
          </a:p>
          <a:p>
            <a:r>
              <a:rPr lang="en-US" sz="2200" dirty="0"/>
              <a:t>Data Transfer Agreement (DTA) </a:t>
            </a:r>
            <a:r>
              <a:rPr lang="en-US" sz="2200" dirty="0" smtClean="0"/>
              <a:t>finalized</a:t>
            </a:r>
          </a:p>
          <a:p>
            <a:r>
              <a:rPr lang="en-US" sz="2200" dirty="0"/>
              <a:t>Version 8 of </a:t>
            </a:r>
            <a:r>
              <a:rPr lang="en-US" sz="2200" dirty="0" smtClean="0"/>
              <a:t> </a:t>
            </a:r>
            <a:r>
              <a:rPr lang="en-US" sz="2200" dirty="0" err="1"/>
              <a:t>CogState</a:t>
            </a:r>
            <a:r>
              <a:rPr lang="en-US" sz="2200" dirty="0"/>
              <a:t> Brief Battery </a:t>
            </a:r>
            <a:r>
              <a:rPr lang="en-US" sz="2200" dirty="0" smtClean="0"/>
              <a:t>launched with self-training feature</a:t>
            </a:r>
            <a:endParaRPr lang="en-US" sz="2200" dirty="0"/>
          </a:p>
          <a:p>
            <a:r>
              <a:rPr lang="en-US" sz="2200" dirty="0" smtClean="0"/>
              <a:t>IRB approval for 6 ADNI2 sites and their ICFs already obtained</a:t>
            </a:r>
            <a:endParaRPr lang="en-US" sz="2200" dirty="0"/>
          </a:p>
          <a:p>
            <a:r>
              <a:rPr lang="en-US" sz="2200" dirty="0" smtClean="0"/>
              <a:t>Coordinating </a:t>
            </a:r>
            <a:r>
              <a:rPr lang="en-US" sz="2200" dirty="0"/>
              <a:t>training webinars with </a:t>
            </a:r>
            <a:r>
              <a:rPr lang="en-US" sz="2200" dirty="0" err="1"/>
              <a:t>Cogstate</a:t>
            </a:r>
            <a:endParaRPr lang="en-US" sz="2200" dirty="0"/>
          </a:p>
          <a:p>
            <a:pPr lvl="1"/>
            <a:r>
              <a:rPr lang="en-US" sz="2200" dirty="0"/>
              <a:t>6 ADNI2 sites ready to complete training </a:t>
            </a:r>
            <a:r>
              <a:rPr lang="en-US" sz="2200" dirty="0" smtClean="0"/>
              <a:t>webinar</a:t>
            </a:r>
          </a:p>
          <a:p>
            <a:pPr lvl="1"/>
            <a:r>
              <a:rPr lang="en-US" sz="2200" dirty="0" smtClean="0"/>
              <a:t>Once </a:t>
            </a:r>
            <a:r>
              <a:rPr lang="en-US" sz="2200" dirty="0"/>
              <a:t>training completed, these sites will receive ADCS approval to conduct </a:t>
            </a:r>
            <a:r>
              <a:rPr lang="en-US" sz="2200" dirty="0" smtClean="0"/>
              <a:t>CBB</a:t>
            </a:r>
          </a:p>
          <a:p>
            <a:r>
              <a:rPr lang="en-US" sz="2200" dirty="0"/>
              <a:t>Report with unique </a:t>
            </a:r>
            <a:r>
              <a:rPr lang="en-US" sz="2200" dirty="0" err="1"/>
              <a:t>Cogstate</a:t>
            </a:r>
            <a:r>
              <a:rPr lang="en-US" sz="2200" dirty="0"/>
              <a:t> IDs and ADNI2 </a:t>
            </a:r>
            <a:r>
              <a:rPr lang="en-US" sz="2200" dirty="0" smtClean="0"/>
              <a:t>IDs to be posted </a:t>
            </a:r>
            <a:r>
              <a:rPr lang="en-US" sz="2200" dirty="0"/>
              <a:t>on ADNI2 web </a:t>
            </a:r>
            <a:r>
              <a:rPr lang="en-US" sz="2200" dirty="0" smtClean="0"/>
              <a:t>portal</a:t>
            </a:r>
            <a:endParaRPr lang="en-US" sz="2200" dirty="0"/>
          </a:p>
          <a:p>
            <a:r>
              <a:rPr lang="en-US" sz="2200" dirty="0" smtClean="0"/>
              <a:t>Initial pilot </a:t>
            </a:r>
            <a:r>
              <a:rPr lang="en-US" sz="2200" dirty="0"/>
              <a:t>CBB data pending training of these 6 </a:t>
            </a:r>
            <a:r>
              <a:rPr lang="en-US" sz="2200" dirty="0" smtClean="0"/>
              <a:t>sites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211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762000"/>
          </a:xfrm>
        </p:spPr>
        <p:txBody>
          <a:bodyPr/>
          <a:lstStyle/>
          <a:p>
            <a:r>
              <a:rPr lang="en-US" dirty="0" smtClean="0"/>
              <a:t>Biofluid Biomarker Working Group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347634"/>
              </p:ext>
            </p:extLst>
          </p:nvPr>
        </p:nvGraphicFramePr>
        <p:xfrm>
          <a:off x="609600" y="1143000"/>
          <a:ext cx="8229600" cy="4477809"/>
        </p:xfrm>
        <a:graphic>
          <a:graphicData uri="http://schemas.openxmlformats.org/drawingml/2006/table">
            <a:tbl>
              <a:tblPr/>
              <a:tblGrid>
                <a:gridCol w="2133600"/>
                <a:gridCol w="6096000"/>
              </a:tblGrid>
              <a:tr h="378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Luthman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Eisai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Biofluid Biomarkers Working Group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*Due Diligence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Alvydas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Mikulskis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Biogen;                     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Gary Tong,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Lundbeck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Eskild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Colding-Jørgensen, Lundbeck;       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Enchi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Liu*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Janssen; 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Richard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Batrla-Utermann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Roche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;             Just Genius, AbbVie;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Holly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Soares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*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BMS;                                    Ian Sherriff, Araclon;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James Hendrix, Alzheimer’s Assoc.;          Jeffrey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Dage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Jan Torleif Pedersen, Lundbeck;                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June </a:t>
                      </a:r>
                      <a:r>
                        <a:rPr kumimoji="0" lang="en-US" sz="17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Kaplow</a:t>
                      </a: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*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Eisai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Jesse Cedarbaum, Biogen;                         Omar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Laterza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Merck;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John Lawson,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Fujirebio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;                              Patricia Cole, Takeda;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Kristin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Wildsmith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, Genentech;                  Robert Dean,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Lee Honigberg, Genentech;                       Mary Savage, Merck;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Manu Vandijck, Fujirebio;                          Robert Umek, MSD;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Susan De Santi, Piramal;                            Tobias Bittner, Roche;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Tanja Schubert,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BioClinica</a:t>
                      </a: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;                        </a:t>
                      </a:r>
                      <a:r>
                        <a:rPr kumimoji="0" lang="en-US" sz="1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Robert Dean*</a:t>
                      </a: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,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Zivjena</a:t>
                      </a:r>
                      <a:r>
                        <a:rPr kumimoji="0" lang="en-US" sz="17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  <a:cs typeface="+mn-cs"/>
                        </a:rPr>
                        <a:t> Vucetic, Fujirebio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Les Shaw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*,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PGothic" charset="-128"/>
                        </a:rPr>
                        <a:t>UPenn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4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 smtClean="0"/>
              <a:t>Biofluids</a:t>
            </a:r>
            <a:r>
              <a:rPr lang="en-US" sz="4000" dirty="0" smtClean="0"/>
              <a:t> Biomarker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899524" cy="5791200"/>
          </a:xfrm>
        </p:spPr>
        <p:txBody>
          <a:bodyPr>
            <a:noAutofit/>
          </a:bodyPr>
          <a:lstStyle/>
          <a:p>
            <a:pPr fontAlgn="t"/>
            <a:r>
              <a:rPr lang="en-US" sz="2800" dirty="0" smtClean="0"/>
              <a:t>Broad group of Pharma &amp; Diagnostics  companies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Several interfaces: </a:t>
            </a:r>
            <a:r>
              <a:rPr lang="en-US" sz="2400" dirty="0"/>
              <a:t>GBSC </a:t>
            </a:r>
            <a:r>
              <a:rPr lang="en-US" sz="2400" dirty="0" smtClean="0"/>
              <a:t>project, CAMD CSF Project (C-Path) etc.</a:t>
            </a:r>
            <a:endParaRPr lang="en-US" sz="1800" dirty="0" smtClean="0"/>
          </a:p>
          <a:p>
            <a:pPr lvl="1">
              <a:spcBef>
                <a:spcPts val="300"/>
              </a:spcBef>
            </a:pPr>
            <a:endParaRPr lang="en-US" sz="900" dirty="0" smtClean="0"/>
          </a:p>
          <a:p>
            <a:pPr>
              <a:spcBef>
                <a:spcPts val="300"/>
              </a:spcBef>
            </a:pPr>
            <a:r>
              <a:rPr lang="en-US" sz="2800" dirty="0"/>
              <a:t>F</a:t>
            </a:r>
            <a:r>
              <a:rPr lang="en-US" sz="2800" dirty="0" smtClean="0"/>
              <a:t>orum to discuss ADNI2 </a:t>
            </a:r>
            <a:r>
              <a:rPr lang="en-US" sz="2800" dirty="0" err="1" smtClean="0"/>
              <a:t>biofluid</a:t>
            </a:r>
            <a:r>
              <a:rPr lang="en-US" sz="2800" dirty="0" smtClean="0"/>
              <a:t> CSF &amp; blood biomarkers, assays used, sample management &amp; data collection 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Coordinate industry input into ADNI Biomarker Core activities in ADNI2</a:t>
            </a:r>
          </a:p>
          <a:p>
            <a:pPr lvl="1">
              <a:spcBef>
                <a:spcPts val="300"/>
              </a:spcBef>
            </a:pPr>
            <a:r>
              <a:rPr lang="en-US" sz="2400" dirty="0"/>
              <a:t>Align efforts within the PPSB</a:t>
            </a:r>
          </a:p>
          <a:p>
            <a:pPr lvl="1">
              <a:spcBef>
                <a:spcPts val="300"/>
              </a:spcBef>
            </a:pPr>
            <a:endParaRPr lang="en-US" sz="900" dirty="0" smtClean="0"/>
          </a:p>
          <a:p>
            <a:pPr>
              <a:spcBef>
                <a:spcPts val="300"/>
              </a:spcBef>
            </a:pPr>
            <a:r>
              <a:rPr lang="en-US" sz="2800" dirty="0"/>
              <a:t>Assist in the ADNI-3 grant application </a:t>
            </a:r>
            <a:r>
              <a:rPr lang="en-US" sz="2800" dirty="0" smtClean="0"/>
              <a:t>development</a:t>
            </a:r>
          </a:p>
          <a:p>
            <a:pPr>
              <a:spcBef>
                <a:spcPts val="300"/>
              </a:spcBef>
            </a:pPr>
            <a:endParaRPr lang="en-US" sz="900" dirty="0"/>
          </a:p>
          <a:p>
            <a:pPr>
              <a:spcBef>
                <a:spcPts val="300"/>
              </a:spcBef>
            </a:pPr>
            <a:r>
              <a:rPr lang="en-US" sz="2800" dirty="0"/>
              <a:t>Promote </a:t>
            </a:r>
            <a:r>
              <a:rPr lang="en-US" sz="2800" dirty="0" err="1"/>
              <a:t>Biofluid</a:t>
            </a:r>
            <a:r>
              <a:rPr lang="en-US" sz="2800" dirty="0"/>
              <a:t> Biomarkers best practices for diagnostic and prognostic intended uses (beyond ADNI)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Forum to discuss </a:t>
            </a:r>
            <a:r>
              <a:rPr lang="en-US" sz="2400" dirty="0" err="1" smtClean="0">
                <a:solidFill>
                  <a:prstClr val="black"/>
                </a:solidFill>
              </a:rPr>
              <a:t>Biofluid</a:t>
            </a:r>
            <a:r>
              <a:rPr lang="en-US" sz="2400" dirty="0" smtClean="0">
                <a:solidFill>
                  <a:prstClr val="black"/>
                </a:solidFill>
              </a:rPr>
              <a:t> Biomarkers Rx &amp; </a:t>
            </a:r>
            <a:r>
              <a:rPr lang="en-US" sz="2400" dirty="0" err="1" smtClean="0">
                <a:solidFill>
                  <a:prstClr val="black"/>
                </a:solidFill>
              </a:rPr>
              <a:t>Dx</a:t>
            </a:r>
            <a:r>
              <a:rPr lang="en-US" sz="2400" dirty="0" smtClean="0">
                <a:solidFill>
                  <a:prstClr val="black"/>
                </a:solidFill>
              </a:rPr>
              <a:t> industry-specific topics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" name="Picture 2" descr="C:\Users\freiremc\AppData\Local\Microsoft\Windows\Temporary Internet Files\Content.Outlook\F7B22G75\FNIH-LOGO-2013_7x3in_300dpi_RG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0"/>
            <a:ext cx="14620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3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Biofluids</a:t>
            </a:r>
            <a:r>
              <a:rPr lang="en-US" sz="4000" dirty="0"/>
              <a:t> Biomarker WG -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685800"/>
            <a:ext cx="8899524" cy="5791200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Due diligence evaluation for Selection ADNI3 </a:t>
            </a:r>
            <a:r>
              <a:rPr lang="en-US" sz="2400" dirty="0" smtClean="0"/>
              <a:t>A</a:t>
            </a:r>
            <a:r>
              <a:rPr lang="en-US" sz="2400" dirty="0" smtClean="0">
                <a:latin typeface="Symbol" panose="05050102010706020507" pitchFamily="18" charset="2"/>
              </a:rPr>
              <a:t>b</a:t>
            </a:r>
            <a:r>
              <a:rPr lang="en-US" sz="2400" dirty="0" smtClean="0"/>
              <a:t>1-42 </a:t>
            </a:r>
            <a:r>
              <a:rPr lang="en-US" sz="2400" dirty="0"/>
              <a:t>&amp; tau </a:t>
            </a:r>
            <a:r>
              <a:rPr lang="en-US" sz="2400" dirty="0" smtClean="0"/>
              <a:t>(total or P-tau) CSF </a:t>
            </a:r>
            <a:r>
              <a:rPr lang="en-US" sz="2400" dirty="0"/>
              <a:t>assays in ADNI-3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000" dirty="0"/>
              <a:t>Due Diligence Sub-Team of </a:t>
            </a:r>
            <a:r>
              <a:rPr lang="en-US" sz="2000" dirty="0" smtClean="0"/>
              <a:t>BBWG (7 members – Rx Co + </a:t>
            </a:r>
            <a:r>
              <a:rPr lang="en-US" sz="2000" dirty="0" err="1" smtClean="0"/>
              <a:t>BMx</a:t>
            </a:r>
            <a:r>
              <a:rPr lang="en-US" sz="2000" dirty="0" smtClean="0"/>
              <a:t> Core)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sz="1600" dirty="0" smtClean="0"/>
              <a:t>Defined </a:t>
            </a:r>
            <a:r>
              <a:rPr lang="en-US" sz="1600" dirty="0"/>
              <a:t>scope of </a:t>
            </a:r>
            <a:r>
              <a:rPr lang="en-US" sz="1600" dirty="0" smtClean="0"/>
              <a:t>the due diligence &amp; Essential </a:t>
            </a:r>
            <a:r>
              <a:rPr lang="en-US" sz="1600" dirty="0"/>
              <a:t>criteria to qualify for DD process</a:t>
            </a:r>
            <a:r>
              <a:rPr lang="en-US" sz="1600" dirty="0" smtClean="0"/>
              <a:t> (completed)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sz="1600" dirty="0" smtClean="0"/>
              <a:t>Developed comprehensive review instrument with key </a:t>
            </a:r>
            <a:r>
              <a:rPr lang="en-US" sz="1600" dirty="0"/>
              <a:t>parameters for </a:t>
            </a:r>
            <a:r>
              <a:rPr lang="en-US" sz="1600" dirty="0" smtClean="0"/>
              <a:t>analysis (completed)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sz="1600" dirty="0" smtClean="0"/>
              <a:t>Mapped possible providers </a:t>
            </a:r>
            <a:r>
              <a:rPr lang="en-US" sz="1600" dirty="0"/>
              <a:t>&amp; </a:t>
            </a:r>
            <a:r>
              <a:rPr lang="en-US" sz="1600" dirty="0" smtClean="0"/>
              <a:t>Invited </a:t>
            </a:r>
            <a:r>
              <a:rPr lang="en-US" sz="1600" dirty="0"/>
              <a:t>them to participate </a:t>
            </a:r>
            <a:r>
              <a:rPr lang="en-US" sz="1600" dirty="0" smtClean="0"/>
              <a:t>(completed)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sz="1600" dirty="0" smtClean="0"/>
              <a:t>Review underway </a:t>
            </a:r>
            <a:r>
              <a:rPr lang="en-US" sz="1600" dirty="0"/>
              <a:t>of assays by DD </a:t>
            </a:r>
            <a:r>
              <a:rPr lang="en-US" sz="1600" dirty="0" smtClean="0"/>
              <a:t>team (ongoing)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en-US" sz="1600" dirty="0" smtClean="0"/>
              <a:t>Agree </a:t>
            </a:r>
            <a:r>
              <a:rPr lang="en-US" sz="1600" dirty="0"/>
              <a:t>on ranking and </a:t>
            </a:r>
            <a:r>
              <a:rPr lang="en-US" sz="1600" dirty="0" smtClean="0"/>
              <a:t>recommendation (August/September)</a:t>
            </a:r>
          </a:p>
          <a:p>
            <a:pPr lvl="1">
              <a:spcBef>
                <a:spcPts val="300"/>
              </a:spcBef>
            </a:pPr>
            <a:endParaRPr lang="en-US" sz="1000" dirty="0" smtClean="0"/>
          </a:p>
          <a:p>
            <a:r>
              <a:rPr lang="en-US" sz="2400" dirty="0"/>
              <a:t>Novel CSF biomarkers to be </a:t>
            </a:r>
            <a:r>
              <a:rPr lang="en-US" sz="2400" dirty="0" smtClean="0"/>
              <a:t>included </a:t>
            </a:r>
            <a:r>
              <a:rPr lang="en-US" sz="2400" dirty="0"/>
              <a:t>in </a:t>
            </a:r>
            <a:r>
              <a:rPr lang="en-US" sz="2400" dirty="0" smtClean="0"/>
              <a:t>ADNI-3</a:t>
            </a:r>
            <a:endParaRPr lang="en-US" sz="2600" i="1" dirty="0"/>
          </a:p>
          <a:p>
            <a:pPr lvl="1"/>
            <a:r>
              <a:rPr lang="en-US" sz="2000" dirty="0"/>
              <a:t>Which markers/</a:t>
            </a:r>
            <a:r>
              <a:rPr lang="en-US" sz="2000" dirty="0" err="1"/>
              <a:t>analytes</a:t>
            </a:r>
            <a:r>
              <a:rPr lang="en-US" sz="2000" dirty="0"/>
              <a:t>  </a:t>
            </a:r>
            <a:r>
              <a:rPr lang="en-US" sz="2000" dirty="0" smtClean="0"/>
              <a:t>- e.g. alpha-</a:t>
            </a:r>
            <a:r>
              <a:rPr lang="en-US" sz="2000" dirty="0" err="1" smtClean="0"/>
              <a:t>synuclein</a:t>
            </a:r>
            <a:r>
              <a:rPr lang="en-US" sz="2000" dirty="0" smtClean="0"/>
              <a:t>, </a:t>
            </a:r>
            <a:r>
              <a:rPr lang="en-US" sz="2000" dirty="0" err="1" smtClean="0"/>
              <a:t>Neurogranin</a:t>
            </a:r>
            <a:r>
              <a:rPr lang="en-US" sz="2000" dirty="0" smtClean="0"/>
              <a:t>, TDP-43?</a:t>
            </a:r>
            <a:endParaRPr lang="en-US" sz="2000" dirty="0"/>
          </a:p>
          <a:p>
            <a:pPr lvl="2"/>
            <a:r>
              <a:rPr lang="en-US" sz="1600" dirty="0"/>
              <a:t>Sufficient assay validation and clinical qualification data </a:t>
            </a:r>
            <a:r>
              <a:rPr lang="en-US" sz="1600" dirty="0" smtClean="0"/>
              <a:t>for inclusion into ADNI?</a:t>
            </a:r>
            <a:endParaRPr lang="en-US" sz="1600" dirty="0"/>
          </a:p>
          <a:p>
            <a:pPr marL="0" indent="0">
              <a:spcBef>
                <a:spcPts val="300"/>
              </a:spcBef>
              <a:buNone/>
            </a:pPr>
            <a:endParaRPr lang="en-US" sz="1000" dirty="0" smtClean="0"/>
          </a:p>
          <a:p>
            <a:r>
              <a:rPr lang="en-US" sz="2400" dirty="0"/>
              <a:t>Novel blood biomarkers to be potentially included in </a:t>
            </a:r>
            <a:r>
              <a:rPr lang="en-US" sz="2400" dirty="0" smtClean="0"/>
              <a:t>ADNI-3</a:t>
            </a:r>
            <a:endParaRPr lang="en-US" sz="2400" dirty="0"/>
          </a:p>
          <a:p>
            <a:pPr lvl="1"/>
            <a:r>
              <a:rPr lang="en-US" sz="2000" dirty="0"/>
              <a:t>Which markers/</a:t>
            </a:r>
            <a:r>
              <a:rPr lang="en-US" sz="2000" dirty="0" err="1"/>
              <a:t>analytes</a:t>
            </a:r>
            <a:r>
              <a:rPr lang="en-US" sz="2000" dirty="0"/>
              <a:t> ?</a:t>
            </a:r>
          </a:p>
          <a:p>
            <a:pPr lvl="2"/>
            <a:r>
              <a:rPr lang="en-US" sz="1600" dirty="0"/>
              <a:t>Sufficient assay validation and clinical qualification data for inclusion into </a:t>
            </a:r>
            <a:r>
              <a:rPr lang="en-US" sz="1600" dirty="0" smtClean="0"/>
              <a:t>ADNI?</a:t>
            </a:r>
          </a:p>
          <a:p>
            <a:pPr lvl="1"/>
            <a:r>
              <a:rPr lang="en-US" sz="2000" dirty="0" smtClean="0"/>
              <a:t>Organization of PPSB workshops/sessions on blood </a:t>
            </a:r>
            <a:r>
              <a:rPr lang="en-US" sz="2000" dirty="0" err="1" smtClean="0"/>
              <a:t>BMx</a:t>
            </a:r>
            <a:endParaRPr lang="en-US" sz="2000" dirty="0"/>
          </a:p>
        </p:txBody>
      </p:sp>
      <p:pic>
        <p:nvPicPr>
          <p:cNvPr id="4" name="Picture 2" descr="C:\Users\freiremc\AppData\Local\Microsoft\Windows\Temporary Internet Files\Content.Outlook\F7B22G75\FNIH-LOGO-2013_7x3in_300dpi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38" y="0"/>
            <a:ext cx="14620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0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762000"/>
          </a:xfrm>
        </p:spPr>
        <p:txBody>
          <a:bodyPr/>
          <a:lstStyle/>
          <a:p>
            <a:r>
              <a:rPr lang="en-US" dirty="0" smtClean="0"/>
              <a:t>PPSB Members – MRI Core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805314"/>
              </p:ext>
            </p:extLst>
          </p:nvPr>
        </p:nvGraphicFramePr>
        <p:xfrm>
          <a:off x="609600" y="1143000"/>
          <a:ext cx="8229600" cy="4495788"/>
        </p:xfrm>
        <a:graphic>
          <a:graphicData uri="http://schemas.openxmlformats.org/drawingml/2006/table">
            <a:tbl>
              <a:tblPr/>
              <a:tblGrid>
                <a:gridCol w="1828800"/>
                <a:gridCol w="6400800"/>
              </a:tblGrid>
              <a:tr h="378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 Schwartz, Lilly;         Patricia Cole, Takeda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PPSB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David Clayton, Genentech;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Steve Einstein, Janssen;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Jerry Novak J&amp;J;   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Paul Maguire, Novartis;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Zhiyong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Xie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Pfizer;   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Susanne Ostrowitzki, Roche;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Joonmi Oh,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BioClinica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;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Joyce Suhy,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BioClinica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Kate McLeish, IXICO;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Katherine Gray, IXICO;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Alexandre Coimbra, Genentech;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Celine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Risterucci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Roche;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Chahin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Pachai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BioClinica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;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Richard Margolin,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CereSpir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4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05" y="1653055"/>
            <a:ext cx="8386095" cy="2842745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914400"/>
          </a:xfrm>
        </p:spPr>
        <p:txBody>
          <a:bodyPr/>
          <a:lstStyle/>
          <a:p>
            <a:pPr algn="l"/>
            <a:r>
              <a:rPr lang="en-US" dirty="0" smtClean="0"/>
              <a:t>ADNI PPSB input – MRI core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704" y="795516"/>
            <a:ext cx="8386095" cy="15388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ADNI2</a:t>
            </a:r>
          </a:p>
          <a:p>
            <a:pPr marL="914400" lvl="1" indent="-457200">
              <a:buFont typeface="Calibri" panose="020F0502020204030204" pitchFamily="34" charset="0"/>
              <a:buChar char="⁻"/>
            </a:pPr>
            <a:r>
              <a:rPr lang="en-US" sz="2200" dirty="0" smtClean="0"/>
              <a:t>Recommendation </a:t>
            </a:r>
            <a:r>
              <a:rPr lang="en-US" sz="2200" dirty="0"/>
              <a:t>and adoption of standardized analysis sets for comparability of reports in the </a:t>
            </a:r>
            <a:r>
              <a:rPr lang="en-US" sz="2200" dirty="0" smtClean="0"/>
              <a:t>literature </a:t>
            </a:r>
            <a:r>
              <a:rPr lang="en-US" sz="2200" dirty="0" err="1">
                <a:hlinkClick r:id="rId3" tooltip="Alzheimer's &amp; dementia : the journal of the Alzheimer's Association."/>
              </a:rPr>
              <a:t>Alzheimers</a:t>
            </a:r>
            <a:r>
              <a:rPr lang="en-US" sz="2200" dirty="0">
                <a:hlinkClick r:id="rId3" tooltip="Alzheimer's &amp; dementia : the journal of the Alzheimer's Association."/>
              </a:rPr>
              <a:t> Dement.</a:t>
            </a:r>
            <a:r>
              <a:rPr lang="en-US" sz="2200" dirty="0"/>
              <a:t> 2013 May;9(3):332-7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98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ADNI3 (prep)</a:t>
            </a:r>
          </a:p>
          <a:p>
            <a:pPr lvl="1"/>
            <a:r>
              <a:rPr lang="en-US" sz="2200" dirty="0" smtClean="0"/>
              <a:t>All MRI sequences will be run at all sites; for DTI, TF-FMRI and ASL, there will be two tiers employed, basic and advanced-- sites with advanced capability sequences will employ those sequences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06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PET Endpoints Working Group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802889"/>
              </p:ext>
            </p:extLst>
          </p:nvPr>
        </p:nvGraphicFramePr>
        <p:xfrm>
          <a:off x="533400" y="990600"/>
          <a:ext cx="8153400" cy="4648200"/>
        </p:xfrm>
        <a:graphic>
          <a:graphicData uri="http://schemas.openxmlformats.org/drawingml/2006/table">
            <a:tbl>
              <a:tblPr/>
              <a:tblGrid>
                <a:gridCol w="1905000"/>
                <a:gridCol w="6248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 Schmidt*, J&amp;J;      Richard Margolin*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CereSpir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PET Endpoints Working Group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 Tau PET Due Diligence Team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 Schwarz, Lilly;          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Chahin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Pachai, BioClinica;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Davis Ryman*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AbbVie;             Derek Hill, IXICO;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Enchi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Liu, Janssen;                  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Gregory Klein*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BioClinica;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Jesse Cedarbaum, Biogen;        John Beaver, AbbVie;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Joonmi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Oh, BioClinica;               Kate McLeish, IXICO;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Katherine Gray, IXICO;              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Hartmuth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Kolb, J&amp;J;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Lea Marais, IXICO;                  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Paul Maguire*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Novartis;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Patricia Cole*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Takeda;          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Ping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Chiao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Biogen;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Joyce Suhy,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BioClinica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 De Santi, Piramal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Luthman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Eisai               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Timothy McCarthy*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Pfizer;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Vera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Kiyasova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Servier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2" y="685800"/>
            <a:ext cx="8690838" cy="42847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1663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Accomplishments PET Endpoints </a:t>
            </a:r>
            <a:r>
              <a:rPr lang="en-US" sz="4000" dirty="0" smtClean="0"/>
              <a:t>Working Grp </a:t>
            </a:r>
            <a:endParaRPr lang="en-US" sz="4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5181600"/>
            <a:ext cx="8229600" cy="1325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Review of the PET section for the ADNI 3 grant proposal</a:t>
            </a:r>
          </a:p>
          <a:p>
            <a:pPr lvl="1"/>
            <a:r>
              <a:rPr lang="en-US" sz="2000" dirty="0" smtClean="0"/>
              <a:t>Recommendation given to ADNI/NIA that the grant proposal include the potential for several tau PET ligands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4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PET Working Group: Goals for 2015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 with the ADNI PET Core to support and complete the ADNI3 grant proposal section</a:t>
            </a:r>
          </a:p>
          <a:p>
            <a:r>
              <a:rPr lang="en-US" dirty="0" smtClean="0"/>
              <a:t>Work with the PPSB and ADNI PET Core for inclusion of additional amyloid PET tracers into ADNI 3</a:t>
            </a:r>
          </a:p>
          <a:p>
            <a:r>
              <a:rPr lang="en-US" dirty="0" smtClean="0"/>
              <a:t>Work with the PPSB and ADNI PET Core for review of tau PET ligands that can be included in ADNI 3</a:t>
            </a:r>
          </a:p>
          <a:p>
            <a:pPr lvl="1"/>
            <a:r>
              <a:rPr lang="en-US" dirty="0" smtClean="0"/>
              <a:t>Due diligence process will be initiated when ADNI 3 funding is approved</a:t>
            </a:r>
          </a:p>
        </p:txBody>
      </p:sp>
    </p:spTree>
    <p:extLst>
      <p:ext uri="{BB962C8B-B14F-4D97-AF65-F5344CB8AC3E}">
        <p14:creationId xmlns:p14="http://schemas.microsoft.com/office/powerpoint/2010/main" val="11681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</p:spPr>
        <p:txBody>
          <a:bodyPr/>
          <a:lstStyle/>
          <a:p>
            <a:r>
              <a:rPr lang="en-US" dirty="0" smtClean="0"/>
              <a:t>PPSB: Leadership</a:t>
            </a:r>
            <a:endParaRPr lang="en-US" dirty="0"/>
          </a:p>
        </p:txBody>
      </p:sp>
      <p:graphicFrame>
        <p:nvGraphicFramePr>
          <p:cNvPr id="4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975531"/>
              </p:ext>
            </p:extLst>
          </p:nvPr>
        </p:nvGraphicFramePr>
        <p:xfrm>
          <a:off x="381000" y="697707"/>
          <a:ext cx="8229600" cy="5209317"/>
        </p:xfrm>
        <a:graphic>
          <a:graphicData uri="http://schemas.openxmlformats.org/drawingml/2006/table">
            <a:tbl>
              <a:tblPr/>
              <a:tblGrid>
                <a:gridCol w="1874067"/>
                <a:gridCol w="6355533"/>
              </a:tblGrid>
              <a:tr h="378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 De Santi, Piramal Pharma, Inc.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Chair-elect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Gerald Novak, J&amp;J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FNIH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Dorothy Jones-Davis, Scientific Project Manager*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Rosa Canet-Aviles, Scientific Program Manager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Renee Bullion, Partnership Development Officer</a:t>
                      </a:r>
                      <a:r>
                        <a:rPr kumimoji="0" lang="en-US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Julie Wolf-Rodda, Director of Development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01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Past PPSB Chairs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Jesse Cedarbaum, Biogen;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 Schwarz, Eli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Luthman, Eisai;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Enchi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Liu, Janssen 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 Schmidt, J&amp;J;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Holly Soares, BMS;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Patricia Cole, Takeda;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Eric Siemers, Eli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Bill Potter;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Pete Snyder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6106180"/>
            <a:ext cx="303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* </a:t>
            </a:r>
            <a:r>
              <a:rPr lang="en-US" sz="1200" i="1" dirty="0" smtClean="0"/>
              <a:t>Primary project manager</a:t>
            </a:r>
          </a:p>
          <a:p>
            <a:r>
              <a:rPr lang="en-US" sz="1600" i="1" baseline="30000" dirty="0" smtClean="0"/>
              <a:t># </a:t>
            </a:r>
            <a:r>
              <a:rPr lang="en-US" sz="1200" i="1" dirty="0"/>
              <a:t> </a:t>
            </a:r>
            <a:r>
              <a:rPr lang="en-US" sz="1200" i="1" dirty="0" smtClean="0"/>
              <a:t>Primary Partnership Development contact</a:t>
            </a: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14746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1524000"/>
          </a:xfrm>
        </p:spPr>
        <p:txBody>
          <a:bodyPr/>
          <a:lstStyle/>
          <a:p>
            <a:r>
              <a:rPr lang="en-US" dirty="0" smtClean="0"/>
              <a:t>PPSB Members – Genetics Core &amp; Systems Biology Working Group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581553"/>
              </p:ext>
            </p:extLst>
          </p:nvPr>
        </p:nvGraphicFramePr>
        <p:xfrm>
          <a:off x="457200" y="1828800"/>
          <a:ext cx="8229600" cy="3063228"/>
        </p:xfrm>
        <a:graphic>
          <a:graphicData uri="http://schemas.openxmlformats.org/drawingml/2006/table">
            <a:tbl>
              <a:tblPr/>
              <a:tblGrid>
                <a:gridCol w="1828800"/>
                <a:gridCol w="6400800"/>
              </a:tblGrid>
              <a:tr h="378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Chair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Nadeem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Sarwar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Eisai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       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Leanne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Munsie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Lilly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PPSB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Carsten Horn, Roche;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David Stone, Merck;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Enchi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Liu, Janssen;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June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Kaplow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Eisai;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Qingqin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Li, J&amp;J;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Xiaolan Hu, BMS;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Jeffrey Waring, AbbVie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9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65" y="2057400"/>
            <a:ext cx="911837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" y="166807"/>
            <a:ext cx="906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/>
              <a:t>Path from genetic signal to targeted therapeutics: key applications to drug discovery and development</a:t>
            </a:r>
            <a:endParaRPr lang="en-US" sz="3400" dirty="0"/>
          </a:p>
        </p:txBody>
      </p:sp>
      <p:sp>
        <p:nvSpPr>
          <p:cNvPr id="6" name="Rectangle 5"/>
          <p:cNvSpPr/>
          <p:nvPr/>
        </p:nvSpPr>
        <p:spPr>
          <a:xfrm>
            <a:off x="1143000" y="62484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197D2"/>
                </a:solidFill>
                <a:latin typeface="AdvPSA88A"/>
              </a:rPr>
              <a:t>Genetics Core Report: Alzheimer’s </a:t>
            </a:r>
            <a:r>
              <a:rPr lang="en-US" dirty="0">
                <a:solidFill>
                  <a:srgbClr val="2197D2"/>
                </a:solidFill>
                <a:latin typeface="AdvPSA88A"/>
              </a:rPr>
              <a:t>&amp; Dementia 11 (2015) 792-814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640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Publications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229600" cy="43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685800"/>
            <a:ext cx="6553200" cy="11430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1066800"/>
            <a:ext cx="3733800" cy="2514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b="1" dirty="0" smtClean="0">
                <a:solidFill>
                  <a:schemeClr val="bg1"/>
                </a:solidFill>
              </a:rPr>
              <a:t>For Scientific Inquiries: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b="1" dirty="0">
              <a:solidFill>
                <a:srgbClr val="FFCB05"/>
              </a:solidFill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b="1" dirty="0" smtClean="0">
                <a:solidFill>
                  <a:srgbClr val="FFCB05"/>
                </a:solidFill>
              </a:rPr>
              <a:t>Dorothy Jones-Davis, Ph.D.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 smtClean="0">
                <a:solidFill>
                  <a:schemeClr val="bg1"/>
                </a:solidFill>
              </a:rPr>
              <a:t>Scientific Project Manager, Neuroscience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 smtClean="0">
                <a:solidFill>
                  <a:schemeClr val="bg1"/>
                </a:solidFill>
              </a:rPr>
              <a:t>Foundation for the NIH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 smtClean="0">
                <a:solidFill>
                  <a:schemeClr val="bg1"/>
                </a:solidFill>
              </a:rPr>
              <a:t>301.594.2612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u="sng" dirty="0" smtClean="0">
                <a:solidFill>
                  <a:srgbClr val="FFCB05"/>
                </a:solidFill>
              </a:rPr>
              <a:t>djones-davis@fnih.org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b="1" dirty="0" smtClean="0">
                <a:solidFill>
                  <a:srgbClr val="FFCB05"/>
                </a:solidFill>
              </a:rPr>
              <a:t>Rosa Canet-Aviles, Ph.D</a:t>
            </a:r>
            <a:r>
              <a:rPr lang="en-US" altLang="en-US" sz="14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 smtClean="0">
                <a:solidFill>
                  <a:schemeClr val="bg1"/>
                </a:solidFill>
              </a:rPr>
              <a:t>Scientific Program Manager, Neuroscience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 smtClean="0">
                <a:solidFill>
                  <a:schemeClr val="bg1"/>
                </a:solidFill>
              </a:rPr>
              <a:t>Foundation for the NIH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dirty="0" smtClean="0">
                <a:solidFill>
                  <a:schemeClr val="bg1"/>
                </a:solidFill>
              </a:rPr>
              <a:t>301.402.5346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r>
              <a:rPr lang="en-US" altLang="en-US" sz="1400" u="sng" dirty="0" smtClean="0">
                <a:solidFill>
                  <a:srgbClr val="FFCB05"/>
                </a:solidFill>
              </a:rPr>
              <a:t>rcanet-aviles@fnih.org</a:t>
            </a:r>
          </a:p>
          <a:p>
            <a:pPr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dirty="0" smtClean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</a:pPr>
            <a:endParaRPr lang="en-US" altLang="en-US" sz="1400" u="sng" dirty="0" smtClean="0">
              <a:solidFill>
                <a:schemeClr val="bg1"/>
              </a:solidFill>
            </a:endParaRPr>
          </a:p>
          <a:p>
            <a:pPr>
              <a:tabLst>
                <a:tab pos="1035050" algn="l"/>
              </a:tabLst>
            </a:pPr>
            <a:endParaRPr lang="en-US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4403" y="5867400"/>
            <a:ext cx="2618794" cy="757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tabLst>
                <a:tab pos="1035050" algn="l"/>
              </a:tabLst>
              <a:defRPr/>
            </a:pPr>
            <a:r>
              <a:rPr lang="en-US" altLang="en-US" sz="1400" b="1" u="sng" kern="0" dirty="0" smtClean="0">
                <a:solidFill>
                  <a:srgbClr val="11457F"/>
                </a:solidFill>
              </a:rPr>
              <a:t>http</a:t>
            </a:r>
            <a:r>
              <a:rPr lang="en-US" altLang="en-US" sz="1400" b="1" u="sng" kern="0" dirty="0">
                <a:solidFill>
                  <a:srgbClr val="11457F"/>
                </a:solidFill>
              </a:rPr>
              <a:t>://www.adni-info.org</a:t>
            </a:r>
          </a:p>
          <a:p>
            <a:pPr marL="342900" indent="-342900" algn="ctr" eaLnBrk="0" hangingPunct="0">
              <a:lnSpc>
                <a:spcPct val="80000"/>
              </a:lnSpc>
              <a:spcBef>
                <a:spcPct val="20000"/>
              </a:spcBef>
              <a:tabLst>
                <a:tab pos="1035050" algn="l"/>
              </a:tabLst>
              <a:defRPr/>
            </a:pPr>
            <a:r>
              <a:rPr lang="en-US" altLang="en-US" sz="1400" b="1" u="sng" kern="0" dirty="0">
                <a:solidFill>
                  <a:srgbClr val="11457F"/>
                </a:solidFill>
              </a:rPr>
              <a:t>http://www.adni.loni.usc.edu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05200" y="1066800"/>
            <a:ext cx="3810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b="1" kern="0" dirty="0" smtClean="0">
                <a:solidFill>
                  <a:schemeClr val="bg1"/>
                </a:solidFill>
              </a:rPr>
              <a:t>For Partnership Development Inquiries: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b="1" kern="0" dirty="0">
              <a:solidFill>
                <a:srgbClr val="FFCB05"/>
              </a:solidFill>
            </a:endParaRP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b="1" kern="0" dirty="0" smtClean="0">
                <a:solidFill>
                  <a:srgbClr val="FFCB05"/>
                </a:solidFill>
              </a:rPr>
              <a:t>Renée A. Bullion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 smtClean="0">
                <a:solidFill>
                  <a:schemeClr val="bg1"/>
                </a:solidFill>
              </a:rPr>
              <a:t>Partnership Development Officer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 smtClean="0">
                <a:solidFill>
                  <a:schemeClr val="bg1"/>
                </a:solidFill>
              </a:rPr>
              <a:t>Foundation for the NIH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 smtClean="0">
                <a:solidFill>
                  <a:schemeClr val="bg1"/>
                </a:solidFill>
              </a:rPr>
              <a:t>301.435.4493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u="sng" kern="0" dirty="0" smtClean="0">
                <a:solidFill>
                  <a:srgbClr val="FFCB05"/>
                </a:solidFill>
              </a:rPr>
              <a:t>rbullion@fnih.org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kern="0" dirty="0">
              <a:solidFill>
                <a:srgbClr val="FFCB05"/>
              </a:solidFill>
            </a:endParaRP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 smtClean="0">
                <a:solidFill>
                  <a:srgbClr val="FFCB05"/>
                </a:solidFill>
              </a:rPr>
              <a:t>Julie Wolf-Rodda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 smtClean="0">
                <a:solidFill>
                  <a:schemeClr val="bg1"/>
                </a:solidFill>
              </a:rPr>
              <a:t>Director of Development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 smtClean="0">
                <a:solidFill>
                  <a:schemeClr val="bg1"/>
                </a:solidFill>
              </a:rPr>
              <a:t>Foundation for the NIH</a:t>
            </a: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r>
              <a:rPr lang="en-US" altLang="en-US" sz="1400" kern="0" dirty="0" smtClean="0">
                <a:solidFill>
                  <a:schemeClr val="bg1"/>
                </a:solidFill>
              </a:rPr>
              <a:t>301.402.6027</a:t>
            </a:r>
          </a:p>
          <a:p>
            <a:pPr algn="r">
              <a:lnSpc>
                <a:spcPct val="80000"/>
              </a:lnSpc>
              <a:buNone/>
              <a:tabLst>
                <a:tab pos="1035050" algn="l"/>
              </a:tabLst>
              <a:defRPr/>
            </a:pPr>
            <a:r>
              <a:rPr lang="en-US" sz="1400" u="sng" dirty="0" smtClean="0">
                <a:solidFill>
                  <a:srgbClr val="FFCB05"/>
                </a:solidFill>
              </a:rPr>
              <a:t>jwolf-rodda@fnih.org</a:t>
            </a:r>
            <a:endParaRPr lang="en-US" sz="1400" u="sng" dirty="0">
              <a:solidFill>
                <a:srgbClr val="FFCB05"/>
              </a:solidFill>
            </a:endParaRP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kern="0" dirty="0" smtClean="0">
              <a:solidFill>
                <a:schemeClr val="bg1"/>
              </a:solidFill>
            </a:endParaRPr>
          </a:p>
          <a:p>
            <a:pPr algn="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kern="0" dirty="0" smtClean="0">
              <a:solidFill>
                <a:srgbClr val="FFCB05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b="1" kern="0" dirty="0" smtClean="0"/>
          </a:p>
          <a:p>
            <a:pPr algn="ctr">
              <a:lnSpc>
                <a:spcPct val="80000"/>
              </a:lnSpc>
              <a:buFontTx/>
              <a:buNone/>
              <a:tabLst>
                <a:tab pos="1035050" algn="l"/>
              </a:tabLst>
              <a:defRPr/>
            </a:pPr>
            <a:endParaRPr lang="en-US" altLang="en-US" sz="1400" b="1" u="sng" kern="0" dirty="0" smtClean="0"/>
          </a:p>
          <a:p>
            <a:pPr>
              <a:tabLst>
                <a:tab pos="1035050" algn="l"/>
              </a:tabLst>
              <a:defRPr/>
            </a:pPr>
            <a:endParaRPr lang="en-US" altLang="en-US" sz="1400" kern="0" dirty="0" smtClean="0"/>
          </a:p>
        </p:txBody>
      </p:sp>
    </p:spTree>
    <p:extLst>
      <p:ext uri="{BB962C8B-B14F-4D97-AF65-F5344CB8AC3E}">
        <p14:creationId xmlns:p14="http://schemas.microsoft.com/office/powerpoint/2010/main" val="102599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127000"/>
            <a:ext cx="87630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en-US" sz="2800" b="1" dirty="0" smtClean="0"/>
              <a:t>PPSB Liaisons to ADNI Cores and Committees (1 of 2)</a:t>
            </a:r>
            <a:endParaRPr lang="en-US" altLang="en-US" sz="4000" b="1" dirty="0" smtClean="0"/>
          </a:p>
        </p:txBody>
      </p:sp>
      <p:graphicFrame>
        <p:nvGraphicFramePr>
          <p:cNvPr id="5" name="Group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765614"/>
              </p:ext>
            </p:extLst>
          </p:nvPr>
        </p:nvGraphicFramePr>
        <p:xfrm>
          <a:off x="304800" y="685800"/>
          <a:ext cx="8686800" cy="4297130"/>
        </p:xfrm>
        <a:graphic>
          <a:graphicData uri="http://schemas.openxmlformats.org/drawingml/2006/table">
            <a:tbl>
              <a:tblPr/>
              <a:tblGrid>
                <a:gridCol w="1049655"/>
                <a:gridCol w="1731645"/>
                <a:gridCol w="1524000"/>
                <a:gridCol w="43815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ADNI Core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Lead Liaison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Deputy Liaison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Extended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</a:tr>
              <a:tr h="1096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Biomarker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Holly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Soares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BMS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Johannes Streffer, J&amp;J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Biostatistics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TBD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TBD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  <a:tr h="126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Clinical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Veronika Logovinsky, Eisai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Nandini Raghavan, J&amp;J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  <a:tr h="609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Genetics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Nadeem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Sarwar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, Eisai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Leanne Munsie, Eli Lilly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3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28600" y="127000"/>
            <a:ext cx="8763000" cy="1143000"/>
          </a:xfrm>
          <a:prstGeom prst="rect">
            <a:avLst/>
          </a:prstGeom>
        </p:spPr>
        <p:txBody>
          <a:bodyPr/>
          <a:lstStyle/>
          <a:p>
            <a:pPr algn="l" eaLnBrk="1" hangingPunct="1"/>
            <a:r>
              <a:rPr lang="en-US" altLang="en-US" sz="2800" b="1" dirty="0" smtClean="0"/>
              <a:t>PPSB Liaisons to ADNI Cores and Committees (2 of 2)</a:t>
            </a:r>
            <a:endParaRPr lang="en-US" altLang="en-US" sz="4000" b="1" dirty="0" smtClean="0"/>
          </a:p>
        </p:txBody>
      </p:sp>
      <p:graphicFrame>
        <p:nvGraphicFramePr>
          <p:cNvPr id="5" name="Group 8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412583"/>
              </p:ext>
            </p:extLst>
          </p:nvPr>
        </p:nvGraphicFramePr>
        <p:xfrm>
          <a:off x="304800" y="655393"/>
          <a:ext cx="8610600" cy="3703369"/>
        </p:xfrm>
        <a:graphic>
          <a:graphicData uri="http://schemas.openxmlformats.org/drawingml/2006/table">
            <a:tbl>
              <a:tblPr/>
              <a:tblGrid>
                <a:gridCol w="1294130"/>
                <a:gridCol w="1731645"/>
                <a:gridCol w="1851025"/>
                <a:gridCol w="37338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ADNI Core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Lead Liaison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Deputy Liaison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Extended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MRI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Adam Schwarz, Eli Lilly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Pat Cole, Takeda 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  <a:tr h="274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Neuropathology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Enchi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Liu, Janssen AI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Robert Paul, Genentech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  <a:tr h="105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PET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Mark Schmidt, J&amp;J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TBD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  <a:tr h="457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Publications (Committee)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Lee Honigberg, Genentech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N/A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Resource Allocation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(Committee)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Enchi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Liu, Janssen AI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Holly Soares, BMS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477962"/>
          </a:xfrm>
        </p:spPr>
        <p:txBody>
          <a:bodyPr/>
          <a:lstStyle/>
          <a:p>
            <a:r>
              <a:rPr lang="en-US" dirty="0" smtClean="0"/>
              <a:t>Research Allocation Review Committee (RARC)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2663" y="2133600"/>
            <a:ext cx="8229600" cy="4114800"/>
          </a:xfrm>
        </p:spPr>
        <p:txBody>
          <a:bodyPr/>
          <a:lstStyle/>
          <a:p>
            <a:pPr lvl="0"/>
            <a:r>
              <a:rPr lang="en-US" sz="2000" dirty="0"/>
              <a:t>Rima </a:t>
            </a:r>
            <a:r>
              <a:rPr lang="en-US" sz="2000" dirty="0" err="1" smtClean="0"/>
              <a:t>Kaddurah-Daouk</a:t>
            </a:r>
            <a:r>
              <a:rPr lang="en-US" sz="2000" dirty="0" smtClean="0"/>
              <a:t> - plasma </a:t>
            </a:r>
            <a:r>
              <a:rPr lang="en-US" sz="2000" dirty="0"/>
              <a:t>metabolomics</a:t>
            </a:r>
          </a:p>
          <a:p>
            <a:pPr lvl="0"/>
            <a:r>
              <a:rPr lang="en-US" sz="2000" dirty="0" err="1"/>
              <a:t>Kaj</a:t>
            </a:r>
            <a:r>
              <a:rPr lang="en-US" sz="2000" dirty="0"/>
              <a:t> </a:t>
            </a:r>
            <a:r>
              <a:rPr lang="en-US" sz="2000" dirty="0" err="1" smtClean="0"/>
              <a:t>Blennow</a:t>
            </a:r>
            <a:r>
              <a:rPr lang="en-US" sz="2000" dirty="0" smtClean="0"/>
              <a:t>: </a:t>
            </a:r>
            <a:r>
              <a:rPr lang="en-US" sz="2000" dirty="0" err="1" smtClean="0"/>
              <a:t>abeta</a:t>
            </a:r>
            <a:r>
              <a:rPr lang="en-US" sz="2000" dirty="0" smtClean="0"/>
              <a:t> </a:t>
            </a:r>
            <a:r>
              <a:rPr lang="en-US" sz="2000" dirty="0"/>
              <a:t>oligomers in </a:t>
            </a:r>
            <a:r>
              <a:rPr lang="en-US" sz="2000" dirty="0" smtClean="0"/>
              <a:t>CSF</a:t>
            </a:r>
            <a:endParaRPr lang="en-US" sz="2000" dirty="0"/>
          </a:p>
          <a:p>
            <a:pPr lvl="0"/>
            <a:r>
              <a:rPr lang="en-US" sz="2000" dirty="0"/>
              <a:t>There was some request for urine that got turned down, I think</a:t>
            </a:r>
          </a:p>
          <a:p>
            <a:pPr lvl="0"/>
            <a:r>
              <a:rPr lang="en-US" sz="2000" dirty="0"/>
              <a:t>Anne </a:t>
            </a:r>
            <a:r>
              <a:rPr lang="en-US" sz="2000" dirty="0" smtClean="0"/>
              <a:t>Fagan: CSF </a:t>
            </a:r>
            <a:r>
              <a:rPr lang="en-US" sz="2000" dirty="0" err="1"/>
              <a:t>neurogranin</a:t>
            </a:r>
            <a:r>
              <a:rPr lang="en-US" sz="2000" dirty="0"/>
              <a:t> &amp; </a:t>
            </a:r>
            <a:r>
              <a:rPr lang="en-US" sz="2000" dirty="0" err="1"/>
              <a:t>neurofilament</a:t>
            </a:r>
            <a:r>
              <a:rPr lang="en-US" sz="2000" dirty="0"/>
              <a:t> in </a:t>
            </a:r>
            <a:r>
              <a:rPr lang="en-US" sz="2000" dirty="0" smtClean="0"/>
              <a:t>CSF</a:t>
            </a:r>
            <a:endParaRPr lang="en-US" sz="2000" dirty="0"/>
          </a:p>
          <a:p>
            <a:pPr lvl="0"/>
            <a:r>
              <a:rPr lang="en-US" sz="2000" dirty="0"/>
              <a:t>JZ wanted to expand his alpha-</a:t>
            </a:r>
            <a:r>
              <a:rPr lang="en-US" sz="2000" dirty="0" err="1"/>
              <a:t>synuclein</a:t>
            </a:r>
            <a:r>
              <a:rPr lang="en-US" sz="2000" dirty="0"/>
              <a:t> studies (using CSF originally sent to U Wash for </a:t>
            </a:r>
            <a:r>
              <a:rPr lang="en-US" sz="2000" dirty="0" err="1"/>
              <a:t>somamer</a:t>
            </a:r>
            <a:r>
              <a:rPr lang="en-US" sz="2000" dirty="0"/>
              <a:t> assay</a:t>
            </a:r>
            <a:r>
              <a:rPr lang="en-US" dirty="0" smtClean="0"/>
              <a:t>)</a:t>
            </a:r>
          </a:p>
          <a:p>
            <a:pPr lvl="0"/>
            <a:r>
              <a:rPr lang="en-US" sz="2000" dirty="0"/>
              <a:t>request for plasma samples to validate plasma </a:t>
            </a:r>
            <a:r>
              <a:rPr lang="en-US" sz="2000" dirty="0" err="1"/>
              <a:t>Abeta</a:t>
            </a:r>
            <a:r>
              <a:rPr lang="en-US" sz="2000" dirty="0"/>
              <a:t> 42/40 ratio determined by specific assays as a biomarker, either as a diagnostic or to enrich for amyloid positive individuals.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71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:\Development\Program Files\Active Projects\NIA\ADNI\Logos\bio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07" y="1371600"/>
            <a:ext cx="1318493" cy="7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freiremc\AppData\Local\Microsoft\Windows\Temporary Internet Files\Content.Outlook\F7B22G75\FNIH-LOGO-2013_7x3in_300dpi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7601"/>
            <a:ext cx="1578663" cy="6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9858" y="325231"/>
            <a:ext cx="65810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400" b="1" dirty="0" smtClean="0"/>
              <a:t>PPSB Partner Organizations</a:t>
            </a:r>
            <a:endParaRPr lang="en-US" sz="4400" b="1" i="1" dirty="0" smtClean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91" y="4330890"/>
            <a:ext cx="1014945" cy="46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5358" y="3286111"/>
            <a:ext cx="959842" cy="44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5108" y="1638935"/>
            <a:ext cx="1970893" cy="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86925" y="2438333"/>
            <a:ext cx="576075" cy="45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8636" y="5948744"/>
            <a:ext cx="2242692" cy="32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5" descr="Official Johnson and Johnson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1876" y="3318135"/>
            <a:ext cx="1582724" cy="466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1" descr="logo_genen_ta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4933" y="3418554"/>
            <a:ext cx="1388308" cy="52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4" descr="takeda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94513" y="5060479"/>
            <a:ext cx="1231661" cy="39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73797" y="1690948"/>
            <a:ext cx="1952398" cy="18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21149" y="5122646"/>
            <a:ext cx="1237771" cy="41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90035" y="4213552"/>
            <a:ext cx="1318999" cy="58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0" descr="CIHRlogos2009-v4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0409" y="5916705"/>
            <a:ext cx="3609352" cy="38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543906" y="3189027"/>
            <a:ext cx="1118829" cy="88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17" y="3462223"/>
            <a:ext cx="1286604" cy="398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478ca81d-22a5-4ce6-8000-aeef070fce86" descr="1BE4A96B-94EF-4D76-86AE-D6B630855B1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33" y="4336774"/>
            <a:ext cx="1296767" cy="46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2" y="5701968"/>
            <a:ext cx="2136852" cy="68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15" y="1436669"/>
            <a:ext cx="758452" cy="71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68" y="4446817"/>
            <a:ext cx="1614832" cy="23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32" y="1735252"/>
            <a:ext cx="828675" cy="15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61260"/>
            <a:ext cx="1482311" cy="417133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70" y="3249705"/>
            <a:ext cx="1258487" cy="53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21" y="4440497"/>
            <a:ext cx="1118579" cy="294559"/>
          </a:xfrm>
          <a:prstGeom prst="rect">
            <a:avLst/>
          </a:prstGeom>
        </p:spPr>
      </p:pic>
      <p:pic>
        <p:nvPicPr>
          <p:cNvPr id="40" name="Picture 8" descr="pfizer_logo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2362200" y="5054198"/>
            <a:ext cx="834524" cy="50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0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192362" y="5154705"/>
            <a:ext cx="1865038" cy="35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0" descr="Roche logo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4876800" y="5122645"/>
            <a:ext cx="969124" cy="47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44046"/>
            <a:ext cx="1215178" cy="61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1676400" y="2393200"/>
            <a:ext cx="879452" cy="48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5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2819400" y="2393200"/>
            <a:ext cx="972132" cy="45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07995"/>
            <a:ext cx="2631648" cy="43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61" y="2312806"/>
            <a:ext cx="1126539" cy="73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8CF7D865-B96F-45FE-9896-17C140CCDA2C" descr="D2C84277-3097-46EE-8471-AD83C4C218B0@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86" y="2362200"/>
            <a:ext cx="1034914" cy="69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114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154" y="2209800"/>
            <a:ext cx="1505870" cy="1100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022764" y="4203115"/>
            <a:ext cx="1317332" cy="727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542840" y="1263436"/>
            <a:ext cx="1512579" cy="1013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05935" y="3056269"/>
            <a:ext cx="1661865" cy="9823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173" y="1332943"/>
            <a:ext cx="1200615" cy="8239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PPSB: 2015 Key Deliverables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990600"/>
            <a:ext cx="8229600" cy="50292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Provide advice and input from a private partner perspective on the ADNI 3 grant proposal</a:t>
            </a:r>
          </a:p>
          <a:p>
            <a:pPr lvl="1"/>
            <a:r>
              <a:rPr lang="en-US" dirty="0" smtClean="0"/>
              <a:t>In the pre-competitive space, </a:t>
            </a:r>
            <a:r>
              <a:rPr lang="en-US" dirty="0"/>
              <a:t>evaluate needs/gaps and recommend projects or analyses that could accelerate drug development</a:t>
            </a:r>
          </a:p>
          <a:p>
            <a:pPr lvl="1"/>
            <a:r>
              <a:rPr lang="en-US" dirty="0" smtClean="0"/>
              <a:t>PPSB </a:t>
            </a:r>
            <a:r>
              <a:rPr lang="en-US" dirty="0"/>
              <a:t>working </a:t>
            </a:r>
            <a:r>
              <a:rPr lang="en-US" dirty="0" smtClean="0"/>
              <a:t>groups interface </a:t>
            </a:r>
            <a:r>
              <a:rPr lang="en-US" dirty="0"/>
              <a:t>with ADNI cores on achieving </a:t>
            </a:r>
            <a:r>
              <a:rPr lang="en-US" dirty="0" smtClean="0"/>
              <a:t>working group goals </a:t>
            </a:r>
            <a:r>
              <a:rPr lang="en-US" dirty="0"/>
              <a:t>and objectives</a:t>
            </a:r>
          </a:p>
          <a:p>
            <a:pPr lvl="1"/>
            <a:r>
              <a:rPr lang="en-US" dirty="0"/>
              <a:t>Articulate &amp; communicate PPSB </a:t>
            </a:r>
            <a:r>
              <a:rPr lang="en-US" dirty="0" smtClean="0"/>
              <a:t>needs to the ADNI leadership (via PPSB Core Liaisons and the ADNI PPSB Chair)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7010400" cy="1524000"/>
          </a:xfrm>
        </p:spPr>
        <p:txBody>
          <a:bodyPr/>
          <a:lstStyle/>
          <a:p>
            <a:r>
              <a:rPr lang="en-US" dirty="0" smtClean="0"/>
              <a:t>PPSB </a:t>
            </a:r>
            <a:r>
              <a:rPr lang="en-US" dirty="0" err="1" smtClean="0"/>
              <a:t>Acomplishments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Cores and Working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Clinical Endpoints Working Group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Group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413281"/>
              </p:ext>
            </p:extLst>
          </p:nvPr>
        </p:nvGraphicFramePr>
        <p:xfrm>
          <a:off x="488373" y="685800"/>
          <a:ext cx="7543800" cy="5868912"/>
        </p:xfrm>
        <a:graphic>
          <a:graphicData uri="http://schemas.openxmlformats.org/drawingml/2006/table">
            <a:tbl>
              <a:tblPr/>
              <a:tblGrid>
                <a:gridCol w="1955799"/>
                <a:gridCol w="5588001"/>
              </a:tblGrid>
              <a:tr h="29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Co-Chairs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Veronika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Logovinsky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*, Eisai; Nandini Raghavan*, J&amp;J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0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Clinical Endpoints Working Group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*Due Diligence team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145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Alette Wessels, Lilly;                    </a:t>
                      </a:r>
                      <a:r>
                        <a:rPr kumimoji="0" lang="en-US" sz="16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Angshuman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Sarkar, Novartis;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Chang-Heok Soh, Roche;            </a:t>
                      </a:r>
                      <a:r>
                        <a:rPr kumimoji="0" lang="en-US" sz="16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Enchi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Liu, Janssen;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Gerald Novak*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J&amp;J;                    Jinping Wang, Eisai;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Mike Ward, Genentech;              Nuno Mendonca, AbbVie;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Peng Yu*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Lilly;                              Peter Castelluccio,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Peter Quarg, Novartis;                 Richard Mohs, Lilly;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Tobias Bittner, Roche;                  Xin Zhao, J&amp;J;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Ira Do*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Eisai;                                Julie Chandler, Merck;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Adam Schwarz*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Lilly                  Kristin Kahle Wrobleski, Lilly;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Egan, Merck;                 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Ropacki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*, Janssen;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Annette </a:t>
                      </a:r>
                      <a:r>
                        <a:rPr kumimoji="0" lang="en-US" sz="16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Merdes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Servier;        Lyn Harper Mozley, Merck;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Holly Posner*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Pfizer;                 Jesse Cedarbaum, Biogen;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Susan De Santi*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Piramal;          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Bruce </a:t>
                      </a:r>
                      <a:r>
                        <a:rPr kumimoji="0" lang="en-US" sz="16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Albala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*, 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Eisai;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Davis Ryman, AbbVie;                 Holly Soares, BMS;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Johan Luthman, Eisai;                 Mark Schmidt, J&amp;J;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Simen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Pfizer</a:t>
                      </a: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                              Rick Margolin*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sz="16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CereSpir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Robert Brashear*, 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Janssen;      Lu Xu, Eisai;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Michael Ryan*</a:t>
                      </a:r>
                      <a:r>
                        <a:rPr kumimoji="0" lang="en-US" sz="16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Novartis;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9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1143000"/>
          </a:xfrm>
        </p:spPr>
        <p:txBody>
          <a:bodyPr/>
          <a:lstStyle/>
          <a:p>
            <a:r>
              <a:rPr lang="en-US" sz="3200" dirty="0" smtClean="0"/>
              <a:t>Clinical Endpoints Working Group: Update on Current Activities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2296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000" b="1" dirty="0" err="1"/>
              <a:t>Workstream</a:t>
            </a:r>
            <a:r>
              <a:rPr lang="en-US" altLang="en-US" sz="2000" b="1" dirty="0"/>
              <a:t> 1: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pAD</a:t>
            </a:r>
            <a:r>
              <a:rPr lang="en-US" altLang="en-US" sz="2000" dirty="0"/>
              <a:t>/MCI Endpoints and Methods (Lead: </a:t>
            </a:r>
            <a:r>
              <a:rPr lang="en-US" altLang="en-US" sz="2000" dirty="0" err="1"/>
              <a:t>Nandini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Raghavan</a:t>
            </a:r>
            <a:r>
              <a:rPr lang="en-US" altLang="en-US" sz="2000" dirty="0"/>
              <a:t>, J&amp;J</a:t>
            </a:r>
            <a:r>
              <a:rPr lang="en-US" altLang="en-US" sz="2000" dirty="0" smtClean="0"/>
              <a:t>)</a:t>
            </a:r>
          </a:p>
          <a:p>
            <a:pPr marL="684213" lvl="1" indent="-284163"/>
            <a:r>
              <a:rPr lang="en-US" altLang="en-US" sz="1600" dirty="0" smtClean="0"/>
              <a:t>Continue work on the formal comparison of </a:t>
            </a:r>
            <a:r>
              <a:rPr lang="en-US" altLang="en-US" sz="1600" dirty="0" err="1" smtClean="0"/>
              <a:t>pAD</a:t>
            </a:r>
            <a:r>
              <a:rPr lang="en-US" altLang="en-US" sz="1600" dirty="0" smtClean="0"/>
              <a:t>/MCI composite endpoints and methods using available </a:t>
            </a:r>
            <a:r>
              <a:rPr lang="en-US" altLang="en-US" sz="1600" dirty="0" err="1" smtClean="0"/>
              <a:t>pAD</a:t>
            </a:r>
            <a:r>
              <a:rPr lang="en-US" altLang="en-US" sz="1600" dirty="0" smtClean="0"/>
              <a:t>/MCI data sets. Preliminary results using ADNI data sets generated and presented at the ADNI PPSB CEWG Session (AAIC, July 16, 2014)</a:t>
            </a:r>
            <a:endParaRPr lang="en-US" alt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000" b="1" dirty="0" err="1"/>
              <a:t>Workstream</a:t>
            </a:r>
            <a:r>
              <a:rPr lang="en-US" altLang="en-US" sz="2000" b="1" dirty="0"/>
              <a:t> 2:</a:t>
            </a:r>
            <a:r>
              <a:rPr lang="en-US" altLang="en-US" sz="2000" dirty="0"/>
              <a:t> Novel Tests for pre-MCI (Lead: Veronika Logovinsky, Eisai</a:t>
            </a:r>
            <a:r>
              <a:rPr lang="en-US" altLang="en-US" sz="2000" dirty="0" smtClean="0"/>
              <a:t>)</a:t>
            </a:r>
          </a:p>
          <a:p>
            <a:pPr marL="684213" lvl="1" indent="-284163"/>
            <a:r>
              <a:rPr lang="en-US" altLang="en-US" sz="1600" dirty="0">
                <a:latin typeface="Calibri" panose="020F0502020204030204" pitchFamily="34" charset="0"/>
              </a:rPr>
              <a:t>Completed work on Population Characterization in the Early Stages of Alzheimer’s Disease. Results were presented at the ADNI PPSB CEWG Session </a:t>
            </a:r>
            <a:r>
              <a:rPr lang="en-US" altLang="en-US" sz="1600" dirty="0" smtClean="0">
                <a:latin typeface="Calibri" panose="020F0502020204030204" pitchFamily="34" charset="0"/>
              </a:rPr>
              <a:t>(AAIC, July </a:t>
            </a:r>
            <a:r>
              <a:rPr lang="en-US" altLang="en-US" sz="1600" dirty="0">
                <a:latin typeface="Calibri" panose="020F0502020204030204" pitchFamily="34" charset="0"/>
              </a:rPr>
              <a:t>16, 2014). Publication currently in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000" b="1" dirty="0" err="1" smtClean="0"/>
              <a:t>Workstream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3:</a:t>
            </a:r>
            <a:r>
              <a:rPr lang="en-US" altLang="en-US" sz="2000" dirty="0"/>
              <a:t> List of Datasets (Lead: Holly Posner, Pfizer</a:t>
            </a:r>
            <a:r>
              <a:rPr lang="en-US" altLang="en-US" sz="2000" dirty="0" smtClean="0"/>
              <a:t>)</a:t>
            </a:r>
          </a:p>
          <a:p>
            <a:pPr marL="684213" lvl="1" indent="-284163"/>
            <a:r>
              <a:rPr lang="en-US" altLang="en-US" sz="1600" dirty="0"/>
              <a:t>Produced a full list of datasets available for the comparison of </a:t>
            </a:r>
            <a:r>
              <a:rPr lang="en-US" altLang="en-US" sz="1600" dirty="0" err="1"/>
              <a:t>pAD</a:t>
            </a:r>
            <a:r>
              <a:rPr lang="en-US" altLang="en-US" sz="1600" dirty="0"/>
              <a:t>/MCI composite endpoints being conducted by </a:t>
            </a:r>
            <a:r>
              <a:rPr lang="en-US" altLang="en-US" sz="1600" dirty="0" err="1"/>
              <a:t>Workstream</a:t>
            </a:r>
            <a:r>
              <a:rPr lang="en-US" altLang="en-US" sz="1600" dirty="0"/>
              <a:t> 1. Results were presented at the ADNI PPSB CEWG Session </a:t>
            </a:r>
            <a:r>
              <a:rPr lang="en-US" altLang="en-US" sz="1600" dirty="0" smtClean="0"/>
              <a:t>(AAIC, July </a:t>
            </a:r>
            <a:r>
              <a:rPr lang="en-US" altLang="en-US" sz="1600" dirty="0"/>
              <a:t>16, 2014)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000" b="1" dirty="0" err="1" smtClean="0"/>
              <a:t>Workstream</a:t>
            </a:r>
            <a:r>
              <a:rPr lang="en-US" altLang="en-US" sz="2000" b="1" dirty="0" smtClean="0"/>
              <a:t> </a:t>
            </a:r>
            <a:r>
              <a:rPr lang="en-US" altLang="en-US" sz="2000" b="1" dirty="0"/>
              <a:t>4:</a:t>
            </a:r>
            <a:r>
              <a:rPr lang="en-US" altLang="en-US" sz="2000" dirty="0"/>
              <a:t> Computerized Cognitive Batteries (Lead: Bruce </a:t>
            </a:r>
            <a:r>
              <a:rPr lang="en-US" altLang="en-US" sz="2000" dirty="0" err="1"/>
              <a:t>Albala</a:t>
            </a:r>
            <a:r>
              <a:rPr lang="en-US" altLang="en-US" sz="2000" dirty="0"/>
              <a:t>, Eisai</a:t>
            </a:r>
            <a:r>
              <a:rPr lang="en-US" altLang="en-US" sz="2000" dirty="0" smtClean="0"/>
              <a:t>)</a:t>
            </a:r>
          </a:p>
          <a:p>
            <a:pPr marL="685800" lvl="1"/>
            <a:r>
              <a:rPr lang="en-US" altLang="en-US" sz="1600" dirty="0" smtClean="0"/>
              <a:t>Completed due diligence process, selected a computerized battery to pilot and to test the use of computerized clinical assessments. 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Implementation of the </a:t>
            </a:r>
            <a:r>
              <a:rPr lang="en-US" altLang="en-US" sz="1600" dirty="0" err="1" smtClean="0"/>
              <a:t>CogState</a:t>
            </a:r>
            <a:r>
              <a:rPr lang="en-US" altLang="en-US" sz="1600" dirty="0" smtClean="0"/>
              <a:t> pilot study (vendor of choice) underway with first sites active in July 2015.</a:t>
            </a:r>
            <a:endParaRPr lang="en-US" alt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DD Process for ADNI3 Clinical Tools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525963"/>
          </a:xfrm>
        </p:spPr>
        <p:txBody>
          <a:bodyPr/>
          <a:lstStyle/>
          <a:p>
            <a:pPr marL="114300" indent="0">
              <a:spcBef>
                <a:spcPct val="0"/>
              </a:spcBef>
              <a:buNone/>
            </a:pPr>
            <a:r>
              <a:rPr lang="en-US" altLang="en-US" sz="2400" dirty="0" smtClean="0"/>
              <a:t>Format </a:t>
            </a:r>
            <a:r>
              <a:rPr lang="en-US" altLang="en-US" sz="2400" dirty="0"/>
              <a:t>of DD Process: </a:t>
            </a:r>
            <a:r>
              <a:rPr lang="en-US" altLang="en-US" sz="2400" dirty="0" smtClean="0"/>
              <a:t>Seven Individual </a:t>
            </a:r>
            <a:r>
              <a:rPr lang="en-US" altLang="en-US" sz="2400" dirty="0"/>
              <a:t>Work </a:t>
            </a:r>
            <a:r>
              <a:rPr lang="en-US" altLang="en-US" sz="2400" dirty="0" smtClean="0"/>
              <a:t>Streams 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 smtClean="0">
                <a:latin typeface="Calibri" pitchFamily="34" charset="0"/>
              </a:rPr>
              <a:t>Pruning </a:t>
            </a:r>
            <a:r>
              <a:rPr lang="en-US" altLang="en-US" sz="2000" dirty="0">
                <a:latin typeface="Calibri" pitchFamily="34" charset="0"/>
              </a:rPr>
              <a:t>assessments from the present ADNI repertoire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>
                <a:latin typeface="Calibri" pitchFamily="34" charset="0"/>
              </a:rPr>
              <a:t>Measurement of subjective cognitive concerns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 smtClean="0">
                <a:latin typeface="Calibri" pitchFamily="34" charset="0"/>
              </a:rPr>
              <a:t>Choice of wordlist memory assessment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 smtClean="0">
                <a:latin typeface="Calibri" pitchFamily="34" charset="0"/>
              </a:rPr>
              <a:t>Choice of functional outcome measure(s)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 smtClean="0">
                <a:latin typeface="Calibri" pitchFamily="34" charset="0"/>
              </a:rPr>
              <a:t>Tools that may be used as </a:t>
            </a:r>
            <a:r>
              <a:rPr lang="en-US" altLang="en-US" sz="2000" dirty="0">
                <a:latin typeface="Calibri" pitchFamily="34" charset="0"/>
              </a:rPr>
              <a:t>P</a:t>
            </a:r>
            <a:r>
              <a:rPr lang="en-US" altLang="en-US" sz="2000" dirty="0" smtClean="0">
                <a:latin typeface="Calibri" pitchFamily="34" charset="0"/>
              </a:rPr>
              <a:t>atient Reported Outcomes (PRO) assessments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 smtClean="0">
                <a:latin typeface="Calibri" pitchFamily="34" charset="0"/>
              </a:rPr>
              <a:t>Choice of computerized test battery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r>
              <a:rPr lang="en-US" altLang="en-US" sz="2000" dirty="0" smtClean="0">
                <a:latin typeface="Calibri" pitchFamily="34" charset="0"/>
              </a:rPr>
              <a:t>Inclusion of assessments that contribute to composite measures used as a single primary outcomes</a:t>
            </a: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endParaRPr lang="en-US" altLang="en-US" sz="2000" dirty="0">
              <a:solidFill>
                <a:srgbClr val="1F497D"/>
              </a:solidFill>
              <a:latin typeface="Calibri" pitchFamily="34" charset="0"/>
            </a:endParaRPr>
          </a:p>
          <a:p>
            <a:pPr marL="457200">
              <a:spcBef>
                <a:spcPct val="0"/>
              </a:spcBef>
            </a:pPr>
            <a:r>
              <a:rPr lang="en-US" altLang="en-US" sz="2000" dirty="0" smtClean="0">
                <a:latin typeface="Calibri" pitchFamily="34" charset="0"/>
              </a:rPr>
              <a:t>Each work stream is using an agreed upon template to collect data to evaluate and compare a variety of assessments within each category. </a:t>
            </a:r>
          </a:p>
          <a:p>
            <a:pPr marL="457200">
              <a:spcBef>
                <a:spcPct val="0"/>
              </a:spcBef>
            </a:pPr>
            <a:r>
              <a:rPr lang="en-US" altLang="en-US" sz="2000" dirty="0" smtClean="0">
                <a:latin typeface="Calibri" pitchFamily="34" charset="0"/>
              </a:rPr>
              <a:t>This work will provide final recommendations to the ADNI Clinical Core.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498E78-2592-4426-B737-6DAB2A1FB926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61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pPr algn="l"/>
            <a:r>
              <a:rPr lang="en-US" altLang="en-US" sz="3600" b="1" dirty="0" smtClean="0"/>
              <a:t>Update on the DD Process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457200">
              <a:spcBef>
                <a:spcPct val="0"/>
              </a:spcBef>
            </a:pPr>
            <a:r>
              <a:rPr lang="en-US" altLang="en-US" sz="2400" dirty="0" smtClean="0">
                <a:latin typeface="Calibri" pitchFamily="34" charset="0"/>
              </a:rPr>
              <a:t>Two preliminary discussions with the ADNI Clinical Core held.  </a:t>
            </a:r>
          </a:p>
          <a:p>
            <a:pPr marL="857250" lvl="1">
              <a:spcBef>
                <a:spcPct val="0"/>
              </a:spcBef>
            </a:pPr>
            <a:r>
              <a:rPr lang="en-US" altLang="en-US" sz="2000" dirty="0" smtClean="0">
                <a:latin typeface="Calibri" pitchFamily="34" charset="0"/>
              </a:rPr>
              <a:t>Results for clinical assessments under consideration reviewed and initial suggestions made</a:t>
            </a:r>
          </a:p>
          <a:p>
            <a:pPr marL="457200">
              <a:spcBef>
                <a:spcPct val="0"/>
              </a:spcBef>
            </a:pPr>
            <a:endParaRPr lang="en-US" altLang="en-US" sz="2000" dirty="0" smtClean="0">
              <a:latin typeface="Calibri" pitchFamily="34" charset="0"/>
            </a:endParaRPr>
          </a:p>
          <a:p>
            <a:pPr marL="457200">
              <a:spcBef>
                <a:spcPct val="0"/>
              </a:spcBef>
            </a:pPr>
            <a:r>
              <a:rPr lang="en-US" altLang="en-US" sz="2000" dirty="0" smtClean="0">
                <a:latin typeface="Calibri" pitchFamily="34" charset="0"/>
              </a:rPr>
              <a:t>Detailed discussion between the ADNI PPSB DD Team and the ADNI Clinical Core on the clinical tools for ADNI3 </a:t>
            </a:r>
          </a:p>
          <a:p>
            <a:pPr marL="857250" lvl="1">
              <a:spcBef>
                <a:spcPct val="0"/>
              </a:spcBef>
            </a:pPr>
            <a:r>
              <a:rPr lang="en-US" altLang="en-US" sz="2000" dirty="0" smtClean="0">
                <a:latin typeface="Calibri" pitchFamily="34" charset="0"/>
              </a:rPr>
              <a:t>to take place at during AAIC meeting (scheduled for July 20, 2015)</a:t>
            </a:r>
          </a:p>
          <a:p>
            <a:pPr marL="457200">
              <a:spcBef>
                <a:spcPct val="0"/>
              </a:spcBef>
            </a:pPr>
            <a:endParaRPr lang="en-US" altLang="en-US" sz="2000" dirty="0" smtClean="0">
              <a:latin typeface="Calibri" pitchFamily="34" charset="0"/>
            </a:endParaRPr>
          </a:p>
          <a:p>
            <a:pPr marL="457200">
              <a:spcBef>
                <a:spcPct val="0"/>
              </a:spcBef>
            </a:pPr>
            <a:r>
              <a:rPr lang="en-US" altLang="en-US" sz="2400" dirty="0" smtClean="0">
                <a:latin typeface="Calibri" pitchFamily="34" charset="0"/>
              </a:rPr>
              <a:t>This discussion is planned to</a:t>
            </a:r>
          </a:p>
          <a:p>
            <a:pPr marL="800100" lvl="1">
              <a:spcBef>
                <a:spcPct val="0"/>
              </a:spcBef>
            </a:pPr>
            <a:r>
              <a:rPr lang="en-US" altLang="en-US" sz="2000" dirty="0" smtClean="0">
                <a:latin typeface="Calibri" pitchFamily="34" charset="0"/>
              </a:rPr>
              <a:t>review the two proposals from the ADNI PPSB and the Clinical Core and discuss similarities and differences between the two</a:t>
            </a:r>
          </a:p>
          <a:p>
            <a:pPr marL="800100" lvl="1">
              <a:spcBef>
                <a:spcPct val="0"/>
              </a:spcBef>
            </a:pPr>
            <a:r>
              <a:rPr lang="en-US" altLang="en-US" sz="2000" dirty="0" smtClean="0">
                <a:latin typeface="Calibri" pitchFamily="34" charset="0"/>
              </a:rPr>
              <a:t>identify next steps and associated time lines to finalize an integrated proposal and to include it in the ADNI3 grant</a:t>
            </a:r>
            <a:endParaRPr lang="en-US" altLang="en-US" sz="2000" dirty="0">
              <a:latin typeface="Calibri" pitchFamily="34" charset="0"/>
            </a:endParaRPr>
          </a:p>
          <a:p>
            <a:pPr marL="571500" indent="-457200">
              <a:spcBef>
                <a:spcPct val="0"/>
              </a:spcBef>
              <a:buFont typeface="+mj-lt"/>
              <a:buAutoNum type="arabicPeriod"/>
            </a:pPr>
            <a:endParaRPr lang="en-US" altLang="en-US" sz="20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498E78-2592-4426-B737-6DAB2A1FB926}" type="slidenum">
              <a:rPr lang="en-US" altLang="en-US" smtClean="0"/>
              <a:pPr eaLnBrk="1" hangingPunct="1"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33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NIH slide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Interior presenta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rk blue neural network bot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blue w/yellow, 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ight blue w/dark blue, 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Yellow w/dark blue, light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Yellow w/light blue, dark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 white w/green, dark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blue with neural network, 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Interior presentation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FNIH new template - April 2015</Template>
  <TotalTime>16194</TotalTime>
  <Words>2313</Words>
  <Application>Microsoft Office PowerPoint</Application>
  <PresentationFormat>On-screen Show (4:3)</PresentationFormat>
  <Paragraphs>315</Paragraphs>
  <Slides>26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MS PGothic</vt:lpstr>
      <vt:lpstr>AdvPSA88A</vt:lpstr>
      <vt:lpstr>Arial</vt:lpstr>
      <vt:lpstr>Calibri</vt:lpstr>
      <vt:lpstr>Symbol</vt:lpstr>
      <vt:lpstr>FNIH slide templates</vt:lpstr>
      <vt:lpstr>Dark blue neural network bottom</vt:lpstr>
      <vt:lpstr>Dark blue w/yellow, green</vt:lpstr>
      <vt:lpstr>Light blue w/dark blue, yellow</vt:lpstr>
      <vt:lpstr>Yellow w/dark blue, light blue</vt:lpstr>
      <vt:lpstr>Yellow w/light blue, dark blue</vt:lpstr>
      <vt:lpstr>Off white w/green, dark blue</vt:lpstr>
      <vt:lpstr>Dark blue with neural network, yellow</vt:lpstr>
      <vt:lpstr>Interior presentation slides</vt:lpstr>
      <vt:lpstr>1_Interior presentation slides</vt:lpstr>
      <vt:lpstr>Office Theme</vt:lpstr>
      <vt:lpstr>ADNI Private Partner Scientific Board (PPSB) Update  Susan De Santi, PhD  2015 Chairperson  </vt:lpstr>
      <vt:lpstr>PPSB: Leadership</vt:lpstr>
      <vt:lpstr>PowerPoint Presentation</vt:lpstr>
      <vt:lpstr>PPSB: 2015 Key Deliverables </vt:lpstr>
      <vt:lpstr>PPSB Acomplishments of Cores and Working Groups</vt:lpstr>
      <vt:lpstr>Clinical Endpoints Working Group </vt:lpstr>
      <vt:lpstr>Clinical Endpoints Working Group: Update on Current Activities</vt:lpstr>
      <vt:lpstr>DD Process for ADNI3 Clinical Tools</vt:lpstr>
      <vt:lpstr>Update on the DD Process</vt:lpstr>
      <vt:lpstr>Overview of Computer Pilot Study</vt:lpstr>
      <vt:lpstr>Update on Progress of CBB Pilot Study</vt:lpstr>
      <vt:lpstr>Biofluid Biomarker Working Group </vt:lpstr>
      <vt:lpstr>Biofluids Biomarker Working Group</vt:lpstr>
      <vt:lpstr>Biofluids Biomarker WG - Activities</vt:lpstr>
      <vt:lpstr>PPSB Members – MRI Core </vt:lpstr>
      <vt:lpstr>ADNI PPSB input – MRI core</vt:lpstr>
      <vt:lpstr>PET Endpoints Working Group </vt:lpstr>
      <vt:lpstr>Accomplishments PET Endpoints Working Grp </vt:lpstr>
      <vt:lpstr>PET Working Group: Goals for 2015</vt:lpstr>
      <vt:lpstr>PPSB Members – Genetics Core &amp; Systems Biology Working Group </vt:lpstr>
      <vt:lpstr>PowerPoint Presentation</vt:lpstr>
      <vt:lpstr>Publications</vt:lpstr>
      <vt:lpstr> Contact Information</vt:lpstr>
      <vt:lpstr>PPSB Liaisons to ADNI Cores and Committees (1 of 2)</vt:lpstr>
      <vt:lpstr>PPSB Liaisons to ADNI Cores and Committees (2 of 2)</vt:lpstr>
      <vt:lpstr>Research Allocation Review Committee (RARC)</vt:lpstr>
    </vt:vector>
  </TitlesOfParts>
  <Company>NIH\OD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ADNI Private Partner Scientific Board (PPSB)</dc:title>
  <dc:creator>Jones-Davis, Dorothy (FNIH) [T]</dc:creator>
  <cp:lastModifiedBy>acr</cp:lastModifiedBy>
  <cp:revision>123</cp:revision>
  <cp:lastPrinted>2015-06-29T13:49:32Z</cp:lastPrinted>
  <dcterms:created xsi:type="dcterms:W3CDTF">2015-06-25T18:58:07Z</dcterms:created>
  <dcterms:modified xsi:type="dcterms:W3CDTF">2015-07-17T14:56:53Z</dcterms:modified>
</cp:coreProperties>
</file>