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2" r:id="rId2"/>
    <p:sldId id="263" r:id="rId3"/>
    <p:sldId id="257" r:id="rId4"/>
    <p:sldId id="258" r:id="rId5"/>
    <p:sldId id="264" r:id="rId6"/>
    <p:sldId id="259" r:id="rId7"/>
    <p:sldId id="275" r:id="rId8"/>
    <p:sldId id="260" r:id="rId9"/>
    <p:sldId id="261" r:id="rId10"/>
    <p:sldId id="265" r:id="rId11"/>
    <p:sldId id="266" r:id="rId12"/>
    <p:sldId id="270" r:id="rId13"/>
    <p:sldId id="269" r:id="rId14"/>
    <p:sldId id="267" r:id="rId15"/>
    <p:sldId id="268" r:id="rId16"/>
    <p:sldId id="271" r:id="rId17"/>
    <p:sldId id="272" r:id="rId18"/>
    <p:sldId id="273" r:id="rId19"/>
    <p:sldId id="276" r:id="rId20"/>
    <p:sldId id="274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52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46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AEE05B-D426-6244-8FFF-E4F0C7A2FA7A}" type="doc">
      <dgm:prSet loTypeId="urn:microsoft.com/office/officeart/2005/8/layout/orgChart1" loCatId="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8EA4025-AFF5-4944-BF4D-3F9B61715128}">
      <dgm:prSet phldrT="[Texto]" custT="1"/>
      <dgm:spPr/>
      <dgm:t>
        <a:bodyPr/>
        <a:lstStyle/>
        <a:p>
          <a:r>
            <a:rPr lang="es-AR" sz="2400" b="1" dirty="0" smtClean="0"/>
            <a:t>Management Committee</a:t>
          </a:r>
        </a:p>
        <a:p>
          <a:r>
            <a:rPr lang="es-AR" sz="1600" dirty="0" smtClean="0"/>
            <a:t>Allegri RF, Sevlever G, Guinjoan S, Gustafson D, Vazquez S. </a:t>
          </a:r>
          <a:endParaRPr lang="es-AR" sz="1600" dirty="0"/>
        </a:p>
      </dgm:t>
    </dgm:pt>
    <dgm:pt modelId="{983CC251-90B6-5142-9270-113CE5A77597}" type="parTrans" cxnId="{3921AC9D-B13A-A745-8BAA-D001ABE2C47F}">
      <dgm:prSet/>
      <dgm:spPr/>
      <dgm:t>
        <a:bodyPr/>
        <a:lstStyle/>
        <a:p>
          <a:endParaRPr lang="es-AR"/>
        </a:p>
      </dgm:t>
    </dgm:pt>
    <dgm:pt modelId="{6C1B8300-5C8C-B54F-BC0C-4563F077DE75}" type="sibTrans" cxnId="{3921AC9D-B13A-A745-8BAA-D001ABE2C47F}">
      <dgm:prSet/>
      <dgm:spPr/>
      <dgm:t>
        <a:bodyPr/>
        <a:lstStyle/>
        <a:p>
          <a:endParaRPr lang="es-AR"/>
        </a:p>
      </dgm:t>
    </dgm:pt>
    <dgm:pt modelId="{9927909B-6D92-624E-8F23-8869EA85273A}">
      <dgm:prSet phldrT="[Texto]" custT="1"/>
      <dgm:spPr/>
      <dgm:t>
        <a:bodyPr/>
        <a:lstStyle/>
        <a:p>
          <a:pPr defTabSz="800100">
            <a:lnSpc>
              <a:spcPct val="70000"/>
            </a:lnSpc>
            <a:spcBef>
              <a:spcPct val="0"/>
            </a:spcBef>
            <a:spcAft>
              <a:spcPts val="0"/>
            </a:spcAft>
          </a:pPr>
          <a:r>
            <a:rPr lang="es-AR" sz="1800" b="1" dirty="0" smtClean="0"/>
            <a:t>Clinical </a:t>
          </a:r>
        </a:p>
        <a:p>
          <a:pPr defTabSz="800100">
            <a:lnSpc>
              <a:spcPct val="70000"/>
            </a:lnSpc>
            <a:spcBef>
              <a:spcPct val="0"/>
            </a:spcBef>
            <a:spcAft>
              <a:spcPts val="0"/>
            </a:spcAft>
          </a:pPr>
          <a:r>
            <a:rPr lang="es-AR" sz="1800" b="1" dirty="0" smtClean="0"/>
            <a:t>Stream </a:t>
          </a:r>
        </a:p>
        <a:p>
          <a:pPr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Cognitive Neurologists </a:t>
          </a:r>
        </a:p>
        <a:p>
          <a:pPr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dirty="0" smtClean="0"/>
            <a:t>Ricardo F. Allegri  (*)</a:t>
          </a:r>
        </a:p>
        <a:p>
          <a:pPr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dirty="0" smtClean="0"/>
            <a:t>Patricio </a:t>
          </a:r>
          <a:r>
            <a:rPr lang="en-US" sz="1200" dirty="0" err="1" smtClean="0"/>
            <a:t>Chrem</a:t>
          </a:r>
          <a:r>
            <a:rPr lang="en-US" sz="1200" dirty="0" smtClean="0"/>
            <a:t> Mendez</a:t>
          </a:r>
        </a:p>
        <a:p>
          <a:pPr marL="0" marR="0" indent="0" defTabSz="914400" eaLnBrk="1" fontAlgn="auto" latinLnBrk="0" hangingPunct="1">
            <a:lnSpc>
              <a:spcPct val="9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200" dirty="0" smtClean="0"/>
            <a:t>Maria Julieta Russo </a:t>
          </a:r>
        </a:p>
        <a:p>
          <a:pPr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dirty="0" smtClean="0"/>
            <a:t>Jorge Campos </a:t>
          </a:r>
        </a:p>
        <a:p>
          <a:pPr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Psychiatrists </a:t>
          </a:r>
        </a:p>
        <a:p>
          <a:pPr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dirty="0" smtClean="0"/>
            <a:t>Salvador </a:t>
          </a:r>
          <a:r>
            <a:rPr lang="en-US" sz="1200" dirty="0" err="1" smtClean="0"/>
            <a:t>Guinjoan</a:t>
          </a:r>
          <a:r>
            <a:rPr lang="en-US" sz="1200" dirty="0" smtClean="0"/>
            <a:t>  </a:t>
          </a:r>
        </a:p>
        <a:p>
          <a:pPr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rPr>
            <a:t>Neuropsychologists</a:t>
          </a:r>
          <a:r>
            <a:rPr lang="en-US" sz="1200" b="1" dirty="0" smtClean="0"/>
            <a:t> </a:t>
          </a:r>
        </a:p>
        <a:p>
          <a:pPr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dirty="0" err="1" smtClean="0">
              <a:latin typeface="+mn-lt"/>
              <a:cs typeface="+mn-cs"/>
            </a:rPr>
            <a:t>María</a:t>
          </a:r>
          <a:r>
            <a:rPr lang="en-US" sz="1200" dirty="0" smtClean="0">
              <a:latin typeface="+mn-lt"/>
              <a:cs typeface="+mn-cs"/>
            </a:rPr>
            <a:t> Eugenia Martín </a:t>
          </a:r>
        </a:p>
        <a:p>
          <a:pPr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dirty="0" err="1" smtClean="0">
              <a:latin typeface="+mn-lt"/>
              <a:cs typeface="+mn-cs"/>
            </a:rPr>
            <a:t>Florencia</a:t>
          </a:r>
          <a:r>
            <a:rPr lang="en-US" sz="1200" dirty="0" smtClean="0">
              <a:latin typeface="+mn-lt"/>
              <a:cs typeface="+mn-cs"/>
            </a:rPr>
            <a:t> </a:t>
          </a:r>
          <a:r>
            <a:rPr lang="en-US" sz="1200" dirty="0" err="1" smtClean="0">
              <a:latin typeface="+mn-lt"/>
              <a:cs typeface="+mn-cs"/>
            </a:rPr>
            <a:t>Clarens</a:t>
          </a:r>
          <a:r>
            <a:rPr lang="en-US" sz="1200" dirty="0" smtClean="0">
              <a:latin typeface="+mn-lt"/>
              <a:cs typeface="+mn-cs"/>
            </a:rPr>
            <a:t> </a:t>
          </a:r>
        </a:p>
        <a:p>
          <a:pPr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dirty="0" smtClean="0">
              <a:latin typeface="+mn-lt"/>
              <a:cs typeface="+mn-cs"/>
            </a:rPr>
            <a:t>Paula Harris</a:t>
          </a:r>
          <a:endParaRPr lang="es-AR" sz="1200" dirty="0"/>
        </a:p>
      </dgm:t>
    </dgm:pt>
    <dgm:pt modelId="{6C89DCA6-B4C4-714D-A3A5-6171CE1196AA}" type="parTrans" cxnId="{744BE238-3D66-DB40-9A70-8D5A84FCD6E7}">
      <dgm:prSet/>
      <dgm:spPr/>
      <dgm:t>
        <a:bodyPr/>
        <a:lstStyle/>
        <a:p>
          <a:endParaRPr lang="es-AR"/>
        </a:p>
      </dgm:t>
    </dgm:pt>
    <dgm:pt modelId="{25E1A542-652B-BF41-B12A-967E9EC7F365}" type="sibTrans" cxnId="{744BE238-3D66-DB40-9A70-8D5A84FCD6E7}">
      <dgm:prSet/>
      <dgm:spPr/>
      <dgm:t>
        <a:bodyPr/>
        <a:lstStyle/>
        <a:p>
          <a:endParaRPr lang="es-AR"/>
        </a:p>
      </dgm:t>
    </dgm:pt>
    <dgm:pt modelId="{1E5983A7-BB1B-884E-A6FC-04A1C58CA308}">
      <dgm:prSet phldrT="[Texto]" custT="1"/>
      <dgm:spPr/>
      <dgm:t>
        <a:bodyPr/>
        <a:lstStyle/>
        <a:p>
          <a:pPr>
            <a:lnSpc>
              <a:spcPct val="70000"/>
            </a:lnSpc>
          </a:pPr>
          <a:r>
            <a:rPr lang="es-AR" sz="1800" b="1" dirty="0" smtClean="0"/>
            <a:t>Neuroimaging Stream </a:t>
          </a:r>
        </a:p>
        <a:p>
          <a:pPr>
            <a:lnSpc>
              <a:spcPct val="90000"/>
            </a:lnSpc>
          </a:pPr>
          <a:r>
            <a:rPr lang="es-AR" sz="1200" dirty="0" smtClean="0"/>
            <a:t>Silvia Vazquez S (*)</a:t>
          </a:r>
          <a:r>
            <a:rPr lang="en-US" sz="1200" b="1" dirty="0" smtClean="0"/>
            <a:t> </a:t>
          </a:r>
        </a:p>
        <a:p>
          <a:pPr>
            <a:lnSpc>
              <a:spcPct val="90000"/>
            </a:lnSpc>
          </a:pPr>
          <a:r>
            <a:rPr lang="en-US" sz="1200" dirty="0" smtClean="0">
              <a:uFillTx/>
              <a:cs typeface="+mn-cs"/>
            </a:rPr>
            <a:t>Esteban </a:t>
          </a:r>
          <a:r>
            <a:rPr lang="en-US" sz="1200" dirty="0" err="1" smtClean="0">
              <a:uFillTx/>
              <a:cs typeface="+mn-cs"/>
            </a:rPr>
            <a:t>Obenaus</a:t>
          </a:r>
          <a:endParaRPr lang="en-US" sz="1200" dirty="0" smtClean="0">
            <a:uFillTx/>
            <a:cs typeface="+mn-cs"/>
          </a:endParaRPr>
        </a:p>
        <a:p>
          <a:pPr>
            <a:lnSpc>
              <a:spcPct val="90000"/>
            </a:lnSpc>
          </a:pPr>
          <a:r>
            <a:rPr lang="en-US" sz="1200" dirty="0" smtClean="0">
              <a:uFillTx/>
              <a:cs typeface="+mn-cs"/>
            </a:rPr>
            <a:t>German </a:t>
          </a:r>
          <a:r>
            <a:rPr lang="en-US" sz="1200" dirty="0" err="1" smtClean="0">
              <a:uFillTx/>
              <a:cs typeface="+mn-cs"/>
            </a:rPr>
            <a:t>Falasco</a:t>
          </a:r>
          <a:endParaRPr lang="en-US" sz="1200" dirty="0" smtClean="0">
            <a:uFillTx/>
            <a:cs typeface="+mn-cs"/>
          </a:endParaRPr>
        </a:p>
        <a:p>
          <a:r>
            <a:rPr lang="en-US" sz="1200" dirty="0" smtClean="0">
              <a:uFillTx/>
              <a:cs typeface="+mn-cs"/>
            </a:rPr>
            <a:t>Leandro </a:t>
          </a:r>
          <a:r>
            <a:rPr lang="en-US" sz="1200" dirty="0" err="1" smtClean="0">
              <a:uFillTx/>
              <a:cs typeface="+mn-cs"/>
            </a:rPr>
            <a:t>Urrutia</a:t>
          </a:r>
          <a:endParaRPr lang="en-US" sz="1200" dirty="0" smtClean="0">
            <a:uFillTx/>
            <a:cs typeface="+mn-cs"/>
          </a:endParaRPr>
        </a:p>
        <a:p>
          <a:r>
            <a:rPr lang="en-US" sz="1200" dirty="0" smtClean="0">
              <a:uFillTx/>
              <a:cs typeface="+mn-cs"/>
            </a:rPr>
            <a:t>Fernando </a:t>
          </a:r>
          <a:r>
            <a:rPr lang="en-US" sz="1200" dirty="0" err="1" smtClean="0">
              <a:uFillTx/>
              <a:cs typeface="+mn-cs"/>
            </a:rPr>
            <a:t>Ventrice</a:t>
          </a:r>
          <a:endParaRPr lang="es-AR" sz="1200" dirty="0"/>
        </a:p>
      </dgm:t>
    </dgm:pt>
    <dgm:pt modelId="{6FDB40FF-F7E2-4B4E-9634-6A22D77B40AC}" type="parTrans" cxnId="{50AC3246-2CE3-9046-8E81-6410D377A10D}">
      <dgm:prSet/>
      <dgm:spPr/>
      <dgm:t>
        <a:bodyPr/>
        <a:lstStyle/>
        <a:p>
          <a:endParaRPr lang="es-AR"/>
        </a:p>
      </dgm:t>
    </dgm:pt>
    <dgm:pt modelId="{0AE0895D-65D5-5049-BA65-6D7721D2412E}" type="sibTrans" cxnId="{50AC3246-2CE3-9046-8E81-6410D377A10D}">
      <dgm:prSet/>
      <dgm:spPr/>
      <dgm:t>
        <a:bodyPr/>
        <a:lstStyle/>
        <a:p>
          <a:endParaRPr lang="es-AR"/>
        </a:p>
      </dgm:t>
    </dgm:pt>
    <dgm:pt modelId="{BC22D39C-B2C5-A04C-8D4A-3BC4C012E576}">
      <dgm:prSet custT="1"/>
      <dgm:spPr/>
      <dgm:t>
        <a:bodyPr/>
        <a:lstStyle/>
        <a:p>
          <a:pPr>
            <a:lnSpc>
              <a:spcPct val="70000"/>
            </a:lnSpc>
          </a:pPr>
          <a:r>
            <a:rPr lang="es-AR" sz="1800" b="1" dirty="0" smtClean="0"/>
            <a:t>Epidemiological Stream</a:t>
          </a:r>
        </a:p>
        <a:p>
          <a:pPr>
            <a:lnSpc>
              <a:spcPct val="90000"/>
            </a:lnSpc>
          </a:pPr>
          <a:r>
            <a:rPr lang="es-AR" sz="1200" dirty="0" smtClean="0"/>
            <a:t> Deb Gustafson (*)</a:t>
          </a:r>
          <a:endParaRPr lang="es-AR" sz="1200" dirty="0"/>
        </a:p>
      </dgm:t>
    </dgm:pt>
    <dgm:pt modelId="{451F8D0F-F606-C741-B703-B32F39B99903}" type="parTrans" cxnId="{0B49B64F-4DA1-2D46-BCE1-A703047F9FEC}">
      <dgm:prSet/>
      <dgm:spPr/>
      <dgm:t>
        <a:bodyPr/>
        <a:lstStyle/>
        <a:p>
          <a:endParaRPr lang="es-AR"/>
        </a:p>
      </dgm:t>
    </dgm:pt>
    <dgm:pt modelId="{AD329AC6-B35C-7F48-AAD6-4A4BF0B8A960}" type="sibTrans" cxnId="{0B49B64F-4DA1-2D46-BCE1-A703047F9FEC}">
      <dgm:prSet/>
      <dgm:spPr/>
      <dgm:t>
        <a:bodyPr/>
        <a:lstStyle/>
        <a:p>
          <a:endParaRPr lang="es-AR"/>
        </a:p>
      </dgm:t>
    </dgm:pt>
    <dgm:pt modelId="{A0F5BF0F-4394-7A48-94FC-7E35D20560A3}">
      <dgm:prSet phldrT="[Texto]" custT="1"/>
      <dgm:spPr/>
      <dgm:t>
        <a:bodyPr/>
        <a:lstStyle/>
        <a:p>
          <a:pPr>
            <a:lnSpc>
              <a:spcPct val="70000"/>
            </a:lnSpc>
            <a:spcAft>
              <a:spcPts val="0"/>
            </a:spcAft>
          </a:pPr>
          <a:r>
            <a:rPr lang="es-AR" sz="1800" b="1" dirty="0" smtClean="0"/>
            <a:t>Laboratory </a:t>
          </a:r>
        </a:p>
        <a:p>
          <a:pPr>
            <a:lnSpc>
              <a:spcPct val="70000"/>
            </a:lnSpc>
            <a:spcAft>
              <a:spcPts val="0"/>
            </a:spcAft>
          </a:pPr>
          <a:r>
            <a:rPr lang="es-AR" sz="1800" b="1" dirty="0" smtClean="0"/>
            <a:t>Stream </a:t>
          </a:r>
        </a:p>
        <a:p>
          <a:pPr>
            <a:spcAft>
              <a:spcPct val="35000"/>
            </a:spcAft>
          </a:pPr>
          <a:r>
            <a:rPr lang="es-AR" sz="900" dirty="0" smtClean="0"/>
            <a:t>       </a:t>
          </a:r>
          <a:r>
            <a:rPr lang="es-AR" sz="1200" dirty="0" smtClean="0"/>
            <a:t>  Gustavo Sevlever  (*)             Horacio </a:t>
          </a:r>
          <a:r>
            <a:rPr lang="en-US" sz="1200" dirty="0" err="1" smtClean="0">
              <a:latin typeface="+mn-lt"/>
              <a:cs typeface="+mn-cs"/>
            </a:rPr>
            <a:t>Martinetto</a:t>
          </a:r>
          <a:endParaRPr lang="en-US" sz="1200" dirty="0" smtClean="0">
            <a:latin typeface="+mn-lt"/>
            <a:cs typeface="+mn-cs"/>
          </a:endParaRPr>
        </a:p>
        <a:p>
          <a:pPr>
            <a:spcAft>
              <a:spcPct val="35000"/>
            </a:spcAft>
          </a:pPr>
          <a:r>
            <a:rPr lang="en-US" sz="1200" dirty="0" err="1" smtClean="0">
              <a:latin typeface="+mn-lt"/>
              <a:cs typeface="+mn-cs"/>
            </a:rPr>
            <a:t>Ezequiel</a:t>
          </a:r>
          <a:r>
            <a:rPr lang="en-US" sz="1200" dirty="0" smtClean="0">
              <a:latin typeface="+mn-lt"/>
              <a:cs typeface="+mn-cs"/>
            </a:rPr>
            <a:t> </a:t>
          </a:r>
          <a:r>
            <a:rPr lang="en-US" sz="1200" dirty="0" err="1" smtClean="0">
              <a:latin typeface="+mn-lt"/>
              <a:cs typeface="+mn-cs"/>
            </a:rPr>
            <a:t>Surace</a:t>
          </a:r>
          <a:endParaRPr lang="en-US" sz="1200" dirty="0" smtClean="0">
            <a:latin typeface="+mn-lt"/>
            <a:cs typeface="+mn-cs"/>
          </a:endParaRPr>
        </a:p>
        <a:p>
          <a:pPr>
            <a:spcAft>
              <a:spcPct val="35000"/>
            </a:spcAft>
          </a:pPr>
          <a:r>
            <a:rPr lang="en-US" sz="1200" dirty="0" smtClean="0">
              <a:latin typeface="+mn-lt"/>
              <a:cs typeface="+mn-cs"/>
            </a:rPr>
            <a:t>Miguel </a:t>
          </a:r>
          <a:r>
            <a:rPr lang="en-US" sz="1200" dirty="0" err="1" smtClean="0">
              <a:latin typeface="+mn-lt"/>
              <a:cs typeface="+mn-cs"/>
            </a:rPr>
            <a:t>Riudavetz</a:t>
          </a:r>
          <a:endParaRPr lang="es-AR" sz="1200" dirty="0"/>
        </a:p>
      </dgm:t>
    </dgm:pt>
    <dgm:pt modelId="{03D755AB-0176-3D42-A9EE-0D27A526266E}" type="parTrans" cxnId="{BA36EC9D-9BE6-644F-824B-4BD3FFD93DC6}">
      <dgm:prSet/>
      <dgm:spPr/>
      <dgm:t>
        <a:bodyPr/>
        <a:lstStyle/>
        <a:p>
          <a:endParaRPr lang="es-AR"/>
        </a:p>
      </dgm:t>
    </dgm:pt>
    <dgm:pt modelId="{8B9F7C95-E7C7-8D4B-AB9E-9AA968976C79}" type="sibTrans" cxnId="{BA36EC9D-9BE6-644F-824B-4BD3FFD93DC6}">
      <dgm:prSet/>
      <dgm:spPr/>
      <dgm:t>
        <a:bodyPr/>
        <a:lstStyle/>
        <a:p>
          <a:endParaRPr lang="es-AR"/>
        </a:p>
      </dgm:t>
    </dgm:pt>
    <dgm:pt modelId="{4FC95CFC-6C9C-3D44-9C1F-5F5448678990}" type="pres">
      <dgm:prSet presAssocID="{E7AEE05B-D426-6244-8FFF-E4F0C7A2FA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79A20F56-E817-CE4B-AECF-D48D67500643}" type="pres">
      <dgm:prSet presAssocID="{98EA4025-AFF5-4944-BF4D-3F9B61715128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B52421CC-1BDA-F04F-84A5-202030BB5AA6}" type="pres">
      <dgm:prSet presAssocID="{98EA4025-AFF5-4944-BF4D-3F9B61715128}" presName="rootComposite1" presStyleCnt="0"/>
      <dgm:spPr/>
      <dgm:t>
        <a:bodyPr/>
        <a:lstStyle/>
        <a:p>
          <a:endParaRPr lang="es-AR"/>
        </a:p>
      </dgm:t>
    </dgm:pt>
    <dgm:pt modelId="{C9518CC9-37AE-A84A-8083-DC2428D8180B}" type="pres">
      <dgm:prSet presAssocID="{98EA4025-AFF5-4944-BF4D-3F9B61715128}" presName="rootText1" presStyleLbl="node0" presStyleIdx="0" presStyleCnt="1" custScaleX="466599" custScaleY="10266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4B35BC1-5108-9944-88EB-CA72E083834F}" type="pres">
      <dgm:prSet presAssocID="{98EA4025-AFF5-4944-BF4D-3F9B61715128}" presName="rootConnector1" presStyleLbl="node1" presStyleIdx="0" presStyleCnt="0"/>
      <dgm:spPr/>
      <dgm:t>
        <a:bodyPr/>
        <a:lstStyle/>
        <a:p>
          <a:endParaRPr lang="es-AR"/>
        </a:p>
      </dgm:t>
    </dgm:pt>
    <dgm:pt modelId="{887DC0ED-D95A-C74F-AD74-EF0FD6ADF6CC}" type="pres">
      <dgm:prSet presAssocID="{98EA4025-AFF5-4944-BF4D-3F9B61715128}" presName="hierChild2" presStyleCnt="0"/>
      <dgm:spPr/>
      <dgm:t>
        <a:bodyPr/>
        <a:lstStyle/>
        <a:p>
          <a:endParaRPr lang="es-AR"/>
        </a:p>
      </dgm:t>
    </dgm:pt>
    <dgm:pt modelId="{A399E147-AAC0-DC44-A2B6-95E52F875D5C}" type="pres">
      <dgm:prSet presAssocID="{6C89DCA6-B4C4-714D-A3A5-6171CE1196AA}" presName="Name37" presStyleLbl="parChTrans1D2" presStyleIdx="0" presStyleCnt="4"/>
      <dgm:spPr/>
      <dgm:t>
        <a:bodyPr/>
        <a:lstStyle/>
        <a:p>
          <a:endParaRPr lang="es-AR"/>
        </a:p>
      </dgm:t>
    </dgm:pt>
    <dgm:pt modelId="{AEE8A7F8-AE04-AD42-9EB4-62529F1E4E1C}" type="pres">
      <dgm:prSet presAssocID="{9927909B-6D92-624E-8F23-8869EA85273A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B47A7C14-1BAA-D54B-915B-387AF291C1B3}" type="pres">
      <dgm:prSet presAssocID="{9927909B-6D92-624E-8F23-8869EA85273A}" presName="rootComposite" presStyleCnt="0"/>
      <dgm:spPr/>
      <dgm:t>
        <a:bodyPr/>
        <a:lstStyle/>
        <a:p>
          <a:endParaRPr lang="es-AR"/>
        </a:p>
      </dgm:t>
    </dgm:pt>
    <dgm:pt modelId="{8D2ECB89-EF44-664F-8C39-B42CA6A9CCED}" type="pres">
      <dgm:prSet presAssocID="{9927909B-6D92-624E-8F23-8869EA85273A}" presName="rootText" presStyleLbl="node2" presStyleIdx="0" presStyleCnt="4" custScaleX="142172" custScaleY="414021" custLinFactNeighborX="692" custLinFactNeighborY="-309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850426C-DB60-4841-9FF7-508104D44D9E}" type="pres">
      <dgm:prSet presAssocID="{9927909B-6D92-624E-8F23-8869EA85273A}" presName="rootConnector" presStyleLbl="node2" presStyleIdx="0" presStyleCnt="4"/>
      <dgm:spPr/>
      <dgm:t>
        <a:bodyPr/>
        <a:lstStyle/>
        <a:p>
          <a:endParaRPr lang="es-AR"/>
        </a:p>
      </dgm:t>
    </dgm:pt>
    <dgm:pt modelId="{269D4B88-F5F7-B442-A22A-4A74DAD7CC6E}" type="pres">
      <dgm:prSet presAssocID="{9927909B-6D92-624E-8F23-8869EA85273A}" presName="hierChild4" presStyleCnt="0"/>
      <dgm:spPr/>
      <dgm:t>
        <a:bodyPr/>
        <a:lstStyle/>
        <a:p>
          <a:endParaRPr lang="es-AR"/>
        </a:p>
      </dgm:t>
    </dgm:pt>
    <dgm:pt modelId="{8D67A51C-1BC6-1047-879E-6374CE94CA7C}" type="pres">
      <dgm:prSet presAssocID="{9927909B-6D92-624E-8F23-8869EA85273A}" presName="hierChild5" presStyleCnt="0"/>
      <dgm:spPr/>
      <dgm:t>
        <a:bodyPr/>
        <a:lstStyle/>
        <a:p>
          <a:endParaRPr lang="es-AR"/>
        </a:p>
      </dgm:t>
    </dgm:pt>
    <dgm:pt modelId="{AFE859CE-A6F2-1745-8B89-C4D8287D4732}" type="pres">
      <dgm:prSet presAssocID="{6FDB40FF-F7E2-4B4E-9634-6A22D77B40AC}" presName="Name37" presStyleLbl="parChTrans1D2" presStyleIdx="1" presStyleCnt="4"/>
      <dgm:spPr/>
      <dgm:t>
        <a:bodyPr/>
        <a:lstStyle/>
        <a:p>
          <a:endParaRPr lang="es-AR"/>
        </a:p>
      </dgm:t>
    </dgm:pt>
    <dgm:pt modelId="{B69C6FC4-8FED-8C40-A50B-1B7AF5DE9969}" type="pres">
      <dgm:prSet presAssocID="{1E5983A7-BB1B-884E-A6FC-04A1C58CA30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70E3ED14-1037-7E46-AAA6-28A1325D91A4}" type="pres">
      <dgm:prSet presAssocID="{1E5983A7-BB1B-884E-A6FC-04A1C58CA308}" presName="rootComposite" presStyleCnt="0"/>
      <dgm:spPr/>
      <dgm:t>
        <a:bodyPr/>
        <a:lstStyle/>
        <a:p>
          <a:endParaRPr lang="es-AR"/>
        </a:p>
      </dgm:t>
    </dgm:pt>
    <dgm:pt modelId="{987D4CF0-8CF8-A142-A18F-A45F52BD17DF}" type="pres">
      <dgm:prSet presAssocID="{1E5983A7-BB1B-884E-A6FC-04A1C58CA308}" presName="rootText" presStyleLbl="node2" presStyleIdx="1" presStyleCnt="4" custScaleX="121000" custScaleY="248350" custLinFactNeighborY="-309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1809DD1-D932-E143-8E1A-A9ED2931E1EC}" type="pres">
      <dgm:prSet presAssocID="{1E5983A7-BB1B-884E-A6FC-04A1C58CA308}" presName="rootConnector" presStyleLbl="node2" presStyleIdx="1" presStyleCnt="4"/>
      <dgm:spPr/>
      <dgm:t>
        <a:bodyPr/>
        <a:lstStyle/>
        <a:p>
          <a:endParaRPr lang="es-AR"/>
        </a:p>
      </dgm:t>
    </dgm:pt>
    <dgm:pt modelId="{55FC0766-1A4C-C940-90C0-E4CCB7B2736C}" type="pres">
      <dgm:prSet presAssocID="{1E5983A7-BB1B-884E-A6FC-04A1C58CA308}" presName="hierChild4" presStyleCnt="0"/>
      <dgm:spPr/>
      <dgm:t>
        <a:bodyPr/>
        <a:lstStyle/>
        <a:p>
          <a:endParaRPr lang="es-AR"/>
        </a:p>
      </dgm:t>
    </dgm:pt>
    <dgm:pt modelId="{30042817-F364-4943-AFDF-7306F9F9D8A3}" type="pres">
      <dgm:prSet presAssocID="{1E5983A7-BB1B-884E-A6FC-04A1C58CA308}" presName="hierChild5" presStyleCnt="0"/>
      <dgm:spPr/>
      <dgm:t>
        <a:bodyPr/>
        <a:lstStyle/>
        <a:p>
          <a:endParaRPr lang="es-AR"/>
        </a:p>
      </dgm:t>
    </dgm:pt>
    <dgm:pt modelId="{CE2843C5-28A1-A546-A008-94477EE9D853}" type="pres">
      <dgm:prSet presAssocID="{03D755AB-0176-3D42-A9EE-0D27A526266E}" presName="Name37" presStyleLbl="parChTrans1D2" presStyleIdx="2" presStyleCnt="4"/>
      <dgm:spPr/>
      <dgm:t>
        <a:bodyPr/>
        <a:lstStyle/>
        <a:p>
          <a:endParaRPr lang="es-AR"/>
        </a:p>
      </dgm:t>
    </dgm:pt>
    <dgm:pt modelId="{126B51BD-405C-5A43-A00C-E598A1AB14E4}" type="pres">
      <dgm:prSet presAssocID="{A0F5BF0F-4394-7A48-94FC-7E35D20560A3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15403CD9-A4E9-E74D-98A4-BE3763DDBE1E}" type="pres">
      <dgm:prSet presAssocID="{A0F5BF0F-4394-7A48-94FC-7E35D20560A3}" presName="rootComposite" presStyleCnt="0"/>
      <dgm:spPr/>
      <dgm:t>
        <a:bodyPr/>
        <a:lstStyle/>
        <a:p>
          <a:endParaRPr lang="es-AR"/>
        </a:p>
      </dgm:t>
    </dgm:pt>
    <dgm:pt modelId="{28A31EDA-6419-E549-82EE-CB516DA52CA2}" type="pres">
      <dgm:prSet presAssocID="{A0F5BF0F-4394-7A48-94FC-7E35D20560A3}" presName="rootText" presStyleLbl="node2" presStyleIdx="2" presStyleCnt="4" custFlipVert="0" custScaleX="122562" custScaleY="196893" custLinFactNeighborX="-2251" custLinFactNeighborY="-309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C811E35-A71E-C248-8B59-FA5259CDFAE7}" type="pres">
      <dgm:prSet presAssocID="{A0F5BF0F-4394-7A48-94FC-7E35D20560A3}" presName="rootConnector" presStyleLbl="node2" presStyleIdx="2" presStyleCnt="4"/>
      <dgm:spPr/>
      <dgm:t>
        <a:bodyPr/>
        <a:lstStyle/>
        <a:p>
          <a:endParaRPr lang="es-AR"/>
        </a:p>
      </dgm:t>
    </dgm:pt>
    <dgm:pt modelId="{BED0B2C2-716D-E144-885C-CFC0A6FBEF2D}" type="pres">
      <dgm:prSet presAssocID="{A0F5BF0F-4394-7A48-94FC-7E35D20560A3}" presName="hierChild4" presStyleCnt="0"/>
      <dgm:spPr/>
      <dgm:t>
        <a:bodyPr/>
        <a:lstStyle/>
        <a:p>
          <a:endParaRPr lang="es-AR"/>
        </a:p>
      </dgm:t>
    </dgm:pt>
    <dgm:pt modelId="{ED853DCB-0515-9F48-B217-AEE3A6D44E6A}" type="pres">
      <dgm:prSet presAssocID="{A0F5BF0F-4394-7A48-94FC-7E35D20560A3}" presName="hierChild5" presStyleCnt="0"/>
      <dgm:spPr/>
      <dgm:t>
        <a:bodyPr/>
        <a:lstStyle/>
        <a:p>
          <a:endParaRPr lang="es-AR"/>
        </a:p>
      </dgm:t>
    </dgm:pt>
    <dgm:pt modelId="{847143AF-F532-254A-84D9-AED9919B642B}" type="pres">
      <dgm:prSet presAssocID="{451F8D0F-F606-C741-B703-B32F39B99903}" presName="Name37" presStyleLbl="parChTrans1D2" presStyleIdx="3" presStyleCnt="4"/>
      <dgm:spPr/>
      <dgm:t>
        <a:bodyPr/>
        <a:lstStyle/>
        <a:p>
          <a:endParaRPr lang="es-AR"/>
        </a:p>
      </dgm:t>
    </dgm:pt>
    <dgm:pt modelId="{4497EDEA-C5DE-3B4C-B46E-B5576E86ABC1}" type="pres">
      <dgm:prSet presAssocID="{BC22D39C-B2C5-A04C-8D4A-3BC4C012E576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AR"/>
        </a:p>
      </dgm:t>
    </dgm:pt>
    <dgm:pt modelId="{7473A09F-5629-5B47-A23D-FDE4E4A4DC43}" type="pres">
      <dgm:prSet presAssocID="{BC22D39C-B2C5-A04C-8D4A-3BC4C012E576}" presName="rootComposite" presStyleCnt="0"/>
      <dgm:spPr/>
      <dgm:t>
        <a:bodyPr/>
        <a:lstStyle/>
        <a:p>
          <a:endParaRPr lang="es-AR"/>
        </a:p>
      </dgm:t>
    </dgm:pt>
    <dgm:pt modelId="{75ACD736-4BDC-B24F-AAF7-175155DDB1E8}" type="pres">
      <dgm:prSet presAssocID="{BC22D39C-B2C5-A04C-8D4A-3BC4C012E576}" presName="rootText" presStyleLbl="node2" presStyleIdx="3" presStyleCnt="4" custScaleX="132613" custScaleY="129439" custLinFactNeighborX="-5157" custLinFactNeighborY="-309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3CBED29E-25BB-9940-AB5F-E04EA7847CEF}" type="pres">
      <dgm:prSet presAssocID="{BC22D39C-B2C5-A04C-8D4A-3BC4C012E576}" presName="rootConnector" presStyleLbl="node2" presStyleIdx="3" presStyleCnt="4"/>
      <dgm:spPr/>
      <dgm:t>
        <a:bodyPr/>
        <a:lstStyle/>
        <a:p>
          <a:endParaRPr lang="es-AR"/>
        </a:p>
      </dgm:t>
    </dgm:pt>
    <dgm:pt modelId="{52DB66B9-47EF-9A46-999F-20FAE3F6EB28}" type="pres">
      <dgm:prSet presAssocID="{BC22D39C-B2C5-A04C-8D4A-3BC4C012E576}" presName="hierChild4" presStyleCnt="0"/>
      <dgm:spPr/>
      <dgm:t>
        <a:bodyPr/>
        <a:lstStyle/>
        <a:p>
          <a:endParaRPr lang="es-AR"/>
        </a:p>
      </dgm:t>
    </dgm:pt>
    <dgm:pt modelId="{C2FED531-24EB-A643-8C09-2999F1AB92F2}" type="pres">
      <dgm:prSet presAssocID="{BC22D39C-B2C5-A04C-8D4A-3BC4C012E576}" presName="hierChild5" presStyleCnt="0"/>
      <dgm:spPr/>
      <dgm:t>
        <a:bodyPr/>
        <a:lstStyle/>
        <a:p>
          <a:endParaRPr lang="es-AR"/>
        </a:p>
      </dgm:t>
    </dgm:pt>
    <dgm:pt modelId="{758CD70C-1A1A-2740-BCC6-471E6B2729E9}" type="pres">
      <dgm:prSet presAssocID="{98EA4025-AFF5-4944-BF4D-3F9B61715128}" presName="hierChild3" presStyleCnt="0"/>
      <dgm:spPr/>
      <dgm:t>
        <a:bodyPr/>
        <a:lstStyle/>
        <a:p>
          <a:endParaRPr lang="es-AR"/>
        </a:p>
      </dgm:t>
    </dgm:pt>
  </dgm:ptLst>
  <dgm:cxnLst>
    <dgm:cxn modelId="{AB0918AA-F697-E64B-A229-92484AF71C3C}" type="presOf" srcId="{E7AEE05B-D426-6244-8FFF-E4F0C7A2FA7A}" destId="{4FC95CFC-6C9C-3D44-9C1F-5F5448678990}" srcOrd="0" destOrd="0" presId="urn:microsoft.com/office/officeart/2005/8/layout/orgChart1"/>
    <dgm:cxn modelId="{F76AB704-8867-8C47-8B19-31AB44373EAF}" type="presOf" srcId="{98EA4025-AFF5-4944-BF4D-3F9B61715128}" destId="{C9518CC9-37AE-A84A-8083-DC2428D8180B}" srcOrd="0" destOrd="0" presId="urn:microsoft.com/office/officeart/2005/8/layout/orgChart1"/>
    <dgm:cxn modelId="{BF09A580-3BE4-EC49-8422-D8238156960E}" type="presOf" srcId="{03D755AB-0176-3D42-A9EE-0D27A526266E}" destId="{CE2843C5-28A1-A546-A008-94477EE9D853}" srcOrd="0" destOrd="0" presId="urn:microsoft.com/office/officeart/2005/8/layout/orgChart1"/>
    <dgm:cxn modelId="{0AC66F64-8F6D-7C43-A4B1-415F9CE1DA8E}" type="presOf" srcId="{6FDB40FF-F7E2-4B4E-9634-6A22D77B40AC}" destId="{AFE859CE-A6F2-1745-8B89-C4D8287D4732}" srcOrd="0" destOrd="0" presId="urn:microsoft.com/office/officeart/2005/8/layout/orgChart1"/>
    <dgm:cxn modelId="{150884C7-3FF8-1549-9884-80E4788A7C0B}" type="presOf" srcId="{1E5983A7-BB1B-884E-A6FC-04A1C58CA308}" destId="{E1809DD1-D932-E143-8E1A-A9ED2931E1EC}" srcOrd="1" destOrd="0" presId="urn:microsoft.com/office/officeart/2005/8/layout/orgChart1"/>
    <dgm:cxn modelId="{3921AC9D-B13A-A745-8BAA-D001ABE2C47F}" srcId="{E7AEE05B-D426-6244-8FFF-E4F0C7A2FA7A}" destId="{98EA4025-AFF5-4944-BF4D-3F9B61715128}" srcOrd="0" destOrd="0" parTransId="{983CC251-90B6-5142-9270-113CE5A77597}" sibTransId="{6C1B8300-5C8C-B54F-BC0C-4563F077DE75}"/>
    <dgm:cxn modelId="{BA36EC9D-9BE6-644F-824B-4BD3FFD93DC6}" srcId="{98EA4025-AFF5-4944-BF4D-3F9B61715128}" destId="{A0F5BF0F-4394-7A48-94FC-7E35D20560A3}" srcOrd="2" destOrd="0" parTransId="{03D755AB-0176-3D42-A9EE-0D27A526266E}" sibTransId="{8B9F7C95-E7C7-8D4B-AB9E-9AA968976C79}"/>
    <dgm:cxn modelId="{B7E8CB0B-2353-F342-BC85-C7C89CADD488}" type="presOf" srcId="{98EA4025-AFF5-4944-BF4D-3F9B61715128}" destId="{D4B35BC1-5108-9944-88EB-CA72E083834F}" srcOrd="1" destOrd="0" presId="urn:microsoft.com/office/officeart/2005/8/layout/orgChart1"/>
    <dgm:cxn modelId="{9D3809A5-E557-D544-843E-BD7B6D227484}" type="presOf" srcId="{A0F5BF0F-4394-7A48-94FC-7E35D20560A3}" destId="{AC811E35-A71E-C248-8B59-FA5259CDFAE7}" srcOrd="1" destOrd="0" presId="urn:microsoft.com/office/officeart/2005/8/layout/orgChart1"/>
    <dgm:cxn modelId="{0B49B64F-4DA1-2D46-BCE1-A703047F9FEC}" srcId="{98EA4025-AFF5-4944-BF4D-3F9B61715128}" destId="{BC22D39C-B2C5-A04C-8D4A-3BC4C012E576}" srcOrd="3" destOrd="0" parTransId="{451F8D0F-F606-C741-B703-B32F39B99903}" sibTransId="{AD329AC6-B35C-7F48-AAD6-4A4BF0B8A960}"/>
    <dgm:cxn modelId="{744BE238-3D66-DB40-9A70-8D5A84FCD6E7}" srcId="{98EA4025-AFF5-4944-BF4D-3F9B61715128}" destId="{9927909B-6D92-624E-8F23-8869EA85273A}" srcOrd="0" destOrd="0" parTransId="{6C89DCA6-B4C4-714D-A3A5-6171CE1196AA}" sibTransId="{25E1A542-652B-BF41-B12A-967E9EC7F365}"/>
    <dgm:cxn modelId="{725D3C55-44E5-CD4C-BC2E-D9B289683294}" type="presOf" srcId="{9927909B-6D92-624E-8F23-8869EA85273A}" destId="{4850426C-DB60-4841-9FF7-508104D44D9E}" srcOrd="1" destOrd="0" presId="urn:microsoft.com/office/officeart/2005/8/layout/orgChart1"/>
    <dgm:cxn modelId="{74341E69-41B7-D043-AEBD-37F3CAFE5AA1}" type="presOf" srcId="{BC22D39C-B2C5-A04C-8D4A-3BC4C012E576}" destId="{75ACD736-4BDC-B24F-AAF7-175155DDB1E8}" srcOrd="0" destOrd="0" presId="urn:microsoft.com/office/officeart/2005/8/layout/orgChart1"/>
    <dgm:cxn modelId="{D28C3A9E-8C3B-DD47-BD7C-76D2CD165EC3}" type="presOf" srcId="{BC22D39C-B2C5-A04C-8D4A-3BC4C012E576}" destId="{3CBED29E-25BB-9940-AB5F-E04EA7847CEF}" srcOrd="1" destOrd="0" presId="urn:microsoft.com/office/officeart/2005/8/layout/orgChart1"/>
    <dgm:cxn modelId="{9C239D3C-8751-DA42-B825-8086549A2D03}" type="presOf" srcId="{A0F5BF0F-4394-7A48-94FC-7E35D20560A3}" destId="{28A31EDA-6419-E549-82EE-CB516DA52CA2}" srcOrd="0" destOrd="0" presId="urn:microsoft.com/office/officeart/2005/8/layout/orgChart1"/>
    <dgm:cxn modelId="{50AC3246-2CE3-9046-8E81-6410D377A10D}" srcId="{98EA4025-AFF5-4944-BF4D-3F9B61715128}" destId="{1E5983A7-BB1B-884E-A6FC-04A1C58CA308}" srcOrd="1" destOrd="0" parTransId="{6FDB40FF-F7E2-4B4E-9634-6A22D77B40AC}" sibTransId="{0AE0895D-65D5-5049-BA65-6D7721D2412E}"/>
    <dgm:cxn modelId="{6FE2D197-DF41-934F-B232-C148A6B4DCBA}" type="presOf" srcId="{451F8D0F-F606-C741-B703-B32F39B99903}" destId="{847143AF-F532-254A-84D9-AED9919B642B}" srcOrd="0" destOrd="0" presId="urn:microsoft.com/office/officeart/2005/8/layout/orgChart1"/>
    <dgm:cxn modelId="{994F1DD8-9FDD-5B41-A315-2903E8BB04CA}" type="presOf" srcId="{1E5983A7-BB1B-884E-A6FC-04A1C58CA308}" destId="{987D4CF0-8CF8-A142-A18F-A45F52BD17DF}" srcOrd="0" destOrd="0" presId="urn:microsoft.com/office/officeart/2005/8/layout/orgChart1"/>
    <dgm:cxn modelId="{57FE76BD-D498-A94B-8801-28913309A98A}" type="presOf" srcId="{9927909B-6D92-624E-8F23-8869EA85273A}" destId="{8D2ECB89-EF44-664F-8C39-B42CA6A9CCED}" srcOrd="0" destOrd="0" presId="urn:microsoft.com/office/officeart/2005/8/layout/orgChart1"/>
    <dgm:cxn modelId="{EBD0C806-1344-1A4B-852B-18663944A280}" type="presOf" srcId="{6C89DCA6-B4C4-714D-A3A5-6171CE1196AA}" destId="{A399E147-AAC0-DC44-A2B6-95E52F875D5C}" srcOrd="0" destOrd="0" presId="urn:microsoft.com/office/officeart/2005/8/layout/orgChart1"/>
    <dgm:cxn modelId="{86CF5617-3556-C341-960F-9238465694B1}" type="presParOf" srcId="{4FC95CFC-6C9C-3D44-9C1F-5F5448678990}" destId="{79A20F56-E817-CE4B-AECF-D48D67500643}" srcOrd="0" destOrd="0" presId="urn:microsoft.com/office/officeart/2005/8/layout/orgChart1"/>
    <dgm:cxn modelId="{B9781D3F-3271-3646-962E-A8C27D44311F}" type="presParOf" srcId="{79A20F56-E817-CE4B-AECF-D48D67500643}" destId="{B52421CC-1BDA-F04F-84A5-202030BB5AA6}" srcOrd="0" destOrd="0" presId="urn:microsoft.com/office/officeart/2005/8/layout/orgChart1"/>
    <dgm:cxn modelId="{3248393D-5859-1D4F-990A-C0C4790CF05C}" type="presParOf" srcId="{B52421CC-1BDA-F04F-84A5-202030BB5AA6}" destId="{C9518CC9-37AE-A84A-8083-DC2428D8180B}" srcOrd="0" destOrd="0" presId="urn:microsoft.com/office/officeart/2005/8/layout/orgChart1"/>
    <dgm:cxn modelId="{15579770-EF8B-F449-A09B-31051CE4CF69}" type="presParOf" srcId="{B52421CC-1BDA-F04F-84A5-202030BB5AA6}" destId="{D4B35BC1-5108-9944-88EB-CA72E083834F}" srcOrd="1" destOrd="0" presId="urn:microsoft.com/office/officeart/2005/8/layout/orgChart1"/>
    <dgm:cxn modelId="{16F7040D-4000-514C-A0E9-B5E8FAC1978C}" type="presParOf" srcId="{79A20F56-E817-CE4B-AECF-D48D67500643}" destId="{887DC0ED-D95A-C74F-AD74-EF0FD6ADF6CC}" srcOrd="1" destOrd="0" presId="urn:microsoft.com/office/officeart/2005/8/layout/orgChart1"/>
    <dgm:cxn modelId="{9C4A759B-3F3B-E94B-A309-8C83B52E2B0B}" type="presParOf" srcId="{887DC0ED-D95A-C74F-AD74-EF0FD6ADF6CC}" destId="{A399E147-AAC0-DC44-A2B6-95E52F875D5C}" srcOrd="0" destOrd="0" presId="urn:microsoft.com/office/officeart/2005/8/layout/orgChart1"/>
    <dgm:cxn modelId="{7F58BA75-44B5-A240-ADE2-59FB00C4A05C}" type="presParOf" srcId="{887DC0ED-D95A-C74F-AD74-EF0FD6ADF6CC}" destId="{AEE8A7F8-AE04-AD42-9EB4-62529F1E4E1C}" srcOrd="1" destOrd="0" presId="urn:microsoft.com/office/officeart/2005/8/layout/orgChart1"/>
    <dgm:cxn modelId="{B8A42441-D626-FF4E-AF98-0B3D71C4BE1A}" type="presParOf" srcId="{AEE8A7F8-AE04-AD42-9EB4-62529F1E4E1C}" destId="{B47A7C14-1BAA-D54B-915B-387AF291C1B3}" srcOrd="0" destOrd="0" presId="urn:microsoft.com/office/officeart/2005/8/layout/orgChart1"/>
    <dgm:cxn modelId="{EF24F1ED-F9FB-704F-B2B9-8DD989773AC5}" type="presParOf" srcId="{B47A7C14-1BAA-D54B-915B-387AF291C1B3}" destId="{8D2ECB89-EF44-664F-8C39-B42CA6A9CCED}" srcOrd="0" destOrd="0" presId="urn:microsoft.com/office/officeart/2005/8/layout/orgChart1"/>
    <dgm:cxn modelId="{0F8D11B4-45C6-4844-9061-2D3439E07EC1}" type="presParOf" srcId="{B47A7C14-1BAA-D54B-915B-387AF291C1B3}" destId="{4850426C-DB60-4841-9FF7-508104D44D9E}" srcOrd="1" destOrd="0" presId="urn:microsoft.com/office/officeart/2005/8/layout/orgChart1"/>
    <dgm:cxn modelId="{697DE4A1-5401-9142-96DA-E14DD3848BAC}" type="presParOf" srcId="{AEE8A7F8-AE04-AD42-9EB4-62529F1E4E1C}" destId="{269D4B88-F5F7-B442-A22A-4A74DAD7CC6E}" srcOrd="1" destOrd="0" presId="urn:microsoft.com/office/officeart/2005/8/layout/orgChart1"/>
    <dgm:cxn modelId="{CAE3F2E3-3587-6A40-AA01-F23FEEC2A583}" type="presParOf" srcId="{AEE8A7F8-AE04-AD42-9EB4-62529F1E4E1C}" destId="{8D67A51C-1BC6-1047-879E-6374CE94CA7C}" srcOrd="2" destOrd="0" presId="urn:microsoft.com/office/officeart/2005/8/layout/orgChart1"/>
    <dgm:cxn modelId="{D8FC9D47-90BD-E04B-8CF3-2BAA0B02DF08}" type="presParOf" srcId="{887DC0ED-D95A-C74F-AD74-EF0FD6ADF6CC}" destId="{AFE859CE-A6F2-1745-8B89-C4D8287D4732}" srcOrd="2" destOrd="0" presId="urn:microsoft.com/office/officeart/2005/8/layout/orgChart1"/>
    <dgm:cxn modelId="{8FE46F0B-A6F6-7041-8ACA-440CF1BCEA42}" type="presParOf" srcId="{887DC0ED-D95A-C74F-AD74-EF0FD6ADF6CC}" destId="{B69C6FC4-8FED-8C40-A50B-1B7AF5DE9969}" srcOrd="3" destOrd="0" presId="urn:microsoft.com/office/officeart/2005/8/layout/orgChart1"/>
    <dgm:cxn modelId="{8558FBCA-299F-004B-8500-26DE10831960}" type="presParOf" srcId="{B69C6FC4-8FED-8C40-A50B-1B7AF5DE9969}" destId="{70E3ED14-1037-7E46-AAA6-28A1325D91A4}" srcOrd="0" destOrd="0" presId="urn:microsoft.com/office/officeart/2005/8/layout/orgChart1"/>
    <dgm:cxn modelId="{0C0C1C71-C181-E241-8F28-CA72171582E0}" type="presParOf" srcId="{70E3ED14-1037-7E46-AAA6-28A1325D91A4}" destId="{987D4CF0-8CF8-A142-A18F-A45F52BD17DF}" srcOrd="0" destOrd="0" presId="urn:microsoft.com/office/officeart/2005/8/layout/orgChart1"/>
    <dgm:cxn modelId="{3E2022A2-C0E4-9345-A4DA-E37A0E4A0EA3}" type="presParOf" srcId="{70E3ED14-1037-7E46-AAA6-28A1325D91A4}" destId="{E1809DD1-D932-E143-8E1A-A9ED2931E1EC}" srcOrd="1" destOrd="0" presId="urn:microsoft.com/office/officeart/2005/8/layout/orgChart1"/>
    <dgm:cxn modelId="{23123EDD-1A47-484A-BD74-E2C27F806B59}" type="presParOf" srcId="{B69C6FC4-8FED-8C40-A50B-1B7AF5DE9969}" destId="{55FC0766-1A4C-C940-90C0-E4CCB7B2736C}" srcOrd="1" destOrd="0" presId="urn:microsoft.com/office/officeart/2005/8/layout/orgChart1"/>
    <dgm:cxn modelId="{0256E0CB-50F8-194F-8030-59F6D073CE25}" type="presParOf" srcId="{B69C6FC4-8FED-8C40-A50B-1B7AF5DE9969}" destId="{30042817-F364-4943-AFDF-7306F9F9D8A3}" srcOrd="2" destOrd="0" presId="urn:microsoft.com/office/officeart/2005/8/layout/orgChart1"/>
    <dgm:cxn modelId="{D59D5C67-5F42-F74A-9506-B21374C28526}" type="presParOf" srcId="{887DC0ED-D95A-C74F-AD74-EF0FD6ADF6CC}" destId="{CE2843C5-28A1-A546-A008-94477EE9D853}" srcOrd="4" destOrd="0" presId="urn:microsoft.com/office/officeart/2005/8/layout/orgChart1"/>
    <dgm:cxn modelId="{3E179533-711B-A045-ACCA-6ABC4675A8F6}" type="presParOf" srcId="{887DC0ED-D95A-C74F-AD74-EF0FD6ADF6CC}" destId="{126B51BD-405C-5A43-A00C-E598A1AB14E4}" srcOrd="5" destOrd="0" presId="urn:microsoft.com/office/officeart/2005/8/layout/orgChart1"/>
    <dgm:cxn modelId="{4C07F321-AB8C-A54E-9907-239C5E277EEA}" type="presParOf" srcId="{126B51BD-405C-5A43-A00C-E598A1AB14E4}" destId="{15403CD9-A4E9-E74D-98A4-BE3763DDBE1E}" srcOrd="0" destOrd="0" presId="urn:microsoft.com/office/officeart/2005/8/layout/orgChart1"/>
    <dgm:cxn modelId="{753A5173-B419-9445-978C-F4B695AEDF1E}" type="presParOf" srcId="{15403CD9-A4E9-E74D-98A4-BE3763DDBE1E}" destId="{28A31EDA-6419-E549-82EE-CB516DA52CA2}" srcOrd="0" destOrd="0" presId="urn:microsoft.com/office/officeart/2005/8/layout/orgChart1"/>
    <dgm:cxn modelId="{99845B45-9746-134A-AA91-07BEEAF2CCD5}" type="presParOf" srcId="{15403CD9-A4E9-E74D-98A4-BE3763DDBE1E}" destId="{AC811E35-A71E-C248-8B59-FA5259CDFAE7}" srcOrd="1" destOrd="0" presId="urn:microsoft.com/office/officeart/2005/8/layout/orgChart1"/>
    <dgm:cxn modelId="{96F47623-60D6-2843-A511-5D9AA005AA5B}" type="presParOf" srcId="{126B51BD-405C-5A43-A00C-E598A1AB14E4}" destId="{BED0B2C2-716D-E144-885C-CFC0A6FBEF2D}" srcOrd="1" destOrd="0" presId="urn:microsoft.com/office/officeart/2005/8/layout/orgChart1"/>
    <dgm:cxn modelId="{72F027A1-8ECB-194B-91C0-C232E96CB53B}" type="presParOf" srcId="{126B51BD-405C-5A43-A00C-E598A1AB14E4}" destId="{ED853DCB-0515-9F48-B217-AEE3A6D44E6A}" srcOrd="2" destOrd="0" presId="urn:microsoft.com/office/officeart/2005/8/layout/orgChart1"/>
    <dgm:cxn modelId="{1DACD156-38E0-3C44-BDCF-2B72A6CFFCF2}" type="presParOf" srcId="{887DC0ED-D95A-C74F-AD74-EF0FD6ADF6CC}" destId="{847143AF-F532-254A-84D9-AED9919B642B}" srcOrd="6" destOrd="0" presId="urn:microsoft.com/office/officeart/2005/8/layout/orgChart1"/>
    <dgm:cxn modelId="{92DFF0D5-7F96-6543-85D5-507BD8C04B69}" type="presParOf" srcId="{887DC0ED-D95A-C74F-AD74-EF0FD6ADF6CC}" destId="{4497EDEA-C5DE-3B4C-B46E-B5576E86ABC1}" srcOrd="7" destOrd="0" presId="urn:microsoft.com/office/officeart/2005/8/layout/orgChart1"/>
    <dgm:cxn modelId="{160A6E79-4584-3F4D-9937-D3609332CDE6}" type="presParOf" srcId="{4497EDEA-C5DE-3B4C-B46E-B5576E86ABC1}" destId="{7473A09F-5629-5B47-A23D-FDE4E4A4DC43}" srcOrd="0" destOrd="0" presId="urn:microsoft.com/office/officeart/2005/8/layout/orgChart1"/>
    <dgm:cxn modelId="{DEB84B2C-8AE4-164B-8E33-E896F3A0A74E}" type="presParOf" srcId="{7473A09F-5629-5B47-A23D-FDE4E4A4DC43}" destId="{75ACD736-4BDC-B24F-AAF7-175155DDB1E8}" srcOrd="0" destOrd="0" presId="urn:microsoft.com/office/officeart/2005/8/layout/orgChart1"/>
    <dgm:cxn modelId="{129CD0A0-E146-3D41-85DE-C9202AE039FC}" type="presParOf" srcId="{7473A09F-5629-5B47-A23D-FDE4E4A4DC43}" destId="{3CBED29E-25BB-9940-AB5F-E04EA7847CEF}" srcOrd="1" destOrd="0" presId="urn:microsoft.com/office/officeart/2005/8/layout/orgChart1"/>
    <dgm:cxn modelId="{D596F23D-402A-BC4A-91A6-4C5B441798BF}" type="presParOf" srcId="{4497EDEA-C5DE-3B4C-B46E-B5576E86ABC1}" destId="{52DB66B9-47EF-9A46-999F-20FAE3F6EB28}" srcOrd="1" destOrd="0" presId="urn:microsoft.com/office/officeart/2005/8/layout/orgChart1"/>
    <dgm:cxn modelId="{0648FD7B-C7C2-9E4C-BE61-BB4819591DA0}" type="presParOf" srcId="{4497EDEA-C5DE-3B4C-B46E-B5576E86ABC1}" destId="{C2FED531-24EB-A643-8C09-2999F1AB92F2}" srcOrd="2" destOrd="0" presId="urn:microsoft.com/office/officeart/2005/8/layout/orgChart1"/>
    <dgm:cxn modelId="{C7EB596B-6496-444C-AB4F-838654926189}" type="presParOf" srcId="{79A20F56-E817-CE4B-AECF-D48D67500643}" destId="{758CD70C-1A1A-2740-BCC6-471E6B2729E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143AF-F532-254A-84D9-AED9919B642B}">
      <dsp:nvSpPr>
        <dsp:cNvPr id="0" name=""/>
        <dsp:cNvSpPr/>
      </dsp:nvSpPr>
      <dsp:spPr>
        <a:xfrm>
          <a:off x="4320480" y="1367399"/>
          <a:ext cx="3254474" cy="288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897"/>
              </a:lnTo>
              <a:lnTo>
                <a:pt x="3254474" y="132897"/>
              </a:lnTo>
              <a:lnTo>
                <a:pt x="3254474" y="2887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2843C5-28A1-A546-A008-94477EE9D853}">
      <dsp:nvSpPr>
        <dsp:cNvPr id="0" name=""/>
        <dsp:cNvSpPr/>
      </dsp:nvSpPr>
      <dsp:spPr>
        <a:xfrm>
          <a:off x="4320480" y="1367399"/>
          <a:ext cx="1091631" cy="288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897"/>
              </a:lnTo>
              <a:lnTo>
                <a:pt x="1091631" y="132897"/>
              </a:lnTo>
              <a:lnTo>
                <a:pt x="1091631" y="2887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E859CE-A6F2-1745-8B89-C4D8287D4732}">
      <dsp:nvSpPr>
        <dsp:cNvPr id="0" name=""/>
        <dsp:cNvSpPr/>
      </dsp:nvSpPr>
      <dsp:spPr>
        <a:xfrm>
          <a:off x="3325750" y="1367399"/>
          <a:ext cx="994729" cy="288784"/>
        </a:xfrm>
        <a:custGeom>
          <a:avLst/>
          <a:gdLst/>
          <a:ahLst/>
          <a:cxnLst/>
          <a:rect l="0" t="0" r="0" b="0"/>
          <a:pathLst>
            <a:path>
              <a:moveTo>
                <a:pt x="994729" y="0"/>
              </a:moveTo>
              <a:lnTo>
                <a:pt x="994729" y="132897"/>
              </a:lnTo>
              <a:lnTo>
                <a:pt x="0" y="132897"/>
              </a:lnTo>
              <a:lnTo>
                <a:pt x="0" y="2887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99E147-AAC0-DC44-A2B6-95E52F875D5C}">
      <dsp:nvSpPr>
        <dsp:cNvPr id="0" name=""/>
        <dsp:cNvSpPr/>
      </dsp:nvSpPr>
      <dsp:spPr>
        <a:xfrm>
          <a:off x="1070675" y="1367399"/>
          <a:ext cx="3249804" cy="288784"/>
        </a:xfrm>
        <a:custGeom>
          <a:avLst/>
          <a:gdLst/>
          <a:ahLst/>
          <a:cxnLst/>
          <a:rect l="0" t="0" r="0" b="0"/>
          <a:pathLst>
            <a:path>
              <a:moveTo>
                <a:pt x="3249804" y="0"/>
              </a:moveTo>
              <a:lnTo>
                <a:pt x="3249804" y="132897"/>
              </a:lnTo>
              <a:lnTo>
                <a:pt x="0" y="132897"/>
              </a:lnTo>
              <a:lnTo>
                <a:pt x="0" y="2887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18CC9-37AE-A84A-8083-DC2428D8180B}">
      <dsp:nvSpPr>
        <dsp:cNvPr id="0" name=""/>
        <dsp:cNvSpPr/>
      </dsp:nvSpPr>
      <dsp:spPr>
        <a:xfrm>
          <a:off x="856827" y="605320"/>
          <a:ext cx="6927304" cy="7620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b="1" kern="1200" dirty="0" smtClean="0"/>
            <a:t>Management Committee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Allegri RF, Sevlever G, Guinjoan S, Gustafson D, Vazquez S. </a:t>
          </a:r>
          <a:endParaRPr lang="es-AR" sz="1600" kern="1200" dirty="0"/>
        </a:p>
      </dsp:txBody>
      <dsp:txXfrm>
        <a:off x="856827" y="605320"/>
        <a:ext cx="6927304" cy="762079"/>
      </dsp:txXfrm>
    </dsp:sp>
    <dsp:sp modelId="{8D2ECB89-EF44-664F-8C39-B42CA6A9CCED}">
      <dsp:nvSpPr>
        <dsp:cNvPr id="0" name=""/>
        <dsp:cNvSpPr/>
      </dsp:nvSpPr>
      <dsp:spPr>
        <a:xfrm>
          <a:off x="15305" y="1656184"/>
          <a:ext cx="2110738" cy="30733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70000"/>
            </a:lnSpc>
            <a:spcBef>
              <a:spcPct val="0"/>
            </a:spcBef>
            <a:spcAft>
              <a:spcPts val="0"/>
            </a:spcAft>
          </a:pPr>
          <a:r>
            <a:rPr lang="es-AR" sz="1800" b="1" kern="1200" dirty="0" smtClean="0"/>
            <a:t>Clinical </a:t>
          </a:r>
        </a:p>
        <a:p>
          <a:pPr lvl="0" algn="ctr" defTabSz="800100">
            <a:lnSpc>
              <a:spcPct val="70000"/>
            </a:lnSpc>
            <a:spcBef>
              <a:spcPct val="0"/>
            </a:spcBef>
            <a:spcAft>
              <a:spcPts val="0"/>
            </a:spcAft>
          </a:pPr>
          <a:r>
            <a:rPr lang="es-AR" sz="1800" b="1" kern="1200" dirty="0" smtClean="0"/>
            <a:t>Stream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Cognitive Neurologists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Ricardo F. Allegri  (*)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Patricio </a:t>
          </a:r>
          <a:r>
            <a:rPr lang="en-US" sz="1200" kern="1200" dirty="0" err="1" smtClean="0"/>
            <a:t>Chrem</a:t>
          </a:r>
          <a:r>
            <a:rPr lang="en-US" sz="1200" kern="1200" dirty="0" smtClean="0"/>
            <a:t> Mendez</a:t>
          </a:r>
        </a:p>
        <a:p>
          <a:pPr marL="0" marR="0" lvl="0" indent="0" algn="ctr" defTabSz="914400" eaLnBrk="1" fontAlgn="auto" latinLnBrk="0" hangingPunct="1">
            <a:lnSpc>
              <a:spcPct val="9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200" kern="1200" dirty="0" smtClean="0"/>
            <a:t>Maria Julieta Russo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Jorge Campos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Psychiatrists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Salvador </a:t>
          </a:r>
          <a:r>
            <a:rPr lang="en-US" sz="1200" kern="1200" dirty="0" err="1" smtClean="0"/>
            <a:t>Guinjoan</a:t>
          </a:r>
          <a:r>
            <a:rPr lang="en-US" sz="1200" kern="1200" dirty="0" smtClean="0"/>
            <a:t> 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rPr>
            <a:t>Neuropsychologists</a:t>
          </a:r>
          <a:r>
            <a:rPr lang="en-US" sz="1200" b="1" kern="1200" dirty="0" smtClean="0"/>
            <a:t>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latin typeface="+mn-lt"/>
              <a:cs typeface="+mn-cs"/>
            </a:rPr>
            <a:t>María</a:t>
          </a:r>
          <a:r>
            <a:rPr lang="en-US" sz="1200" kern="1200" dirty="0" smtClean="0">
              <a:latin typeface="+mn-lt"/>
              <a:cs typeface="+mn-cs"/>
            </a:rPr>
            <a:t> Eugenia Martín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latin typeface="+mn-lt"/>
              <a:cs typeface="+mn-cs"/>
            </a:rPr>
            <a:t>Florencia</a:t>
          </a:r>
          <a:r>
            <a:rPr lang="en-US" sz="1200" kern="1200" dirty="0" smtClean="0">
              <a:latin typeface="+mn-lt"/>
              <a:cs typeface="+mn-cs"/>
            </a:rPr>
            <a:t> </a:t>
          </a:r>
          <a:r>
            <a:rPr lang="en-US" sz="1200" kern="1200" dirty="0" err="1" smtClean="0">
              <a:latin typeface="+mn-lt"/>
              <a:cs typeface="+mn-cs"/>
            </a:rPr>
            <a:t>Clarens</a:t>
          </a:r>
          <a:r>
            <a:rPr lang="en-US" sz="1200" kern="1200" dirty="0" smtClean="0">
              <a:latin typeface="+mn-lt"/>
              <a:cs typeface="+mn-cs"/>
            </a:rPr>
            <a:t>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+mn-lt"/>
              <a:cs typeface="+mn-cs"/>
            </a:rPr>
            <a:t>Paula Harris</a:t>
          </a:r>
          <a:endParaRPr lang="es-AR" sz="1200" kern="1200" dirty="0"/>
        </a:p>
      </dsp:txBody>
      <dsp:txXfrm>
        <a:off x="15305" y="1656184"/>
        <a:ext cx="2110738" cy="3073355"/>
      </dsp:txXfrm>
    </dsp:sp>
    <dsp:sp modelId="{987D4CF0-8CF8-A142-A18F-A45F52BD17DF}">
      <dsp:nvSpPr>
        <dsp:cNvPr id="0" name=""/>
        <dsp:cNvSpPr/>
      </dsp:nvSpPr>
      <dsp:spPr>
        <a:xfrm>
          <a:off x="2427544" y="1656184"/>
          <a:ext cx="1796411" cy="18435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s-AR" sz="1800" b="1" kern="1200" dirty="0" smtClean="0"/>
            <a:t>Neuroimaging Stream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smtClean="0"/>
            <a:t>Silvia Vazquez S (*)</a:t>
          </a:r>
          <a:r>
            <a:rPr lang="en-US" sz="1200" b="1" kern="1200" dirty="0" smtClean="0"/>
            <a:t>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uFillTx/>
              <a:cs typeface="+mn-cs"/>
            </a:rPr>
            <a:t>Esteban </a:t>
          </a:r>
          <a:r>
            <a:rPr lang="en-US" sz="1200" kern="1200" dirty="0" err="1" smtClean="0">
              <a:uFillTx/>
              <a:cs typeface="+mn-cs"/>
            </a:rPr>
            <a:t>Obenaus</a:t>
          </a:r>
          <a:endParaRPr lang="en-US" sz="1200" kern="1200" dirty="0" smtClean="0">
            <a:uFillTx/>
            <a:cs typeface="+mn-cs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uFillTx/>
              <a:cs typeface="+mn-cs"/>
            </a:rPr>
            <a:t>German </a:t>
          </a:r>
          <a:r>
            <a:rPr lang="en-US" sz="1200" kern="1200" dirty="0" err="1" smtClean="0">
              <a:uFillTx/>
              <a:cs typeface="+mn-cs"/>
            </a:rPr>
            <a:t>Falasco</a:t>
          </a:r>
          <a:endParaRPr lang="en-US" sz="1200" kern="1200" dirty="0" smtClean="0">
            <a:uFillTx/>
            <a:cs typeface="+mn-cs"/>
          </a:endParaRPr>
        </a:p>
        <a:p>
          <a:pPr lvl="0" algn="ctr" defTabSz="800100"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uFillTx/>
              <a:cs typeface="+mn-cs"/>
            </a:rPr>
            <a:t>Leandro </a:t>
          </a:r>
          <a:r>
            <a:rPr lang="en-US" sz="1200" kern="1200" dirty="0" err="1" smtClean="0">
              <a:uFillTx/>
              <a:cs typeface="+mn-cs"/>
            </a:rPr>
            <a:t>Urrutia</a:t>
          </a:r>
          <a:endParaRPr lang="en-US" sz="1200" kern="1200" dirty="0" smtClean="0">
            <a:uFillTx/>
            <a:cs typeface="+mn-cs"/>
          </a:endParaRPr>
        </a:p>
        <a:p>
          <a:pPr lvl="0" algn="ctr" defTabSz="800100"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uFillTx/>
              <a:cs typeface="+mn-cs"/>
            </a:rPr>
            <a:t>Fernando </a:t>
          </a:r>
          <a:r>
            <a:rPr lang="en-US" sz="1200" kern="1200" dirty="0" err="1" smtClean="0">
              <a:uFillTx/>
              <a:cs typeface="+mn-cs"/>
            </a:rPr>
            <a:t>Ventrice</a:t>
          </a:r>
          <a:endParaRPr lang="es-AR" sz="1200" kern="1200" dirty="0"/>
        </a:p>
      </dsp:txBody>
      <dsp:txXfrm>
        <a:off x="2427544" y="1656184"/>
        <a:ext cx="1796411" cy="1843548"/>
      </dsp:txXfrm>
    </dsp:sp>
    <dsp:sp modelId="{28A31EDA-6419-E549-82EE-CB516DA52CA2}">
      <dsp:nvSpPr>
        <dsp:cNvPr id="0" name=""/>
        <dsp:cNvSpPr/>
      </dsp:nvSpPr>
      <dsp:spPr>
        <a:xfrm>
          <a:off x="4502310" y="1656184"/>
          <a:ext cx="1819601" cy="14615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70000"/>
            </a:lnSpc>
            <a:spcBef>
              <a:spcPct val="0"/>
            </a:spcBef>
            <a:spcAft>
              <a:spcPts val="0"/>
            </a:spcAft>
          </a:pPr>
          <a:r>
            <a:rPr lang="es-AR" sz="1800" b="1" kern="1200" dirty="0" smtClean="0"/>
            <a:t>Laboratory </a:t>
          </a:r>
        </a:p>
        <a:p>
          <a:pPr lvl="0" algn="ctr" defTabSz="800100">
            <a:lnSpc>
              <a:spcPct val="70000"/>
            </a:lnSpc>
            <a:spcBef>
              <a:spcPct val="0"/>
            </a:spcBef>
            <a:spcAft>
              <a:spcPts val="0"/>
            </a:spcAft>
          </a:pPr>
          <a:r>
            <a:rPr lang="es-AR" sz="1800" b="1" kern="1200" dirty="0" smtClean="0"/>
            <a:t>Stream </a:t>
          </a:r>
        </a:p>
        <a:p>
          <a:pPr lvl="0" algn="ctr" defTabSz="800100">
            <a:spcBef>
              <a:spcPct val="0"/>
            </a:spcBef>
            <a:spcAft>
              <a:spcPct val="35000"/>
            </a:spcAft>
          </a:pPr>
          <a:r>
            <a:rPr lang="es-AR" sz="900" kern="1200" dirty="0" smtClean="0"/>
            <a:t>       </a:t>
          </a:r>
          <a:r>
            <a:rPr lang="es-AR" sz="1200" kern="1200" dirty="0" smtClean="0"/>
            <a:t>  Gustavo Sevlever  (*)             Horacio </a:t>
          </a:r>
          <a:r>
            <a:rPr lang="en-US" sz="1200" kern="1200" dirty="0" err="1" smtClean="0">
              <a:latin typeface="+mn-lt"/>
              <a:cs typeface="+mn-cs"/>
            </a:rPr>
            <a:t>Martinetto</a:t>
          </a:r>
          <a:endParaRPr lang="en-US" sz="1200" kern="1200" dirty="0" smtClean="0">
            <a:latin typeface="+mn-lt"/>
            <a:cs typeface="+mn-cs"/>
          </a:endParaRPr>
        </a:p>
        <a:p>
          <a:pPr lvl="0" algn="ctr" defTabSz="800100"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>
              <a:latin typeface="+mn-lt"/>
              <a:cs typeface="+mn-cs"/>
            </a:rPr>
            <a:t>Ezequiel</a:t>
          </a:r>
          <a:r>
            <a:rPr lang="en-US" sz="1200" kern="1200" dirty="0" smtClean="0">
              <a:latin typeface="+mn-lt"/>
              <a:cs typeface="+mn-cs"/>
            </a:rPr>
            <a:t> </a:t>
          </a:r>
          <a:r>
            <a:rPr lang="en-US" sz="1200" kern="1200" dirty="0" err="1" smtClean="0">
              <a:latin typeface="+mn-lt"/>
              <a:cs typeface="+mn-cs"/>
            </a:rPr>
            <a:t>Surace</a:t>
          </a:r>
          <a:endParaRPr lang="en-US" sz="1200" kern="1200" dirty="0" smtClean="0">
            <a:latin typeface="+mn-lt"/>
            <a:cs typeface="+mn-cs"/>
          </a:endParaRPr>
        </a:p>
        <a:p>
          <a:pPr lvl="0" algn="ctr" defTabSz="800100"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+mn-lt"/>
              <a:cs typeface="+mn-cs"/>
            </a:rPr>
            <a:t>Miguel </a:t>
          </a:r>
          <a:r>
            <a:rPr lang="en-US" sz="1200" kern="1200" dirty="0" err="1" smtClean="0">
              <a:latin typeface="+mn-lt"/>
              <a:cs typeface="+mn-cs"/>
            </a:rPr>
            <a:t>Riudavetz</a:t>
          </a:r>
          <a:endParaRPr lang="es-AR" sz="1200" kern="1200" dirty="0"/>
        </a:p>
      </dsp:txBody>
      <dsp:txXfrm>
        <a:off x="4502310" y="1656184"/>
        <a:ext cx="1819601" cy="1461573"/>
      </dsp:txXfrm>
    </dsp:sp>
    <dsp:sp modelId="{75ACD736-4BDC-B24F-AAF7-175155DDB1E8}">
      <dsp:nvSpPr>
        <dsp:cNvPr id="0" name=""/>
        <dsp:cNvSpPr/>
      </dsp:nvSpPr>
      <dsp:spPr>
        <a:xfrm>
          <a:off x="6590542" y="1656184"/>
          <a:ext cx="1968822" cy="9608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70000"/>
            </a:lnSpc>
            <a:spcBef>
              <a:spcPct val="0"/>
            </a:spcBef>
            <a:spcAft>
              <a:spcPct val="35000"/>
            </a:spcAft>
          </a:pPr>
          <a:r>
            <a:rPr lang="es-AR" sz="1800" b="1" kern="1200" dirty="0" smtClean="0"/>
            <a:t>Epidemiological Stream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200" kern="1200" dirty="0" smtClean="0"/>
            <a:t> Deb Gustafson (*)</a:t>
          </a:r>
          <a:endParaRPr lang="es-AR" sz="1200" kern="1200" dirty="0"/>
        </a:p>
      </dsp:txBody>
      <dsp:txXfrm>
        <a:off x="6590542" y="1656184"/>
        <a:ext cx="1968822" cy="960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9F457-6839-49DC-92C8-2F7B3F7D2529}" type="datetimeFigureOut">
              <a:rPr lang="es-ES" smtClean="0"/>
              <a:pPr/>
              <a:t>22/7/16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8E244-1242-4B26-9385-FA1ADADCFE33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310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CAB87D-316D-4013-B4CA-41931403EF35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78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CAB87D-316D-4013-B4CA-41931403EF35}" type="slidenum">
              <a:rPr lang="es-AR" smtClean="0"/>
              <a:pPr>
                <a:defRPr/>
              </a:pPr>
              <a:t>2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 typeface="+mj-lt"/>
              <a:buAutoNum type="arabicPeriod"/>
            </a:pPr>
            <a:endParaRPr lang="en-US" dirty="0" smtClean="0"/>
          </a:p>
          <a:p>
            <a:pPr marL="228600" indent="-228600" eaLnBrk="1" hangingPunct="1">
              <a:spcBef>
                <a:spcPct val="0"/>
              </a:spcBef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048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5AC56BDE-5A27-4DBB-AD40-53CD5D18678B}" type="slidenum">
              <a:rPr lang="en-US" sz="1200">
                <a:latin typeface="+mn-lt"/>
                <a:cs typeface="+mn-cs"/>
              </a:rPr>
              <a:pPr algn="r">
                <a:defRPr/>
              </a:pPr>
              <a:t>3</a:t>
            </a:fld>
            <a:endParaRPr lang="en-US" sz="1200">
              <a:latin typeface="+mn-lt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CAB87D-316D-4013-B4CA-41931403EF35}" type="slidenum">
              <a:rPr lang="es-AR" smtClean="0"/>
              <a:pPr>
                <a:defRPr/>
              </a:pPr>
              <a:t>4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CAB87D-316D-4013-B4CA-41931403EF35}" type="slidenum">
              <a:rPr lang="es-AR" smtClean="0"/>
              <a:pPr>
                <a:defRPr/>
              </a:pPr>
              <a:t>10</a:t>
            </a:fld>
            <a:endParaRPr 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CAB87D-316D-4013-B4CA-41931403EF35}" type="slidenum">
              <a:rPr lang="es-AR" smtClean="0"/>
              <a:pPr>
                <a:defRPr/>
              </a:pPr>
              <a:t>11</a:t>
            </a:fld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CAB87D-316D-4013-B4CA-41931403EF35}" type="slidenum">
              <a:rPr lang="es-AR" smtClean="0"/>
              <a:pPr>
                <a:defRPr/>
              </a:pPr>
              <a:t>19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86-53DA-4C47-91F2-744DF6F1D4FD}" type="datetimeFigureOut">
              <a:rPr lang="es-ES" smtClean="0"/>
              <a:pPr/>
              <a:t>22/7/16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44C-A45D-4CD3-84B0-A99AD109B766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86-53DA-4C47-91F2-744DF6F1D4FD}" type="datetimeFigureOut">
              <a:rPr lang="es-ES" smtClean="0"/>
              <a:pPr/>
              <a:t>22/7/16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44C-A45D-4CD3-84B0-A99AD109B766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86-53DA-4C47-91F2-744DF6F1D4FD}" type="datetimeFigureOut">
              <a:rPr lang="es-ES" smtClean="0"/>
              <a:pPr/>
              <a:t>22/7/16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44C-A45D-4CD3-84B0-A99AD109B766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86-53DA-4C47-91F2-744DF6F1D4FD}" type="datetimeFigureOut">
              <a:rPr lang="es-ES" smtClean="0"/>
              <a:pPr/>
              <a:t>22/7/16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44C-A45D-4CD3-84B0-A99AD109B766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86-53DA-4C47-91F2-744DF6F1D4FD}" type="datetimeFigureOut">
              <a:rPr lang="es-ES" smtClean="0"/>
              <a:pPr/>
              <a:t>22/7/16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44C-A45D-4CD3-84B0-A99AD109B766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86-53DA-4C47-91F2-744DF6F1D4FD}" type="datetimeFigureOut">
              <a:rPr lang="es-ES" smtClean="0"/>
              <a:pPr/>
              <a:t>22/7/16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44C-A45D-4CD3-84B0-A99AD109B766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86-53DA-4C47-91F2-744DF6F1D4FD}" type="datetimeFigureOut">
              <a:rPr lang="es-ES" smtClean="0"/>
              <a:pPr/>
              <a:t>22/7/16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44C-A45D-4CD3-84B0-A99AD109B766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86-53DA-4C47-91F2-744DF6F1D4FD}" type="datetimeFigureOut">
              <a:rPr lang="es-ES" smtClean="0"/>
              <a:pPr/>
              <a:t>22/7/16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44C-A45D-4CD3-84B0-A99AD109B766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86-53DA-4C47-91F2-744DF6F1D4FD}" type="datetimeFigureOut">
              <a:rPr lang="es-ES" smtClean="0"/>
              <a:pPr/>
              <a:t>22/7/16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44C-A45D-4CD3-84B0-A99AD109B766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86-53DA-4C47-91F2-744DF6F1D4FD}" type="datetimeFigureOut">
              <a:rPr lang="es-ES" smtClean="0"/>
              <a:pPr/>
              <a:t>22/7/16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44C-A45D-4CD3-84B0-A99AD109B766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6486-53DA-4C47-91F2-744DF6F1D4FD}" type="datetimeFigureOut">
              <a:rPr lang="es-ES" smtClean="0"/>
              <a:pPr/>
              <a:t>22/7/16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44C-A45D-4CD3-84B0-A99AD109B766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D6486-53DA-4C47-91F2-744DF6F1D4FD}" type="datetimeFigureOut">
              <a:rPr lang="es-ES" smtClean="0"/>
              <a:pPr/>
              <a:t>22/7/16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F944C-A45D-4CD3-84B0-A99AD109B766}" type="slidenum">
              <a:rPr lang="es-ES" smtClean="0"/>
              <a:pPr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encia.mincyt.gob.ar/upload/PICT%202015%20TEMAS%20ABIERTOS%20TIPO%20A.pdf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642918"/>
            <a:ext cx="7772400" cy="1470025"/>
          </a:xfrm>
        </p:spPr>
        <p:txBody>
          <a:bodyPr/>
          <a:lstStyle/>
          <a:p>
            <a:r>
              <a:rPr lang="es-ES" sz="5400" b="1" dirty="0" err="1" smtClean="0">
                <a:uFillTx/>
              </a:rPr>
              <a:t>Arg</a:t>
            </a:r>
            <a:r>
              <a:rPr lang="es-ES" sz="5400" b="1" dirty="0" smtClean="0">
                <a:uFillTx/>
              </a:rPr>
              <a:t>-ADNI</a:t>
            </a:r>
            <a:endParaRPr lang="en-US" sz="5400" b="1" dirty="0" smtClean="0">
              <a:uFillTx/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899592" y="2064838"/>
            <a:ext cx="7344816" cy="1752600"/>
          </a:xfrm>
        </p:spPr>
        <p:txBody>
          <a:bodyPr>
            <a:noAutofit/>
          </a:bodyPr>
          <a:lstStyle/>
          <a:p>
            <a:r>
              <a:rPr lang="es-AR" sz="2400" dirty="0" smtClean="0">
                <a:solidFill>
                  <a:schemeClr val="tx1"/>
                </a:solidFill>
              </a:rPr>
              <a:t>Gustavo E. Sevlever (*) , </a:t>
            </a:r>
            <a:r>
              <a:rPr lang="es-AR" sz="2400" dirty="0" smtClean="0">
                <a:solidFill>
                  <a:schemeClr val="tx1"/>
                </a:solidFill>
                <a:uFillTx/>
              </a:rPr>
              <a:t>Silvia Vázquez, Deborah R. </a:t>
            </a:r>
            <a:r>
              <a:rPr lang="es-AR" sz="2400" dirty="0" err="1" smtClean="0">
                <a:solidFill>
                  <a:schemeClr val="tx1"/>
                </a:solidFill>
                <a:uFillTx/>
              </a:rPr>
              <a:t>Gustafson</a:t>
            </a:r>
            <a:r>
              <a:rPr lang="es-AR" sz="2400" dirty="0" smtClean="0">
                <a:solidFill>
                  <a:schemeClr val="tx1"/>
                </a:solidFill>
                <a:uFillTx/>
              </a:rPr>
              <a:t>, </a:t>
            </a:r>
          </a:p>
          <a:p>
            <a:r>
              <a:rPr lang="es-AR" sz="2400" dirty="0" smtClean="0">
                <a:solidFill>
                  <a:schemeClr val="tx1"/>
                </a:solidFill>
                <a:uFillTx/>
              </a:rPr>
              <a:t>Salvador M. Guinjoan, </a:t>
            </a:r>
            <a:r>
              <a:rPr lang="es-AR" sz="2400" dirty="0" smtClean="0">
                <a:solidFill>
                  <a:schemeClr val="tx1"/>
                </a:solidFill>
              </a:rPr>
              <a:t>Ricardo F. Allegri</a:t>
            </a:r>
          </a:p>
          <a:p>
            <a:r>
              <a:rPr lang="es-AR" sz="2400" dirty="0" smtClean="0">
                <a:solidFill>
                  <a:schemeClr val="tx1"/>
                </a:solidFill>
              </a:rPr>
              <a:t>and </a:t>
            </a:r>
            <a:r>
              <a:rPr lang="es-AR" sz="2400" dirty="0" err="1" smtClean="0">
                <a:solidFill>
                  <a:schemeClr val="tx1"/>
                </a:solidFill>
              </a:rPr>
              <a:t>Arg</a:t>
            </a:r>
            <a:r>
              <a:rPr lang="es-AR" sz="2400" dirty="0" smtClean="0">
                <a:solidFill>
                  <a:schemeClr val="tx1"/>
                </a:solidFill>
              </a:rPr>
              <a:t>-ADNI </a:t>
            </a:r>
            <a:r>
              <a:rPr lang="es-AR" sz="2400" dirty="0" err="1" smtClean="0">
                <a:solidFill>
                  <a:schemeClr val="tx1"/>
                </a:solidFill>
              </a:rPr>
              <a:t>group</a:t>
            </a:r>
            <a:r>
              <a:rPr lang="es-AR" sz="2400" dirty="0" smtClean="0">
                <a:solidFill>
                  <a:schemeClr val="tx1"/>
                </a:solidFill>
              </a:rPr>
              <a:t>.</a:t>
            </a:r>
          </a:p>
          <a:p>
            <a:endParaRPr lang="es-AR" sz="2400" dirty="0" smtClean="0">
              <a:solidFill>
                <a:schemeClr val="tx1"/>
              </a:solidFill>
              <a:uFillTx/>
            </a:endParaRPr>
          </a:p>
          <a:p>
            <a:r>
              <a:rPr lang="en-US" sz="2400" b="1" dirty="0" smtClean="0">
                <a:solidFill>
                  <a:schemeClr val="tx1"/>
                </a:solidFill>
                <a:uFillTx/>
              </a:rPr>
              <a:t>Memory and Aging Center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Institute for Neurological Research </a:t>
            </a:r>
            <a:r>
              <a:rPr lang="en-US" sz="2400" b="1" dirty="0" smtClean="0">
                <a:solidFill>
                  <a:schemeClr val="tx1"/>
                </a:solidFill>
                <a:uFillTx/>
              </a:rPr>
              <a:t>(FLENI</a:t>
            </a:r>
            <a:r>
              <a:rPr lang="en-US" sz="2400" dirty="0" smtClean="0">
                <a:solidFill>
                  <a:schemeClr val="tx1"/>
                </a:solidFill>
                <a:uFillTx/>
              </a:rPr>
              <a:t>) </a:t>
            </a:r>
          </a:p>
          <a:p>
            <a:r>
              <a:rPr lang="en-US" sz="2400" dirty="0" smtClean="0">
                <a:solidFill>
                  <a:schemeClr val="tx1"/>
                </a:solidFill>
                <a:uFillTx/>
              </a:rPr>
              <a:t>Buenos Aires, Argentina</a:t>
            </a:r>
          </a:p>
          <a:p>
            <a:endParaRPr lang="en-US" sz="2400" b="1" dirty="0" smtClean="0">
              <a:solidFill>
                <a:schemeClr val="tx1"/>
              </a:solidFill>
              <a:uFillTx/>
            </a:endParaRPr>
          </a:p>
          <a:p>
            <a:r>
              <a:rPr lang="en-US" sz="2400" b="1" dirty="0" smtClean="0">
                <a:solidFill>
                  <a:schemeClr val="tx1"/>
                </a:solidFill>
                <a:uFillTx/>
              </a:rPr>
              <a:t>WW-ADNI update: Toronto, July 2016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uFillTx/>
              </a:rPr>
              <a:t>*speaker</a:t>
            </a:r>
          </a:p>
        </p:txBody>
      </p:sp>
      <p:pic>
        <p:nvPicPr>
          <p:cNvPr id="2052" name="Picture 2" descr="pi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8725"/>
            <a:ext cx="9163050" cy="549275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1269495706"/>
      </p:ext>
    </p:extLst>
  </p:cSld>
  <p:clrMapOvr>
    <a:masterClrMapping/>
  </p:clrMapOvr>
  <p:transition xmlns:p14="http://schemas.microsoft.com/office/powerpoint/2010/main" spd="slow">
    <p:split orient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3"/>
          <p:cNvSpPr>
            <a:spLocks noChangeArrowheads="1"/>
          </p:cNvSpPr>
          <p:nvPr/>
        </p:nvSpPr>
        <p:spPr bwMode="auto">
          <a:xfrm>
            <a:off x="683568" y="1556792"/>
            <a:ext cx="7920806" cy="21852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Arg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-ADNI / Socioeconomic Study</a:t>
            </a:r>
          </a:p>
          <a:p>
            <a:endParaRPr lang="en-US" sz="4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PI: Julieta Russo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</p:txBody>
      </p:sp>
      <p:pic>
        <p:nvPicPr>
          <p:cNvPr id="33794" name="Picture 4" descr="pi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2375"/>
            <a:ext cx="9163050" cy="549275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Future</a:t>
            </a:r>
            <a:r>
              <a:rPr kumimoji="0" lang="es-E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Tasks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20627536"/>
      </p:ext>
    </p:extLst>
  </p:cSld>
  <p:clrMapOvr>
    <a:masterClrMapping/>
  </p:clrMapOvr>
  <p:transition xmlns:p14="http://schemas.microsoft.com/office/powerpoint/2010/main" spd="slow">
    <p:split orient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3"/>
          <p:cNvSpPr>
            <a:spLocks noChangeArrowheads="1"/>
          </p:cNvSpPr>
          <p:nvPr/>
        </p:nvSpPr>
        <p:spPr bwMode="auto">
          <a:xfrm>
            <a:off x="794598" y="1048668"/>
            <a:ext cx="8169890" cy="23083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Arg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-ADNI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800" b="1" baseline="30000" dirty="0" smtClean="0">
                <a:solidFill>
                  <a:schemeClr val="accent1">
                    <a:lumMod val="75000"/>
                  </a:schemeClr>
                </a:solidFill>
              </a:rPr>
              <a:t>nd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Cohort (Argentine Multicenter Study)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uFillTx/>
            </a:endParaRPr>
          </a:p>
          <a:p>
            <a:pPr lvl="5">
              <a:buFont typeface="Arial" pitchFamily="34" charset="0"/>
              <a:buChar char="•"/>
            </a:pPr>
            <a:r>
              <a:rPr lang="en-US" sz="2400" dirty="0" smtClean="0">
                <a:uFillTx/>
              </a:rPr>
              <a:t> National grant application</a:t>
            </a:r>
          </a:p>
          <a:p>
            <a:pPr lvl="5"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>
                <a:uFillTx/>
              </a:rPr>
              <a:t>to study larger Argentina </a:t>
            </a:r>
            <a:r>
              <a:rPr lang="en-US" sz="2400" dirty="0">
                <a:uFillTx/>
              </a:rPr>
              <a:t>ADNI 2 cohort of </a:t>
            </a:r>
            <a:r>
              <a:rPr lang="en-US" sz="2400" dirty="0" smtClean="0">
                <a:uFillTx/>
              </a:rPr>
              <a:t>180pts</a:t>
            </a:r>
          </a:p>
          <a:p>
            <a:pPr lvl="5">
              <a:buFont typeface="Arial" pitchFamily="34" charset="0"/>
              <a:buChar char="•"/>
            </a:pPr>
            <a:r>
              <a:rPr lang="en-US" sz="2400" dirty="0" smtClean="0">
                <a:uFillTx/>
              </a:rPr>
              <a:t> involving at least 8 new sites (AD Centers).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</a:endParaRPr>
          </a:p>
          <a:p>
            <a:pPr>
              <a:buFont typeface="Arial" pitchFamily="34" charset="0"/>
              <a:buChar char="•"/>
            </a:pPr>
            <a:endParaRPr lang="en-US" sz="3600" dirty="0" smtClean="0">
              <a:uFillTx/>
            </a:endParaRPr>
          </a:p>
        </p:txBody>
      </p:sp>
      <p:pic>
        <p:nvPicPr>
          <p:cNvPr id="33794" name="Picture 4" descr="pi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02375"/>
            <a:ext cx="9163050" cy="549275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Future</a:t>
            </a:r>
            <a:r>
              <a:rPr kumimoji="0" lang="es-E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E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Tasks</a:t>
            </a:r>
            <a:endParaRPr kumimoji="0" lang="en-US" sz="5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1785926"/>
            <a:ext cx="251617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6" name="5 Elipse"/>
          <p:cNvSpPr/>
          <p:nvPr/>
        </p:nvSpPr>
        <p:spPr>
          <a:xfrm>
            <a:off x="1643042" y="3071810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Elipse"/>
          <p:cNvSpPr/>
          <p:nvPr/>
        </p:nvSpPr>
        <p:spPr>
          <a:xfrm>
            <a:off x="1142976" y="3357562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Elipse"/>
          <p:cNvSpPr/>
          <p:nvPr/>
        </p:nvSpPr>
        <p:spPr>
          <a:xfrm>
            <a:off x="2143108" y="3286124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Elipse"/>
          <p:cNvSpPr/>
          <p:nvPr/>
        </p:nvSpPr>
        <p:spPr>
          <a:xfrm>
            <a:off x="2071670" y="3357562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Elipse"/>
          <p:cNvSpPr/>
          <p:nvPr/>
        </p:nvSpPr>
        <p:spPr>
          <a:xfrm>
            <a:off x="2071670" y="3214686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3 Elipse"/>
          <p:cNvSpPr/>
          <p:nvPr/>
        </p:nvSpPr>
        <p:spPr>
          <a:xfrm>
            <a:off x="2000232" y="3286124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14 Elipse"/>
          <p:cNvSpPr/>
          <p:nvPr/>
        </p:nvSpPr>
        <p:spPr>
          <a:xfrm>
            <a:off x="2214546" y="3786190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15 Elipse"/>
          <p:cNvSpPr/>
          <p:nvPr/>
        </p:nvSpPr>
        <p:spPr>
          <a:xfrm>
            <a:off x="2285984" y="3500438"/>
            <a:ext cx="71438" cy="714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17 Conector recto de flecha"/>
          <p:cNvCxnSpPr/>
          <p:nvPr/>
        </p:nvCxnSpPr>
        <p:spPr>
          <a:xfrm rot="10800000" flipV="1">
            <a:off x="2285984" y="3214686"/>
            <a:ext cx="3214710" cy="142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5572132" y="3133998"/>
            <a:ext cx="202811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Buenos Aires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1.- FLENI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2.- Hospital Zubizarreta (GCBA)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3.- INEBA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4.- Hospital Fernandez (GCBA)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5.- Hospital </a:t>
            </a:r>
            <a:r>
              <a:rPr lang="en-US" sz="1200" dirty="0" err="1" smtClean="0"/>
              <a:t>Borda</a:t>
            </a:r>
            <a:r>
              <a:rPr lang="en-US" sz="1200" dirty="0" smtClean="0"/>
              <a:t> (GCBA)</a:t>
            </a:r>
            <a:endParaRPr lang="en-US" sz="1200" dirty="0"/>
          </a:p>
        </p:txBody>
      </p:sp>
      <p:cxnSp>
        <p:nvCxnSpPr>
          <p:cNvPr id="24" name="23 Conector recto de flecha"/>
          <p:cNvCxnSpPr/>
          <p:nvPr/>
        </p:nvCxnSpPr>
        <p:spPr>
          <a:xfrm rot="10800000">
            <a:off x="2428860" y="3571876"/>
            <a:ext cx="2500330" cy="7858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4893044" y="4286256"/>
            <a:ext cx="21964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La Plata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6.- </a:t>
            </a:r>
            <a:r>
              <a:rPr lang="en-US" sz="1200" dirty="0" err="1" smtClean="0"/>
              <a:t>Instituto</a:t>
            </a:r>
            <a:r>
              <a:rPr lang="en-US" sz="1200" dirty="0" smtClean="0"/>
              <a:t> </a:t>
            </a:r>
            <a:r>
              <a:rPr lang="en-US" sz="1200" dirty="0" err="1" smtClean="0"/>
              <a:t>Neuropsiquiátrico</a:t>
            </a:r>
            <a:r>
              <a:rPr lang="en-US" sz="1200" dirty="0" smtClean="0"/>
              <a:t> Luria</a:t>
            </a:r>
            <a:endParaRPr lang="en-US" sz="1200" dirty="0"/>
          </a:p>
        </p:txBody>
      </p:sp>
      <p:cxnSp>
        <p:nvCxnSpPr>
          <p:cNvPr id="31" name="30 Conector recto de flecha"/>
          <p:cNvCxnSpPr/>
          <p:nvPr/>
        </p:nvCxnSpPr>
        <p:spPr>
          <a:xfrm rot="10800000">
            <a:off x="2285984" y="3857628"/>
            <a:ext cx="1643074" cy="10001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3929058" y="4786322"/>
            <a:ext cx="10967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Mar del Plata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7.- CEMA</a:t>
            </a:r>
            <a:endParaRPr lang="en-US" sz="1200" dirty="0"/>
          </a:p>
        </p:txBody>
      </p:sp>
      <p:cxnSp>
        <p:nvCxnSpPr>
          <p:cNvPr id="34" name="33 Conector recto de flecha"/>
          <p:cNvCxnSpPr/>
          <p:nvPr/>
        </p:nvCxnSpPr>
        <p:spPr>
          <a:xfrm rot="16200000" flipV="1">
            <a:off x="1357290" y="3571876"/>
            <a:ext cx="1928826" cy="12144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2714612" y="5143512"/>
            <a:ext cx="23310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Córdoba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8.- </a:t>
            </a:r>
            <a:r>
              <a:rPr lang="en-US" sz="1200" dirty="0" err="1" smtClean="0"/>
              <a:t>Instituto</a:t>
            </a:r>
            <a:r>
              <a:rPr lang="en-US" sz="1200" dirty="0" smtClean="0"/>
              <a:t> </a:t>
            </a:r>
            <a:r>
              <a:rPr lang="en-US" sz="1200" dirty="0" err="1" smtClean="0"/>
              <a:t>Neuropsiquiátrico</a:t>
            </a:r>
            <a:r>
              <a:rPr lang="en-US" sz="1200" dirty="0" smtClean="0"/>
              <a:t> Kremer</a:t>
            </a:r>
            <a:endParaRPr lang="en-US" sz="1200" dirty="0"/>
          </a:p>
        </p:txBody>
      </p:sp>
      <p:cxnSp>
        <p:nvCxnSpPr>
          <p:cNvPr id="40" name="39 Conector recto de flecha"/>
          <p:cNvCxnSpPr/>
          <p:nvPr/>
        </p:nvCxnSpPr>
        <p:spPr>
          <a:xfrm rot="16200000" flipV="1">
            <a:off x="607191" y="4107661"/>
            <a:ext cx="2214578" cy="10001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2000232" y="5643578"/>
            <a:ext cx="11660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Mendoza</a:t>
            </a:r>
          </a:p>
          <a:p>
            <a:r>
              <a:rPr lang="en-US" sz="1200" dirty="0" smtClean="0"/>
              <a:t>9.-Univ. Mendoza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64457626"/>
      </p:ext>
    </p:extLst>
  </p:cSld>
  <p:clrMapOvr>
    <a:masterClrMapping/>
  </p:clrMapOvr>
  <p:transition xmlns:p14="http://schemas.microsoft.com/office/powerpoint/2010/main" spd="slow">
    <p:split orient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" descr="pi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43054"/>
            <a:ext cx="9163050" cy="54233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43" name="Title 1"/>
          <p:cNvSpPr txBox="1">
            <a:spLocks/>
          </p:cNvSpPr>
          <p:nvPr/>
        </p:nvSpPr>
        <p:spPr>
          <a:xfrm>
            <a:off x="1979712" y="2132856"/>
            <a:ext cx="4604048" cy="936104"/>
          </a:xfrm>
          <a:prstGeom prst="rect">
            <a:avLst/>
          </a:prstGeom>
        </p:spPr>
        <p:txBody>
          <a:bodyPr/>
          <a:lstStyle/>
          <a:p>
            <a:pPr lvl="0" algn="ctr" eaLnBrk="0" hangingPunct="0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PICT  2015-2110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590872" y="292494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Argentina DIAN center led by Dr. Ricardo Allegri and Dr. Patricio Chrem have been awarded a three year grant to support the DIAN-Argentina </a:t>
            </a:r>
            <a:r>
              <a:rPr lang="en-US" sz="240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study by 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Government Agency for Scientific Research from Argentina (CONICET).</a:t>
            </a:r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 </a:t>
            </a:r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u="sng" dirty="0" smtClean="0">
                <a:latin typeface="Arial" pitchFamily="34" charset="0"/>
                <a:cs typeface="Arial" pitchFamily="34" charset="0"/>
                <a:hlinkClick r:id="rId3"/>
              </a:rPr>
              <a:t>http://www.agencia.mincyt.gob.ar/upload/PICT%202015%20TEMAS%20ABIERTOS%20TIPO%20A.pdf</a:t>
            </a:r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347864" y="260648"/>
            <a:ext cx="3384376" cy="100811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-Center</a:t>
            </a:r>
          </a:p>
          <a:p>
            <a:pPr lvl="0" algn="ctr" eaLnBrk="0" hangingPunct="0"/>
            <a:r>
              <a:rPr lang="en-US" sz="2000" b="1" dirty="0" smtClean="0">
                <a:latin typeface="+mj-lt"/>
                <a:ea typeface="+mj-ea"/>
                <a:cs typeface="+mj-cs"/>
              </a:rPr>
              <a:t>3 year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Grant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139719"/>
            <a:ext cx="1080120" cy="98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20060329_conicet_logo_v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93174" y="1196752"/>
            <a:ext cx="179211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6742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" descr="pi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43054"/>
            <a:ext cx="9163050" cy="54233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Partners Centers from Argentina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Contact physicians that are in touch with Volga-German families (from other regions)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Community information: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Community talks at FLENI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National NGO of Alzheimer in Argentina 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called ALMA (</a:t>
            </a:r>
            <a:r>
              <a:rPr kumimoji="0" lang="en-US" sz="2400" b="0" i="0" u="none" strike="noStrike" kern="1200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Asociación</a:t>
            </a: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Lucha</a:t>
            </a: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Mal de Alzheimer) 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347864" y="260648"/>
            <a:ext cx="3384376" cy="100811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-Center</a:t>
            </a:r>
          </a:p>
          <a:p>
            <a:pPr lvl="0" algn="ctr" eaLnBrk="0" hangingPunct="0"/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Recruitment Plan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39719"/>
            <a:ext cx="1080120" cy="98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321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" descr="pi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43054"/>
            <a:ext cx="9163050" cy="54233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39" name="2 Marcador de contenido"/>
          <p:cNvSpPr txBox="1">
            <a:spLocks/>
          </p:cNvSpPr>
          <p:nvPr/>
        </p:nvSpPr>
        <p:spPr>
          <a:xfrm>
            <a:off x="611560" y="1639341"/>
            <a:ext cx="8229600" cy="4525963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4 ADAD </a:t>
            </a: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(</a:t>
            </a:r>
            <a:r>
              <a:rPr kumimoji="0" lang="en-US" sz="2400" b="1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PSEN1 mutations</a:t>
            </a: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)</a:t>
            </a:r>
            <a:r>
              <a:rPr kumimoji="0" lang="en-US" sz="30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600" b="1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Family “D”</a:t>
            </a:r>
            <a:r>
              <a:rPr kumimoji="0" lang="en-US" sz="26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2600" b="0" i="1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M146V</a:t>
            </a:r>
            <a:endParaRPr kumimoji="0" lang="en-US" sz="2600" b="0" i="0" u="none" strike="noStrike" kern="120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4 participants, 2(+)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600" b="1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Family “B”  </a:t>
            </a:r>
            <a:r>
              <a:rPr kumimoji="0" lang="en-US" sz="2600" b="0" i="1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M146L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7 participants, 4 (+) y 3 (-)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600" b="1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Family “A”  </a:t>
            </a:r>
            <a:r>
              <a:rPr kumimoji="0" lang="en-US" sz="2600" b="0" i="1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M146V </a:t>
            </a:r>
            <a:endParaRPr kumimoji="0" lang="en-US" sz="2600" b="0" i="0" u="none" strike="noStrike" kern="120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 Participants, 2(+)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600" b="1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Family “F”</a:t>
            </a:r>
            <a:r>
              <a:rPr kumimoji="0" lang="en-US" sz="26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2600" b="0" i="1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T119I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3 Participants</a:t>
            </a:r>
            <a:r>
              <a:rPr kumimoji="0" lang="en-US" sz="2600" b="0" i="1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, 1(+) 1(-) 1(in process)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1800" b="0" i="0" u="none" strike="noStrike" kern="120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Total subjects interested: 16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We expect to include 1 or 2 subjects per month.</a:t>
            </a:r>
            <a:endParaRPr kumimoji="0" lang="en-US" sz="3200" b="0" i="0" u="none" strike="noStrike" kern="1200" cap="none" spc="0" normalizeH="0" baseline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3347864" y="260648"/>
            <a:ext cx="3384376" cy="100811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-Center</a:t>
            </a:r>
          </a:p>
          <a:p>
            <a:pPr lvl="0" algn="ctr" eaLnBrk="0" hangingPunct="0"/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ADAD Families</a:t>
            </a: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39719"/>
            <a:ext cx="1080120" cy="98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7261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" descr="pi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43054"/>
            <a:ext cx="9163050" cy="542330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340768"/>
            <a:ext cx="213332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1340768"/>
            <a:ext cx="2702699" cy="2376264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4149080"/>
            <a:ext cx="2782592" cy="186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E:\backup pendrive\Demencia familiar\genograma berges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3861048"/>
            <a:ext cx="4104456" cy="2307630"/>
          </a:xfrm>
          <a:prstGeom prst="rect">
            <a:avLst/>
          </a:prstGeom>
          <a:noFill/>
        </p:spPr>
      </p:pic>
      <p:cxnSp>
        <p:nvCxnSpPr>
          <p:cNvPr id="11" name="10 Conector recto"/>
          <p:cNvCxnSpPr/>
          <p:nvPr/>
        </p:nvCxnSpPr>
        <p:spPr>
          <a:xfrm>
            <a:off x="899592" y="3933056"/>
            <a:ext cx="770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4499992" y="1340768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3347864" y="260648"/>
            <a:ext cx="3384376" cy="100811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-Center</a:t>
            </a:r>
          </a:p>
          <a:p>
            <a:pPr lvl="0" algn="ctr" eaLnBrk="0" hangingPunct="0"/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ADAD Families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43808" y="139719"/>
            <a:ext cx="1080120" cy="98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348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0" y="387821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CSF biomarkers in Alzheimer Disease </a:t>
            </a:r>
          </a:p>
          <a:p>
            <a:pPr algn="ctr"/>
            <a:r>
              <a:rPr lang="es-AR" sz="2800" dirty="0" smtClean="0"/>
              <a:t>Number of cases per </a:t>
            </a:r>
            <a:r>
              <a:rPr lang="es-AR" sz="2800" dirty="0" smtClean="0"/>
              <a:t>year</a:t>
            </a:r>
          </a:p>
          <a:p>
            <a:pPr algn="ctr"/>
            <a:r>
              <a:rPr lang="es-AR" sz="2800" dirty="0" smtClean="0"/>
              <a:t>Aβ 1-42; Tau; </a:t>
            </a:r>
            <a:r>
              <a:rPr lang="es-AR" sz="2800" smtClean="0"/>
              <a:t>pTau </a:t>
            </a:r>
            <a:r>
              <a:rPr lang="es-AR" sz="2800" smtClean="0">
                <a:solidFill>
                  <a:srgbClr val="0000FF"/>
                </a:solidFill>
              </a:rPr>
              <a:t>(Innotest-Fujirebio</a:t>
            </a:r>
            <a:r>
              <a:rPr lang="es-AR" sz="2800" dirty="0" smtClean="0">
                <a:solidFill>
                  <a:srgbClr val="0000FF"/>
                </a:solidFill>
              </a:rPr>
              <a:t>)</a:t>
            </a:r>
            <a:endParaRPr lang="es-AR" sz="2400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334766"/>
            <a:ext cx="5006264" cy="318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5796136" y="5579948"/>
            <a:ext cx="111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Total: 246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969040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00540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478" y="4797152"/>
            <a:ext cx="4568214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4360767" cy="30963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2758"/>
            <a:ext cx="4359600" cy="32762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599" y="3567199"/>
            <a:ext cx="4359600" cy="32461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642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3"/>
          <p:cNvPicPr>
            <a:picLocks noChangeAspect="1" noChangeArrowheads="1"/>
          </p:cNvPicPr>
          <p:nvPr/>
        </p:nvPicPr>
        <p:blipFill rotWithShape="1">
          <a:blip r:embed="rId3" cstate="print"/>
          <a:srcRect t="50466"/>
          <a:stretch/>
        </p:blipFill>
        <p:spPr bwMode="auto">
          <a:xfrm>
            <a:off x="486924" y="3842885"/>
            <a:ext cx="3714776" cy="2677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63"/>
          <p:cNvPicPr>
            <a:picLocks noChangeAspect="1" noChangeArrowheads="1"/>
          </p:cNvPicPr>
          <p:nvPr/>
        </p:nvPicPr>
        <p:blipFill rotWithShape="1">
          <a:blip r:embed="rId3" cstate="print"/>
          <a:srcRect b="48727"/>
          <a:stretch/>
        </p:blipFill>
        <p:spPr bwMode="auto">
          <a:xfrm>
            <a:off x="497184" y="1052736"/>
            <a:ext cx="3714776" cy="277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CuadroTexto"/>
          <p:cNvSpPr txBox="1"/>
          <p:nvPr/>
        </p:nvSpPr>
        <p:spPr>
          <a:xfrm>
            <a:off x="749668" y="285728"/>
            <a:ext cx="2799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Brain </a:t>
            </a:r>
            <a:r>
              <a:rPr lang="en-US" sz="2400" baseline="30000" dirty="0" smtClean="0">
                <a:solidFill>
                  <a:srgbClr val="0000FF"/>
                </a:solidFill>
              </a:rPr>
              <a:t>18</a:t>
            </a:r>
            <a:r>
              <a:rPr lang="en-US" sz="2400" dirty="0" smtClean="0">
                <a:solidFill>
                  <a:srgbClr val="0000FF"/>
                </a:solidFill>
              </a:rPr>
              <a:t>FDG PET scan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591981" y="2291288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Uptake Map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390628" y="4975268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Hypometabolism</a:t>
            </a:r>
            <a:r>
              <a:rPr lang="en-US" sz="1400" dirty="0" smtClean="0">
                <a:solidFill>
                  <a:schemeClr val="bg1"/>
                </a:solidFill>
              </a:rPr>
              <a:t> Map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28" y="1000108"/>
            <a:ext cx="3500462" cy="2660985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628" y="3959154"/>
            <a:ext cx="3500462" cy="2630897"/>
          </a:xfrm>
          <a:prstGeom prst="rect">
            <a:avLst/>
          </a:prstGeom>
          <a:noFill/>
          <a:ln w="9525">
            <a:noFill/>
            <a:miter lim="800000"/>
          </a:ln>
        </p:spPr>
      </p:pic>
      <p:cxnSp>
        <p:nvCxnSpPr>
          <p:cNvPr id="13" name="12 Conector recto"/>
          <p:cNvCxnSpPr/>
          <p:nvPr/>
        </p:nvCxnSpPr>
        <p:spPr>
          <a:xfrm>
            <a:off x="214314" y="3877013"/>
            <a:ext cx="414337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4929190" y="3875407"/>
            <a:ext cx="407193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5384309" y="285728"/>
            <a:ext cx="2930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Brain </a:t>
            </a:r>
            <a:r>
              <a:rPr lang="en-US" sz="2400" baseline="30000" dirty="0" smtClean="0">
                <a:solidFill>
                  <a:srgbClr val="0000FF"/>
                </a:solidFill>
              </a:rPr>
              <a:t>11</a:t>
            </a:r>
            <a:r>
              <a:rPr lang="en-US" sz="2400" dirty="0" smtClean="0">
                <a:solidFill>
                  <a:srgbClr val="0000FF"/>
                </a:solidFill>
              </a:rPr>
              <a:t>C-PiB PET scan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6516216" y="3573016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>
                <a:solidFill>
                  <a:srgbClr val="0000FF"/>
                </a:solidFill>
                <a:uFillTx/>
              </a:rPr>
              <a:t>Healthy</a:t>
            </a:r>
            <a:endParaRPr lang="es-ES" sz="1400" dirty="0">
              <a:solidFill>
                <a:srgbClr val="0000FF"/>
              </a:solidFill>
              <a:uFillTx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6572264" y="6304299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  <a:uFillTx/>
              </a:rPr>
              <a:t>AD</a:t>
            </a:r>
            <a:endParaRPr lang="es-ES" sz="1400" dirty="0">
              <a:solidFill>
                <a:schemeClr val="bg1"/>
              </a:solidFill>
              <a:uFillTx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000232" y="3448385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  <a:uFillTx/>
              </a:rPr>
              <a:t>AD</a:t>
            </a:r>
            <a:endParaRPr lang="es-ES" sz="1400" dirty="0">
              <a:solidFill>
                <a:schemeClr val="bg1"/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29990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6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7486520" y="5641868"/>
            <a:ext cx="10201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(*) Stream Chair</a:t>
            </a:r>
            <a:endParaRPr lang="en-US" sz="1050" dirty="0"/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2388793587"/>
              </p:ext>
            </p:extLst>
          </p:nvPr>
        </p:nvGraphicFramePr>
        <p:xfrm>
          <a:off x="285720" y="836712"/>
          <a:ext cx="8640960" cy="53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ángulo 1"/>
          <p:cNvSpPr/>
          <p:nvPr/>
        </p:nvSpPr>
        <p:spPr>
          <a:xfrm>
            <a:off x="6444208" y="4221088"/>
            <a:ext cx="2376264" cy="13681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Study Coordinator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Patricio </a:t>
            </a:r>
            <a:r>
              <a:rPr lang="en-US" sz="1050" dirty="0" err="1" smtClean="0">
                <a:solidFill>
                  <a:schemeClr val="bg1"/>
                </a:solidFill>
              </a:rPr>
              <a:t>Chrem</a:t>
            </a:r>
            <a:r>
              <a:rPr lang="en-US" sz="1050" dirty="0" smtClean="0">
                <a:solidFill>
                  <a:schemeClr val="bg1"/>
                </a:solidFill>
              </a:rPr>
              <a:t> Mendez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Secretary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Noelia Egido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Data Entry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Federico Nahas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3568" y="1"/>
            <a:ext cx="7772400" cy="126875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-ADNI</a:t>
            </a:r>
          </a:p>
          <a:p>
            <a:pPr lvl="0" algn="ctr" eaLnBrk="0" hangingPunct="0">
              <a:lnSpc>
                <a:spcPct val="80000"/>
              </a:lnSpc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Staff</a:t>
            </a:r>
          </a:p>
        </p:txBody>
      </p:sp>
    </p:spTree>
    <p:extLst>
      <p:ext uri="{BB962C8B-B14F-4D97-AF65-F5344CB8AC3E}">
        <p14:creationId xmlns:p14="http://schemas.microsoft.com/office/powerpoint/2010/main" val="246841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solidFill>
                  <a:srgbClr val="0000FF"/>
                </a:solidFill>
              </a:rPr>
              <a:t>PET </a:t>
            </a:r>
            <a:r>
              <a:rPr lang="es-ES" dirty="0" err="1" smtClean="0">
                <a:solidFill>
                  <a:srgbClr val="0000FF"/>
                </a:solidFill>
              </a:rPr>
              <a:t>Amyloid</a:t>
            </a:r>
            <a:r>
              <a:rPr lang="es-ES" dirty="0" smtClean="0">
                <a:solidFill>
                  <a:srgbClr val="0000FF"/>
                </a:solidFill>
              </a:rPr>
              <a:t/>
            </a:r>
            <a:br>
              <a:rPr lang="es-ES" dirty="0" smtClean="0">
                <a:solidFill>
                  <a:srgbClr val="0000FF"/>
                </a:solidFill>
              </a:rPr>
            </a:br>
            <a:endParaRPr lang="es-ES" dirty="0">
              <a:solidFill>
                <a:srgbClr val="0000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547 </a:t>
            </a:r>
            <a:r>
              <a:rPr lang="es-ES" dirty="0" err="1" smtClean="0"/>
              <a:t>patients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PIB and FDG </a:t>
            </a:r>
          </a:p>
          <a:p>
            <a:pPr lvl="1"/>
            <a:r>
              <a:rPr lang="es-ES" dirty="0" smtClean="0"/>
              <a:t>QC: Pittsburgh </a:t>
            </a:r>
            <a:r>
              <a:rPr lang="es-ES" dirty="0" err="1" smtClean="0"/>
              <a:t>University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13 </a:t>
            </a:r>
            <a:r>
              <a:rPr lang="es-ES" dirty="0" err="1" smtClean="0"/>
              <a:t>flutemetamol</a:t>
            </a:r>
            <a:r>
              <a:rPr lang="es-ES" dirty="0" smtClean="0"/>
              <a:t> </a:t>
            </a:r>
            <a:r>
              <a:rPr lang="es-ES" dirty="0" err="1" smtClean="0"/>
              <a:t>patients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clinical</a:t>
            </a:r>
            <a:r>
              <a:rPr lang="es-ES" dirty="0" smtClean="0"/>
              <a:t> </a:t>
            </a:r>
            <a:r>
              <a:rPr lang="es-ES" dirty="0" err="1" smtClean="0"/>
              <a:t>trials</a:t>
            </a:r>
            <a:endParaRPr lang="es-ES" dirty="0" smtClean="0"/>
          </a:p>
          <a:p>
            <a:pPr lvl="1"/>
            <a:r>
              <a:rPr lang="es-ES" dirty="0" smtClean="0"/>
              <a:t>QC: </a:t>
            </a:r>
            <a:r>
              <a:rPr lang="es-ES" dirty="0" err="1" smtClean="0"/>
              <a:t>Bioclinica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733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-ADNI</a:t>
            </a:r>
          </a:p>
          <a:p>
            <a:pPr lvl="0" algn="ctr" eaLnBrk="0" hangingPunct="0"/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Patients’ Flowchart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51520" y="3285064"/>
            <a:ext cx="1296144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Patients Screened at FLENI</a:t>
            </a:r>
          </a:p>
          <a:p>
            <a:pPr algn="ctr"/>
            <a:r>
              <a:rPr lang="en-US" sz="1200" dirty="0" smtClean="0"/>
              <a:t>Nº= 60</a:t>
            </a:r>
            <a:endParaRPr lang="en-US" sz="1200" dirty="0"/>
          </a:p>
        </p:txBody>
      </p:sp>
      <p:grpSp>
        <p:nvGrpSpPr>
          <p:cNvPr id="73" name="72 Grupo"/>
          <p:cNvGrpSpPr/>
          <p:nvPr/>
        </p:nvGrpSpPr>
        <p:grpSpPr>
          <a:xfrm>
            <a:off x="3275856" y="2636912"/>
            <a:ext cx="1440160" cy="3240360"/>
            <a:chOff x="3275856" y="2636912"/>
            <a:chExt cx="1440160" cy="3240360"/>
          </a:xfrm>
        </p:grpSpPr>
        <p:sp>
          <p:nvSpPr>
            <p:cNvPr id="9" name="8 Rectángulo"/>
            <p:cNvSpPr/>
            <p:nvPr/>
          </p:nvSpPr>
          <p:spPr>
            <a:xfrm>
              <a:off x="3275856" y="2636912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Healthy Controls</a:t>
              </a:r>
            </a:p>
            <a:p>
              <a:pPr algn="ctr"/>
              <a:r>
                <a:rPr lang="en-US" sz="1200" dirty="0" smtClean="0"/>
                <a:t>Nº= 15</a:t>
              </a:r>
              <a:endParaRPr lang="en-US" sz="1200" dirty="0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3275856" y="4509120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Late MCI</a:t>
              </a:r>
            </a:p>
            <a:p>
              <a:pPr algn="ctr"/>
              <a:r>
                <a:rPr lang="en-US" sz="1200" dirty="0" smtClean="0"/>
                <a:t>Nº= 16</a:t>
              </a:r>
              <a:endParaRPr lang="en-US" sz="1200" dirty="0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3275856" y="5373216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Dementia AD</a:t>
              </a:r>
            </a:p>
            <a:p>
              <a:pPr algn="ctr"/>
              <a:r>
                <a:rPr lang="en-US" sz="1200" dirty="0" smtClean="0"/>
                <a:t>Nº=13</a:t>
              </a:r>
              <a:endParaRPr lang="en-US" sz="1200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275856" y="3573016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Early MCI</a:t>
              </a:r>
            </a:p>
            <a:p>
              <a:pPr algn="ctr"/>
              <a:r>
                <a:rPr lang="en-US" sz="1200" dirty="0" smtClean="0"/>
                <a:t>Nº=12</a:t>
              </a:r>
              <a:endParaRPr lang="en-US" sz="1200" dirty="0"/>
            </a:p>
          </p:txBody>
        </p:sp>
      </p:grpSp>
      <p:sp>
        <p:nvSpPr>
          <p:cNvPr id="23" name="22 Rectángulo"/>
          <p:cNvSpPr/>
          <p:nvPr/>
        </p:nvSpPr>
        <p:spPr>
          <a:xfrm>
            <a:off x="179512" y="4365104"/>
            <a:ext cx="1260000" cy="50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Screening Failure</a:t>
            </a:r>
          </a:p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Nº= 7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251520" y="1628880"/>
            <a:ext cx="1296144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Patients Invited to ADNI</a:t>
            </a:r>
          </a:p>
          <a:p>
            <a:pPr algn="ctr"/>
            <a:r>
              <a:rPr lang="en-US" sz="1200" dirty="0" smtClean="0"/>
              <a:t>Nº= 73</a:t>
            </a:r>
            <a:endParaRPr lang="en-US" sz="12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179512" y="4941168"/>
            <a:ext cx="1260000" cy="86177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2 Claustrophobia</a:t>
            </a:r>
          </a:p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1 Psychiatric Disease </a:t>
            </a:r>
          </a:p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1 Cancer</a:t>
            </a:r>
          </a:p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1 Adult ADHD</a:t>
            </a:r>
          </a:p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2 without informant</a:t>
            </a:r>
          </a:p>
        </p:txBody>
      </p:sp>
      <p:sp>
        <p:nvSpPr>
          <p:cNvPr id="44" name="43 Rectángulo"/>
          <p:cNvSpPr/>
          <p:nvPr/>
        </p:nvSpPr>
        <p:spPr>
          <a:xfrm>
            <a:off x="3024008" y="1628880"/>
            <a:ext cx="16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Patients Followed  </a:t>
            </a:r>
          </a:p>
          <a:p>
            <a:pPr algn="ctr"/>
            <a:r>
              <a:rPr lang="en-US" sz="1200" dirty="0" smtClean="0"/>
              <a:t>(Baseline)</a:t>
            </a:r>
          </a:p>
          <a:p>
            <a:pPr algn="ctr"/>
            <a:r>
              <a:rPr lang="en-US" sz="1200" dirty="0" smtClean="0"/>
              <a:t>Nº= 56</a:t>
            </a:r>
            <a:endParaRPr lang="en-US" sz="1200" dirty="0"/>
          </a:p>
        </p:txBody>
      </p:sp>
      <p:sp>
        <p:nvSpPr>
          <p:cNvPr id="57" name="56 Rectángulo"/>
          <p:cNvSpPr/>
          <p:nvPr/>
        </p:nvSpPr>
        <p:spPr>
          <a:xfrm>
            <a:off x="1547664" y="4365104"/>
            <a:ext cx="1260000" cy="50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Dropout</a:t>
            </a:r>
          </a:p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Nº= 3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58 CuadroTexto"/>
          <p:cNvSpPr txBox="1"/>
          <p:nvPr/>
        </p:nvSpPr>
        <p:spPr>
          <a:xfrm>
            <a:off x="1547664" y="4941168"/>
            <a:ext cx="1260000" cy="7078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2 removed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inform.cons</a:t>
            </a:r>
            <a:endParaRPr lang="en-US" sz="1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1 by distance/caregiver</a:t>
            </a:r>
          </a:p>
        </p:txBody>
      </p:sp>
      <p:cxnSp>
        <p:nvCxnSpPr>
          <p:cNvPr id="64" name="63 Conector recto de flecha"/>
          <p:cNvCxnSpPr/>
          <p:nvPr/>
        </p:nvCxnSpPr>
        <p:spPr>
          <a:xfrm>
            <a:off x="899592" y="2348880"/>
            <a:ext cx="0" cy="86409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Rectángulo"/>
          <p:cNvSpPr/>
          <p:nvPr/>
        </p:nvSpPr>
        <p:spPr>
          <a:xfrm>
            <a:off x="5184248" y="1628800"/>
            <a:ext cx="16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Patients Followed  </a:t>
            </a:r>
          </a:p>
          <a:p>
            <a:pPr algn="ctr"/>
            <a:r>
              <a:rPr lang="en-US" sz="1200" dirty="0" smtClean="0"/>
              <a:t>(1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year)</a:t>
            </a:r>
          </a:p>
          <a:p>
            <a:pPr algn="ctr"/>
            <a:r>
              <a:rPr lang="en-US" sz="1200" dirty="0" smtClean="0"/>
              <a:t>Nº= 50</a:t>
            </a:r>
            <a:endParaRPr lang="en-US" sz="1200" dirty="0"/>
          </a:p>
        </p:txBody>
      </p:sp>
      <p:sp>
        <p:nvSpPr>
          <p:cNvPr id="66" name="65 Rectángulo"/>
          <p:cNvSpPr/>
          <p:nvPr/>
        </p:nvSpPr>
        <p:spPr>
          <a:xfrm>
            <a:off x="7344488" y="1628800"/>
            <a:ext cx="16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Patients Followed  </a:t>
            </a:r>
          </a:p>
          <a:p>
            <a:pPr algn="ctr"/>
            <a:r>
              <a:rPr lang="en-US" sz="1200" dirty="0" smtClean="0"/>
              <a:t>(30 months)</a:t>
            </a:r>
          </a:p>
          <a:p>
            <a:pPr algn="ctr"/>
            <a:r>
              <a:rPr lang="en-US" sz="1200" dirty="0" smtClean="0"/>
              <a:t>Nº= 42/46</a:t>
            </a:r>
            <a:endParaRPr lang="en-US" sz="1200" dirty="0"/>
          </a:p>
        </p:txBody>
      </p:sp>
      <p:cxnSp>
        <p:nvCxnSpPr>
          <p:cNvPr id="68" name="67 Conector recto de flecha"/>
          <p:cNvCxnSpPr/>
          <p:nvPr/>
        </p:nvCxnSpPr>
        <p:spPr>
          <a:xfrm>
            <a:off x="1691680" y="1988840"/>
            <a:ext cx="122413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Rectángulo"/>
          <p:cNvSpPr/>
          <p:nvPr/>
        </p:nvSpPr>
        <p:spPr>
          <a:xfrm>
            <a:off x="1750040" y="2564904"/>
            <a:ext cx="1152128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New Patients Invited to ADNI</a:t>
            </a:r>
          </a:p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Nº= 6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8" name="77 Conector recto"/>
          <p:cNvCxnSpPr/>
          <p:nvPr/>
        </p:nvCxnSpPr>
        <p:spPr>
          <a:xfrm>
            <a:off x="899592" y="4020304"/>
            <a:ext cx="0" cy="2007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/>
          <p:nvPr/>
        </p:nvCxnSpPr>
        <p:spPr>
          <a:xfrm>
            <a:off x="884352" y="4198228"/>
            <a:ext cx="8073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"/>
          <p:cNvCxnSpPr/>
          <p:nvPr/>
        </p:nvCxnSpPr>
        <p:spPr>
          <a:xfrm>
            <a:off x="1691680" y="1964060"/>
            <a:ext cx="0" cy="22570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recto"/>
          <p:cNvCxnSpPr/>
          <p:nvPr/>
        </p:nvCxnSpPr>
        <p:spPr>
          <a:xfrm>
            <a:off x="3131840" y="508518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80 Grupo"/>
          <p:cNvGrpSpPr/>
          <p:nvPr/>
        </p:nvGrpSpPr>
        <p:grpSpPr>
          <a:xfrm>
            <a:off x="3131840" y="2348880"/>
            <a:ext cx="144016" cy="3285158"/>
            <a:chOff x="3131840" y="2348880"/>
            <a:chExt cx="144016" cy="3285158"/>
          </a:xfrm>
        </p:grpSpPr>
        <p:cxnSp>
          <p:nvCxnSpPr>
            <p:cNvPr id="99" name="98 Conector recto"/>
            <p:cNvCxnSpPr/>
            <p:nvPr/>
          </p:nvCxnSpPr>
          <p:spPr>
            <a:xfrm>
              <a:off x="3131840" y="2348880"/>
              <a:ext cx="0" cy="328515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12 Conector recto"/>
            <p:cNvCxnSpPr/>
            <p:nvPr/>
          </p:nvCxnSpPr>
          <p:spPr>
            <a:xfrm>
              <a:off x="3131840" y="5608290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114 Conector recto"/>
            <p:cNvCxnSpPr/>
            <p:nvPr/>
          </p:nvCxnSpPr>
          <p:spPr>
            <a:xfrm>
              <a:off x="3131840" y="4744194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115 Conector recto"/>
            <p:cNvCxnSpPr/>
            <p:nvPr/>
          </p:nvCxnSpPr>
          <p:spPr>
            <a:xfrm>
              <a:off x="3131840" y="3808090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116 Conector recto"/>
            <p:cNvCxnSpPr/>
            <p:nvPr/>
          </p:nvCxnSpPr>
          <p:spPr>
            <a:xfrm>
              <a:off x="3131840" y="2852936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81 Grupo"/>
          <p:cNvGrpSpPr/>
          <p:nvPr/>
        </p:nvGrpSpPr>
        <p:grpSpPr>
          <a:xfrm>
            <a:off x="5292080" y="2348880"/>
            <a:ext cx="144016" cy="3312368"/>
            <a:chOff x="5292080" y="2348880"/>
            <a:chExt cx="144016" cy="3312368"/>
          </a:xfrm>
        </p:grpSpPr>
        <p:cxnSp>
          <p:nvCxnSpPr>
            <p:cNvPr id="121" name="120 Conector recto"/>
            <p:cNvCxnSpPr/>
            <p:nvPr/>
          </p:nvCxnSpPr>
          <p:spPr>
            <a:xfrm>
              <a:off x="5292080" y="2348880"/>
              <a:ext cx="0" cy="331236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121 Conector recto"/>
            <p:cNvCxnSpPr/>
            <p:nvPr/>
          </p:nvCxnSpPr>
          <p:spPr>
            <a:xfrm>
              <a:off x="5292080" y="5642198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122 Conector recto"/>
            <p:cNvCxnSpPr/>
            <p:nvPr/>
          </p:nvCxnSpPr>
          <p:spPr>
            <a:xfrm>
              <a:off x="5292080" y="4759052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123 Conector recto"/>
            <p:cNvCxnSpPr/>
            <p:nvPr/>
          </p:nvCxnSpPr>
          <p:spPr>
            <a:xfrm>
              <a:off x="5292080" y="3817615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124 Conector recto"/>
            <p:cNvCxnSpPr/>
            <p:nvPr/>
          </p:nvCxnSpPr>
          <p:spPr>
            <a:xfrm>
              <a:off x="5292080" y="2852936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83 Grupo"/>
          <p:cNvGrpSpPr/>
          <p:nvPr/>
        </p:nvGrpSpPr>
        <p:grpSpPr>
          <a:xfrm>
            <a:off x="7452320" y="2348880"/>
            <a:ext cx="144016" cy="3312368"/>
            <a:chOff x="7452320" y="2348880"/>
            <a:chExt cx="144016" cy="3312368"/>
          </a:xfrm>
        </p:grpSpPr>
        <p:cxnSp>
          <p:nvCxnSpPr>
            <p:cNvPr id="127" name="126 Conector recto"/>
            <p:cNvCxnSpPr/>
            <p:nvPr/>
          </p:nvCxnSpPr>
          <p:spPr>
            <a:xfrm>
              <a:off x="7452320" y="2348880"/>
              <a:ext cx="0" cy="331236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127 Conector recto"/>
            <p:cNvCxnSpPr/>
            <p:nvPr/>
          </p:nvCxnSpPr>
          <p:spPr>
            <a:xfrm>
              <a:off x="7452320" y="5636865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128 Conector recto"/>
            <p:cNvCxnSpPr/>
            <p:nvPr/>
          </p:nvCxnSpPr>
          <p:spPr>
            <a:xfrm>
              <a:off x="7452320" y="4759052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129 Conector recto"/>
            <p:cNvCxnSpPr/>
            <p:nvPr/>
          </p:nvCxnSpPr>
          <p:spPr>
            <a:xfrm>
              <a:off x="7452320" y="3827140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130 Conector recto"/>
            <p:cNvCxnSpPr/>
            <p:nvPr/>
          </p:nvCxnSpPr>
          <p:spPr>
            <a:xfrm>
              <a:off x="7452320" y="2852936"/>
              <a:ext cx="14401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131 Flecha a la derecha con bandas"/>
          <p:cNvSpPr/>
          <p:nvPr/>
        </p:nvSpPr>
        <p:spPr>
          <a:xfrm>
            <a:off x="4716016" y="1628800"/>
            <a:ext cx="360040" cy="720000"/>
          </a:xfrm>
          <a:prstGeom prst="stripedRightArrow">
            <a:avLst>
              <a:gd name="adj1" fmla="val 76535"/>
              <a:gd name="adj2" fmla="val 62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3" name="132 Flecha a la derecha con bandas"/>
          <p:cNvSpPr/>
          <p:nvPr/>
        </p:nvSpPr>
        <p:spPr>
          <a:xfrm>
            <a:off x="6876256" y="1628800"/>
            <a:ext cx="360040" cy="720000"/>
          </a:xfrm>
          <a:prstGeom prst="stripedRightArrow">
            <a:avLst>
              <a:gd name="adj1" fmla="val 76535"/>
              <a:gd name="adj2" fmla="val 62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57 CuadroTexto"/>
          <p:cNvSpPr txBox="1"/>
          <p:nvPr/>
        </p:nvSpPr>
        <p:spPr>
          <a:xfrm>
            <a:off x="5508104" y="3165559"/>
            <a:ext cx="1368151" cy="25391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chemeClr val="accent1">
                    <a:lumMod val="75000"/>
                  </a:schemeClr>
                </a:solidFill>
              </a:rPr>
              <a:t>1 Negativa </a:t>
            </a:r>
          </a:p>
        </p:txBody>
      </p:sp>
      <p:sp>
        <p:nvSpPr>
          <p:cNvPr id="62" name="61 CuadroTexto"/>
          <p:cNvSpPr txBox="1"/>
          <p:nvPr/>
        </p:nvSpPr>
        <p:spPr>
          <a:xfrm>
            <a:off x="5580112" y="5877272"/>
            <a:ext cx="1296144" cy="41549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chemeClr val="accent1">
                    <a:lumMod val="75000"/>
                  </a:schemeClr>
                </a:solidFill>
              </a:rPr>
              <a:t>1 Institucionalizada</a:t>
            </a:r>
          </a:p>
          <a:p>
            <a:pPr algn="ctr"/>
            <a:r>
              <a:rPr lang="pt-BR" sz="1000" dirty="0" smtClean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pt-BR" sz="1000" dirty="0" err="1" smtClean="0">
                <a:solidFill>
                  <a:schemeClr val="accent1">
                    <a:lumMod val="75000"/>
                  </a:schemeClr>
                </a:solidFill>
              </a:rPr>
              <a:t>Cancer</a:t>
            </a:r>
            <a:endParaRPr lang="en-US" sz="1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62 CuadroTexto"/>
          <p:cNvSpPr txBox="1"/>
          <p:nvPr/>
        </p:nvSpPr>
        <p:spPr>
          <a:xfrm>
            <a:off x="5508104" y="4077072"/>
            <a:ext cx="1368152" cy="4001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pt-BR" sz="1000" dirty="0" err="1" smtClean="0">
                <a:solidFill>
                  <a:schemeClr val="accent1">
                    <a:lumMod val="75000"/>
                  </a:schemeClr>
                </a:solidFill>
              </a:rPr>
              <a:t>Cancer</a:t>
            </a:r>
            <a:r>
              <a:rPr lang="pt-BR" sz="1000" dirty="0" smtClean="0">
                <a:solidFill>
                  <a:schemeClr val="accent1">
                    <a:lumMod val="75000"/>
                  </a:schemeClr>
                </a:solidFill>
              </a:rPr>
              <a:t> - 1 Negativa </a:t>
            </a:r>
          </a:p>
          <a:p>
            <a:pPr algn="ctr"/>
            <a:r>
              <a:rPr lang="pt-BR" sz="1000" dirty="0" smtClean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pt-BR" sz="1000" dirty="0" err="1" smtClean="0">
                <a:solidFill>
                  <a:schemeClr val="accent1">
                    <a:lumMod val="75000"/>
                  </a:schemeClr>
                </a:solidFill>
              </a:rPr>
              <a:t>Psiquiatrica</a:t>
            </a:r>
            <a:r>
              <a:rPr lang="pt-BR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71" name="70 Grupo"/>
          <p:cNvGrpSpPr/>
          <p:nvPr/>
        </p:nvGrpSpPr>
        <p:grpSpPr>
          <a:xfrm>
            <a:off x="5436096" y="2636912"/>
            <a:ext cx="1440160" cy="3240360"/>
            <a:chOff x="5436096" y="2636912"/>
            <a:chExt cx="1440160" cy="3240360"/>
          </a:xfrm>
        </p:grpSpPr>
        <p:sp>
          <p:nvSpPr>
            <p:cNvPr id="50" name="49 Rectángulo"/>
            <p:cNvSpPr/>
            <p:nvPr/>
          </p:nvSpPr>
          <p:spPr>
            <a:xfrm>
              <a:off x="5436096" y="3573016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Early MCI</a:t>
              </a:r>
            </a:p>
            <a:p>
              <a:pPr algn="ctr"/>
              <a:r>
                <a:rPr lang="en-US" sz="1200" dirty="0" smtClean="0"/>
                <a:t>Nº=9</a:t>
              </a:r>
              <a:endParaRPr lang="en-US" sz="1200" dirty="0"/>
            </a:p>
          </p:txBody>
        </p:sp>
        <p:sp>
          <p:nvSpPr>
            <p:cNvPr id="51" name="50 Rectángulo"/>
            <p:cNvSpPr/>
            <p:nvPr/>
          </p:nvSpPr>
          <p:spPr>
            <a:xfrm>
              <a:off x="5436096" y="2636912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Healthy Controls</a:t>
              </a:r>
            </a:p>
            <a:p>
              <a:pPr algn="ctr"/>
              <a:r>
                <a:rPr lang="en-US" sz="1200" dirty="0" smtClean="0"/>
                <a:t>Nº= 14</a:t>
              </a:r>
              <a:endParaRPr lang="en-US" sz="1200" dirty="0"/>
            </a:p>
          </p:txBody>
        </p:sp>
        <p:sp>
          <p:nvSpPr>
            <p:cNvPr id="52" name="51 Rectángulo"/>
            <p:cNvSpPr/>
            <p:nvPr/>
          </p:nvSpPr>
          <p:spPr>
            <a:xfrm>
              <a:off x="5436096" y="4509120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Late MCI</a:t>
              </a:r>
            </a:p>
            <a:p>
              <a:pPr algn="ctr"/>
              <a:r>
                <a:rPr lang="en-US" sz="1200" dirty="0" smtClean="0"/>
                <a:t>Nº= 16</a:t>
              </a:r>
              <a:endParaRPr lang="en-US" sz="1200" dirty="0"/>
            </a:p>
          </p:txBody>
        </p:sp>
        <p:sp>
          <p:nvSpPr>
            <p:cNvPr id="53" name="52 Rectángulo"/>
            <p:cNvSpPr/>
            <p:nvPr/>
          </p:nvSpPr>
          <p:spPr>
            <a:xfrm>
              <a:off x="5436096" y="5373216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Dementia AD</a:t>
              </a:r>
            </a:p>
            <a:p>
              <a:pPr algn="ctr"/>
              <a:r>
                <a:rPr lang="en-US" sz="1200" dirty="0" smtClean="0"/>
                <a:t>Nº=11</a:t>
              </a:r>
              <a:endParaRPr lang="en-US" sz="1200" dirty="0"/>
            </a:p>
          </p:txBody>
        </p:sp>
      </p:grpSp>
      <p:grpSp>
        <p:nvGrpSpPr>
          <p:cNvPr id="72" name="71 Grupo"/>
          <p:cNvGrpSpPr/>
          <p:nvPr/>
        </p:nvGrpSpPr>
        <p:grpSpPr>
          <a:xfrm>
            <a:off x="7596336" y="2636912"/>
            <a:ext cx="1440160" cy="3240360"/>
            <a:chOff x="7596336" y="2636912"/>
            <a:chExt cx="1440160" cy="3240360"/>
          </a:xfrm>
        </p:grpSpPr>
        <p:sp>
          <p:nvSpPr>
            <p:cNvPr id="55" name="54 Rectángulo"/>
            <p:cNvSpPr/>
            <p:nvPr/>
          </p:nvSpPr>
          <p:spPr>
            <a:xfrm>
              <a:off x="7596336" y="3573016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Early MCI</a:t>
              </a:r>
            </a:p>
            <a:p>
              <a:pPr algn="ctr"/>
              <a:r>
                <a:rPr lang="en-US" sz="1200" dirty="0" smtClean="0"/>
                <a:t>Nº=6</a:t>
              </a:r>
              <a:endParaRPr lang="en-US" sz="1200" dirty="0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7596336" y="2636912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Healthy Controls</a:t>
              </a:r>
            </a:p>
            <a:p>
              <a:pPr algn="ctr"/>
              <a:r>
                <a:rPr lang="en-US" sz="1200" dirty="0" smtClean="0"/>
                <a:t>Nº= 11</a:t>
              </a:r>
              <a:endParaRPr lang="en-US" sz="1200" dirty="0"/>
            </a:p>
          </p:txBody>
        </p:sp>
        <p:sp>
          <p:nvSpPr>
            <p:cNvPr id="60" name="59 Rectángulo"/>
            <p:cNvSpPr/>
            <p:nvPr/>
          </p:nvSpPr>
          <p:spPr>
            <a:xfrm>
              <a:off x="7596336" y="4509120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Late MCI</a:t>
              </a:r>
            </a:p>
            <a:p>
              <a:pPr algn="ctr"/>
              <a:r>
                <a:rPr lang="en-US" sz="1200" dirty="0" smtClean="0"/>
                <a:t>Nº=15</a:t>
              </a:r>
              <a:endParaRPr lang="en-US" sz="1200" dirty="0"/>
            </a:p>
          </p:txBody>
        </p:sp>
        <p:sp>
          <p:nvSpPr>
            <p:cNvPr id="61" name="60 Rectángulo"/>
            <p:cNvSpPr/>
            <p:nvPr/>
          </p:nvSpPr>
          <p:spPr>
            <a:xfrm>
              <a:off x="7596336" y="5373216"/>
              <a:ext cx="144000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Dementia AD</a:t>
              </a:r>
            </a:p>
            <a:p>
              <a:pPr algn="ctr"/>
              <a:r>
                <a:rPr lang="en-US" sz="1200" dirty="0" smtClean="0"/>
                <a:t>Nº=10</a:t>
              </a:r>
              <a:endParaRPr lang="en-US" sz="1200" dirty="0"/>
            </a:p>
          </p:txBody>
        </p:sp>
      </p:grpSp>
      <p:sp>
        <p:nvSpPr>
          <p:cNvPr id="67" name="66 CuadroTexto"/>
          <p:cNvSpPr txBox="1"/>
          <p:nvPr/>
        </p:nvSpPr>
        <p:spPr>
          <a:xfrm>
            <a:off x="7668344" y="3160018"/>
            <a:ext cx="1368151" cy="25391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chemeClr val="accent1">
                    <a:lumMod val="75000"/>
                  </a:schemeClr>
                </a:solidFill>
              </a:rPr>
              <a:t>1 Negativa </a:t>
            </a:r>
          </a:p>
        </p:txBody>
      </p:sp>
      <p:sp>
        <p:nvSpPr>
          <p:cNvPr id="70" name="69 CuadroTexto"/>
          <p:cNvSpPr txBox="1"/>
          <p:nvPr/>
        </p:nvSpPr>
        <p:spPr>
          <a:xfrm>
            <a:off x="7668344" y="4096122"/>
            <a:ext cx="1368151" cy="25391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chemeClr val="accent1">
                    <a:lumMod val="75000"/>
                  </a:schemeClr>
                </a:solidFill>
              </a:rPr>
              <a:t>1 Negativa </a:t>
            </a:r>
          </a:p>
        </p:txBody>
      </p:sp>
      <p:sp>
        <p:nvSpPr>
          <p:cNvPr id="74" name="73 CuadroTexto"/>
          <p:cNvSpPr txBox="1"/>
          <p:nvPr/>
        </p:nvSpPr>
        <p:spPr>
          <a:xfrm>
            <a:off x="7668344" y="5032226"/>
            <a:ext cx="1368151" cy="25391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chemeClr val="accent1">
                    <a:lumMod val="75000"/>
                  </a:schemeClr>
                </a:solidFill>
              </a:rPr>
              <a:t>1 Negativa 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7668344" y="5896322"/>
            <a:ext cx="1368151" cy="25391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00" dirty="0" smtClean="0">
                <a:solidFill>
                  <a:schemeClr val="accent1">
                    <a:lumMod val="75000"/>
                  </a:schemeClr>
                </a:solidFill>
              </a:rPr>
              <a:t>1 Negativa </a:t>
            </a:r>
          </a:p>
        </p:txBody>
      </p:sp>
      <p:pic>
        <p:nvPicPr>
          <p:cNvPr id="76" name="Picture 4" descr="pi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43054"/>
            <a:ext cx="9163050" cy="542330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 descr="pi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43054"/>
            <a:ext cx="9163050" cy="54233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-ADNI</a:t>
            </a:r>
          </a:p>
          <a:p>
            <a:pPr lvl="0" algn="ctr" eaLnBrk="0" hangingPunct="0"/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</a:t>
            </a:r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251520" y="2217452"/>
          <a:ext cx="8715405" cy="363339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39023"/>
                <a:gridCol w="735609"/>
                <a:gridCol w="809170"/>
                <a:gridCol w="688133"/>
                <a:gridCol w="857256"/>
                <a:gridCol w="785818"/>
                <a:gridCol w="857256"/>
                <a:gridCol w="1071570"/>
                <a:gridCol w="1071570"/>
              </a:tblGrid>
              <a:tr h="5857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Total</a:t>
                      </a:r>
                    </a:p>
                    <a:p>
                      <a:pPr algn="ctr"/>
                      <a:r>
                        <a:rPr lang="en-US" sz="1600" dirty="0" smtClean="0"/>
                        <a:t>Nº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NPS</a:t>
                      </a:r>
                    </a:p>
                    <a:p>
                      <a:pPr algn="ctr"/>
                      <a:r>
                        <a:rPr lang="en-US" sz="1600" dirty="0" smtClean="0"/>
                        <a:t>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MRI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CSF</a:t>
                      </a:r>
                    </a:p>
                    <a:p>
                      <a:pPr algn="ctr"/>
                      <a:r>
                        <a:rPr lang="en-US" sz="1600" dirty="0" smtClean="0"/>
                        <a:t>A</a:t>
                      </a:r>
                      <a:r>
                        <a:rPr lang="el-GR" sz="1600" dirty="0" smtClean="0"/>
                        <a:t>β</a:t>
                      </a:r>
                      <a:r>
                        <a:rPr lang="en-US" sz="1600" dirty="0" smtClean="0"/>
                        <a:t>-tau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PET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FDG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PET</a:t>
                      </a:r>
                    </a:p>
                    <a:p>
                      <a:pPr algn="ctr"/>
                      <a:r>
                        <a:rPr lang="en-US" sz="1600" dirty="0" err="1" smtClean="0"/>
                        <a:t>PiB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Follow-up</a:t>
                      </a:r>
                    </a:p>
                    <a:p>
                      <a:pPr algn="ctr"/>
                      <a:r>
                        <a:rPr lang="en-US" sz="1600" dirty="0" smtClean="0"/>
                        <a:t>1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Follow-up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30 month</a:t>
                      </a:r>
                      <a:endParaRPr lang="en-US" sz="1600" dirty="0"/>
                    </a:p>
                  </a:txBody>
                  <a:tcPr/>
                </a:tc>
              </a:tr>
              <a:tr h="58579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Healthy Controls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</a:tr>
              <a:tr h="58579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Early MCI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</a:tr>
              <a:tr h="680626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Late MCI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</a:tr>
              <a:tr h="58579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Dementia 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</a:tr>
              <a:tr h="58579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56</a:t>
                      </a:r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40</a:t>
                      </a:r>
                    </a:p>
                    <a:p>
                      <a:pPr algn="ctr"/>
                      <a:r>
                        <a:rPr lang="en-US" sz="1700" b="1" dirty="0" smtClean="0"/>
                        <a:t>(71%)</a:t>
                      </a:r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53</a:t>
                      </a:r>
                    </a:p>
                    <a:p>
                      <a:pPr algn="ctr"/>
                      <a:r>
                        <a:rPr lang="en-US" sz="1700" b="1" dirty="0" smtClean="0"/>
                        <a:t>(95%)</a:t>
                      </a:r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50</a:t>
                      </a:r>
                    </a:p>
                    <a:p>
                      <a:pPr algn="ctr"/>
                      <a:r>
                        <a:rPr lang="en-US" sz="1700" b="1" dirty="0" smtClean="0"/>
                        <a:t>(89%)</a:t>
                      </a:r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/>
                        <a:t>50</a:t>
                      </a:r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en-US" sz="17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10 Flecha derecha"/>
          <p:cNvSpPr/>
          <p:nvPr/>
        </p:nvSpPr>
        <p:spPr>
          <a:xfrm>
            <a:off x="2823257" y="1628800"/>
            <a:ext cx="4000528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4323455" y="170023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Baseline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883955" y="170023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Follow-up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11 Flecha izquierda y derecha"/>
          <p:cNvSpPr/>
          <p:nvPr/>
        </p:nvSpPr>
        <p:spPr>
          <a:xfrm>
            <a:off x="6859883" y="1628800"/>
            <a:ext cx="2178480" cy="5000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2 CuadroTexto"/>
          <p:cNvSpPr txBox="1"/>
          <p:nvPr/>
        </p:nvSpPr>
        <p:spPr>
          <a:xfrm>
            <a:off x="7461456" y="170023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Follow-up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17 Conector recto"/>
          <p:cNvCxnSpPr/>
          <p:nvPr/>
        </p:nvCxnSpPr>
        <p:spPr>
          <a:xfrm rot="5400000">
            <a:off x="5037834" y="3999748"/>
            <a:ext cx="3571106" cy="79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rot="5400000">
            <a:off x="1038101" y="3999748"/>
            <a:ext cx="3571106" cy="79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rot="5400000">
            <a:off x="6110199" y="3999748"/>
            <a:ext cx="3571106" cy="79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Elipse"/>
          <p:cNvSpPr/>
          <p:nvPr/>
        </p:nvSpPr>
        <p:spPr>
          <a:xfrm>
            <a:off x="2037439" y="5159510"/>
            <a:ext cx="857256" cy="785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23 Elipse"/>
          <p:cNvSpPr/>
          <p:nvPr/>
        </p:nvSpPr>
        <p:spPr>
          <a:xfrm>
            <a:off x="4323455" y="5159510"/>
            <a:ext cx="857256" cy="785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24 Elipse"/>
          <p:cNvSpPr/>
          <p:nvPr/>
        </p:nvSpPr>
        <p:spPr>
          <a:xfrm>
            <a:off x="5109273" y="5159510"/>
            <a:ext cx="857256" cy="785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25 Elipse"/>
          <p:cNvSpPr/>
          <p:nvPr/>
        </p:nvSpPr>
        <p:spPr>
          <a:xfrm>
            <a:off x="5966529" y="5159510"/>
            <a:ext cx="857256" cy="785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split orient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67641" y="728701"/>
            <a:ext cx="992579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s-AR" b="1" dirty="0" err="1" smtClean="0"/>
              <a:t>Baseline</a:t>
            </a:r>
            <a:endParaRPr lang="es-AR" b="1" dirty="0" smtClean="0"/>
          </a:p>
          <a:p>
            <a:pPr algn="ctr"/>
            <a:r>
              <a:rPr lang="es-AR" dirty="0" smtClean="0"/>
              <a:t>n=56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1781139" y="1592797"/>
            <a:ext cx="654897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s-AR" dirty="0" smtClean="0"/>
              <a:t>CN</a:t>
            </a:r>
          </a:p>
          <a:p>
            <a:pPr algn="ctr"/>
            <a:r>
              <a:rPr lang="es-AR" dirty="0" smtClean="0"/>
              <a:t>n=15</a:t>
            </a:r>
            <a:endParaRPr lang="es-AR" dirty="0"/>
          </a:p>
        </p:txBody>
      </p:sp>
      <p:sp>
        <p:nvSpPr>
          <p:cNvPr id="6" name="5 CuadroTexto"/>
          <p:cNvSpPr txBox="1"/>
          <p:nvPr/>
        </p:nvSpPr>
        <p:spPr>
          <a:xfrm>
            <a:off x="4117524" y="1594103"/>
            <a:ext cx="1429451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MCI</a:t>
            </a:r>
          </a:p>
          <a:p>
            <a:pPr algn="ctr"/>
            <a:r>
              <a:rPr lang="es-AR" dirty="0" smtClean="0"/>
              <a:t>N=27</a:t>
            </a:r>
            <a:endParaRPr lang="es-AR" dirty="0"/>
          </a:p>
        </p:txBody>
      </p:sp>
      <p:sp>
        <p:nvSpPr>
          <p:cNvPr id="8" name="7 CuadroTexto"/>
          <p:cNvSpPr txBox="1"/>
          <p:nvPr/>
        </p:nvSpPr>
        <p:spPr>
          <a:xfrm>
            <a:off x="6662191" y="1592797"/>
            <a:ext cx="1428997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s-AR" dirty="0" smtClean="0"/>
              <a:t>AD </a:t>
            </a:r>
            <a:r>
              <a:rPr lang="es-AR" dirty="0" err="1" smtClean="0"/>
              <a:t>Dementia</a:t>
            </a:r>
            <a:endParaRPr lang="es-AR" dirty="0" smtClean="0"/>
          </a:p>
          <a:p>
            <a:pPr algn="ctr"/>
            <a:r>
              <a:rPr lang="es-AR" dirty="0" smtClean="0"/>
              <a:t>n=14</a:t>
            </a:r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1655409" y="3593630"/>
            <a:ext cx="926660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CN</a:t>
            </a:r>
          </a:p>
          <a:p>
            <a:pPr algn="ctr"/>
            <a:r>
              <a:rPr lang="es-AR" dirty="0" smtClean="0"/>
              <a:t>n=14</a:t>
            </a:r>
            <a:endParaRPr lang="es-AR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662191" y="3593630"/>
            <a:ext cx="1428997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s-AR" dirty="0" smtClean="0"/>
              <a:t>AD </a:t>
            </a:r>
            <a:r>
              <a:rPr lang="es-AR" dirty="0" err="1" smtClean="0"/>
              <a:t>Dementia</a:t>
            </a:r>
            <a:endParaRPr lang="es-AR" dirty="0" smtClean="0"/>
          </a:p>
          <a:p>
            <a:pPr algn="ctr"/>
            <a:r>
              <a:rPr lang="es-AR" dirty="0" smtClean="0"/>
              <a:t>n=11</a:t>
            </a:r>
            <a:endParaRPr lang="es-AR" dirty="0"/>
          </a:p>
        </p:txBody>
      </p:sp>
      <p:cxnSp>
        <p:nvCxnSpPr>
          <p:cNvPr id="26" name="25 Conector recto de flecha"/>
          <p:cNvCxnSpPr>
            <a:stCxn id="5" idx="2"/>
            <a:endCxn id="9" idx="0"/>
          </p:cNvCxnSpPr>
          <p:nvPr/>
        </p:nvCxnSpPr>
        <p:spPr>
          <a:xfrm>
            <a:off x="2108588" y="2239128"/>
            <a:ext cx="10151" cy="13545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6" idx="2"/>
            <a:endCxn id="50" idx="0"/>
          </p:cNvCxnSpPr>
          <p:nvPr/>
        </p:nvCxnSpPr>
        <p:spPr>
          <a:xfrm flipH="1">
            <a:off x="4818840" y="2240434"/>
            <a:ext cx="13410" cy="13531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8" idx="2"/>
            <a:endCxn id="12" idx="0"/>
          </p:cNvCxnSpPr>
          <p:nvPr/>
        </p:nvCxnSpPr>
        <p:spPr>
          <a:xfrm>
            <a:off x="7376690" y="2239128"/>
            <a:ext cx="0" cy="13545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5162933" y="2668013"/>
            <a:ext cx="1344148" cy="4001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s-AR" sz="1000" dirty="0" smtClean="0"/>
              <a:t>1 Cancer, 1 Psiquiatric disease, </a:t>
            </a:r>
          </a:p>
        </p:txBody>
      </p:sp>
      <p:cxnSp>
        <p:nvCxnSpPr>
          <p:cNvPr id="38" name="37 Forma"/>
          <p:cNvCxnSpPr>
            <a:stCxn id="6" idx="2"/>
            <a:endCxn id="36" idx="1"/>
          </p:cNvCxnSpPr>
          <p:nvPr/>
        </p:nvCxnSpPr>
        <p:spPr>
          <a:xfrm rot="16200000" flipH="1">
            <a:off x="4683774" y="2388909"/>
            <a:ext cx="627634" cy="33068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2439373" y="2588857"/>
            <a:ext cx="1174815" cy="4001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s-AR" sz="1000" dirty="0" smtClean="0"/>
              <a:t>1 </a:t>
            </a:r>
            <a:r>
              <a:rPr lang="es-AR" sz="1000" dirty="0" err="1" smtClean="0"/>
              <a:t>Negative</a:t>
            </a:r>
            <a:r>
              <a:rPr lang="es-AR" sz="1000" dirty="0" smtClean="0"/>
              <a:t> </a:t>
            </a:r>
            <a:r>
              <a:rPr lang="es-AR" sz="1000" dirty="0" err="1" smtClean="0"/>
              <a:t>to</a:t>
            </a:r>
            <a:r>
              <a:rPr lang="es-AR" sz="1000" dirty="0" smtClean="0"/>
              <a:t> </a:t>
            </a:r>
            <a:r>
              <a:rPr lang="es-AR" sz="1000" dirty="0" err="1" smtClean="0"/>
              <a:t>continue</a:t>
            </a:r>
            <a:endParaRPr lang="es-AR" sz="1000" dirty="0" smtClean="0"/>
          </a:p>
        </p:txBody>
      </p:sp>
      <p:cxnSp>
        <p:nvCxnSpPr>
          <p:cNvPr id="41" name="40 Forma"/>
          <p:cNvCxnSpPr>
            <a:stCxn id="5" idx="2"/>
            <a:endCxn id="39" idx="1"/>
          </p:cNvCxnSpPr>
          <p:nvPr/>
        </p:nvCxnSpPr>
        <p:spPr>
          <a:xfrm rot="16200000" flipH="1">
            <a:off x="1999088" y="2348627"/>
            <a:ext cx="549784" cy="33078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7497979" y="2668013"/>
            <a:ext cx="1595669" cy="4001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s-AR" sz="1000" dirty="0" smtClean="0"/>
              <a:t>1 </a:t>
            </a:r>
            <a:r>
              <a:rPr lang="es-AR" sz="1000" dirty="0" err="1" smtClean="0"/>
              <a:t>Cancer</a:t>
            </a:r>
            <a:r>
              <a:rPr lang="es-AR" sz="1000" dirty="0" smtClean="0"/>
              <a:t>, 1 </a:t>
            </a:r>
            <a:r>
              <a:rPr lang="es-AR" sz="1000" dirty="0" err="1" smtClean="0"/>
              <a:t>Institucionalized</a:t>
            </a:r>
            <a:endParaRPr lang="es-AR" sz="1000" dirty="0"/>
          </a:p>
        </p:txBody>
      </p:sp>
      <p:cxnSp>
        <p:nvCxnSpPr>
          <p:cNvPr id="45" name="44 Forma"/>
          <p:cNvCxnSpPr>
            <a:endCxn id="43" idx="1"/>
          </p:cNvCxnSpPr>
          <p:nvPr/>
        </p:nvCxnSpPr>
        <p:spPr>
          <a:xfrm rot="16200000" flipH="1">
            <a:off x="7137035" y="2507123"/>
            <a:ext cx="609287" cy="112601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CuadroTexto"/>
          <p:cNvSpPr txBox="1"/>
          <p:nvPr/>
        </p:nvSpPr>
        <p:spPr>
          <a:xfrm>
            <a:off x="2916967" y="3593630"/>
            <a:ext cx="3803745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Total MCI</a:t>
            </a:r>
          </a:p>
          <a:p>
            <a:pPr algn="ctr"/>
            <a:r>
              <a:rPr lang="es-AR" dirty="0" smtClean="0"/>
              <a:t>                         n=25                  </a:t>
            </a:r>
            <a:r>
              <a:rPr lang="es-AR" dirty="0" smtClean="0">
                <a:solidFill>
                  <a:srgbClr val="0000FF"/>
                </a:solidFill>
              </a:rPr>
              <a:t>n=5</a:t>
            </a:r>
            <a:r>
              <a:rPr lang="es-AR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(⅕*)</a:t>
            </a:r>
            <a:endParaRPr lang="es-AR" dirty="0">
              <a:solidFill>
                <a:srgbClr val="0000FF"/>
              </a:solidFill>
            </a:endParaRPr>
          </a:p>
        </p:txBody>
      </p:sp>
      <p:cxnSp>
        <p:nvCxnSpPr>
          <p:cNvPr id="27" name="26 Conector recto de flecha"/>
          <p:cNvCxnSpPr>
            <a:stCxn id="4" idx="2"/>
            <a:endCxn id="6" idx="0"/>
          </p:cNvCxnSpPr>
          <p:nvPr/>
        </p:nvCxnSpPr>
        <p:spPr>
          <a:xfrm>
            <a:off x="4763931" y="1375032"/>
            <a:ext cx="68319" cy="2190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4" idx="2"/>
            <a:endCxn id="5" idx="0"/>
          </p:cNvCxnSpPr>
          <p:nvPr/>
        </p:nvCxnSpPr>
        <p:spPr>
          <a:xfrm flipH="1">
            <a:off x="2108588" y="1375032"/>
            <a:ext cx="2655343" cy="217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4" idx="2"/>
            <a:endCxn id="8" idx="0"/>
          </p:cNvCxnSpPr>
          <p:nvPr/>
        </p:nvCxnSpPr>
        <p:spPr>
          <a:xfrm>
            <a:off x="4763931" y="1375032"/>
            <a:ext cx="2612759" cy="217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>
            <a:off x="5577648" y="3592324"/>
            <a:ext cx="0" cy="64763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lecha circular 12"/>
          <p:cNvSpPr/>
          <p:nvPr/>
        </p:nvSpPr>
        <p:spPr>
          <a:xfrm>
            <a:off x="6315059" y="3268288"/>
            <a:ext cx="576064" cy="594066"/>
          </a:xfrm>
          <a:prstGeom prst="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4" name="8 CuadroTexto"/>
          <p:cNvSpPr txBox="1"/>
          <p:nvPr/>
        </p:nvSpPr>
        <p:spPr>
          <a:xfrm>
            <a:off x="1567397" y="4780456"/>
            <a:ext cx="1123311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CN</a:t>
            </a:r>
          </a:p>
          <a:p>
            <a:pPr algn="ctr"/>
            <a:r>
              <a:rPr lang="es-AR" dirty="0" smtClean="0"/>
              <a:t>    n=5   </a:t>
            </a:r>
            <a:r>
              <a:rPr lang="es-AR" dirty="0" smtClean="0">
                <a:solidFill>
                  <a:srgbClr val="0000FF"/>
                </a:solidFill>
              </a:rPr>
              <a:t>1*</a:t>
            </a:r>
            <a:endParaRPr lang="es-AR" dirty="0">
              <a:solidFill>
                <a:srgbClr val="0000FF"/>
              </a:solidFill>
            </a:endParaRPr>
          </a:p>
        </p:txBody>
      </p:sp>
      <p:sp>
        <p:nvSpPr>
          <p:cNvPr id="35" name="11 CuadroTexto"/>
          <p:cNvSpPr txBox="1"/>
          <p:nvPr/>
        </p:nvSpPr>
        <p:spPr>
          <a:xfrm>
            <a:off x="6662191" y="4780456"/>
            <a:ext cx="1428997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s-AR" dirty="0" smtClean="0"/>
              <a:t>AD </a:t>
            </a:r>
            <a:r>
              <a:rPr lang="es-AR" dirty="0" err="1" smtClean="0"/>
              <a:t>Dementia</a:t>
            </a:r>
            <a:endParaRPr lang="es-AR" dirty="0" smtClean="0"/>
          </a:p>
          <a:p>
            <a:pPr algn="ctr"/>
            <a:r>
              <a:rPr lang="es-AR" dirty="0" smtClean="0"/>
              <a:t>n=</a:t>
            </a:r>
            <a:r>
              <a:rPr lang="es-AR" dirty="0"/>
              <a:t>3</a:t>
            </a:r>
          </a:p>
        </p:txBody>
      </p:sp>
      <p:sp>
        <p:nvSpPr>
          <p:cNvPr id="37" name="49 CuadroTexto"/>
          <p:cNvSpPr txBox="1"/>
          <p:nvPr/>
        </p:nvSpPr>
        <p:spPr>
          <a:xfrm>
            <a:off x="2916967" y="4780456"/>
            <a:ext cx="3648405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Total MCI</a:t>
            </a:r>
          </a:p>
          <a:p>
            <a:pPr algn="ctr"/>
            <a:r>
              <a:rPr lang="es-AR" dirty="0" smtClean="0"/>
              <a:t>                             n=</a:t>
            </a:r>
            <a:r>
              <a:rPr lang="es-AR" dirty="0"/>
              <a:t>6</a:t>
            </a:r>
            <a:r>
              <a:rPr lang="es-AR" dirty="0" smtClean="0"/>
              <a:t>                       </a:t>
            </a:r>
            <a:r>
              <a:rPr lang="es-AR" dirty="0" smtClean="0">
                <a:solidFill>
                  <a:srgbClr val="0000FF"/>
                </a:solidFill>
              </a:rPr>
              <a:t>n=1</a:t>
            </a:r>
            <a:endParaRPr lang="es-AR" dirty="0">
              <a:solidFill>
                <a:srgbClr val="0000FF"/>
              </a:solidFill>
            </a:endParaRPr>
          </a:p>
        </p:txBody>
      </p:sp>
      <p:cxnSp>
        <p:nvCxnSpPr>
          <p:cNvPr id="40" name="Conector recto 39"/>
          <p:cNvCxnSpPr/>
          <p:nvPr/>
        </p:nvCxnSpPr>
        <p:spPr>
          <a:xfrm>
            <a:off x="5977882" y="4780456"/>
            <a:ext cx="0" cy="65354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lecha circular 41"/>
          <p:cNvSpPr/>
          <p:nvPr/>
        </p:nvSpPr>
        <p:spPr>
          <a:xfrm>
            <a:off x="6352778" y="4455114"/>
            <a:ext cx="576064" cy="594066"/>
          </a:xfrm>
          <a:prstGeom prst="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19" name="Conector recto de flecha 18"/>
          <p:cNvCxnSpPr>
            <a:stCxn id="9" idx="2"/>
            <a:endCxn id="34" idx="0"/>
          </p:cNvCxnSpPr>
          <p:nvPr/>
        </p:nvCxnSpPr>
        <p:spPr>
          <a:xfrm>
            <a:off x="2118739" y="4239961"/>
            <a:ext cx="10314" cy="540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5017776" y="4239961"/>
            <a:ext cx="0" cy="540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2" idx="2"/>
            <a:endCxn id="35" idx="0"/>
          </p:cNvCxnSpPr>
          <p:nvPr/>
        </p:nvCxnSpPr>
        <p:spPr>
          <a:xfrm>
            <a:off x="7376690" y="4239961"/>
            <a:ext cx="0" cy="540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43 Rectángulo"/>
          <p:cNvSpPr/>
          <p:nvPr/>
        </p:nvSpPr>
        <p:spPr>
          <a:xfrm>
            <a:off x="125731" y="1519127"/>
            <a:ext cx="1244818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Patients Followed  </a:t>
            </a:r>
          </a:p>
          <a:p>
            <a:pPr algn="ctr"/>
            <a:r>
              <a:rPr lang="en-US" sz="1200" dirty="0" smtClean="0"/>
              <a:t>(Baseline)</a:t>
            </a:r>
          </a:p>
          <a:p>
            <a:pPr algn="ctr"/>
            <a:r>
              <a:rPr lang="en-US" sz="1200" dirty="0" smtClean="0"/>
              <a:t>Nº= 56</a:t>
            </a:r>
            <a:endParaRPr lang="en-US" sz="1200" dirty="0"/>
          </a:p>
        </p:txBody>
      </p:sp>
      <p:sp>
        <p:nvSpPr>
          <p:cNvPr id="46" name="64 Rectángulo"/>
          <p:cNvSpPr/>
          <p:nvPr/>
        </p:nvSpPr>
        <p:spPr>
          <a:xfrm>
            <a:off x="100584" y="3561501"/>
            <a:ext cx="1269965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Patients Followed  </a:t>
            </a:r>
          </a:p>
          <a:p>
            <a:pPr algn="ctr"/>
            <a:r>
              <a:rPr lang="en-US" sz="1200" dirty="0" smtClean="0"/>
              <a:t>(1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year)</a:t>
            </a:r>
          </a:p>
          <a:p>
            <a:pPr algn="ctr"/>
            <a:r>
              <a:rPr lang="en-US" sz="1200" dirty="0" smtClean="0"/>
              <a:t>Nº= 50</a:t>
            </a:r>
            <a:endParaRPr lang="en-US" sz="1200" dirty="0"/>
          </a:p>
        </p:txBody>
      </p:sp>
      <p:sp>
        <p:nvSpPr>
          <p:cNvPr id="47" name="65 Rectángulo"/>
          <p:cNvSpPr/>
          <p:nvPr/>
        </p:nvSpPr>
        <p:spPr>
          <a:xfrm>
            <a:off x="100584" y="4779150"/>
            <a:ext cx="1269965" cy="1332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Patients Followed  </a:t>
            </a:r>
          </a:p>
          <a:p>
            <a:pPr algn="ctr"/>
            <a:r>
              <a:rPr lang="en-US" sz="1200" dirty="0" smtClean="0"/>
              <a:t>(30 months)</a:t>
            </a:r>
          </a:p>
          <a:p>
            <a:pPr algn="ctr"/>
            <a:r>
              <a:rPr lang="en-US" sz="1200" dirty="0" smtClean="0"/>
              <a:t>Nº= 42/46</a:t>
            </a:r>
          </a:p>
          <a:p>
            <a:pPr algn="ctr"/>
            <a:r>
              <a:rPr lang="en-US" sz="1200" dirty="0" smtClean="0"/>
              <a:t>Only 14 registered on database so far</a:t>
            </a:r>
          </a:p>
          <a:p>
            <a:pPr algn="ctr"/>
            <a:endParaRPr lang="en-US" sz="1200" dirty="0"/>
          </a:p>
        </p:txBody>
      </p:sp>
      <p:cxnSp>
        <p:nvCxnSpPr>
          <p:cNvPr id="51" name="Conector recto 50"/>
          <p:cNvCxnSpPr/>
          <p:nvPr/>
        </p:nvCxnSpPr>
        <p:spPr>
          <a:xfrm>
            <a:off x="2292195" y="4780456"/>
            <a:ext cx="0" cy="65354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Flecha circular 51"/>
          <p:cNvSpPr/>
          <p:nvPr/>
        </p:nvSpPr>
        <p:spPr>
          <a:xfrm>
            <a:off x="2508877" y="4409939"/>
            <a:ext cx="576064" cy="594066"/>
          </a:xfrm>
          <a:prstGeom prst="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781139" y="6111369"/>
            <a:ext cx="432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Reference *</a:t>
            </a:r>
            <a:r>
              <a:rPr lang="es-ES" dirty="0" smtClean="0"/>
              <a:t>: </a:t>
            </a:r>
            <a:r>
              <a:rPr lang="es-ES" dirty="0" err="1" smtClean="0"/>
              <a:t>Negative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amyloid</a:t>
            </a:r>
            <a:r>
              <a:rPr lang="es-ES" dirty="0" smtClean="0"/>
              <a:t> </a:t>
            </a:r>
            <a:r>
              <a:rPr lang="es-ES" dirty="0" err="1" smtClean="0"/>
              <a:t>detection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3682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i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43054"/>
            <a:ext cx="9163050" cy="54233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-ADNI</a:t>
            </a:r>
          </a:p>
          <a:p>
            <a:pPr lvl="0" algn="ctr" eaLnBrk="0" hangingPunct="0"/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Publications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39552" y="1412776"/>
            <a:ext cx="799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s-AR" sz="1600" dirty="0" smtClean="0"/>
              <a:t> </a:t>
            </a:r>
            <a:r>
              <a:rPr lang="es-AR" sz="1600" dirty="0" err="1" smtClean="0"/>
              <a:t>Published</a:t>
            </a:r>
            <a:endParaRPr lang="es-AR" sz="1600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b="1" dirty="0" smtClean="0"/>
              <a:t> Creation of the Argentina-Alzheimer’s Disease </a:t>
            </a:r>
            <a:r>
              <a:rPr lang="en-US" sz="1600" b="1" dirty="0" err="1" smtClean="0"/>
              <a:t>Neuroimaging</a:t>
            </a:r>
            <a:r>
              <a:rPr lang="en-US" sz="1600" b="1" dirty="0" smtClean="0"/>
              <a:t> Initiative</a:t>
            </a:r>
            <a:r>
              <a:rPr lang="en-US" sz="1600" dirty="0" smtClean="0"/>
              <a:t>. </a:t>
            </a:r>
            <a:r>
              <a:rPr lang="es-AR" sz="1600" dirty="0" err="1" smtClean="0"/>
              <a:t>Marıa</a:t>
            </a:r>
            <a:r>
              <a:rPr lang="es-AR" sz="1600" dirty="0" smtClean="0"/>
              <a:t> Julieta </a:t>
            </a:r>
            <a:r>
              <a:rPr lang="es-AR" sz="1600" dirty="0" err="1" smtClean="0"/>
              <a:t>Russo</a:t>
            </a:r>
            <a:r>
              <a:rPr lang="es-AR" sz="1600" dirty="0" smtClean="0"/>
              <a:t>, </a:t>
            </a:r>
            <a:r>
              <a:rPr lang="en-US" sz="1600" dirty="0" smtClean="0"/>
              <a:t>Gustavo </a:t>
            </a:r>
            <a:r>
              <a:rPr lang="en-US" sz="1600" dirty="0" err="1" smtClean="0"/>
              <a:t>Sevlever</a:t>
            </a:r>
            <a:r>
              <a:rPr lang="en-US" sz="1600" dirty="0" smtClean="0"/>
              <a:t> et al. Alzheimer’s &amp; Dementia 2014:10 S84–S87.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 smtClean="0"/>
              <a:t> Concordance Between 11C-PIB-PET and Clinical Diagnosis in a Memory Clinic</a:t>
            </a:r>
            <a:r>
              <a:rPr lang="en-US" sz="1600" dirty="0" smtClean="0"/>
              <a:t>. American Journal of Alzheimer’s Disease &amp; Other Dementias 2015:30(6) 599-606.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 smtClean="0"/>
              <a:t> Cognitive reserve and Aβ1-42 in mild cognitive impairment (Argentina-Alzheimer’s Disease </a:t>
            </a:r>
            <a:r>
              <a:rPr lang="en-US" sz="1600" b="1" dirty="0" err="1" smtClean="0"/>
              <a:t>Neuroimaging</a:t>
            </a:r>
            <a:r>
              <a:rPr lang="en-US" sz="1600" b="1" dirty="0" smtClean="0"/>
              <a:t> Initiative)</a:t>
            </a:r>
            <a:r>
              <a:rPr lang="en-US" sz="1600" dirty="0" smtClean="0"/>
              <a:t>. Paula Harris, Ricardo </a:t>
            </a:r>
            <a:r>
              <a:rPr lang="en-US" sz="1600" dirty="0" err="1" smtClean="0"/>
              <a:t>Allegri</a:t>
            </a:r>
            <a:r>
              <a:rPr lang="en-US" sz="1600" dirty="0" smtClean="0"/>
              <a:t>, et al. Neuropsychiatric Disease and Treatment </a:t>
            </a:r>
            <a:r>
              <a:rPr lang="es-AR" sz="1600" dirty="0" smtClean="0"/>
              <a:t>2015:11 2599–2604.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b="1" dirty="0" smtClean="0"/>
              <a:t> Predicting episodic memory performance using different biomarkers: results from Argentina</a:t>
            </a:r>
            <a:r>
              <a:rPr lang="en-US" sz="1600" dirty="0" smtClean="0"/>
              <a:t>. </a:t>
            </a:r>
            <a:r>
              <a:rPr lang="en-US" sz="1600" dirty="0" err="1" smtClean="0"/>
              <a:t>Julieta</a:t>
            </a:r>
            <a:r>
              <a:rPr lang="en-US" sz="1600" dirty="0" smtClean="0"/>
              <a:t> Russo, Ricardo </a:t>
            </a:r>
            <a:r>
              <a:rPr lang="en-US" sz="1600" dirty="0" err="1" smtClean="0"/>
              <a:t>Allegri</a:t>
            </a:r>
            <a:r>
              <a:rPr lang="en-US" sz="1600" dirty="0" smtClean="0"/>
              <a:t> et al. Neuropsychiatric disease and treatment. [In Press</a:t>
            </a:r>
            <a:r>
              <a:rPr lang="es-AR" sz="1600" dirty="0" smtClean="0"/>
              <a:t>]</a:t>
            </a:r>
          </a:p>
          <a:p>
            <a:r>
              <a:rPr lang="en-US" sz="16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In development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b="1" dirty="0" smtClean="0"/>
              <a:t>Argentina Alzheimer’s disease </a:t>
            </a:r>
            <a:r>
              <a:rPr lang="en-US" sz="1600" b="1" dirty="0" err="1" smtClean="0"/>
              <a:t>neuroimaging</a:t>
            </a:r>
            <a:r>
              <a:rPr lang="en-US" sz="1600" b="1" dirty="0" smtClean="0"/>
              <a:t> initiative (</a:t>
            </a:r>
            <a:r>
              <a:rPr lang="en-US" sz="1600" b="1" dirty="0" err="1" smtClean="0"/>
              <a:t>arg</a:t>
            </a:r>
            <a:r>
              <a:rPr lang="en-US" sz="1600" b="1" dirty="0" smtClean="0"/>
              <a:t>-ADNI): Neuropsychology after one-year follow up</a:t>
            </a:r>
            <a:r>
              <a:rPr lang="en-US" sz="1600" dirty="0" smtClean="0"/>
              <a:t>. Patricio </a:t>
            </a:r>
            <a:r>
              <a:rPr lang="en-US" sz="1600" dirty="0" err="1" smtClean="0"/>
              <a:t>Chrem</a:t>
            </a:r>
            <a:r>
              <a:rPr lang="en-US" sz="1600" dirty="0" smtClean="0"/>
              <a:t> Mendez, Ricardo </a:t>
            </a:r>
            <a:r>
              <a:rPr lang="en-US" sz="1600" dirty="0" err="1" smtClean="0"/>
              <a:t>Allegri</a:t>
            </a:r>
            <a:r>
              <a:rPr lang="en-US" sz="1600" dirty="0" smtClean="0"/>
              <a:t> et al.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b="1" dirty="0" smtClean="0"/>
              <a:t>Functional assessment in Argentina-ADNI:  comparison and diagnostic utility of the Everyday Cognition (</a:t>
            </a:r>
            <a:r>
              <a:rPr lang="en-US" sz="1600" b="1" dirty="0" err="1" smtClean="0"/>
              <a:t>ECog</a:t>
            </a:r>
            <a:r>
              <a:rPr lang="en-US" sz="1600" b="1" dirty="0" smtClean="0"/>
              <a:t>) versus Functional Assessment Questionnaire (FAQ)</a:t>
            </a:r>
            <a:r>
              <a:rPr lang="en-US" sz="1600" dirty="0" smtClean="0"/>
              <a:t>. </a:t>
            </a:r>
            <a:r>
              <a:rPr lang="en-US" sz="1600" dirty="0" err="1" smtClean="0"/>
              <a:t>Julieta</a:t>
            </a:r>
            <a:r>
              <a:rPr lang="en-US" sz="1600" dirty="0" smtClean="0"/>
              <a:t> Russo, Ricardo </a:t>
            </a:r>
            <a:r>
              <a:rPr lang="en-US" sz="1600" dirty="0" err="1" smtClean="0"/>
              <a:t>Allegri</a:t>
            </a:r>
            <a:r>
              <a:rPr lang="en-US" sz="1600" dirty="0" smtClean="0"/>
              <a:t> et 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12776"/>
            <a:ext cx="6948264" cy="277174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4509120"/>
            <a:ext cx="3939497" cy="202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0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i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6315670"/>
            <a:ext cx="9163050" cy="54233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83568" y="0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-ADNI</a:t>
            </a:r>
          </a:p>
          <a:p>
            <a:pPr lvl="0" algn="ctr" eaLnBrk="0" hangingPunct="0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New projections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39552" y="1700808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Follow-up 54 months, including PET-tau AV-1451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79512" y="2204864"/>
          <a:ext cx="8784976" cy="408333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12168"/>
                <a:gridCol w="1008112"/>
                <a:gridCol w="1152128"/>
                <a:gridCol w="720080"/>
                <a:gridCol w="936104"/>
                <a:gridCol w="587821"/>
                <a:gridCol w="986068"/>
                <a:gridCol w="986068"/>
                <a:gridCol w="896427"/>
              </a:tblGrid>
              <a:tr h="419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Follow-up 54 months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Projected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Follow-up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5857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  <a:endParaRPr lang="en-US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Follow-up </a:t>
                      </a:r>
                      <a:b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54 month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NPS</a:t>
                      </a:r>
                    </a:p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Alz</a:t>
                      </a:r>
                      <a:r>
                        <a:rPr lang="en-US" sz="16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Costs Survey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MRI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CSF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l-GR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-tau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PET</a:t>
                      </a:r>
                      <a:b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PiB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PET-tau AV-1451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8579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Healthy Controls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8579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Early MCI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80626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Late MCI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8579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 smtClean="0"/>
                        <a:t>Dementia 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585792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56</a:t>
                      </a:r>
                      <a:endParaRPr lang="en-US" sz="17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en-US" sz="17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4" name="33 Grupo"/>
          <p:cNvGrpSpPr/>
          <p:nvPr/>
        </p:nvGrpSpPr>
        <p:grpSpPr>
          <a:xfrm>
            <a:off x="4180879" y="3426276"/>
            <a:ext cx="4371219" cy="2062652"/>
            <a:chOff x="4180879" y="3426276"/>
            <a:chExt cx="4371219" cy="2062652"/>
          </a:xfrm>
        </p:grpSpPr>
        <p:sp>
          <p:nvSpPr>
            <p:cNvPr id="14" name="13 Forma en L"/>
            <p:cNvSpPr/>
            <p:nvPr/>
          </p:nvSpPr>
          <p:spPr>
            <a:xfrm rot="18000000">
              <a:off x="4962026" y="3471608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Forma en L"/>
            <p:cNvSpPr/>
            <p:nvPr/>
          </p:nvSpPr>
          <p:spPr>
            <a:xfrm rot="18000000">
              <a:off x="5719724" y="3471608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15 Forma en L"/>
            <p:cNvSpPr/>
            <p:nvPr/>
          </p:nvSpPr>
          <p:spPr>
            <a:xfrm rot="18000000">
              <a:off x="6474194" y="3471608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Forma en L"/>
            <p:cNvSpPr/>
            <p:nvPr/>
          </p:nvSpPr>
          <p:spPr>
            <a:xfrm rot="18000000">
              <a:off x="7482306" y="3471607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17 Forma en L"/>
            <p:cNvSpPr/>
            <p:nvPr/>
          </p:nvSpPr>
          <p:spPr>
            <a:xfrm rot="18000000">
              <a:off x="8406987" y="3471607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18 Forma en L"/>
            <p:cNvSpPr/>
            <p:nvPr/>
          </p:nvSpPr>
          <p:spPr>
            <a:xfrm rot="18000000">
              <a:off x="4962026" y="4047673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19 Forma en L"/>
            <p:cNvSpPr/>
            <p:nvPr/>
          </p:nvSpPr>
          <p:spPr>
            <a:xfrm rot="18000000">
              <a:off x="5719724" y="4047673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20 Forma en L"/>
            <p:cNvSpPr/>
            <p:nvPr/>
          </p:nvSpPr>
          <p:spPr>
            <a:xfrm rot="18000000">
              <a:off x="6474194" y="4047673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21 Forma en L"/>
            <p:cNvSpPr/>
            <p:nvPr/>
          </p:nvSpPr>
          <p:spPr>
            <a:xfrm rot="18000000">
              <a:off x="7482306" y="4047672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22 Forma en L"/>
            <p:cNvSpPr/>
            <p:nvPr/>
          </p:nvSpPr>
          <p:spPr>
            <a:xfrm rot="18000000">
              <a:off x="8406987" y="4047672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23 Forma en L"/>
            <p:cNvSpPr/>
            <p:nvPr/>
          </p:nvSpPr>
          <p:spPr>
            <a:xfrm rot="18000000">
              <a:off x="4962026" y="4695745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24 Forma en L"/>
            <p:cNvSpPr/>
            <p:nvPr/>
          </p:nvSpPr>
          <p:spPr>
            <a:xfrm rot="18000000">
              <a:off x="5719724" y="4695745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25 Forma en L"/>
            <p:cNvSpPr/>
            <p:nvPr/>
          </p:nvSpPr>
          <p:spPr>
            <a:xfrm rot="18000000">
              <a:off x="6474194" y="4695745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7" name="26 Forma en L"/>
            <p:cNvSpPr/>
            <p:nvPr/>
          </p:nvSpPr>
          <p:spPr>
            <a:xfrm rot="18000000">
              <a:off x="7482306" y="4695744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8" name="27 Forma en L"/>
            <p:cNvSpPr/>
            <p:nvPr/>
          </p:nvSpPr>
          <p:spPr>
            <a:xfrm rot="18000000">
              <a:off x="8406987" y="4695744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9" name="28 Forma en L"/>
            <p:cNvSpPr/>
            <p:nvPr/>
          </p:nvSpPr>
          <p:spPr>
            <a:xfrm rot="18000000">
              <a:off x="4962026" y="5343817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29 Forma en L"/>
            <p:cNvSpPr/>
            <p:nvPr/>
          </p:nvSpPr>
          <p:spPr>
            <a:xfrm rot="18000000">
              <a:off x="5719724" y="5343817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1" name="30 Forma en L"/>
            <p:cNvSpPr/>
            <p:nvPr/>
          </p:nvSpPr>
          <p:spPr>
            <a:xfrm rot="18000000">
              <a:off x="6474194" y="5343817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2" name="31 Forma en L"/>
            <p:cNvSpPr/>
            <p:nvPr/>
          </p:nvSpPr>
          <p:spPr>
            <a:xfrm rot="18000000">
              <a:off x="7482306" y="5343816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3" name="32 Forma en L"/>
            <p:cNvSpPr/>
            <p:nvPr/>
          </p:nvSpPr>
          <p:spPr>
            <a:xfrm rot="18000000">
              <a:off x="8406987" y="5343816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5" name="34 Forma en L"/>
            <p:cNvSpPr/>
            <p:nvPr/>
          </p:nvSpPr>
          <p:spPr>
            <a:xfrm rot="18000000">
              <a:off x="4135548" y="3471608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6" name="35 Forma en L"/>
            <p:cNvSpPr/>
            <p:nvPr/>
          </p:nvSpPr>
          <p:spPr>
            <a:xfrm rot="18000000">
              <a:off x="4135548" y="4047673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7" name="36 Forma en L"/>
            <p:cNvSpPr/>
            <p:nvPr/>
          </p:nvSpPr>
          <p:spPr>
            <a:xfrm rot="18000000">
              <a:off x="4135548" y="4695745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8" name="37 Forma en L"/>
            <p:cNvSpPr/>
            <p:nvPr/>
          </p:nvSpPr>
          <p:spPr>
            <a:xfrm rot="18000000">
              <a:off x="4135548" y="5343817"/>
              <a:ext cx="190442" cy="9978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i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43054"/>
            <a:ext cx="9163050" cy="54233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83568" y="0"/>
            <a:ext cx="7772400" cy="206084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Arg</a:t>
            </a:r>
            <a:r>
              <a:rPr kumimoji="0" lang="es-E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-ADNI</a:t>
            </a:r>
          </a:p>
          <a:p>
            <a:pPr lvl="0" algn="ctr" eaLnBrk="0" hangingPunct="0"/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Other ADNI-like studies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ongoing in our Center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39552" y="2276872"/>
            <a:ext cx="7992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s-AR" sz="1600" b="1" dirty="0" smtClean="0"/>
              <a:t> </a:t>
            </a:r>
            <a:r>
              <a:rPr lang="en-US" sz="1600" b="1" dirty="0" smtClean="0"/>
              <a:t>Dominantly Inherited Alzheimer Network  Argentina (DIAN-</a:t>
            </a:r>
            <a:r>
              <a:rPr lang="en-US" sz="1600" b="1" dirty="0" err="1" smtClean="0"/>
              <a:t>Arg</a:t>
            </a:r>
            <a:r>
              <a:rPr lang="en-US" sz="1600" b="1" dirty="0" smtClean="0"/>
              <a:t>) since Dec 2015, Site 956:</a:t>
            </a:r>
          </a:p>
          <a:p>
            <a:pPr lvl="1"/>
            <a:r>
              <a:rPr lang="en-US" sz="1600" dirty="0" smtClean="0"/>
              <a:t>3 Participants enrolled so far. </a:t>
            </a:r>
          </a:p>
          <a:p>
            <a:pPr lvl="1"/>
            <a:r>
              <a:rPr lang="en-US" sz="1600" dirty="0" smtClean="0"/>
              <a:t>16 subjects Interested </a:t>
            </a:r>
            <a:r>
              <a:rPr lang="en-US" sz="1600" smtClean="0"/>
              <a:t>in participating </a:t>
            </a:r>
            <a:r>
              <a:rPr lang="en-US" sz="1600" dirty="0" smtClean="0"/>
              <a:t>in DIAN-</a:t>
            </a:r>
            <a:r>
              <a:rPr lang="en-US" sz="1600" dirty="0" err="1" smtClean="0"/>
              <a:t>Arg</a:t>
            </a:r>
            <a:r>
              <a:rPr lang="en-US" sz="1600" dirty="0" smtClean="0"/>
              <a:t> from 4 ADAD Argentinean families</a:t>
            </a:r>
          </a:p>
          <a:p>
            <a:pPr lvl="1"/>
            <a:r>
              <a:rPr lang="en-US" sz="1600" dirty="0" smtClean="0"/>
              <a:t>National Council for Scientific and Technical Research. 3-year grant (PICT2015-2110)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 </a:t>
            </a:r>
            <a:r>
              <a:rPr lang="en-US" sz="1600" b="1" dirty="0" smtClean="0"/>
              <a:t>Genetic and Alzheimer's disease biomarker studies in adults with Down syndrome in the Argentine population (Start-up process)</a:t>
            </a:r>
            <a:endParaRPr lang="en-US" sz="1600" dirty="0" smtClean="0"/>
          </a:p>
          <a:p>
            <a:r>
              <a:rPr lang="en-US" sz="1600" dirty="0" smtClean="0"/>
              <a:t>National Council for Scientific and Technical Research. 3-year grant (CONICET-PIP 0278)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1297</Words>
  <Application>Microsoft Macintosh PowerPoint</Application>
  <PresentationFormat>Presentación en pantalla (4:3)</PresentationFormat>
  <Paragraphs>338</Paragraphs>
  <Slides>20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Arg-ADNI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PET Amyloid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rallegri</dc:creator>
  <cp:lastModifiedBy>Gustavo Sevlever</cp:lastModifiedBy>
  <cp:revision>60</cp:revision>
  <dcterms:created xsi:type="dcterms:W3CDTF">2015-07-07T20:25:02Z</dcterms:created>
  <dcterms:modified xsi:type="dcterms:W3CDTF">2016-07-22T13:39:00Z</dcterms:modified>
</cp:coreProperties>
</file>