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8" r:id="rId3"/>
    <p:sldId id="282" r:id="rId4"/>
    <p:sldId id="279" r:id="rId5"/>
    <p:sldId id="277" r:id="rId6"/>
    <p:sldId id="278" r:id="rId7"/>
    <p:sldId id="285" r:id="rId8"/>
    <p:sldId id="281" r:id="rId9"/>
    <p:sldId id="258" r:id="rId10"/>
    <p:sldId id="272" r:id="rId11"/>
    <p:sldId id="275" r:id="rId12"/>
    <p:sldId id="262" r:id="rId13"/>
    <p:sldId id="286" r:id="rId14"/>
    <p:sldId id="266" r:id="rId15"/>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75" autoAdjust="0"/>
    <p:restoredTop sz="94660"/>
  </p:normalViewPr>
  <p:slideViewPr>
    <p:cSldViewPr>
      <p:cViewPr>
        <p:scale>
          <a:sx n="63" d="100"/>
          <a:sy n="63" d="100"/>
        </p:scale>
        <p:origin x="-3090" y="-12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87A5D5E7-4156-42B9-8D28-67506975DD46}" type="datetimeFigureOut">
              <a:rPr lang="en-US"/>
              <a:pPr>
                <a:defRPr/>
              </a:pPr>
              <a:t>7/18/2016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cs typeface="+mn-cs"/>
              </a:defRPr>
            </a:lvl1pPr>
          </a:lstStyle>
          <a:p>
            <a:pPr>
              <a:defRPr/>
            </a:pPr>
            <a:fld id="{504FF24A-71FC-4926-9A53-E6F3316EB803}" type="slidenum">
              <a:rPr lang="en-US"/>
              <a:pPr>
                <a:defRPr/>
              </a:pPr>
              <a:t>‹#›</a:t>
            </a:fld>
            <a:endParaRPr lang="en-US"/>
          </a:p>
        </p:txBody>
      </p:sp>
    </p:spTree>
    <p:extLst>
      <p:ext uri="{BB962C8B-B14F-4D97-AF65-F5344CB8AC3E}">
        <p14:creationId xmlns:p14="http://schemas.microsoft.com/office/powerpoint/2010/main" val="29103462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fld id="{3C351A34-F6B4-401B-9062-8FC6F49D8D99}" type="slidenum">
              <a:rPr lang="en-US" smtClean="0"/>
              <a:pPr eaLnBrk="1" hangingPunct="1"/>
              <a:t>10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fld id="{AC6F2BBC-BF64-4A77-853A-A0B460009D6F}" type="slidenum">
              <a:rPr lang="en-US" smtClean="0"/>
              <a:pPr eaLnBrk="1" hangingPunct="1"/>
              <a:t>13</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4ABC58B-804A-4577-B18A-9DB3259AE227}" type="datetimeFigureOut">
              <a:rPr lang="en-US"/>
              <a:pPr>
                <a:defRPr/>
              </a:pPr>
              <a:t>7/18/2016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05A07A-6D41-469E-82CA-022A91AE1DD5}" type="slidenum">
              <a:rPr lang="en-US"/>
              <a:pPr>
                <a:defRPr/>
              </a:pPr>
              <a:t>‹#›</a:t>
            </a:fld>
            <a:endParaRPr lang="en-US"/>
          </a:p>
        </p:txBody>
      </p:sp>
    </p:spTree>
    <p:extLst>
      <p:ext uri="{BB962C8B-B14F-4D97-AF65-F5344CB8AC3E}">
        <p14:creationId xmlns:p14="http://schemas.microsoft.com/office/powerpoint/2010/main" val="1262944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C7CEC64-8219-4849-9C48-ABB48446D6D5}" type="datetimeFigureOut">
              <a:rPr lang="en-US"/>
              <a:pPr>
                <a:defRPr/>
              </a:pPr>
              <a:t>7/18/2016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941E1E-C13E-4859-853C-9A90EFDA5198}" type="slidenum">
              <a:rPr lang="en-US"/>
              <a:pPr>
                <a:defRPr/>
              </a:pPr>
              <a:t>‹#›</a:t>
            </a:fld>
            <a:endParaRPr lang="en-US"/>
          </a:p>
        </p:txBody>
      </p:sp>
    </p:spTree>
    <p:extLst>
      <p:ext uri="{BB962C8B-B14F-4D97-AF65-F5344CB8AC3E}">
        <p14:creationId xmlns:p14="http://schemas.microsoft.com/office/powerpoint/2010/main" val="3655519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6352" y="274640"/>
            <a:ext cx="3153833"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00618" y="274640"/>
            <a:ext cx="926253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B319185-FE21-4562-B03D-1F08E7ED8852}" type="datetimeFigureOut">
              <a:rPr lang="en-US"/>
              <a:pPr>
                <a:defRPr/>
              </a:pPr>
              <a:t>7/18/2016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EB69482-FFE7-495C-A06B-736DD818871B}" type="slidenum">
              <a:rPr lang="en-US"/>
              <a:pPr>
                <a:defRPr/>
              </a:pPr>
              <a:t>‹#›</a:t>
            </a:fld>
            <a:endParaRPr lang="en-US"/>
          </a:p>
        </p:txBody>
      </p:sp>
    </p:spTree>
    <p:extLst>
      <p:ext uri="{BB962C8B-B14F-4D97-AF65-F5344CB8AC3E}">
        <p14:creationId xmlns:p14="http://schemas.microsoft.com/office/powerpoint/2010/main" val="3972963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0B76283-6770-4611-AE1B-50BA14F8BE2A}" type="datetimeFigureOut">
              <a:rPr lang="en-US"/>
              <a:pPr>
                <a:defRPr/>
              </a:pPr>
              <a:t>7/18/2016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A2B388-5C3B-433F-A05E-E604B0DBEF16}" type="slidenum">
              <a:rPr lang="en-US"/>
              <a:pPr>
                <a:defRPr/>
              </a:pPr>
              <a:t>‹#›</a:t>
            </a:fld>
            <a:endParaRPr lang="en-US"/>
          </a:p>
        </p:txBody>
      </p:sp>
    </p:spTree>
    <p:extLst>
      <p:ext uri="{BB962C8B-B14F-4D97-AF65-F5344CB8AC3E}">
        <p14:creationId xmlns:p14="http://schemas.microsoft.com/office/powerpoint/2010/main" val="165124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EB9C6FF-04C5-4FBF-9026-AAE6E11BB7C4}" type="datetimeFigureOut">
              <a:rPr lang="en-US"/>
              <a:pPr>
                <a:defRPr/>
              </a:pPr>
              <a:t>7/18/2016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D6DA4BD-C98F-4B77-A472-6DE9EF1C1837}" type="slidenum">
              <a:rPr lang="en-US"/>
              <a:pPr>
                <a:defRPr/>
              </a:pPr>
              <a:t>‹#›</a:t>
            </a:fld>
            <a:endParaRPr lang="en-US"/>
          </a:p>
        </p:txBody>
      </p:sp>
    </p:spTree>
    <p:extLst>
      <p:ext uri="{BB962C8B-B14F-4D97-AF65-F5344CB8AC3E}">
        <p14:creationId xmlns:p14="http://schemas.microsoft.com/office/powerpoint/2010/main" val="259703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00618" y="1600202"/>
            <a:ext cx="620818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112001" y="1600202"/>
            <a:ext cx="620818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47DC087-F8F2-4A8D-A86C-B289FBE6A738}" type="datetimeFigureOut">
              <a:rPr lang="en-US"/>
              <a:pPr>
                <a:defRPr/>
              </a:pPr>
              <a:t>7/18/2016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7C51D84-E5EE-4E6F-8562-8253EA19023B}" type="slidenum">
              <a:rPr lang="en-US"/>
              <a:pPr>
                <a:defRPr/>
              </a:pPr>
              <a:t>‹#›</a:t>
            </a:fld>
            <a:endParaRPr lang="en-US"/>
          </a:p>
        </p:txBody>
      </p:sp>
    </p:spTree>
    <p:extLst>
      <p:ext uri="{BB962C8B-B14F-4D97-AF65-F5344CB8AC3E}">
        <p14:creationId xmlns:p14="http://schemas.microsoft.com/office/powerpoint/2010/main" val="1191769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6A1F30E-42D9-4CD4-8B4F-21613D1606C5}" type="datetimeFigureOut">
              <a:rPr lang="en-US"/>
              <a:pPr>
                <a:defRPr/>
              </a:pPr>
              <a:t>7/18/2016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7B034CB-4CF6-4209-91CA-A42F884F45E8}" type="slidenum">
              <a:rPr lang="en-US"/>
              <a:pPr>
                <a:defRPr/>
              </a:pPr>
              <a:t>‹#›</a:t>
            </a:fld>
            <a:endParaRPr lang="en-US"/>
          </a:p>
        </p:txBody>
      </p:sp>
    </p:spTree>
    <p:extLst>
      <p:ext uri="{BB962C8B-B14F-4D97-AF65-F5344CB8AC3E}">
        <p14:creationId xmlns:p14="http://schemas.microsoft.com/office/powerpoint/2010/main" val="556044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5631960-1CDB-4DA4-9459-DE19E35EC2AB}" type="datetimeFigureOut">
              <a:rPr lang="en-US"/>
              <a:pPr>
                <a:defRPr/>
              </a:pPr>
              <a:t>7/18/2016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6B1C574-61C2-435D-BD32-0191D4A97FE3}" type="slidenum">
              <a:rPr lang="en-US"/>
              <a:pPr>
                <a:defRPr/>
              </a:pPr>
              <a:t>‹#›</a:t>
            </a:fld>
            <a:endParaRPr lang="en-US"/>
          </a:p>
        </p:txBody>
      </p:sp>
    </p:spTree>
    <p:extLst>
      <p:ext uri="{BB962C8B-B14F-4D97-AF65-F5344CB8AC3E}">
        <p14:creationId xmlns:p14="http://schemas.microsoft.com/office/powerpoint/2010/main" val="214695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16432A8-2AC8-4023-B025-E864373C324C}" type="datetimeFigureOut">
              <a:rPr lang="en-US"/>
              <a:pPr>
                <a:defRPr/>
              </a:pPr>
              <a:t>7/18/2016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AE0D7C2-229C-448D-9C71-AAF15E8DC3DC}" type="slidenum">
              <a:rPr lang="en-US"/>
              <a:pPr>
                <a:defRPr/>
              </a:pPr>
              <a:t>‹#›</a:t>
            </a:fld>
            <a:endParaRPr lang="en-US"/>
          </a:p>
        </p:txBody>
      </p:sp>
    </p:spTree>
    <p:extLst>
      <p:ext uri="{BB962C8B-B14F-4D97-AF65-F5344CB8AC3E}">
        <p14:creationId xmlns:p14="http://schemas.microsoft.com/office/powerpoint/2010/main" val="324971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5E10110-4D95-44CE-9D47-65CE4CDE1F81}" type="datetimeFigureOut">
              <a:rPr lang="en-US"/>
              <a:pPr>
                <a:defRPr/>
              </a:pPr>
              <a:t>7/18/2016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627343-CEAA-44EC-BF2E-FA95640E8F5B}" type="slidenum">
              <a:rPr lang="en-US"/>
              <a:pPr>
                <a:defRPr/>
              </a:pPr>
              <a:t>‹#›</a:t>
            </a:fld>
            <a:endParaRPr lang="en-US"/>
          </a:p>
        </p:txBody>
      </p:sp>
    </p:spTree>
    <p:extLst>
      <p:ext uri="{BB962C8B-B14F-4D97-AF65-F5344CB8AC3E}">
        <p14:creationId xmlns:p14="http://schemas.microsoft.com/office/powerpoint/2010/main" val="89469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8C8249C-A8DF-4DFE-845B-FAB55CF17F54}" type="datetimeFigureOut">
              <a:rPr lang="en-US"/>
              <a:pPr>
                <a:defRPr/>
              </a:pPr>
              <a:t>7/18/2016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2A1ACA2-4F04-4343-9E77-F665CD70FE24}" type="slidenum">
              <a:rPr lang="en-US"/>
              <a:pPr>
                <a:defRPr/>
              </a:pPr>
              <a:t>‹#›</a:t>
            </a:fld>
            <a:endParaRPr lang="en-US"/>
          </a:p>
        </p:txBody>
      </p:sp>
    </p:spTree>
    <p:extLst>
      <p:ext uri="{BB962C8B-B14F-4D97-AF65-F5344CB8AC3E}">
        <p14:creationId xmlns:p14="http://schemas.microsoft.com/office/powerpoint/2010/main" val="3792250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DAEB20B9-8ACB-45FF-B7AF-6BA3F2BBF49C}" type="datetimeFigureOut">
              <a:rPr lang="en-US"/>
              <a:pPr>
                <a:defRPr/>
              </a:pPr>
              <a:t>7/18/2016</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mn-cs"/>
              </a:defRPr>
            </a:lvl1pPr>
          </a:lstStyle>
          <a:p>
            <a:pPr>
              <a:defRPr/>
            </a:pPr>
            <a:fld id="{CA078ACE-54AD-4BBD-B0AF-FF076E6A19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447800"/>
            <a:ext cx="8937625" cy="1470025"/>
          </a:xfrm>
        </p:spPr>
        <p:txBody>
          <a:bodyPr rtlCol="0">
            <a:normAutofit/>
          </a:bodyPr>
          <a:lstStyle/>
          <a:p>
            <a:pPr eaLnBrk="1" fontAlgn="auto" hangingPunct="1">
              <a:spcAft>
                <a:spcPts val="0"/>
              </a:spcAft>
              <a:defRPr/>
            </a:pPr>
            <a:r>
              <a:rPr lang="en-US" dirty="0" smtClean="0">
                <a:solidFill>
                  <a:schemeClr val="tx2">
                    <a:lumMod val="75000"/>
                  </a:schemeClr>
                </a:solidFill>
              </a:rPr>
              <a:t>ADNI Biomarker Core</a:t>
            </a:r>
            <a:endParaRPr lang="en-US" dirty="0">
              <a:solidFill>
                <a:schemeClr val="tx2">
                  <a:lumMod val="75000"/>
                </a:schemeClr>
              </a:solidFill>
            </a:endParaRPr>
          </a:p>
        </p:txBody>
      </p:sp>
      <p:sp>
        <p:nvSpPr>
          <p:cNvPr id="2051" name="Subtitle 2"/>
          <p:cNvSpPr>
            <a:spLocks noGrp="1"/>
          </p:cNvSpPr>
          <p:nvPr>
            <p:ph type="subTitle" idx="1"/>
          </p:nvPr>
        </p:nvSpPr>
        <p:spPr>
          <a:xfrm>
            <a:off x="2303463" y="2895600"/>
            <a:ext cx="7361237" cy="1752600"/>
          </a:xfrm>
        </p:spPr>
        <p:txBody>
          <a:bodyPr/>
          <a:lstStyle/>
          <a:p>
            <a:pPr eaLnBrk="1" hangingPunct="1"/>
            <a:r>
              <a:rPr lang="en-US" sz="2800" smtClean="0">
                <a:solidFill>
                  <a:schemeClr val="tx1"/>
                </a:solidFill>
              </a:rPr>
              <a:t>Leslie M Shaw &amp; John Q Trojanowski</a:t>
            </a:r>
          </a:p>
        </p:txBody>
      </p:sp>
      <p:pic>
        <p:nvPicPr>
          <p:cNvPr id="2052" name="Picture 3" descr="C:\Users\shawl\AppData\Local\Microsoft\Windows\Temporary Internet Files\Content.Outlook\SXFX6ZD2\ADNI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5600" y="3175"/>
            <a:ext cx="33782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_x0020_3" descr="image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800725"/>
            <a:ext cx="34290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Rectangle 5"/>
          <p:cNvSpPr>
            <a:spLocks noChangeArrowheads="1"/>
          </p:cNvSpPr>
          <p:nvPr/>
        </p:nvSpPr>
        <p:spPr bwMode="auto">
          <a:xfrm>
            <a:off x="3124200" y="3810000"/>
            <a:ext cx="28575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pPr>
            <a:r>
              <a:rPr lang="en-US" altLang="en-US" sz="2400">
                <a:solidFill>
                  <a:srgbClr val="000000"/>
                </a:solidFill>
              </a:rPr>
              <a:t>Magdalena Korecka</a:t>
            </a:r>
          </a:p>
          <a:p>
            <a:pPr eaLnBrk="0" hangingPunct="0">
              <a:spcBef>
                <a:spcPct val="20000"/>
              </a:spcBef>
            </a:pPr>
            <a:r>
              <a:rPr lang="en-US" altLang="en-US" sz="2400">
                <a:solidFill>
                  <a:srgbClr val="000000"/>
                </a:solidFill>
              </a:rPr>
              <a:t>Michal Figurski</a:t>
            </a:r>
          </a:p>
          <a:p>
            <a:pPr eaLnBrk="0" hangingPunct="0">
              <a:spcBef>
                <a:spcPct val="20000"/>
              </a:spcBef>
            </a:pPr>
            <a:r>
              <a:rPr lang="en-US" altLang="en-US" sz="2400">
                <a:solidFill>
                  <a:srgbClr val="000000"/>
                </a:solidFill>
              </a:rPr>
              <a:t>Teresa Waligorska</a:t>
            </a:r>
          </a:p>
        </p:txBody>
      </p:sp>
      <p:sp>
        <p:nvSpPr>
          <p:cNvPr id="2055" name="Rectangle 6"/>
          <p:cNvSpPr>
            <a:spLocks noChangeArrowheads="1"/>
          </p:cNvSpPr>
          <p:nvPr/>
        </p:nvSpPr>
        <p:spPr bwMode="auto">
          <a:xfrm>
            <a:off x="6451600" y="3810000"/>
            <a:ext cx="30480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pPr>
            <a:r>
              <a:rPr lang="en-US" altLang="en-US" sz="2400">
                <a:solidFill>
                  <a:srgbClr val="000000"/>
                </a:solidFill>
              </a:rPr>
              <a:t>Magdalena Brylska</a:t>
            </a:r>
          </a:p>
          <a:p>
            <a:pPr eaLnBrk="0" hangingPunct="0">
              <a:spcBef>
                <a:spcPct val="20000"/>
              </a:spcBef>
            </a:pPr>
            <a:r>
              <a:rPr lang="en-US" altLang="en-US" sz="2400">
                <a:solidFill>
                  <a:srgbClr val="000000"/>
                </a:solidFill>
              </a:rPr>
              <a:t>Leona Fields</a:t>
            </a:r>
          </a:p>
          <a:p>
            <a:pPr eaLnBrk="0" hangingPunct="0">
              <a:spcBef>
                <a:spcPct val="20000"/>
              </a:spcBef>
            </a:pPr>
            <a:r>
              <a:rPr lang="en-US" altLang="en-US" sz="2400">
                <a:solidFill>
                  <a:srgbClr val="000000"/>
                </a:solidFill>
              </a:rPr>
              <a:t>Nirali Shah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9464675" cy="1143000"/>
          </a:xfrm>
        </p:spPr>
        <p:txBody>
          <a:bodyPr rtlCol="0">
            <a:noAutofit/>
          </a:bodyPr>
          <a:lstStyle/>
          <a:p>
            <a:pPr eaLnBrk="1" fontAlgn="auto" hangingPunct="1">
              <a:spcAft>
                <a:spcPts val="0"/>
              </a:spcAft>
              <a:defRPr/>
            </a:pPr>
            <a:r>
              <a:rPr lang="en-US" sz="3200" dirty="0">
                <a:solidFill>
                  <a:schemeClr val="tx2">
                    <a:lumMod val="50000"/>
                  </a:schemeClr>
                </a:solidFill>
              </a:rPr>
              <a:t>ADNI1 cognitively normal subjects with “non-pathological” A</a:t>
            </a:r>
            <a:r>
              <a:rPr lang="en-US" sz="3200" dirty="0">
                <a:solidFill>
                  <a:schemeClr val="tx2">
                    <a:lumMod val="50000"/>
                  </a:schemeClr>
                </a:solidFill>
                <a:latin typeface="Symbol" panose="05050102010706020507" pitchFamily="18" charset="2"/>
              </a:rPr>
              <a:t>b</a:t>
            </a:r>
            <a:r>
              <a:rPr lang="en-US" sz="3200" baseline="-25000" dirty="0">
                <a:solidFill>
                  <a:schemeClr val="tx2">
                    <a:lumMod val="50000"/>
                  </a:schemeClr>
                </a:solidFill>
              </a:rPr>
              <a:t>1-42</a:t>
            </a:r>
            <a:r>
              <a:rPr lang="en-US" sz="3200" dirty="0">
                <a:solidFill>
                  <a:schemeClr val="tx2">
                    <a:lumMod val="50000"/>
                  </a:schemeClr>
                </a:solidFill>
              </a:rPr>
              <a:t> at BASELINE*</a:t>
            </a:r>
          </a:p>
        </p:txBody>
      </p:sp>
      <p:sp>
        <p:nvSpPr>
          <p:cNvPr id="3" name="Content Placeholder 2"/>
          <p:cNvSpPr>
            <a:spLocks noGrp="1"/>
          </p:cNvSpPr>
          <p:nvPr>
            <p:ph idx="1"/>
          </p:nvPr>
        </p:nvSpPr>
        <p:spPr>
          <a:xfrm>
            <a:off x="1038225" y="1447800"/>
            <a:ext cx="10287000" cy="4525963"/>
          </a:xfrm>
        </p:spPr>
        <p:txBody>
          <a:bodyPr rtlCol="0">
            <a:normAutofit fontScale="92500" lnSpcReduction="10000"/>
          </a:bodyPr>
          <a:lstStyle/>
          <a:p>
            <a:pPr eaLnBrk="1" fontAlgn="auto" hangingPunct="1">
              <a:spcAft>
                <a:spcPts val="0"/>
              </a:spcAft>
              <a:buClr>
                <a:srgbClr val="C00000"/>
              </a:buClr>
              <a:buFont typeface="Arial" panose="020B0604020202020204" pitchFamily="34" charset="0"/>
              <a:buChar char="•"/>
              <a:defRPr/>
            </a:pPr>
            <a:r>
              <a:rPr lang="en-US" sz="2400" dirty="0"/>
              <a:t>Longitudinal CSFs out to 3-4 years, n=35, all above-</a:t>
            </a:r>
            <a:r>
              <a:rPr lang="en-US" sz="2400" dirty="0" err="1"/>
              <a:t>cutpoint</a:t>
            </a:r>
            <a:r>
              <a:rPr lang="en-US" sz="2400" dirty="0"/>
              <a:t> A</a:t>
            </a:r>
            <a:r>
              <a:rPr lang="en-US" sz="2400" dirty="0">
                <a:latin typeface="Symbol" panose="05050102010706020507" pitchFamily="18" charset="2"/>
              </a:rPr>
              <a:t>b</a:t>
            </a:r>
            <a:r>
              <a:rPr lang="en-US" sz="2400" baseline="-25000" dirty="0"/>
              <a:t>1-42</a:t>
            </a:r>
            <a:r>
              <a:rPr lang="en-US" sz="2400" dirty="0">
                <a:solidFill>
                  <a:schemeClr val="tx2">
                    <a:lumMod val="50000"/>
                  </a:schemeClr>
                </a:solidFill>
              </a:rPr>
              <a:t> at </a:t>
            </a:r>
            <a:r>
              <a:rPr lang="en-US" sz="2400" dirty="0"/>
              <a:t>BASELINE</a:t>
            </a:r>
          </a:p>
          <a:p>
            <a:pPr eaLnBrk="1" fontAlgn="auto" hangingPunct="1">
              <a:spcAft>
                <a:spcPts val="0"/>
              </a:spcAft>
              <a:buClr>
                <a:srgbClr val="C00000"/>
              </a:buClr>
              <a:buFont typeface="Arial" panose="020B0604020202020204" pitchFamily="34" charset="0"/>
              <a:buChar char="•"/>
              <a:defRPr/>
            </a:pPr>
            <a:r>
              <a:rPr lang="en-US" sz="2400" dirty="0"/>
              <a:t>A</a:t>
            </a:r>
            <a:r>
              <a:rPr lang="en-US" sz="2400" dirty="0">
                <a:latin typeface="Symbol" panose="05050102010706020507" pitchFamily="18" charset="2"/>
              </a:rPr>
              <a:t>b</a:t>
            </a:r>
            <a:r>
              <a:rPr lang="en-US" sz="2400" baseline="-25000" dirty="0"/>
              <a:t>1-42</a:t>
            </a:r>
            <a:r>
              <a:rPr lang="en-US" sz="2400" dirty="0"/>
              <a:t>: In ~2/3rds remained stable and non-pathological, but in ~1/3rd declined toward pathologic at a mean rate of 9.2 </a:t>
            </a:r>
            <a:r>
              <a:rPr lang="en-US" sz="2400" dirty="0" err="1"/>
              <a:t>pg</a:t>
            </a:r>
            <a:r>
              <a:rPr lang="en-US" sz="2400" dirty="0"/>
              <a:t>/mL/</a:t>
            </a:r>
            <a:r>
              <a:rPr lang="en-US" sz="2400" dirty="0" err="1"/>
              <a:t>yr</a:t>
            </a:r>
            <a:endParaRPr lang="en-US" sz="2400" dirty="0"/>
          </a:p>
          <a:p>
            <a:pPr eaLnBrk="1" fontAlgn="auto" hangingPunct="1">
              <a:spcAft>
                <a:spcPts val="0"/>
              </a:spcAft>
              <a:buClr>
                <a:srgbClr val="C00000"/>
              </a:buClr>
              <a:buFont typeface="Arial" panose="020B0604020202020204" pitchFamily="34" charset="0"/>
              <a:buChar char="•"/>
              <a:defRPr/>
            </a:pPr>
            <a:r>
              <a:rPr lang="en-US" sz="2400" dirty="0"/>
              <a:t>Majority of “decliners” and “stables” were APOE </a:t>
            </a:r>
            <a:r>
              <a:rPr lang="en-US" sz="2400" dirty="0">
                <a:latin typeface="Symbol" panose="05050102010706020507" pitchFamily="18" charset="2"/>
              </a:rPr>
              <a:t>e</a:t>
            </a:r>
            <a:r>
              <a:rPr lang="en-US" sz="2400" dirty="0"/>
              <a:t>4 negative</a:t>
            </a:r>
          </a:p>
          <a:p>
            <a:pPr eaLnBrk="1" fontAlgn="auto" hangingPunct="1">
              <a:spcAft>
                <a:spcPts val="0"/>
              </a:spcAft>
              <a:buClr>
                <a:srgbClr val="C00000"/>
              </a:buClr>
              <a:buFont typeface="Arial" panose="020B0604020202020204" pitchFamily="34" charset="0"/>
              <a:buChar char="•"/>
              <a:defRPr/>
            </a:pPr>
            <a:r>
              <a:rPr lang="en-US" sz="2400" dirty="0"/>
              <a:t>“stables” and “decliners” were not statistically different at BASELINE for mean cognitive &amp; memory tests; were different for mean A</a:t>
            </a:r>
            <a:r>
              <a:rPr lang="en-US" sz="2400" dirty="0">
                <a:latin typeface="Symbol" panose="05050102010706020507" pitchFamily="18" charset="2"/>
              </a:rPr>
              <a:t>b</a:t>
            </a:r>
            <a:r>
              <a:rPr lang="en-US" sz="2400" baseline="-25000" dirty="0"/>
              <a:t>1-42</a:t>
            </a:r>
            <a:r>
              <a:rPr lang="en-US" sz="2400" dirty="0"/>
              <a:t> : 257 vs 211pg/mL, p&lt;0.001; comparable HV values.</a:t>
            </a:r>
          </a:p>
          <a:p>
            <a:pPr eaLnBrk="1" fontAlgn="auto" hangingPunct="1">
              <a:spcAft>
                <a:spcPts val="0"/>
              </a:spcAft>
              <a:buClr>
                <a:srgbClr val="C00000"/>
              </a:buClr>
              <a:buFont typeface="Arial" panose="020B0604020202020204" pitchFamily="34" charset="0"/>
              <a:buChar char="•"/>
              <a:defRPr/>
            </a:pPr>
            <a:r>
              <a:rPr lang="en-US" sz="2400" dirty="0"/>
              <a:t> </a:t>
            </a:r>
            <a:r>
              <a:rPr lang="en-US" sz="2400" dirty="0" smtClean="0"/>
              <a:t>Questions </a:t>
            </a:r>
            <a:r>
              <a:rPr lang="en-US" sz="2400" dirty="0"/>
              <a:t>for </a:t>
            </a:r>
            <a:r>
              <a:rPr lang="en-US" sz="2400" dirty="0" smtClean="0"/>
              <a:t>ADNI </a:t>
            </a:r>
            <a:r>
              <a:rPr lang="en-US" sz="2400" dirty="0"/>
              <a:t>3: </a:t>
            </a:r>
          </a:p>
          <a:p>
            <a:pPr lvl="1" eaLnBrk="1" fontAlgn="auto" hangingPunct="1">
              <a:spcAft>
                <a:spcPts val="0"/>
              </a:spcAft>
              <a:buClr>
                <a:srgbClr val="C00000"/>
              </a:buClr>
              <a:buFont typeface="Arial" panose="020B0604020202020204" pitchFamily="34" charset="0"/>
              <a:buChar char="–"/>
              <a:defRPr/>
            </a:pPr>
            <a:r>
              <a:rPr lang="en-US" sz="2000" dirty="0"/>
              <a:t>which biomarker, imaging, genetic factors predict which MCI &amp; cog </a:t>
            </a:r>
            <a:r>
              <a:rPr lang="en-US" sz="2000" dirty="0" err="1"/>
              <a:t>normals</a:t>
            </a:r>
            <a:r>
              <a:rPr lang="en-US" sz="2000" dirty="0"/>
              <a:t> will decline…. </a:t>
            </a:r>
          </a:p>
          <a:p>
            <a:pPr lvl="1" eaLnBrk="1" fontAlgn="auto" hangingPunct="1">
              <a:spcAft>
                <a:spcPts val="0"/>
              </a:spcAft>
              <a:buClr>
                <a:srgbClr val="C00000"/>
              </a:buClr>
              <a:buFont typeface="Arial" panose="020B0604020202020204" pitchFamily="34" charset="0"/>
              <a:buChar char="–"/>
              <a:defRPr/>
            </a:pPr>
            <a:r>
              <a:rPr lang="en-US" sz="2000" dirty="0"/>
              <a:t>Which candidate biomarkers will add to predictive performance of A</a:t>
            </a:r>
            <a:r>
              <a:rPr lang="en-US" sz="2000" dirty="0">
                <a:latin typeface="Symbol" panose="05050102010706020507" pitchFamily="18" charset="2"/>
              </a:rPr>
              <a:t>b</a:t>
            </a:r>
            <a:r>
              <a:rPr lang="en-US" sz="2000" baseline="-25000" dirty="0"/>
              <a:t>1-42</a:t>
            </a:r>
            <a:r>
              <a:rPr lang="en-US" sz="2000" dirty="0"/>
              <a:t>, tau and </a:t>
            </a:r>
            <a:r>
              <a:rPr lang="en-US" sz="2000" dirty="0" err="1"/>
              <a:t>ptau</a:t>
            </a:r>
            <a:r>
              <a:rPr lang="en-US" sz="2000" dirty="0"/>
              <a:t>:</a:t>
            </a:r>
          </a:p>
          <a:p>
            <a:pPr lvl="2" eaLnBrk="1" fontAlgn="auto" hangingPunct="1">
              <a:spcAft>
                <a:spcPts val="0"/>
              </a:spcAft>
              <a:buClr>
                <a:srgbClr val="C00000"/>
              </a:buClr>
              <a:buFont typeface="Arial" panose="020B0604020202020204" pitchFamily="34" charset="0"/>
              <a:buChar char="•"/>
              <a:defRPr/>
            </a:pPr>
            <a:r>
              <a:rPr lang="en-US" sz="2000" dirty="0" err="1">
                <a:solidFill>
                  <a:srgbClr val="0070C0"/>
                </a:solidFill>
              </a:rPr>
              <a:t>Neurogranin</a:t>
            </a:r>
            <a:r>
              <a:rPr lang="en-US" sz="2000" dirty="0">
                <a:solidFill>
                  <a:srgbClr val="0070C0"/>
                </a:solidFill>
              </a:rPr>
              <a:t>, </a:t>
            </a:r>
            <a:r>
              <a:rPr lang="en-US" sz="2000" dirty="0" err="1">
                <a:solidFill>
                  <a:srgbClr val="0070C0"/>
                </a:solidFill>
              </a:rPr>
              <a:t>Vilip</a:t>
            </a:r>
            <a:r>
              <a:rPr lang="en-US" sz="2000" dirty="0">
                <a:solidFill>
                  <a:srgbClr val="0070C0"/>
                </a:solidFill>
              </a:rPr>
              <a:t> 1, SNAP-25, YKL-40, total </a:t>
            </a:r>
            <a:r>
              <a:rPr lang="en-US" sz="2000" dirty="0" smtClean="0">
                <a:solidFill>
                  <a:srgbClr val="0070C0"/>
                </a:solidFill>
                <a:latin typeface="Symbol" panose="05050102010706020507" pitchFamily="18" charset="2"/>
              </a:rPr>
              <a:t>a</a:t>
            </a:r>
            <a:r>
              <a:rPr lang="en-US" sz="2000" dirty="0" smtClean="0">
                <a:solidFill>
                  <a:srgbClr val="0070C0"/>
                </a:solidFill>
              </a:rPr>
              <a:t>-SYN, PS-129 and NFL; others?</a:t>
            </a:r>
            <a:endParaRPr lang="en-US" sz="2000" dirty="0">
              <a:solidFill>
                <a:srgbClr val="0070C0"/>
              </a:solidFill>
            </a:endParaRPr>
          </a:p>
          <a:p>
            <a:pPr lvl="2" eaLnBrk="1" fontAlgn="auto" hangingPunct="1">
              <a:spcAft>
                <a:spcPts val="0"/>
              </a:spcAft>
              <a:buClr>
                <a:srgbClr val="C00000"/>
              </a:buClr>
              <a:buFont typeface="Arial" panose="020B0604020202020204" pitchFamily="34" charset="0"/>
              <a:buChar char="•"/>
              <a:defRPr/>
            </a:pPr>
            <a:r>
              <a:rPr lang="en-US" sz="2000" dirty="0">
                <a:solidFill>
                  <a:srgbClr val="0070C0"/>
                </a:solidFill>
              </a:rPr>
              <a:t>Blood </a:t>
            </a:r>
            <a:r>
              <a:rPr lang="en-US" sz="2000" dirty="0" smtClean="0">
                <a:solidFill>
                  <a:srgbClr val="0070C0"/>
                </a:solidFill>
              </a:rPr>
              <a:t>biomarkers: tau and NFL?</a:t>
            </a:r>
            <a:endParaRPr lang="en-US" sz="2000" dirty="0">
              <a:solidFill>
                <a:srgbClr val="0070C0"/>
              </a:solidFill>
            </a:endParaRPr>
          </a:p>
          <a:p>
            <a:pPr lvl="1" eaLnBrk="1" fontAlgn="auto" hangingPunct="1">
              <a:spcAft>
                <a:spcPts val="0"/>
              </a:spcAft>
              <a:buClr>
                <a:srgbClr val="C00000"/>
              </a:buClr>
              <a:buFont typeface="Arial" panose="020B0604020202020204" pitchFamily="34" charset="0"/>
              <a:buChar char="–"/>
              <a:defRPr/>
            </a:pPr>
            <a:r>
              <a:rPr lang="en-US" sz="2400" dirty="0"/>
              <a:t>Longitudinal changes in these candidate biomarkers</a:t>
            </a:r>
          </a:p>
        </p:txBody>
      </p:sp>
      <p:sp>
        <p:nvSpPr>
          <p:cNvPr id="11268" name="TextBox 3"/>
          <p:cNvSpPr txBox="1">
            <a:spLocks noChangeArrowheads="1"/>
          </p:cNvSpPr>
          <p:nvPr/>
        </p:nvSpPr>
        <p:spPr bwMode="auto">
          <a:xfrm>
            <a:off x="1219200" y="6019800"/>
            <a:ext cx="94980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r>
              <a:rPr lang="en-US" sz="2800"/>
              <a:t>*</a:t>
            </a:r>
            <a:r>
              <a:rPr lang="en-US" sz="2000"/>
              <a:t>  Subjects in the ADNI1 add-on study, sponsored by an anonymous donor, included </a:t>
            </a:r>
          </a:p>
          <a:p>
            <a:pPr eaLnBrk="1" hangingPunct="1"/>
            <a:r>
              <a:rPr lang="en-US" sz="2000"/>
              <a:t>a total of 142 subjects with 3 or more CSFs collected longitudinally between 2005 - 2014</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E:\ADNI 2015\REVIEW\Final REVIEW manuscript tables and figures\ADNI Biomark Fig1 biomarkers over time.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696913"/>
            <a:ext cx="7491413" cy="559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Box 3"/>
          <p:cNvSpPr txBox="1">
            <a:spLocks noChangeArrowheads="1"/>
          </p:cNvSpPr>
          <p:nvPr/>
        </p:nvSpPr>
        <p:spPr bwMode="auto">
          <a:xfrm>
            <a:off x="1752600" y="6400800"/>
            <a:ext cx="3152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r>
              <a:rPr lang="en-US"/>
              <a:t>Kang JH, et al, AlzDement, 2015</a:t>
            </a:r>
          </a:p>
        </p:txBody>
      </p:sp>
      <p:sp>
        <p:nvSpPr>
          <p:cNvPr id="12292" name="TextBox 4"/>
          <p:cNvSpPr txBox="1">
            <a:spLocks noChangeArrowheads="1"/>
          </p:cNvSpPr>
          <p:nvPr/>
        </p:nvSpPr>
        <p:spPr bwMode="auto">
          <a:xfrm>
            <a:off x="1676400" y="152400"/>
            <a:ext cx="8809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r>
              <a:rPr lang="en-US" sz="2400"/>
              <a:t>Alzheimer’s Disease: heterogeneity and biomarker timeline dynamics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050"/>
            <a:ext cx="9464675" cy="971550"/>
          </a:xfrm>
        </p:spPr>
        <p:txBody>
          <a:bodyPr rtlCol="0">
            <a:normAutofit/>
          </a:bodyPr>
          <a:lstStyle/>
          <a:p>
            <a:pPr eaLnBrk="1" fontAlgn="auto" hangingPunct="1">
              <a:spcAft>
                <a:spcPts val="0"/>
              </a:spcAft>
              <a:defRPr/>
            </a:pPr>
            <a:r>
              <a:rPr lang="en-US" sz="4000" dirty="0">
                <a:solidFill>
                  <a:schemeClr val="tx2">
                    <a:lumMod val="75000"/>
                  </a:schemeClr>
                </a:solidFill>
              </a:rPr>
              <a:t>ADNI3 Aims for Biomarker Core</a:t>
            </a:r>
            <a:endParaRPr lang="en-US" sz="4000" dirty="0"/>
          </a:p>
        </p:txBody>
      </p:sp>
      <p:sp>
        <p:nvSpPr>
          <p:cNvPr id="3" name="Content Placeholder 2"/>
          <p:cNvSpPr>
            <a:spLocks noGrp="1"/>
          </p:cNvSpPr>
          <p:nvPr>
            <p:ph idx="1"/>
          </p:nvPr>
        </p:nvSpPr>
        <p:spPr>
          <a:xfrm>
            <a:off x="1371600" y="838200"/>
            <a:ext cx="9464675" cy="5029200"/>
          </a:xfrm>
        </p:spPr>
        <p:txBody>
          <a:bodyPr rtlCol="0">
            <a:normAutofit fontScale="92500"/>
          </a:bodyPr>
          <a:lstStyle/>
          <a:p>
            <a:pPr marL="0" indent="0" eaLnBrk="1" fontAlgn="auto" hangingPunct="1">
              <a:spcAft>
                <a:spcPts val="0"/>
              </a:spcAft>
              <a:buFont typeface="Arial" panose="020B0604020202020204" pitchFamily="34" charset="0"/>
              <a:buNone/>
              <a:defRPr/>
            </a:pPr>
            <a:r>
              <a:rPr lang="en-US" sz="2400" b="1" i="1" dirty="0"/>
              <a:t>Aim 3:</a:t>
            </a:r>
            <a:r>
              <a:rPr lang="en-US" b="1" dirty="0"/>
              <a:t> </a:t>
            </a:r>
            <a:r>
              <a:rPr lang="en-US" sz="1700" dirty="0"/>
              <a:t>Collaboration with other investigators in the use of new tests for CSF (total and </a:t>
            </a:r>
            <a:r>
              <a:rPr lang="en-US" sz="1700" dirty="0" err="1"/>
              <a:t>phospho</a:t>
            </a:r>
            <a:r>
              <a:rPr lang="en-US" sz="1700" dirty="0"/>
              <a:t>-</a:t>
            </a:r>
            <a:r>
              <a:rPr lang="en-US" sz="1700" dirty="0">
                <a:latin typeface="Symbol" panose="05050102010706020507" pitchFamily="18" charset="2"/>
              </a:rPr>
              <a:t>a</a:t>
            </a:r>
            <a:r>
              <a:rPr lang="en-US" sz="1700" dirty="0"/>
              <a:t>-SYN; </a:t>
            </a:r>
            <a:r>
              <a:rPr lang="en-US" sz="1700" dirty="0" err="1"/>
              <a:t>neurogranin</a:t>
            </a:r>
            <a:r>
              <a:rPr lang="en-US" sz="1700" dirty="0"/>
              <a:t>; NFL; Vilip1 and TDP-43) and possibly blood biomarkers (</a:t>
            </a:r>
            <a:r>
              <a:rPr lang="en-US" sz="1700" dirty="0" err="1"/>
              <a:t>metabolomic</a:t>
            </a:r>
            <a:r>
              <a:rPr lang="en-US" sz="1700" dirty="0"/>
              <a:t> and </a:t>
            </a:r>
            <a:r>
              <a:rPr lang="en-US" sz="1700" dirty="0" err="1"/>
              <a:t>lipidomic</a:t>
            </a:r>
            <a:r>
              <a:rPr lang="en-US" sz="1700" dirty="0"/>
              <a:t> assays; A</a:t>
            </a:r>
            <a:r>
              <a:rPr lang="en-US" sz="1700" dirty="0">
                <a:latin typeface="Symbol" panose="05050102010706020507" pitchFamily="18" charset="2"/>
              </a:rPr>
              <a:t>b</a:t>
            </a:r>
            <a:r>
              <a:rPr lang="en-US" sz="1700" baseline="-25000" dirty="0"/>
              <a:t>1-42</a:t>
            </a:r>
            <a:r>
              <a:rPr lang="en-US" sz="1700" dirty="0"/>
              <a:t> and tau proteins in </a:t>
            </a:r>
            <a:r>
              <a:rPr lang="en-US" sz="1700" dirty="0" err="1"/>
              <a:t>neurally</a:t>
            </a:r>
            <a:r>
              <a:rPr lang="en-US" sz="1700" dirty="0"/>
              <a:t> derived </a:t>
            </a:r>
            <a:r>
              <a:rPr lang="en-US" sz="1700" dirty="0" err="1"/>
              <a:t>exosomes</a:t>
            </a:r>
            <a:r>
              <a:rPr lang="en-US" sz="1700" dirty="0"/>
              <a:t>).</a:t>
            </a:r>
          </a:p>
          <a:p>
            <a:pPr marL="0" indent="0" eaLnBrk="1" fontAlgn="auto" hangingPunct="1">
              <a:spcAft>
                <a:spcPts val="0"/>
              </a:spcAft>
              <a:buClr>
                <a:srgbClr val="800000"/>
              </a:buClr>
              <a:buSzPct val="125000"/>
              <a:buFont typeface="Arial" panose="020B0604020202020204" pitchFamily="34" charset="0"/>
              <a:buNone/>
              <a:defRPr/>
            </a:pPr>
            <a:r>
              <a:rPr lang="en-US" sz="1700" dirty="0"/>
              <a:t>     </a:t>
            </a:r>
          </a:p>
          <a:p>
            <a:pPr marL="0" indent="0" eaLnBrk="1" fontAlgn="auto" hangingPunct="1">
              <a:spcAft>
                <a:spcPts val="0"/>
              </a:spcAft>
              <a:buClr>
                <a:srgbClr val="800000"/>
              </a:buClr>
              <a:buSzPct val="125000"/>
              <a:buFont typeface="Arial" panose="020B0604020202020204" pitchFamily="34" charset="0"/>
              <a:buNone/>
              <a:defRPr/>
            </a:pPr>
            <a:r>
              <a:rPr lang="en-US" sz="1700" dirty="0"/>
              <a:t>   </a:t>
            </a:r>
            <a:r>
              <a:rPr lang="en-US" sz="1800" b="1" dirty="0"/>
              <a:t>LOAD-</a:t>
            </a:r>
            <a:r>
              <a:rPr lang="en-US" sz="1800" b="1" i="1" dirty="0"/>
              <a:t>disease heterogeneity a key characteristic</a:t>
            </a:r>
            <a:r>
              <a:rPr lang="en-US" sz="1700" i="1" dirty="0"/>
              <a:t>.</a:t>
            </a:r>
          </a:p>
          <a:p>
            <a:pPr lvl="1" eaLnBrk="1" fontAlgn="auto" hangingPunct="1">
              <a:spcAft>
                <a:spcPts val="0"/>
              </a:spcAft>
              <a:buClr>
                <a:srgbClr val="800000"/>
              </a:buClr>
              <a:buSzPct val="125000"/>
              <a:buFont typeface="Arial" panose="020B0604020202020204" pitchFamily="34" charset="0"/>
              <a:buChar char="–"/>
              <a:defRPr/>
            </a:pPr>
            <a:r>
              <a:rPr lang="en-US" sz="1600" dirty="0"/>
              <a:t> It is important to take into account the heterogeneity of AD in ADNI3.  Many studies emphasize this including ADNI data showing that that less than half (42%) of </a:t>
            </a:r>
            <a:r>
              <a:rPr lang="en-US" sz="1600" u="sng" dirty="0"/>
              <a:t>ADNI </a:t>
            </a:r>
            <a:r>
              <a:rPr lang="en-US" sz="1600" dirty="0"/>
              <a:t>subjects with clinical AD/MCI had only AD plaque and tangle pathology at autopsy, while 58% had plaques and tangles in addition to TDP-43 and/or alpha-</a:t>
            </a:r>
            <a:r>
              <a:rPr lang="en-US" sz="1600" dirty="0" err="1"/>
              <a:t>synuclein</a:t>
            </a:r>
            <a:r>
              <a:rPr lang="en-US" sz="1600" dirty="0"/>
              <a:t> (</a:t>
            </a:r>
            <a:r>
              <a:rPr lang="en-US" sz="1600" dirty="0">
                <a:latin typeface="Symbol" panose="05050102010706020507" pitchFamily="18" charset="2"/>
              </a:rPr>
              <a:t>a</a:t>
            </a:r>
            <a:r>
              <a:rPr lang="en-US" sz="1600" dirty="0"/>
              <a:t>-</a:t>
            </a:r>
            <a:r>
              <a:rPr lang="en-US" sz="1600" dirty="0" err="1"/>
              <a:t>syn</a:t>
            </a:r>
            <a:r>
              <a:rPr lang="en-US" sz="1600" dirty="0"/>
              <a:t>) inclusions as well as hippocampal sclerosis in some cases (Toledo et al, ANP </a:t>
            </a:r>
            <a:r>
              <a:rPr lang="en-US" sz="1600" dirty="0" err="1"/>
              <a:t>Commun</a:t>
            </a:r>
            <a:r>
              <a:rPr lang="en-US" sz="1600" dirty="0"/>
              <a:t>, 1:65, 2013; Cairns </a:t>
            </a:r>
            <a:r>
              <a:rPr lang="en-US" sz="1600" dirty="0" err="1"/>
              <a:t>etal</a:t>
            </a:r>
            <a:r>
              <a:rPr lang="en-US" sz="1600" dirty="0"/>
              <a:t>, Neuropath 2015). These findings are echoed in a larger study of non-ADNI </a:t>
            </a:r>
            <a:r>
              <a:rPr lang="en-US" sz="1600" u="sng" dirty="0"/>
              <a:t>Penn subjects </a:t>
            </a:r>
            <a:r>
              <a:rPr lang="en-US" sz="1600" dirty="0"/>
              <a:t>(Toledo et al, ANP, 124:23-35, 2012). </a:t>
            </a:r>
          </a:p>
          <a:p>
            <a:pPr lvl="1" eaLnBrk="1" fontAlgn="auto" hangingPunct="1">
              <a:spcAft>
                <a:spcPts val="0"/>
              </a:spcAft>
              <a:buClr>
                <a:srgbClr val="800000"/>
              </a:buClr>
              <a:buSzPct val="125000"/>
              <a:buFont typeface="Arial" panose="020B0604020202020204" pitchFamily="34" charset="0"/>
              <a:buChar char="–"/>
              <a:defRPr/>
            </a:pPr>
            <a:r>
              <a:rPr lang="en-US" sz="1600" dirty="0"/>
              <a:t>We have worked together with Jing Zhang and found that a CSF total </a:t>
            </a:r>
            <a:r>
              <a:rPr lang="en-US" sz="1600" dirty="0">
                <a:latin typeface="Symbol" panose="05050102010706020507" pitchFamily="18" charset="2"/>
              </a:rPr>
              <a:t>a</a:t>
            </a:r>
            <a:r>
              <a:rPr lang="en-US" sz="1600" dirty="0"/>
              <a:t>-SYN assay in ADNI CSF samples  may enable detection of co-morbid LBs in MCI/AD subjects in ADNI1 subjects(Toledo et al, ANP, 126:683-697, 2013) and we now are continuing this by using a new total </a:t>
            </a:r>
            <a:r>
              <a:rPr lang="en-US" sz="1600" dirty="0">
                <a:latin typeface="Symbol" panose="05050102010706020507" pitchFamily="18" charset="2"/>
              </a:rPr>
              <a:t>a</a:t>
            </a:r>
            <a:r>
              <a:rPr lang="en-US" sz="1600" dirty="0"/>
              <a:t>-SYN and a </a:t>
            </a:r>
            <a:r>
              <a:rPr lang="en-US" sz="1600" dirty="0" err="1"/>
              <a:t>phospho</a:t>
            </a:r>
            <a:r>
              <a:rPr lang="en-US" sz="1600" dirty="0"/>
              <a:t>-</a:t>
            </a:r>
            <a:r>
              <a:rPr lang="en-US" sz="1600" dirty="0">
                <a:latin typeface="Symbol" pitchFamily="18" charset="2"/>
              </a:rPr>
              <a:t>a</a:t>
            </a:r>
            <a:r>
              <a:rPr lang="en-US" sz="1600" dirty="0"/>
              <a:t>-</a:t>
            </a:r>
            <a:r>
              <a:rPr lang="en-US" sz="1600" dirty="0" err="1"/>
              <a:t>syn</a:t>
            </a:r>
            <a:r>
              <a:rPr lang="en-US" sz="1600" dirty="0"/>
              <a:t> immunoassay in non-ADNI patients and this could be incorporated into ADNI-3 (Wang et al, </a:t>
            </a:r>
            <a:r>
              <a:rPr lang="en-US" sz="1600" dirty="0" err="1"/>
              <a:t>Sci</a:t>
            </a:r>
            <a:r>
              <a:rPr lang="en-US" sz="1600" dirty="0"/>
              <a:t> Trans Med, 4:121-20, 2/15/2012). </a:t>
            </a:r>
          </a:p>
          <a:p>
            <a:pPr lvl="1" eaLnBrk="1" fontAlgn="auto" hangingPunct="1">
              <a:spcAft>
                <a:spcPts val="0"/>
              </a:spcAft>
              <a:buClr>
                <a:srgbClr val="800000"/>
              </a:buClr>
              <a:buSzPct val="125000"/>
              <a:buFont typeface="Arial" panose="020B0604020202020204" pitchFamily="34" charset="0"/>
              <a:buChar char="–"/>
              <a:defRPr/>
            </a:pPr>
            <a:r>
              <a:rPr lang="en-US" sz="1600" dirty="0"/>
              <a:t>TDP-43 biomarkers are not yet available so we work with Hugo Vanderstichele at </a:t>
            </a:r>
            <a:r>
              <a:rPr lang="en-US" sz="1600" dirty="0" err="1"/>
              <a:t>ADx</a:t>
            </a:r>
            <a:r>
              <a:rPr lang="en-US" sz="1600" dirty="0"/>
              <a:t> and Andreas Jeromin at </a:t>
            </a:r>
            <a:r>
              <a:rPr lang="en-US" sz="1600" dirty="0" err="1"/>
              <a:t>Quanterex</a:t>
            </a:r>
            <a:r>
              <a:rPr lang="en-US" sz="1600" dirty="0"/>
              <a:t> on TDP-43 ELISA based assays, but it is not yet certain if a TDP-43 immunoassay will be ready for use in ADNI-3. We also need to address the issue of co-morbid </a:t>
            </a:r>
            <a:r>
              <a:rPr lang="en-US" sz="1600" dirty="0" err="1"/>
              <a:t>cerebro</a:t>
            </a:r>
            <a:r>
              <a:rPr lang="en-US" sz="1600" dirty="0"/>
              <a:t>-vascular disease (CVD), but information on CVD may come from imaging rather than chemical biomarker studies.  </a:t>
            </a:r>
          </a:p>
          <a:p>
            <a:pPr lvl="1" eaLnBrk="1" fontAlgn="auto" hangingPunct="1">
              <a:spcAft>
                <a:spcPts val="0"/>
              </a:spcAft>
              <a:buClr>
                <a:srgbClr val="800000"/>
              </a:buClr>
              <a:buSzPct val="125000"/>
              <a:buFont typeface="Arial" panose="020B0604020202020204" pitchFamily="34" charset="0"/>
              <a:buChar char="–"/>
              <a:defRPr/>
            </a:pP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265113" y="-152400"/>
            <a:ext cx="11926887" cy="762000"/>
          </a:xfrm>
        </p:spPr>
        <p:txBody>
          <a:bodyPr/>
          <a:lstStyle/>
          <a:p>
            <a:pPr eaLnBrk="1" hangingPunct="1"/>
            <a:r>
              <a:rPr lang="en-US" sz="3600" smtClean="0"/>
              <a:t>New biomarkers in NIA/ADNI/RARC-approved studies </a:t>
            </a:r>
          </a:p>
        </p:txBody>
      </p:sp>
      <p:graphicFrame>
        <p:nvGraphicFramePr>
          <p:cNvPr id="6" name="Content Placeholder 5"/>
          <p:cNvGraphicFramePr>
            <a:graphicFrameLocks noGrp="1"/>
          </p:cNvGraphicFramePr>
          <p:nvPr>
            <p:ph idx="1"/>
          </p:nvPr>
        </p:nvGraphicFramePr>
        <p:xfrm>
          <a:off x="0" y="533400"/>
          <a:ext cx="12165012" cy="6303957"/>
        </p:xfrm>
        <a:graphic>
          <a:graphicData uri="http://schemas.openxmlformats.org/drawingml/2006/table">
            <a:tbl>
              <a:tblPr firstRow="1" bandRow="1">
                <a:tableStyleId>{5C22544A-7EE6-4342-B048-85BDC9FD1C3A}</a:tableStyleId>
              </a:tblPr>
              <a:tblGrid>
                <a:gridCol w="2285960"/>
                <a:gridCol w="883492"/>
                <a:gridCol w="883492"/>
                <a:gridCol w="4428583"/>
                <a:gridCol w="3683485"/>
              </a:tblGrid>
              <a:tr h="370821">
                <a:tc>
                  <a:txBody>
                    <a:bodyPr/>
                    <a:lstStyle/>
                    <a:p>
                      <a:r>
                        <a:rPr lang="en-US" sz="1800" dirty="0" smtClean="0"/>
                        <a:t>Biomarker</a:t>
                      </a:r>
                      <a:endParaRPr lang="en-US" sz="18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Fluid</a:t>
                      </a:r>
                      <a:endParaRPr lang="en-US" sz="18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a:t>
                      </a:r>
                      <a:endParaRPr lang="en-US" sz="18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ADNI study</a:t>
                      </a:r>
                      <a:endParaRPr lang="en-US" sz="18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Investigator</a:t>
                      </a:r>
                      <a:endParaRPr lang="en-US" sz="18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21">
                <a:tc>
                  <a:txBody>
                    <a:bodyPr/>
                    <a:lstStyle/>
                    <a:p>
                      <a:r>
                        <a:rPr lang="en-US" sz="1600" dirty="0" smtClean="0"/>
                        <a:t>Metabolic networks</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aseline="0" dirty="0" smtClean="0"/>
                        <a:t>Serum </a:t>
                      </a:r>
                      <a:endParaRPr lang="en-US" sz="15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905</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Studies in ADNIGO/2 BL samples </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RKaddoura</a:t>
                      </a:r>
                      <a:r>
                        <a:rPr lang="en-US" sz="1600" dirty="0" smtClean="0"/>
                        <a:t>-Daouk; Duke </a:t>
                      </a:r>
                      <a:r>
                        <a:rPr lang="en-US" sz="1600" dirty="0" err="1" smtClean="0"/>
                        <a:t>Univ</a:t>
                      </a:r>
                      <a:r>
                        <a:rPr lang="en-US" sz="1600" dirty="0" smtClean="0"/>
                        <a:t>, </a:t>
                      </a:r>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21">
                <a:tc>
                  <a:txBody>
                    <a:bodyPr/>
                    <a:lstStyle/>
                    <a:p>
                      <a:r>
                        <a:rPr lang="en-US" sz="1600" baseline="0" dirty="0" smtClean="0"/>
                        <a:t>A</a:t>
                      </a:r>
                      <a:r>
                        <a:rPr lang="en-US" sz="1600" baseline="0" dirty="0" smtClean="0">
                          <a:latin typeface="Symbol" panose="05050102010706020507" pitchFamily="18" charset="2"/>
                        </a:rPr>
                        <a:t>b</a:t>
                      </a:r>
                      <a:r>
                        <a:rPr lang="en-US" sz="1600" baseline="0" dirty="0" smtClean="0"/>
                        <a:t>1-42/1-40;ELISA</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aseline="0" dirty="0" smtClean="0"/>
                        <a:t>plasma</a:t>
                      </a:r>
                      <a:endParaRPr lang="en-US" sz="15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764</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ADNI 1, GO, 2 in BL &amp; longitudinal</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ISherriff</a:t>
                      </a:r>
                      <a:r>
                        <a:rPr lang="en-US" sz="1600" dirty="0" smtClean="0"/>
                        <a:t>; </a:t>
                      </a:r>
                      <a:r>
                        <a:rPr lang="en-US" sz="1600" dirty="0" err="1" smtClean="0"/>
                        <a:t>Araclon</a:t>
                      </a:r>
                      <a:r>
                        <a:rPr lang="en-US" sz="1600" dirty="0" smtClean="0"/>
                        <a:t> Biotech</a:t>
                      </a:r>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21">
                <a:tc>
                  <a:txBody>
                    <a:bodyPr/>
                    <a:lstStyle/>
                    <a:p>
                      <a:r>
                        <a:rPr lang="en-US" sz="1600" dirty="0" smtClean="0"/>
                        <a:t>Metabolic</a:t>
                      </a:r>
                      <a:r>
                        <a:rPr lang="en-US" sz="1600" baseline="0" dirty="0" smtClean="0"/>
                        <a:t> networks </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serum</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833</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Studies in ADNI1 BL samples; data</a:t>
                      </a:r>
                      <a:r>
                        <a:rPr lang="en-US" sz="1600" baseline="0" dirty="0" smtClean="0"/>
                        <a:t> uploaded</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RKaddoura</a:t>
                      </a:r>
                      <a:r>
                        <a:rPr lang="en-US" sz="1600" dirty="0" smtClean="0"/>
                        <a:t>-Daouk; Duke </a:t>
                      </a:r>
                      <a:r>
                        <a:rPr lang="en-US" sz="1600" dirty="0" err="1" smtClean="0"/>
                        <a:t>Univ</a:t>
                      </a:r>
                      <a:r>
                        <a:rPr lang="en-US" sz="1600" dirty="0" smtClean="0"/>
                        <a:t>, </a:t>
                      </a:r>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21">
                <a:tc>
                  <a:txBody>
                    <a:bodyPr/>
                    <a:lstStyle/>
                    <a:p>
                      <a:r>
                        <a:rPr lang="en-US" sz="1500" baseline="0" dirty="0" smtClean="0"/>
                        <a:t>SNAP25 &amp; </a:t>
                      </a:r>
                      <a:r>
                        <a:rPr lang="en-US" sz="1500" baseline="0" dirty="0" err="1" smtClean="0"/>
                        <a:t>neurogranin</a:t>
                      </a:r>
                      <a:endParaRPr lang="en-US" sz="15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CSF</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612</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Longitudinal samples </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err="1" smtClean="0"/>
                        <a:t>AFagan</a:t>
                      </a:r>
                      <a:r>
                        <a:rPr lang="en-US" sz="1600" baseline="0" dirty="0" smtClean="0"/>
                        <a:t>; Wash University</a:t>
                      </a:r>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21">
                <a:tc>
                  <a:txBody>
                    <a:bodyPr/>
                    <a:lstStyle/>
                    <a:p>
                      <a:r>
                        <a:rPr lang="en-US" sz="1600" baseline="0" dirty="0" smtClean="0"/>
                        <a:t>T-&amp; </a:t>
                      </a:r>
                      <a:r>
                        <a:rPr lang="en-US" sz="1600" baseline="0" dirty="0" err="1" smtClean="0"/>
                        <a:t>Phos</a:t>
                      </a:r>
                      <a:r>
                        <a:rPr lang="en-US" sz="1600" baseline="0" dirty="0" smtClean="0"/>
                        <a:t>-</a:t>
                      </a:r>
                      <a:r>
                        <a:rPr lang="en-US" sz="1600" baseline="0" dirty="0" smtClean="0">
                          <a:latin typeface="Symbol" panose="05050102010706020507" pitchFamily="18" charset="2"/>
                        </a:rPr>
                        <a:t>a</a:t>
                      </a:r>
                      <a:r>
                        <a:rPr lang="en-US" sz="1600" baseline="0" dirty="0" smtClean="0"/>
                        <a:t>-SYN; IA</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CSF</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567</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Longitudinal samples, to be uploaded </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aseline="0" dirty="0" err="1" smtClean="0"/>
                        <a:t>JZhang</a:t>
                      </a:r>
                      <a:r>
                        <a:rPr lang="en-US" sz="1600" baseline="0" dirty="0" smtClean="0"/>
                        <a:t>; University of Wash</a:t>
                      </a:r>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21">
                <a:tc>
                  <a:txBody>
                    <a:bodyPr/>
                    <a:lstStyle/>
                    <a:p>
                      <a:r>
                        <a:rPr lang="en-US" sz="1600" dirty="0" err="1" smtClean="0"/>
                        <a:t>Vilip</a:t>
                      </a:r>
                      <a:r>
                        <a:rPr lang="en-US" sz="1600" dirty="0" smtClean="0"/>
                        <a:t> 1; YKL-40; IA</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CSF</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612</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Longitudinal samples, publication planned</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AFagan</a:t>
                      </a:r>
                      <a:r>
                        <a:rPr lang="en-US" sz="1600" dirty="0" smtClean="0"/>
                        <a:t>; Wash University</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21">
                <a:tc>
                  <a:txBody>
                    <a:bodyPr/>
                    <a:lstStyle/>
                    <a:p>
                      <a:r>
                        <a:rPr lang="en-US" sz="1600" dirty="0" smtClean="0"/>
                        <a:t>Tau; IA</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aseline="0" dirty="0" smtClean="0"/>
                        <a:t>plasma</a:t>
                      </a:r>
                      <a:endParaRPr lang="en-US" sz="15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595</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BL ADNI1; publication</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KBlennow</a:t>
                      </a:r>
                      <a:r>
                        <a:rPr lang="en-US" sz="1600" dirty="0" smtClean="0"/>
                        <a:t>; </a:t>
                      </a:r>
                      <a:r>
                        <a:rPr lang="en-US" sz="1600" dirty="0" err="1" smtClean="0"/>
                        <a:t>Sahlgrenska</a:t>
                      </a:r>
                      <a:r>
                        <a:rPr lang="en-US" sz="1600" baseline="0" dirty="0" smtClean="0"/>
                        <a:t> </a:t>
                      </a:r>
                      <a:r>
                        <a:rPr lang="en-US" sz="1600" baseline="0" dirty="0" err="1" smtClean="0"/>
                        <a:t>UHosp</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21">
                <a:tc>
                  <a:txBody>
                    <a:bodyPr/>
                    <a:lstStyle/>
                    <a:p>
                      <a:r>
                        <a:rPr lang="en-US" sz="1600" dirty="0" smtClean="0"/>
                        <a:t>DDE; LC/</a:t>
                      </a:r>
                      <a:r>
                        <a:rPr lang="en-US" sz="1600" dirty="0" err="1" smtClean="0"/>
                        <a:t>msms</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aseline="0" dirty="0" smtClean="0"/>
                        <a:t>plasma</a:t>
                      </a:r>
                      <a:endParaRPr lang="en-US" sz="15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211</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AD vs</a:t>
                      </a:r>
                      <a:r>
                        <a:rPr lang="en-US" sz="1600" baseline="0" dirty="0" smtClean="0"/>
                        <a:t> controls, ADNI 1</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ALevey</a:t>
                      </a:r>
                      <a:r>
                        <a:rPr lang="en-US" sz="1600" dirty="0" smtClean="0"/>
                        <a:t>; Emory</a:t>
                      </a:r>
                      <a:r>
                        <a:rPr lang="en-US" sz="1600" baseline="0" dirty="0" smtClean="0"/>
                        <a:t> University</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21">
                <a:tc>
                  <a:txBody>
                    <a:bodyPr/>
                    <a:lstStyle/>
                    <a:p>
                      <a:r>
                        <a:rPr lang="en-US" sz="1600" dirty="0" err="1" smtClean="0"/>
                        <a:t>Neurogranin</a:t>
                      </a:r>
                      <a:r>
                        <a:rPr lang="en-US" sz="1600" dirty="0" smtClean="0"/>
                        <a:t>; NFL; IA</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CSF</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416</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BL ADNI1; multiple publications</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KBlennow</a:t>
                      </a:r>
                      <a:r>
                        <a:rPr lang="en-US" sz="1600" dirty="0" smtClean="0"/>
                        <a:t>; </a:t>
                      </a:r>
                      <a:r>
                        <a:rPr lang="en-US" sz="1600" dirty="0" err="1" smtClean="0"/>
                        <a:t>Sahlgrenska</a:t>
                      </a:r>
                      <a:r>
                        <a:rPr lang="en-US" sz="1600" dirty="0" smtClean="0"/>
                        <a:t> </a:t>
                      </a:r>
                      <a:r>
                        <a:rPr lang="en-US" sz="1600" dirty="0" err="1" smtClean="0"/>
                        <a:t>UHosp</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21">
                <a:tc>
                  <a:txBody>
                    <a:bodyPr/>
                    <a:lstStyle/>
                    <a:p>
                      <a:r>
                        <a:rPr lang="en-US" sz="1600" b="0" dirty="0" smtClean="0"/>
                        <a:t>AD Autoantibodies</a:t>
                      </a:r>
                      <a:endParaRPr lang="en-US" sz="1600" b="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serum</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100</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50 BL MCI; 50</a:t>
                      </a:r>
                      <a:r>
                        <a:rPr lang="en-US" sz="1600" baseline="0" dirty="0" smtClean="0"/>
                        <a:t> BL HC; publication</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eaLnBrk="0" hangingPunct="0"/>
                      <a:r>
                        <a:rPr lang="en-US" sz="1600" kern="1200" dirty="0" smtClean="0">
                          <a:solidFill>
                            <a:schemeClr val="dk1"/>
                          </a:solidFill>
                          <a:effectLst/>
                          <a:latin typeface="+mn-lt"/>
                          <a:ea typeface="+mn-ea"/>
                          <a:cs typeface="+mn-cs"/>
                        </a:rPr>
                        <a:t>R </a:t>
                      </a:r>
                      <a:r>
                        <a:rPr lang="en-US" sz="1600" kern="1200" dirty="0" err="1" smtClean="0">
                          <a:solidFill>
                            <a:schemeClr val="dk1"/>
                          </a:solidFill>
                          <a:effectLst/>
                          <a:latin typeface="+mn-lt"/>
                          <a:ea typeface="+mn-ea"/>
                          <a:cs typeface="+mn-cs"/>
                        </a:rPr>
                        <a:t>Nagele</a:t>
                      </a:r>
                      <a:r>
                        <a:rPr lang="en-US" sz="1600" kern="1200" dirty="0" smtClean="0">
                          <a:solidFill>
                            <a:schemeClr val="dk1"/>
                          </a:solidFill>
                          <a:effectLst/>
                          <a:latin typeface="+mn-lt"/>
                          <a:ea typeface="+mn-ea"/>
                          <a:cs typeface="+mn-cs"/>
                        </a:rPr>
                        <a:t>; UMDNJ</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21">
                <a:tc>
                  <a:txBody>
                    <a:bodyPr/>
                    <a:lstStyle/>
                    <a:p>
                      <a:r>
                        <a:rPr lang="en-US" sz="1600" b="0" dirty="0" smtClean="0"/>
                        <a:t>AD Autoantibodies</a:t>
                      </a:r>
                      <a:endParaRPr lang="en-US" sz="1600" b="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serum</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118</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36 each NC, MCI, AD BL ADNI1;publication</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eaLnBrk="0" hangingPunct="0"/>
                      <a:r>
                        <a:rPr lang="en-US" sz="1600" dirty="0" err="1" smtClean="0"/>
                        <a:t>RMcIntyre</a:t>
                      </a:r>
                      <a:r>
                        <a:rPr lang="en-US" sz="1600" dirty="0" smtClean="0"/>
                        <a:t>; St Francis Hospital</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21">
                <a:tc>
                  <a:txBody>
                    <a:bodyPr/>
                    <a:lstStyle/>
                    <a:p>
                      <a:r>
                        <a:rPr lang="en-US" sz="1400" dirty="0" smtClean="0"/>
                        <a:t>Proteome/ MRM/MSMS</a:t>
                      </a:r>
                      <a:endParaRPr lang="en-US" sz="14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CSF</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306</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300" baseline="0" dirty="0" smtClean="0"/>
                        <a:t>BL  ADNI1; 221 </a:t>
                      </a:r>
                      <a:r>
                        <a:rPr lang="en-US" sz="1300" baseline="0" dirty="0" err="1" smtClean="0"/>
                        <a:t>proteins;publication;another</a:t>
                      </a:r>
                      <a:r>
                        <a:rPr lang="en-US" sz="1300" baseline="0" dirty="0" smtClean="0"/>
                        <a:t> planned</a:t>
                      </a:r>
                      <a:endParaRPr lang="en-US" sz="13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ADNI PPSB/FNIH; </a:t>
                      </a:r>
                      <a:r>
                        <a:rPr lang="en-US" sz="1600" dirty="0" err="1" smtClean="0"/>
                        <a:t>LHonigsberg</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21">
                <a:tc>
                  <a:txBody>
                    <a:bodyPr/>
                    <a:lstStyle/>
                    <a:p>
                      <a:r>
                        <a:rPr lang="en-US" sz="1600" dirty="0" smtClean="0"/>
                        <a:t>Proteome/RBM</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aseline="0" dirty="0" smtClean="0"/>
                        <a:t>plasma</a:t>
                      </a:r>
                      <a:endParaRPr lang="en-US" sz="15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aseline="0" dirty="0" smtClean="0"/>
                        <a:t>1,065</a:t>
                      </a:r>
                      <a:endParaRPr lang="en-US" sz="1600" baseline="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BL &amp; yr1; multiple publications</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HSoares;Pfizer</a:t>
                      </a:r>
                      <a:r>
                        <a:rPr lang="en-US" sz="1600" dirty="0" smtClean="0"/>
                        <a:t>/PPSB/FNIH</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21">
                <a:tc>
                  <a:txBody>
                    <a:bodyPr/>
                    <a:lstStyle/>
                    <a:p>
                      <a:r>
                        <a:rPr lang="en-US" sz="1600" dirty="0" smtClean="0"/>
                        <a:t>Proteome/RBM</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CSF</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317</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BL ADNI1; multiple publications </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WPotter,etal</a:t>
                      </a:r>
                      <a:r>
                        <a:rPr lang="en-US" sz="1600" dirty="0" smtClean="0"/>
                        <a:t>/PPSB/FNIH</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21">
                <a:tc>
                  <a:txBody>
                    <a:bodyPr/>
                    <a:lstStyle/>
                    <a:p>
                      <a:r>
                        <a:rPr lang="en-US" sz="1600" dirty="0" smtClean="0"/>
                        <a:t>BACE &amp; </a:t>
                      </a:r>
                      <a:r>
                        <a:rPr lang="en-US" sz="1600" dirty="0" err="1" smtClean="0"/>
                        <a:t>sAPP</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CSF</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402</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BL  ADNI1; recent</a:t>
                      </a:r>
                      <a:r>
                        <a:rPr lang="en-US" sz="1600" baseline="0" dirty="0" smtClean="0"/>
                        <a:t> publication</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MSavage;merck</a:t>
                      </a:r>
                      <a:r>
                        <a:rPr lang="en-US" sz="1600" dirty="0" smtClean="0"/>
                        <a:t>/PPSB/FNIH</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21">
                <a:tc>
                  <a:txBody>
                    <a:bodyPr/>
                    <a:lstStyle/>
                    <a:p>
                      <a:r>
                        <a:rPr lang="en-US" sz="1600" dirty="0" err="1" smtClean="0">
                          <a:latin typeface="Symbol" panose="05050102010706020507" pitchFamily="18" charset="2"/>
                        </a:rPr>
                        <a:t>a</a:t>
                      </a:r>
                      <a:r>
                        <a:rPr lang="en-US" sz="1600" dirty="0" err="1" smtClean="0"/>
                        <a:t>-Synuclein;xMAP</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CSF</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390</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smtClean="0"/>
                        <a:t>BL  ADNI1; several publications</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smtClean="0"/>
                        <a:t>JZhang</a:t>
                      </a:r>
                      <a:r>
                        <a:rPr lang="en-US" sz="1600" dirty="0" smtClean="0"/>
                        <a:t>; University of Wash</a:t>
                      </a:r>
                      <a:endParaRPr lang="en-US" sz="1600" dirty="0"/>
                    </a:p>
                  </a:txBody>
                  <a:tcPr marL="106019" marR="106019" marT="45718" marB="4571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solidFill>
                  <a:schemeClr val="tx2">
                    <a:lumMod val="75000"/>
                  </a:schemeClr>
                </a:solidFill>
              </a:rPr>
              <a:t>ADNI3 Aims for Biomarker Core</a:t>
            </a:r>
            <a:endParaRPr lang="en-US" dirty="0"/>
          </a:p>
        </p:txBody>
      </p:sp>
      <p:sp>
        <p:nvSpPr>
          <p:cNvPr id="15363" name="Content Placeholder 2"/>
          <p:cNvSpPr>
            <a:spLocks noGrp="1"/>
          </p:cNvSpPr>
          <p:nvPr>
            <p:ph idx="1"/>
          </p:nvPr>
        </p:nvSpPr>
        <p:spPr/>
        <p:txBody>
          <a:bodyPr/>
          <a:lstStyle/>
          <a:p>
            <a:pPr marL="0" indent="0" eaLnBrk="1" hangingPunct="1">
              <a:buFont typeface="Arial" charset="0"/>
              <a:buNone/>
            </a:pPr>
            <a:r>
              <a:rPr lang="en-US" sz="2800" b="1" i="1" smtClean="0"/>
              <a:t>Aim 4:</a:t>
            </a:r>
            <a:r>
              <a:rPr lang="en-US" b="1" smtClean="0"/>
              <a:t> </a:t>
            </a:r>
            <a:r>
              <a:rPr lang="en-US" sz="2000" smtClean="0"/>
              <a:t>Collaborate in studies (a) of individual and combinations of CSF biomarkers for prediction of memory, cognitive and functional decline, (b) the effect of using individual and combinations of CSF biomarkers and associated cutpoints for reducing sample size thus improving efficiency of treatment trials, (c) study rates of change of CSF biomarkers over time to determine relationships between rates of change and future cognitive decline, (d) determine the prediction of uptake of tau ligand by CSF  A</a:t>
            </a:r>
            <a:r>
              <a:rPr lang="en-US" sz="2000" smtClean="0">
                <a:latin typeface="Symbol" pitchFamily="18" charset="2"/>
              </a:rPr>
              <a:t>b</a:t>
            </a:r>
            <a:r>
              <a:rPr lang="en-US" sz="2000" baseline="-25000" smtClean="0"/>
              <a:t>1-42</a:t>
            </a:r>
            <a:r>
              <a:rPr lang="en-US" sz="2000" smtClean="0"/>
              <a:t> below cutpoint, and (e) determine the concordance between A</a:t>
            </a:r>
            <a:r>
              <a:rPr lang="en-US" sz="2000" smtClean="0">
                <a:latin typeface="Symbol" pitchFamily="18" charset="2"/>
              </a:rPr>
              <a:t>b</a:t>
            </a:r>
            <a:r>
              <a:rPr lang="en-US" sz="2000" baseline="-25000" smtClean="0"/>
              <a:t>1-42</a:t>
            </a:r>
            <a:r>
              <a:rPr lang="en-US" sz="2000" smtClean="0"/>
              <a:t> and amyloid-</a:t>
            </a:r>
            <a:r>
              <a:rPr lang="en-US" sz="2000" smtClean="0">
                <a:latin typeface="Symbol" pitchFamily="18" charset="2"/>
              </a:rPr>
              <a:t>b </a:t>
            </a:r>
            <a:r>
              <a:rPr lang="en-US" sz="2000" smtClean="0"/>
              <a:t>plaque ligand uptake with the Biostatistics Core and other ADNI3 Cores as well as with other outside investigators.   </a:t>
            </a:r>
          </a:p>
          <a:p>
            <a:pPr marL="0" indent="0" eaLnBrk="1" hangingPunct="1">
              <a:buFont typeface="Arial" charset="0"/>
              <a:buNone/>
            </a:pP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
            <a:ext cx="9464675" cy="1143000"/>
          </a:xfrm>
        </p:spPr>
        <p:txBody>
          <a:bodyPr rtlCol="0">
            <a:normAutofit/>
          </a:bodyPr>
          <a:lstStyle/>
          <a:p>
            <a:pPr eaLnBrk="1" fontAlgn="auto" hangingPunct="1">
              <a:spcAft>
                <a:spcPts val="0"/>
              </a:spcAft>
              <a:defRPr/>
            </a:pPr>
            <a:r>
              <a:rPr lang="en-US" sz="4000" dirty="0">
                <a:solidFill>
                  <a:schemeClr val="tx2">
                    <a:lumMod val="75000"/>
                  </a:schemeClr>
                </a:solidFill>
              </a:rPr>
              <a:t>ADNI3 Aims for Biomarker Core</a:t>
            </a:r>
          </a:p>
        </p:txBody>
      </p:sp>
      <p:sp>
        <p:nvSpPr>
          <p:cNvPr id="3" name="Content Placeholder 2"/>
          <p:cNvSpPr>
            <a:spLocks noGrp="1"/>
          </p:cNvSpPr>
          <p:nvPr>
            <p:ph idx="1"/>
          </p:nvPr>
        </p:nvSpPr>
        <p:spPr>
          <a:xfrm>
            <a:off x="1371600" y="919163"/>
            <a:ext cx="9464675" cy="4525962"/>
          </a:xfrm>
        </p:spPr>
        <p:txBody>
          <a:bodyPr rtlCol="0">
            <a:normAutofit/>
          </a:bodyPr>
          <a:lstStyle/>
          <a:p>
            <a:pPr marL="0" indent="0" eaLnBrk="1" fontAlgn="auto" hangingPunct="1">
              <a:spcAft>
                <a:spcPts val="0"/>
              </a:spcAft>
              <a:buFont typeface="Arial" panose="020B0604020202020204" pitchFamily="34" charset="0"/>
              <a:buNone/>
              <a:defRPr/>
            </a:pPr>
            <a:r>
              <a:rPr lang="en-US" sz="2800" b="1" i="1" dirty="0"/>
              <a:t>Aim 1:</a:t>
            </a:r>
            <a:r>
              <a:rPr lang="en-US" b="1" dirty="0"/>
              <a:t> </a:t>
            </a:r>
            <a:r>
              <a:rPr lang="en-US" sz="2000" dirty="0"/>
              <a:t>Receive, aliquot, store and curate biofluid samples following established ADNI SOP’s and transfer samples to investigators approved by the RARC as described in the Administrative Core.</a:t>
            </a:r>
          </a:p>
          <a:p>
            <a:pPr eaLnBrk="1" fontAlgn="auto" hangingPunct="1">
              <a:spcAft>
                <a:spcPts val="0"/>
              </a:spcAft>
              <a:buClr>
                <a:srgbClr val="800000"/>
              </a:buClr>
              <a:buSzPct val="125000"/>
              <a:buFont typeface="Arial" panose="020B0604020202020204" pitchFamily="34" charset="0"/>
              <a:buChar char="•"/>
              <a:defRPr/>
            </a:pPr>
            <a:r>
              <a:rPr lang="en-US" sz="1800" dirty="0">
                <a:ea typeface="Calibri"/>
                <a:cs typeface="Times New Roman"/>
              </a:rPr>
              <a:t>Continue to collect, store, curate and track all biofluid samples collected from subjects in ADNI-1, ADNI-GO, ADNI-2 and ADNI-3</a:t>
            </a:r>
          </a:p>
          <a:p>
            <a:pPr eaLnBrk="1" fontAlgn="auto" hangingPunct="1">
              <a:spcAft>
                <a:spcPts val="0"/>
              </a:spcAft>
              <a:buClr>
                <a:srgbClr val="800000"/>
              </a:buClr>
              <a:buSzPct val="125000"/>
              <a:buFont typeface="Arial" panose="020B0604020202020204" pitchFamily="34" charset="0"/>
              <a:buChar char="•"/>
              <a:defRPr/>
            </a:pPr>
            <a:r>
              <a:rPr lang="en-US" sz="1800" dirty="0">
                <a:ea typeface="Calibri"/>
                <a:cs typeface="Times New Roman"/>
              </a:rPr>
              <a:t>Regular reconciliation and reviews with the clinical core at USC.  </a:t>
            </a:r>
          </a:p>
          <a:p>
            <a:pPr eaLnBrk="1" fontAlgn="auto" hangingPunct="1">
              <a:spcAft>
                <a:spcPts val="0"/>
              </a:spcAft>
              <a:buClr>
                <a:srgbClr val="800000"/>
              </a:buClr>
              <a:buSzPct val="125000"/>
              <a:buFont typeface="Arial" panose="020B0604020202020204" pitchFamily="34" charset="0"/>
              <a:buChar char="•"/>
              <a:defRPr/>
            </a:pPr>
            <a:r>
              <a:rPr lang="en-US" sz="1800" dirty="0">
                <a:ea typeface="Calibri"/>
                <a:cs typeface="Times New Roman"/>
              </a:rPr>
              <a:t>Provide blinded sample aliquots for studies approved by the NIA/ADNI/RARC.</a:t>
            </a:r>
          </a:p>
          <a:p>
            <a:pPr eaLnBrk="1" fontAlgn="auto" hangingPunct="1">
              <a:spcAft>
                <a:spcPts val="0"/>
              </a:spcAft>
              <a:buClr>
                <a:srgbClr val="800000"/>
              </a:buClr>
              <a:buSzPct val="125000"/>
              <a:buFont typeface="Arial" panose="020B0604020202020204" pitchFamily="34" charset="0"/>
              <a:buChar char="•"/>
              <a:defRPr/>
            </a:pPr>
            <a:r>
              <a:rPr lang="en-US" sz="1800" dirty="0">
                <a:ea typeface="Calibri"/>
                <a:cs typeface="Times New Roman"/>
              </a:rPr>
              <a:t>Produce regular </a:t>
            </a:r>
            <a:r>
              <a:rPr lang="en-US" sz="1800" dirty="0" smtClean="0">
                <a:ea typeface="Calibri"/>
                <a:cs typeface="Times New Roman"/>
              </a:rPr>
              <a:t>biofluid inventory </a:t>
            </a:r>
            <a:r>
              <a:rPr lang="en-US" sz="1800" dirty="0">
                <a:ea typeface="Calibri"/>
                <a:cs typeface="Times New Roman"/>
              </a:rPr>
              <a:t>reports</a:t>
            </a:r>
          </a:p>
          <a:p>
            <a:pPr lvl="1" eaLnBrk="1" fontAlgn="auto" hangingPunct="1">
              <a:spcAft>
                <a:spcPts val="0"/>
              </a:spcAft>
              <a:buClr>
                <a:srgbClr val="00B050"/>
              </a:buClr>
              <a:buFont typeface="Arial" panose="020B0604020202020204" pitchFamily="34" charset="0"/>
              <a:buChar char="–"/>
              <a:defRPr/>
            </a:pPr>
            <a:r>
              <a:rPr lang="en-US" sz="1400" dirty="0">
                <a:ea typeface="Calibri"/>
                <a:cs typeface="Times New Roman"/>
              </a:rPr>
              <a:t>for ADNI biofluid </a:t>
            </a:r>
            <a:r>
              <a:rPr lang="en-US" sz="1400" dirty="0" smtClean="0">
                <a:ea typeface="Calibri"/>
                <a:cs typeface="Times New Roman"/>
              </a:rPr>
              <a:t>collections: “CSF and plasma Inventory Reports”</a:t>
            </a:r>
            <a:endParaRPr lang="en-US" sz="1400" dirty="0">
              <a:ea typeface="Calibri"/>
              <a:cs typeface="Times New Roman"/>
            </a:endParaRPr>
          </a:p>
          <a:p>
            <a:pPr lvl="1" eaLnBrk="1" fontAlgn="auto" hangingPunct="1">
              <a:spcAft>
                <a:spcPts val="0"/>
              </a:spcAft>
              <a:buClr>
                <a:srgbClr val="00B050"/>
              </a:buClr>
              <a:buFont typeface="Arial" panose="020B0604020202020204" pitchFamily="34" charset="0"/>
              <a:buChar char="–"/>
              <a:defRPr/>
            </a:pPr>
            <a:r>
              <a:rPr lang="en-US" sz="1400" dirty="0">
                <a:ea typeface="Calibri"/>
                <a:cs typeface="Times New Roman"/>
              </a:rPr>
              <a:t>for </a:t>
            </a:r>
            <a:r>
              <a:rPr lang="en-US" sz="1400" dirty="0" smtClean="0">
                <a:ea typeface="Calibri"/>
                <a:cs typeface="Times New Roman"/>
              </a:rPr>
              <a:t>all biofluid </a:t>
            </a:r>
            <a:r>
              <a:rPr lang="en-US" sz="1400" dirty="0">
                <a:ea typeface="Calibri"/>
                <a:cs typeface="Times New Roman"/>
              </a:rPr>
              <a:t>aliquots per ADNI </a:t>
            </a:r>
            <a:r>
              <a:rPr lang="en-US" sz="1400" dirty="0" smtClean="0">
                <a:ea typeface="Calibri"/>
                <a:cs typeface="Times New Roman"/>
              </a:rPr>
              <a:t>subject: “Aliquot Counts in the LDMS Database”</a:t>
            </a:r>
          </a:p>
          <a:p>
            <a:pPr lvl="1" eaLnBrk="1" fontAlgn="auto" hangingPunct="1">
              <a:spcAft>
                <a:spcPts val="0"/>
              </a:spcAft>
              <a:buClr>
                <a:srgbClr val="00B050"/>
              </a:buClr>
              <a:buFont typeface="Arial" panose="020B0604020202020204" pitchFamily="34" charset="0"/>
              <a:buChar char="–"/>
              <a:defRPr/>
            </a:pPr>
            <a:r>
              <a:rPr lang="en-US" sz="1400" dirty="0" smtClean="0">
                <a:ea typeface="Calibri"/>
                <a:cs typeface="Times New Roman"/>
              </a:rPr>
              <a:t>For ADNIGO&amp;2 residual CSF aliquots: “Residual Aliquots in the LDMS Database”</a:t>
            </a:r>
            <a:endParaRPr lang="en-US" sz="1400" dirty="0">
              <a:ea typeface="Calibri"/>
              <a:cs typeface="Times New Roman"/>
            </a:endParaRPr>
          </a:p>
          <a:p>
            <a:pPr marL="457200" lvl="1" indent="0" eaLnBrk="1" fontAlgn="auto" hangingPunct="1">
              <a:spcAft>
                <a:spcPts val="0"/>
              </a:spcAft>
              <a:buClr>
                <a:srgbClr val="00B050"/>
              </a:buClr>
              <a:buFont typeface="Arial" panose="020B0604020202020204" pitchFamily="34" charset="0"/>
              <a:buNone/>
              <a:defRPr/>
            </a:pPr>
            <a:endParaRPr lang="en-US" sz="1400" dirty="0">
              <a:ea typeface="Calibri"/>
              <a:cs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63" y="76200"/>
            <a:ext cx="9464675" cy="1143000"/>
          </a:xfrm>
        </p:spPr>
        <p:txBody>
          <a:bodyPr rtlCol="0">
            <a:normAutofit/>
          </a:bodyPr>
          <a:lstStyle/>
          <a:p>
            <a:pPr eaLnBrk="1" fontAlgn="auto" hangingPunct="1">
              <a:spcAft>
                <a:spcPts val="0"/>
              </a:spcAft>
              <a:defRPr/>
            </a:pPr>
            <a:r>
              <a:rPr lang="en-US" sz="3200" dirty="0">
                <a:solidFill>
                  <a:schemeClr val="tx2">
                    <a:lumMod val="75000"/>
                  </a:schemeClr>
                </a:solidFill>
              </a:rPr>
              <a:t>ADNI3 Aims for Biomarker Core</a:t>
            </a:r>
            <a:endParaRPr lang="en-US" sz="3200" dirty="0"/>
          </a:p>
        </p:txBody>
      </p:sp>
      <p:sp>
        <p:nvSpPr>
          <p:cNvPr id="3" name="Content Placeholder 2"/>
          <p:cNvSpPr>
            <a:spLocks noGrp="1"/>
          </p:cNvSpPr>
          <p:nvPr>
            <p:ph idx="1"/>
          </p:nvPr>
        </p:nvSpPr>
        <p:spPr>
          <a:xfrm>
            <a:off x="1363663" y="914400"/>
            <a:ext cx="9464675" cy="5562600"/>
          </a:xfrm>
        </p:spPr>
        <p:txBody>
          <a:bodyPr rtlCol="0">
            <a:normAutofit fontScale="85000" lnSpcReduction="10000"/>
          </a:bodyPr>
          <a:lstStyle/>
          <a:p>
            <a:pPr marL="0" indent="0" eaLnBrk="1" fontAlgn="auto" hangingPunct="1">
              <a:spcAft>
                <a:spcPts val="0"/>
              </a:spcAft>
              <a:buFont typeface="Arial" panose="020B0604020202020204" pitchFamily="34" charset="0"/>
              <a:buNone/>
              <a:defRPr/>
            </a:pPr>
            <a:r>
              <a:rPr lang="en-US" sz="2600" b="1" i="1" dirty="0"/>
              <a:t>Aim 2:</a:t>
            </a:r>
            <a:r>
              <a:rPr lang="en-US" b="1" dirty="0"/>
              <a:t> </a:t>
            </a:r>
            <a:r>
              <a:rPr lang="en-US" sz="2100" dirty="0"/>
              <a:t>Provide highly standardized Aβ</a:t>
            </a:r>
            <a:r>
              <a:rPr lang="en-US" sz="2100" baseline="-25000" dirty="0"/>
              <a:t>1-42</a:t>
            </a:r>
            <a:r>
              <a:rPr lang="en-US" sz="2100" dirty="0"/>
              <a:t>, t-tau and p-tau</a:t>
            </a:r>
            <a:r>
              <a:rPr lang="en-US" sz="2100" baseline="-25000" dirty="0"/>
              <a:t>181</a:t>
            </a:r>
            <a:r>
              <a:rPr lang="en-US" sz="2100" dirty="0"/>
              <a:t> measurements on all ADNI subject CSF samples using the Roche automated immunoassay platform(</a:t>
            </a:r>
            <a:r>
              <a:rPr lang="en-US" sz="2100" dirty="0" err="1"/>
              <a:t>Cobas</a:t>
            </a:r>
            <a:r>
              <a:rPr lang="en-US" sz="2100" dirty="0"/>
              <a:t> e601) and immunoassay reagents.  In addition provide immunoassay-independent measurements of Aβ species (Aβ</a:t>
            </a:r>
            <a:r>
              <a:rPr lang="en-US" sz="2100" baseline="-25000" dirty="0"/>
              <a:t>1-42</a:t>
            </a:r>
            <a:r>
              <a:rPr lang="en-US" sz="2100" dirty="0"/>
              <a:t>, Aβ</a:t>
            </a:r>
            <a:r>
              <a:rPr lang="en-US" sz="2100" baseline="-25000" dirty="0"/>
              <a:t>1-40</a:t>
            </a:r>
            <a:r>
              <a:rPr lang="en-US" sz="2100" dirty="0"/>
              <a:t> and Aβ</a:t>
            </a:r>
            <a:r>
              <a:rPr lang="en-US" sz="2100" baseline="-25000" dirty="0"/>
              <a:t>1-38</a:t>
            </a:r>
            <a:r>
              <a:rPr lang="en-US" sz="2100" dirty="0"/>
              <a:t>)  using a validated reference 2D-UPLC/tandem mass spectrometry method in baseline and longitudinal CSF samples.  Continue collaboration with other investigators to achieve harmonization of these measurements across centers and different platforms in support of their use in clinical trials</a:t>
            </a:r>
            <a:r>
              <a:rPr lang="en-US" sz="2100" dirty="0" smtClean="0"/>
              <a:t>.</a:t>
            </a:r>
          </a:p>
          <a:p>
            <a:pPr eaLnBrk="1" fontAlgn="auto" hangingPunct="1">
              <a:spcAft>
                <a:spcPts val="0"/>
              </a:spcAft>
              <a:buClr>
                <a:srgbClr val="800000"/>
              </a:buClr>
              <a:buSzPct val="125000"/>
              <a:buFont typeface="Arial" panose="020B0604020202020204" pitchFamily="34" charset="0"/>
              <a:buChar char="•"/>
              <a:defRPr/>
            </a:pPr>
            <a:endParaRPr lang="en-US" sz="1600" dirty="0" smtClean="0">
              <a:solidFill>
                <a:prstClr val="black"/>
              </a:solidFill>
            </a:endParaRP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prstClr val="black"/>
                </a:solidFill>
              </a:rPr>
              <a:t>Change:</a:t>
            </a:r>
            <a:r>
              <a:rPr lang="en-US" sz="1900" dirty="0" smtClean="0">
                <a:solidFill>
                  <a:prstClr val="black"/>
                </a:solidFill>
              </a:rPr>
              <a:t> </a:t>
            </a:r>
            <a:r>
              <a:rPr lang="en-US" sz="1900" dirty="0">
                <a:solidFill>
                  <a:prstClr val="black"/>
                </a:solidFill>
              </a:rPr>
              <a:t>from manual RUO immunoassay to fully automated immunoassay platform for ADNI 3: </a:t>
            </a: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prstClr val="black"/>
                </a:solidFill>
              </a:rPr>
              <a:t>Due diligence: </a:t>
            </a:r>
            <a:r>
              <a:rPr lang="en-US" sz="1900" dirty="0">
                <a:solidFill>
                  <a:prstClr val="black"/>
                </a:solidFill>
              </a:rPr>
              <a:t>started Q4, 2014, in consultation with ADNI Exec </a:t>
            </a:r>
            <a:r>
              <a:rPr lang="en-US" sz="1900" dirty="0" err="1">
                <a:solidFill>
                  <a:prstClr val="black"/>
                </a:solidFill>
              </a:rPr>
              <a:t>Comm</a:t>
            </a:r>
            <a:r>
              <a:rPr lang="en-US" sz="1900" dirty="0">
                <a:solidFill>
                  <a:prstClr val="black"/>
                </a:solidFill>
              </a:rPr>
              <a:t> &amp; NIA &amp; PPSB/BBWG/DDWG.</a:t>
            </a: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prstClr val="black"/>
                </a:solidFill>
              </a:rPr>
              <a:t>Selection:</a:t>
            </a:r>
            <a:r>
              <a:rPr lang="en-US" sz="1900" dirty="0" smtClean="0">
                <a:solidFill>
                  <a:prstClr val="black"/>
                </a:solidFill>
              </a:rPr>
              <a:t> in </a:t>
            </a:r>
            <a:r>
              <a:rPr lang="en-US" sz="1900" dirty="0">
                <a:solidFill>
                  <a:prstClr val="black"/>
                </a:solidFill>
              </a:rPr>
              <a:t>consultation with </a:t>
            </a:r>
            <a:r>
              <a:rPr lang="en-US" sz="1900" dirty="0" smtClean="0">
                <a:solidFill>
                  <a:prstClr val="black"/>
                </a:solidFill>
              </a:rPr>
              <a:t>ADNI </a:t>
            </a:r>
            <a:r>
              <a:rPr lang="en-US" sz="1900" dirty="0">
                <a:solidFill>
                  <a:prstClr val="black"/>
                </a:solidFill>
              </a:rPr>
              <a:t>PPSB/BBWG/DDWG, chaired by Johan </a:t>
            </a:r>
            <a:r>
              <a:rPr lang="en-US" sz="1900" dirty="0" err="1">
                <a:solidFill>
                  <a:prstClr val="black"/>
                </a:solidFill>
              </a:rPr>
              <a:t>Luthman</a:t>
            </a:r>
            <a:r>
              <a:rPr lang="en-US" sz="1900" dirty="0">
                <a:solidFill>
                  <a:prstClr val="black"/>
                </a:solidFill>
              </a:rPr>
              <a:t>.</a:t>
            </a:r>
          </a:p>
          <a:p>
            <a:pPr eaLnBrk="1" fontAlgn="auto" hangingPunct="1">
              <a:spcAft>
                <a:spcPts val="0"/>
              </a:spcAft>
              <a:buClr>
                <a:srgbClr val="800000"/>
              </a:buClr>
              <a:buSzPct val="125000"/>
              <a:buFont typeface="Arial" panose="020B0604020202020204" pitchFamily="34" charset="0"/>
              <a:buChar char="•"/>
              <a:defRPr/>
            </a:pPr>
            <a:r>
              <a:rPr lang="en-US" sz="1900" b="1" i="1" dirty="0">
                <a:solidFill>
                  <a:prstClr val="black"/>
                </a:solidFill>
              </a:rPr>
              <a:t>Roche </a:t>
            </a:r>
            <a:r>
              <a:rPr lang="en-US" sz="1900" b="1" i="1" dirty="0" err="1">
                <a:solidFill>
                  <a:prstClr val="black"/>
                </a:solidFill>
              </a:rPr>
              <a:t>Elecsys</a:t>
            </a:r>
            <a:r>
              <a:rPr lang="en-US" sz="1900" b="1" i="1" dirty="0">
                <a:solidFill>
                  <a:prstClr val="black"/>
                </a:solidFill>
              </a:rPr>
              <a:t>: </a:t>
            </a:r>
            <a:r>
              <a:rPr lang="en-US" sz="1900" dirty="0">
                <a:solidFill>
                  <a:prstClr val="black"/>
                </a:solidFill>
              </a:rPr>
              <a:t>validation for A</a:t>
            </a:r>
            <a:r>
              <a:rPr lang="en-US" sz="1900" dirty="0">
                <a:solidFill>
                  <a:prstClr val="black"/>
                </a:solidFill>
                <a:latin typeface="Symbol" panose="05050102010706020507" pitchFamily="18" charset="2"/>
              </a:rPr>
              <a:t>b</a:t>
            </a:r>
            <a:r>
              <a:rPr lang="en-US" sz="1900" baseline="-25000" dirty="0">
                <a:solidFill>
                  <a:prstClr val="black"/>
                </a:solidFill>
              </a:rPr>
              <a:t>1-42</a:t>
            </a:r>
            <a:r>
              <a:rPr lang="en-US" sz="1900" dirty="0">
                <a:solidFill>
                  <a:prstClr val="black"/>
                </a:solidFill>
              </a:rPr>
              <a:t> in CSF </a:t>
            </a:r>
            <a:r>
              <a:rPr lang="en-US" sz="1900" dirty="0" smtClean="0">
                <a:solidFill>
                  <a:prstClr val="black"/>
                </a:solidFill>
              </a:rPr>
              <a:t>completed. </a:t>
            </a:r>
            <a:endParaRPr lang="en-US" sz="1900" dirty="0">
              <a:solidFill>
                <a:prstClr val="black"/>
              </a:solidFill>
            </a:endParaRP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prstClr val="black"/>
                </a:solidFill>
              </a:rPr>
              <a:t>External QC: </a:t>
            </a:r>
            <a:r>
              <a:rPr lang="en-US" sz="1900" dirty="0" smtClean="0">
                <a:solidFill>
                  <a:prstClr val="black"/>
                </a:solidFill>
              </a:rPr>
              <a:t>Participation </a:t>
            </a:r>
            <a:r>
              <a:rPr lang="en-US" sz="1900" dirty="0">
                <a:solidFill>
                  <a:prstClr val="black"/>
                </a:solidFill>
              </a:rPr>
              <a:t>in the </a:t>
            </a:r>
            <a:r>
              <a:rPr lang="en-US" sz="1900" dirty="0" err="1">
                <a:solidFill>
                  <a:prstClr val="black"/>
                </a:solidFill>
              </a:rPr>
              <a:t>AlzAssn</a:t>
            </a:r>
            <a:r>
              <a:rPr lang="en-US" sz="1900" dirty="0">
                <a:solidFill>
                  <a:prstClr val="black"/>
                </a:solidFill>
              </a:rPr>
              <a:t> CSF QC program </a:t>
            </a:r>
            <a:r>
              <a:rPr lang="en-US" sz="1900" dirty="0" smtClean="0">
                <a:solidFill>
                  <a:prstClr val="black"/>
                </a:solidFill>
              </a:rPr>
              <a:t>for A</a:t>
            </a:r>
            <a:r>
              <a:rPr lang="en-US" sz="1900" dirty="0" smtClean="0">
                <a:solidFill>
                  <a:prstClr val="black"/>
                </a:solidFill>
                <a:latin typeface="Symbol" panose="05050102010706020507" pitchFamily="18" charset="2"/>
              </a:rPr>
              <a:t>b</a:t>
            </a:r>
            <a:r>
              <a:rPr lang="en-US" sz="1900" baseline="-25000" dirty="0" smtClean="0">
                <a:solidFill>
                  <a:prstClr val="black"/>
                </a:solidFill>
              </a:rPr>
              <a:t>1-42</a:t>
            </a:r>
            <a:endParaRPr lang="en-US" sz="1900" baseline="-25000" dirty="0">
              <a:solidFill>
                <a:prstClr val="black"/>
              </a:solidFill>
            </a:endParaRPr>
          </a:p>
          <a:p>
            <a:pPr eaLnBrk="1" fontAlgn="auto" hangingPunct="1">
              <a:spcAft>
                <a:spcPts val="0"/>
              </a:spcAft>
              <a:buClr>
                <a:srgbClr val="800000"/>
              </a:buClr>
              <a:buSzPct val="125000"/>
              <a:buFont typeface="Arial" panose="020B0604020202020204" pitchFamily="34" charset="0"/>
              <a:buChar char="•"/>
              <a:defRPr/>
            </a:pPr>
            <a:r>
              <a:rPr lang="en-US" sz="1900" b="1" i="1" dirty="0">
                <a:solidFill>
                  <a:prstClr val="black"/>
                </a:solidFill>
              </a:rPr>
              <a:t>Validation of t-tau and </a:t>
            </a:r>
            <a:r>
              <a:rPr lang="en-US" sz="1900" b="1" i="1" dirty="0" smtClean="0">
                <a:solidFill>
                  <a:prstClr val="black"/>
                </a:solidFill>
              </a:rPr>
              <a:t>p-tau</a:t>
            </a:r>
            <a:r>
              <a:rPr lang="en-US" sz="1900" b="1" i="1" baseline="-25000" dirty="0" smtClean="0">
                <a:solidFill>
                  <a:prstClr val="black"/>
                </a:solidFill>
              </a:rPr>
              <a:t>181</a:t>
            </a:r>
            <a:r>
              <a:rPr lang="en-US" sz="1900" b="1" i="1" dirty="0" smtClean="0">
                <a:solidFill>
                  <a:prstClr val="black"/>
                </a:solidFill>
              </a:rPr>
              <a:t>:  </a:t>
            </a:r>
            <a:r>
              <a:rPr lang="en-US" sz="1900" dirty="0" smtClean="0">
                <a:solidFill>
                  <a:prstClr val="black"/>
                </a:solidFill>
              </a:rPr>
              <a:t>underway &amp; scheduled for completion end of </a:t>
            </a:r>
            <a:r>
              <a:rPr lang="en-US" sz="1900" dirty="0">
                <a:solidFill>
                  <a:prstClr val="black"/>
                </a:solidFill>
              </a:rPr>
              <a:t>summer, 2016</a:t>
            </a:r>
          </a:p>
          <a:p>
            <a:pPr eaLnBrk="1" fontAlgn="auto" hangingPunct="1">
              <a:spcAft>
                <a:spcPts val="0"/>
              </a:spcAft>
              <a:buClr>
                <a:srgbClr val="800000"/>
              </a:buClr>
              <a:buSzPct val="125000"/>
              <a:buFont typeface="Arial" panose="020B0604020202020204" pitchFamily="34" charset="0"/>
              <a:buChar char="•"/>
              <a:defRPr/>
            </a:pPr>
            <a:r>
              <a:rPr lang="en-US" sz="1900" b="1" i="1" dirty="0">
                <a:solidFill>
                  <a:prstClr val="black"/>
                </a:solidFill>
              </a:rPr>
              <a:t>Start </a:t>
            </a:r>
            <a:r>
              <a:rPr lang="en-US" sz="1900" b="1" i="1" dirty="0" smtClean="0">
                <a:solidFill>
                  <a:prstClr val="black"/>
                </a:solidFill>
              </a:rPr>
              <a:t>analyses </a:t>
            </a:r>
            <a:r>
              <a:rPr lang="en-US" sz="1900" b="1" i="1" dirty="0">
                <a:solidFill>
                  <a:prstClr val="black"/>
                </a:solidFill>
              </a:rPr>
              <a:t>of all ADNI CSFs: </a:t>
            </a:r>
            <a:r>
              <a:rPr lang="en-US" sz="1900" dirty="0">
                <a:solidFill>
                  <a:prstClr val="black"/>
                </a:solidFill>
              </a:rPr>
              <a:t>FALL, 2016</a:t>
            </a:r>
          </a:p>
          <a:p>
            <a:pPr eaLnBrk="1" fontAlgn="auto" hangingPunct="1">
              <a:spcAft>
                <a:spcPts val="0"/>
              </a:spcAft>
              <a:buClr>
                <a:srgbClr val="800000"/>
              </a:buClr>
              <a:buSzPct val="125000"/>
              <a:buFont typeface="Arial" panose="020B0604020202020204" pitchFamily="34" charset="0"/>
              <a:buChar char="•"/>
              <a:defRPr/>
            </a:pPr>
            <a:r>
              <a:rPr lang="en-US" sz="1900" b="1" i="1" dirty="0">
                <a:solidFill>
                  <a:prstClr val="black"/>
                </a:solidFill>
              </a:rPr>
              <a:t>Continued </a:t>
            </a:r>
            <a:r>
              <a:rPr lang="en-US" sz="1900" b="1" i="1" dirty="0" smtClean="0">
                <a:solidFill>
                  <a:prstClr val="black"/>
                </a:solidFill>
              </a:rPr>
              <a:t>collaboration: </a:t>
            </a:r>
            <a:r>
              <a:rPr lang="en-US" sz="1900" dirty="0">
                <a:solidFill>
                  <a:prstClr val="black"/>
                </a:solidFill>
              </a:rPr>
              <a:t>with </a:t>
            </a:r>
            <a:r>
              <a:rPr lang="en-US" sz="1900" dirty="0" err="1">
                <a:solidFill>
                  <a:prstClr val="black"/>
                </a:solidFill>
              </a:rPr>
              <a:t>Kaj</a:t>
            </a:r>
            <a:r>
              <a:rPr lang="en-US" sz="1900" dirty="0">
                <a:solidFill>
                  <a:prstClr val="black"/>
                </a:solidFill>
              </a:rPr>
              <a:t> </a:t>
            </a:r>
            <a:r>
              <a:rPr lang="en-US" sz="1900" dirty="0" err="1">
                <a:solidFill>
                  <a:prstClr val="black"/>
                </a:solidFill>
              </a:rPr>
              <a:t>Blennow</a:t>
            </a:r>
            <a:r>
              <a:rPr lang="en-US" sz="1900" dirty="0">
                <a:solidFill>
                  <a:prstClr val="black"/>
                </a:solidFill>
              </a:rPr>
              <a:t> </a:t>
            </a:r>
            <a:r>
              <a:rPr lang="en-US" sz="1900" dirty="0" smtClean="0">
                <a:solidFill>
                  <a:prstClr val="black"/>
                </a:solidFill>
              </a:rPr>
              <a:t>&amp; </a:t>
            </a:r>
            <a:r>
              <a:rPr lang="en-US" sz="1900" dirty="0">
                <a:solidFill>
                  <a:prstClr val="black"/>
                </a:solidFill>
              </a:rPr>
              <a:t>IFCC CSF WG to </a:t>
            </a:r>
            <a:r>
              <a:rPr lang="en-US" sz="1900" dirty="0" smtClean="0">
                <a:solidFill>
                  <a:prstClr val="black"/>
                </a:solidFill>
              </a:rPr>
              <a:t>produce certified reference CSF pools with assigned  </a:t>
            </a:r>
            <a:r>
              <a:rPr lang="en-US" sz="1900" dirty="0">
                <a:solidFill>
                  <a:prstClr val="black"/>
                </a:solidFill>
              </a:rPr>
              <a:t>reference A</a:t>
            </a:r>
            <a:r>
              <a:rPr lang="en-US" sz="1900" dirty="0">
                <a:solidFill>
                  <a:prstClr val="black"/>
                </a:solidFill>
                <a:latin typeface="Symbol" panose="05050102010706020507" pitchFamily="18" charset="2"/>
              </a:rPr>
              <a:t>b</a:t>
            </a:r>
            <a:r>
              <a:rPr lang="en-US" sz="1900" baseline="-25000" dirty="0">
                <a:solidFill>
                  <a:prstClr val="black"/>
                </a:solidFill>
              </a:rPr>
              <a:t>1-42</a:t>
            </a:r>
            <a:r>
              <a:rPr lang="en-US" sz="1900" dirty="0">
                <a:solidFill>
                  <a:prstClr val="black"/>
                </a:solidFill>
              </a:rPr>
              <a:t> concentration values, measured with reference 2D-UPLC/tandem mass spectrometry, </a:t>
            </a:r>
            <a:r>
              <a:rPr lang="en-US" sz="1900" dirty="0" smtClean="0">
                <a:solidFill>
                  <a:prstClr val="black"/>
                </a:solidFill>
              </a:rPr>
              <a:t>to </a:t>
            </a:r>
            <a:r>
              <a:rPr lang="en-US" sz="1900" dirty="0">
                <a:solidFill>
                  <a:prstClr val="black"/>
                </a:solidFill>
              </a:rPr>
              <a:t>provide certified reference materials for manufacturers of A</a:t>
            </a:r>
            <a:r>
              <a:rPr lang="en-US" sz="1900" dirty="0">
                <a:solidFill>
                  <a:prstClr val="black"/>
                </a:solidFill>
                <a:latin typeface="Symbol" panose="05050102010706020507" pitchFamily="18" charset="2"/>
              </a:rPr>
              <a:t>b</a:t>
            </a:r>
            <a:r>
              <a:rPr lang="en-US" sz="1900" baseline="-25000" dirty="0">
                <a:solidFill>
                  <a:prstClr val="black"/>
                </a:solidFill>
              </a:rPr>
              <a:t>1-42</a:t>
            </a:r>
            <a:r>
              <a:rPr lang="en-US" sz="1900" dirty="0">
                <a:solidFill>
                  <a:prstClr val="black"/>
                </a:solidFill>
              </a:rPr>
              <a:t> calibrators--promoting harmonization across assay platforms.</a:t>
            </a: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prstClr val="black"/>
                </a:solidFill>
              </a:rPr>
              <a:t>Review:</a:t>
            </a:r>
            <a:r>
              <a:rPr lang="en-US" sz="1900" dirty="0" smtClean="0">
                <a:solidFill>
                  <a:prstClr val="black"/>
                </a:solidFill>
              </a:rPr>
              <a:t>  pre-analytical </a:t>
            </a:r>
            <a:r>
              <a:rPr lang="en-US" sz="1900" dirty="0">
                <a:solidFill>
                  <a:prstClr val="black"/>
                </a:solidFill>
              </a:rPr>
              <a:t>factors for CSF </a:t>
            </a:r>
            <a:r>
              <a:rPr lang="en-US" sz="1900" dirty="0" smtClean="0">
                <a:solidFill>
                  <a:prstClr val="black"/>
                </a:solidFill>
              </a:rPr>
              <a:t>collection. </a:t>
            </a:r>
            <a:endParaRPr lang="en-US" sz="1900" dirty="0">
              <a:solidFill>
                <a:prstClr val="black"/>
              </a:solidFill>
            </a:endParaRP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prstClr val="black"/>
                </a:solidFill>
              </a:rPr>
              <a:t>Tau </a:t>
            </a:r>
            <a:r>
              <a:rPr lang="en-US" sz="1900" b="1" i="1" dirty="0">
                <a:solidFill>
                  <a:prstClr val="black"/>
                </a:solidFill>
              </a:rPr>
              <a:t>measurement by </a:t>
            </a:r>
            <a:r>
              <a:rPr lang="en-US" sz="1900" b="1" i="1" dirty="0" smtClean="0">
                <a:solidFill>
                  <a:prstClr val="black"/>
                </a:solidFill>
              </a:rPr>
              <a:t>mass spectrometry: </a:t>
            </a:r>
            <a:r>
              <a:rPr lang="en-US" sz="1900" dirty="0" smtClean="0">
                <a:solidFill>
                  <a:prstClr val="black"/>
                </a:solidFill>
              </a:rPr>
              <a:t>work initiated </a:t>
            </a:r>
            <a:endParaRPr lang="en-US" sz="1900" b="1" i="1" dirty="0">
              <a:solidFill>
                <a:prstClr val="black"/>
              </a:solidFill>
            </a:endParaRPr>
          </a:p>
          <a:p>
            <a:pPr marL="0" indent="0" eaLnBrk="1" fontAlgn="auto" hangingPunct="1">
              <a:spcAft>
                <a:spcPts val="0"/>
              </a:spcAft>
              <a:buFont typeface="Arial" panose="020B0604020202020204" pitchFamily="34" charset="0"/>
              <a:buNone/>
              <a:defRPr/>
            </a:pPr>
            <a:endParaRPr lang="en-US" sz="1700" dirty="0"/>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solidFill>
                  <a:schemeClr val="tx2">
                    <a:lumMod val="50000"/>
                  </a:schemeClr>
                </a:solidFill>
              </a:rPr>
              <a:t>Why automation of CSF biomarkers?</a:t>
            </a:r>
            <a:endParaRPr lang="en-US" dirty="0">
              <a:solidFill>
                <a:schemeClr val="tx2">
                  <a:lumMod val="50000"/>
                </a:schemeClr>
              </a:solidFill>
            </a:endParaRP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Clr>
                <a:srgbClr val="C00000"/>
              </a:buClr>
              <a:buSzPct val="125000"/>
              <a:buFont typeface="Arial" panose="020B0604020202020204" pitchFamily="34" charset="0"/>
              <a:buChar char="•"/>
              <a:defRPr/>
            </a:pPr>
            <a:r>
              <a:rPr lang="en-US" dirty="0" smtClean="0"/>
              <a:t>Eliminate as many manual steps as possible</a:t>
            </a:r>
          </a:p>
          <a:p>
            <a:pPr eaLnBrk="1" fontAlgn="auto" hangingPunct="1">
              <a:spcAft>
                <a:spcPts val="0"/>
              </a:spcAft>
              <a:buClr>
                <a:srgbClr val="C00000"/>
              </a:buClr>
              <a:buSzPct val="125000"/>
              <a:buFont typeface="Arial" panose="020B0604020202020204" pitchFamily="34" charset="0"/>
              <a:buChar char="•"/>
              <a:defRPr/>
            </a:pPr>
            <a:r>
              <a:rPr lang="en-US" dirty="0" smtClean="0"/>
              <a:t>Promote best possible precision</a:t>
            </a:r>
          </a:p>
          <a:p>
            <a:pPr lvl="1" eaLnBrk="1" fontAlgn="auto" hangingPunct="1">
              <a:spcAft>
                <a:spcPts val="0"/>
              </a:spcAft>
              <a:buClr>
                <a:srgbClr val="00B050"/>
              </a:buClr>
              <a:buSzPct val="125000"/>
              <a:buFont typeface="Arial" panose="020B0604020202020204" pitchFamily="34" charset="0"/>
              <a:buChar char="–"/>
              <a:defRPr/>
            </a:pPr>
            <a:r>
              <a:rPr lang="en-US" dirty="0" smtClean="0"/>
              <a:t>Within-lab</a:t>
            </a:r>
          </a:p>
          <a:p>
            <a:pPr lvl="1" eaLnBrk="1" fontAlgn="auto" hangingPunct="1">
              <a:spcAft>
                <a:spcPts val="0"/>
              </a:spcAft>
              <a:buClr>
                <a:srgbClr val="00B050"/>
              </a:buClr>
              <a:buSzPct val="125000"/>
              <a:buFont typeface="Arial" panose="020B0604020202020204" pitchFamily="34" charset="0"/>
              <a:buChar char="–"/>
              <a:defRPr/>
            </a:pPr>
            <a:r>
              <a:rPr lang="en-US" sz="3600" i="1" dirty="0" smtClean="0"/>
              <a:t>Between-labs</a:t>
            </a:r>
          </a:p>
          <a:p>
            <a:pPr eaLnBrk="1" fontAlgn="auto" hangingPunct="1">
              <a:spcAft>
                <a:spcPts val="0"/>
              </a:spcAft>
              <a:buClr>
                <a:srgbClr val="C00000"/>
              </a:buClr>
              <a:buSzPct val="125000"/>
              <a:buFont typeface="Arial" panose="020B0604020202020204" pitchFamily="34" charset="0"/>
              <a:buChar char="•"/>
              <a:defRPr/>
            </a:pPr>
            <a:r>
              <a:rPr lang="en-US" dirty="0" smtClean="0"/>
              <a:t>Improved lot-to-lot performance</a:t>
            </a:r>
            <a:endParaRPr lang="en-US" dirty="0"/>
          </a:p>
          <a:p>
            <a:pPr eaLnBrk="1" fontAlgn="auto" hangingPunct="1">
              <a:spcAft>
                <a:spcPts val="0"/>
              </a:spcAft>
              <a:buClr>
                <a:srgbClr val="C00000"/>
              </a:buClr>
              <a:buSzPct val="125000"/>
              <a:buFont typeface="Arial" panose="020B0604020202020204" pitchFamily="34" charset="0"/>
              <a:buChar char="•"/>
              <a:defRPr/>
            </a:pPr>
            <a:r>
              <a:rPr lang="en-US" dirty="0" smtClean="0"/>
              <a:t>Enable IVD test approval        clinical laboratory test</a:t>
            </a:r>
          </a:p>
          <a:p>
            <a:pPr eaLnBrk="1" fontAlgn="auto" hangingPunct="1">
              <a:spcAft>
                <a:spcPts val="0"/>
              </a:spcAft>
              <a:buClr>
                <a:srgbClr val="C00000"/>
              </a:buClr>
              <a:buSzPct val="125000"/>
              <a:buFont typeface="Arial" panose="020B0604020202020204" pitchFamily="34" charset="0"/>
              <a:buChar char="•"/>
              <a:defRPr/>
            </a:pPr>
            <a:r>
              <a:rPr lang="en-US" dirty="0" smtClean="0"/>
              <a:t>Can provide both accurate and precise data</a:t>
            </a:r>
          </a:p>
          <a:p>
            <a:pPr eaLnBrk="1" fontAlgn="auto" hangingPunct="1">
              <a:spcAft>
                <a:spcPts val="0"/>
              </a:spcAft>
              <a:buClr>
                <a:srgbClr val="C00000"/>
              </a:buClr>
              <a:buSzPct val="125000"/>
              <a:buFont typeface="Arial" panose="020B0604020202020204" pitchFamily="34" charset="0"/>
              <a:buChar char="•"/>
              <a:defRPr/>
            </a:pPr>
            <a:r>
              <a:rPr lang="en-US" dirty="0" smtClean="0"/>
              <a:t>Use in treatment trials, especially international where local laboratory is essential(</a:t>
            </a:r>
            <a:r>
              <a:rPr lang="en-US" dirty="0" err="1" smtClean="0"/>
              <a:t>eg</a:t>
            </a:r>
            <a:r>
              <a:rPr lang="en-US" dirty="0" smtClean="0"/>
              <a:t>, China).</a:t>
            </a:r>
            <a:endParaRPr lang="en-US" dirty="0"/>
          </a:p>
        </p:txBody>
      </p:sp>
      <p:cxnSp>
        <p:nvCxnSpPr>
          <p:cNvPr id="5" name="Straight Arrow Connector 4"/>
          <p:cNvCxnSpPr/>
          <p:nvPr/>
        </p:nvCxnSpPr>
        <p:spPr>
          <a:xfrm>
            <a:off x="4876800" y="4343400"/>
            <a:ext cx="6096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fontScale="90000"/>
          </a:bodyPr>
          <a:lstStyle/>
          <a:p>
            <a:pPr eaLnBrk="1" fontAlgn="auto" hangingPunct="1">
              <a:spcAft>
                <a:spcPts val="0"/>
              </a:spcAft>
              <a:defRPr/>
            </a:pPr>
            <a:r>
              <a:rPr lang="en-US" dirty="0" smtClean="0">
                <a:solidFill>
                  <a:schemeClr val="tx2">
                    <a:lumMod val="75000"/>
                  </a:schemeClr>
                </a:solidFill>
              </a:rPr>
              <a:t>Method validation studies at </a:t>
            </a:r>
            <a:r>
              <a:rPr lang="en-US" dirty="0" err="1" smtClean="0">
                <a:solidFill>
                  <a:schemeClr val="tx2">
                    <a:lumMod val="75000"/>
                  </a:schemeClr>
                </a:solidFill>
              </a:rPr>
              <a:t>UPenn</a:t>
            </a:r>
            <a:r>
              <a:rPr lang="en-US" dirty="0" smtClean="0">
                <a:solidFill>
                  <a:schemeClr val="tx2">
                    <a:lumMod val="75000"/>
                  </a:schemeClr>
                </a:solidFill>
              </a:rPr>
              <a:t> for the Roche </a:t>
            </a:r>
            <a:r>
              <a:rPr lang="en-US" dirty="0" err="1" smtClean="0">
                <a:solidFill>
                  <a:schemeClr val="tx2">
                    <a:lumMod val="75000"/>
                  </a:schemeClr>
                </a:solidFill>
              </a:rPr>
              <a:t>Elecsys</a:t>
            </a:r>
            <a:r>
              <a:rPr lang="en-US" dirty="0" smtClean="0">
                <a:solidFill>
                  <a:schemeClr val="tx2">
                    <a:lumMod val="75000"/>
                  </a:schemeClr>
                </a:solidFill>
              </a:rPr>
              <a:t> immunoassay</a:t>
            </a:r>
            <a:endParaRPr lang="en-US" dirty="0">
              <a:solidFill>
                <a:schemeClr val="tx2">
                  <a:lumMod val="75000"/>
                </a:schemeClr>
              </a:solidFill>
            </a:endParaRPr>
          </a:p>
        </p:txBody>
      </p:sp>
      <p:sp>
        <p:nvSpPr>
          <p:cNvPr id="6147" name="Content Placeholder 4"/>
          <p:cNvSpPr>
            <a:spLocks noGrp="1"/>
          </p:cNvSpPr>
          <p:nvPr>
            <p:ph idx="1"/>
          </p:nvPr>
        </p:nvSpPr>
        <p:spPr/>
        <p:txBody>
          <a:bodyPr/>
          <a:lstStyle/>
          <a:p>
            <a:pPr marL="0" indent="0" eaLnBrk="1" hangingPunct="1">
              <a:buFont typeface="Arial" charset="0"/>
              <a:buNone/>
            </a:pPr>
            <a:r>
              <a:rPr lang="en-US" u="sng" smtClean="0"/>
              <a:t>CSF A</a:t>
            </a:r>
            <a:r>
              <a:rPr lang="en-US" u="sng" smtClean="0">
                <a:latin typeface="Symbol" pitchFamily="18" charset="2"/>
              </a:rPr>
              <a:t>b</a:t>
            </a:r>
            <a:r>
              <a:rPr lang="en-US" u="sng" smtClean="0"/>
              <a:t>1-42:</a:t>
            </a:r>
          </a:p>
          <a:p>
            <a:pPr lvl="1" eaLnBrk="1" hangingPunct="1"/>
            <a:r>
              <a:rPr lang="en-US" sz="2400" smtClean="0"/>
              <a:t>Analytical studies</a:t>
            </a:r>
          </a:p>
          <a:p>
            <a:pPr lvl="2" eaLnBrk="1" hangingPunct="1">
              <a:buClr>
                <a:srgbClr val="C00000"/>
              </a:buClr>
              <a:buSzPct val="125000"/>
            </a:pPr>
            <a:r>
              <a:rPr lang="en-US" sz="2000" smtClean="0"/>
              <a:t>Short and long-term precision studies</a:t>
            </a:r>
          </a:p>
          <a:p>
            <a:pPr lvl="2" eaLnBrk="1" hangingPunct="1">
              <a:buClr>
                <a:srgbClr val="C00000"/>
              </a:buClr>
              <a:buSzPct val="125000"/>
            </a:pPr>
            <a:r>
              <a:rPr lang="en-US" sz="2000" smtClean="0"/>
              <a:t>Linearity</a:t>
            </a:r>
          </a:p>
          <a:p>
            <a:pPr lvl="2" eaLnBrk="1" hangingPunct="1">
              <a:buClr>
                <a:srgbClr val="C00000"/>
              </a:buClr>
              <a:buSzPct val="125000"/>
            </a:pPr>
            <a:r>
              <a:rPr lang="en-US" sz="2000" smtClean="0"/>
              <a:t>Comparison of Elecsys between UPenn and Roche</a:t>
            </a:r>
          </a:p>
          <a:p>
            <a:pPr lvl="2" eaLnBrk="1" hangingPunct="1">
              <a:buClr>
                <a:srgbClr val="C00000"/>
              </a:buClr>
              <a:buSzPct val="125000"/>
            </a:pPr>
            <a:r>
              <a:rPr lang="en-US" sz="2000" smtClean="0"/>
              <a:t>Comparison with a reference mrm/mass spectrometry method</a:t>
            </a:r>
          </a:p>
          <a:p>
            <a:pPr lvl="2" eaLnBrk="1" hangingPunct="1">
              <a:buClr>
                <a:srgbClr val="C00000"/>
              </a:buClr>
              <a:buSzPct val="125000"/>
            </a:pPr>
            <a:r>
              <a:rPr lang="en-US" sz="2000" smtClean="0"/>
              <a:t>Comparison with the RUO AlzBio3 immunoassay</a:t>
            </a:r>
          </a:p>
          <a:p>
            <a:pPr lvl="2" eaLnBrk="1" hangingPunct="1">
              <a:buClr>
                <a:srgbClr val="C00000"/>
              </a:buClr>
              <a:buSzPct val="125000"/>
            </a:pPr>
            <a:r>
              <a:rPr lang="en-US" sz="2000" smtClean="0"/>
              <a:t>Two sets of non-ADNI CSF samples utilized(250 residual CSF from routine clinic patients; 129 CSFs from the UPenn ADRC)</a:t>
            </a:r>
          </a:p>
          <a:p>
            <a:pPr lvl="1" eaLnBrk="1" hangingPunct="1"/>
            <a:r>
              <a:rPr lang="en-US" sz="2400" smtClean="0"/>
              <a:t>ROC analyses for AD vs HC in 129 CSFs from the UPenn ADRC(62 AD, 67 HC)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6688" y="609600"/>
            <a:ext cx="9525000" cy="5386388"/>
          </a:xfrm>
          <a:prstGeom prst="rect">
            <a:avLst/>
          </a:prstGeom>
        </p:spPr>
        <p:txBody>
          <a:bodyPr>
            <a:spAutoFit/>
          </a:bodyPr>
          <a:lstStyle/>
          <a:p>
            <a:pPr fontAlgn="auto">
              <a:spcBef>
                <a:spcPts val="0"/>
              </a:spcBef>
              <a:spcAft>
                <a:spcPts val="0"/>
              </a:spcAft>
              <a:defRPr/>
            </a:pPr>
            <a:endParaRPr lang="de-DE" sz="1000" dirty="0">
              <a:latin typeface="+mn-lt"/>
              <a:cs typeface="+mn-cs"/>
            </a:endParaRPr>
          </a:p>
          <a:p>
            <a:pPr fontAlgn="auto">
              <a:spcBef>
                <a:spcPts val="0"/>
              </a:spcBef>
              <a:spcAft>
                <a:spcPts val="0"/>
              </a:spcAft>
              <a:defRPr/>
            </a:pPr>
            <a:r>
              <a:rPr lang="de-DE" dirty="0">
                <a:latin typeface="+mn-lt"/>
                <a:cs typeface="+mn-cs"/>
              </a:rPr>
              <a:t>UPENN/Roche comparison (both use Roche Elecsys,15 CSF pools): PB regression—Y = 1.04X - 24.8;                    Pearson‘s r = 0.994</a:t>
            </a:r>
          </a:p>
          <a:p>
            <a:pPr marL="285750" indent="-285750" fontAlgn="auto">
              <a:spcBef>
                <a:spcPts val="0"/>
              </a:spcBef>
              <a:spcAft>
                <a:spcPts val="0"/>
              </a:spcAft>
              <a:buFont typeface="Arial" panose="020B0604020202020204" pitchFamily="34" charset="0"/>
              <a:buChar char="•"/>
              <a:defRPr/>
            </a:pPr>
            <a:endParaRPr lang="de-DE" dirty="0">
              <a:latin typeface="+mn-lt"/>
              <a:cs typeface="+mn-cs"/>
            </a:endParaRPr>
          </a:p>
          <a:p>
            <a:pPr marL="285750" indent="-285750" fontAlgn="auto">
              <a:spcBef>
                <a:spcPts val="0"/>
              </a:spcBef>
              <a:spcAft>
                <a:spcPts val="0"/>
              </a:spcAft>
              <a:buClr>
                <a:srgbClr val="800000"/>
              </a:buClr>
              <a:buSzPct val="125000"/>
              <a:buFont typeface="Arial" panose="020B0604020202020204" pitchFamily="34" charset="0"/>
              <a:buChar char="•"/>
              <a:defRPr/>
            </a:pPr>
            <a:r>
              <a:rPr lang="de-DE" dirty="0">
                <a:latin typeface="+mn-lt"/>
                <a:cs typeface="+mn-cs"/>
              </a:rPr>
              <a:t>Bias at cut-off &lt;10%</a:t>
            </a:r>
          </a:p>
          <a:p>
            <a:pPr marL="285750" indent="-285750" fontAlgn="auto">
              <a:spcBef>
                <a:spcPts val="0"/>
              </a:spcBef>
              <a:spcAft>
                <a:spcPts val="0"/>
              </a:spcAft>
              <a:buClr>
                <a:srgbClr val="800000"/>
              </a:buClr>
              <a:buSzPct val="125000"/>
              <a:buFont typeface="Arial" panose="020B0604020202020204" pitchFamily="34" charset="0"/>
              <a:buChar char="•"/>
              <a:defRPr/>
            </a:pPr>
            <a:r>
              <a:rPr lang="de-DE" dirty="0">
                <a:latin typeface="+mn-lt"/>
                <a:cs typeface="+mn-cs"/>
              </a:rPr>
              <a:t>Slope is within 1.0 ± 0.1</a:t>
            </a:r>
          </a:p>
          <a:p>
            <a:pPr fontAlgn="auto">
              <a:spcBef>
                <a:spcPts val="0"/>
              </a:spcBef>
              <a:spcAft>
                <a:spcPts val="0"/>
              </a:spcAft>
              <a:defRPr/>
            </a:pPr>
            <a:endParaRPr lang="de-DE" dirty="0">
              <a:latin typeface="+mn-lt"/>
              <a:cs typeface="+mn-cs"/>
            </a:endParaRPr>
          </a:p>
          <a:p>
            <a:pPr fontAlgn="auto">
              <a:spcBef>
                <a:spcPts val="0"/>
              </a:spcBef>
              <a:spcAft>
                <a:spcPts val="0"/>
              </a:spcAft>
              <a:defRPr/>
            </a:pPr>
            <a:endParaRPr lang="de-DE" dirty="0">
              <a:latin typeface="+mn-lt"/>
              <a:cs typeface="+mn-cs"/>
            </a:endParaRPr>
          </a:p>
          <a:p>
            <a:pPr fontAlgn="auto">
              <a:spcBef>
                <a:spcPts val="0"/>
              </a:spcBef>
              <a:spcAft>
                <a:spcPts val="0"/>
              </a:spcAft>
              <a:defRPr/>
            </a:pPr>
            <a:endParaRPr lang="de-DE" sz="1000" dirty="0">
              <a:latin typeface="+mn-lt"/>
              <a:cs typeface="+mn-cs"/>
            </a:endParaRPr>
          </a:p>
          <a:p>
            <a:pPr fontAlgn="auto">
              <a:spcBef>
                <a:spcPts val="0"/>
              </a:spcBef>
              <a:spcAft>
                <a:spcPts val="0"/>
              </a:spcAft>
              <a:defRPr/>
            </a:pPr>
            <a:r>
              <a:rPr lang="de-DE" dirty="0">
                <a:latin typeface="+mn-lt"/>
                <a:cs typeface="+mn-cs"/>
              </a:rPr>
              <a:t>Elecsys, AlzBio3 and LC-MS Abeta(1-42) measurements were performed </a:t>
            </a:r>
            <a:r>
              <a:rPr lang="de-DE" sz="2400" dirty="0">
                <a:latin typeface="+mn-lt"/>
                <a:cs typeface="+mn-cs"/>
              </a:rPr>
              <a:t>for </a:t>
            </a:r>
            <a:r>
              <a:rPr lang="de-DE" sz="2400" dirty="0">
                <a:solidFill>
                  <a:srgbClr val="3365FB"/>
                </a:solidFill>
                <a:latin typeface="+mn-lt"/>
                <a:cs typeface="+mn-cs"/>
              </a:rPr>
              <a:t>250 samples from data set A </a:t>
            </a:r>
            <a:r>
              <a:rPr lang="de-DE" sz="2400" dirty="0">
                <a:latin typeface="+mn-lt"/>
                <a:cs typeface="+mn-cs"/>
              </a:rPr>
              <a:t>and </a:t>
            </a:r>
            <a:r>
              <a:rPr lang="de-DE" sz="2400" dirty="0">
                <a:solidFill>
                  <a:srgbClr val="FF0000"/>
                </a:solidFill>
                <a:latin typeface="+mn-lt"/>
                <a:cs typeface="+mn-cs"/>
              </a:rPr>
              <a:t>129 samples from data set B</a:t>
            </a:r>
          </a:p>
          <a:p>
            <a:pPr fontAlgn="auto">
              <a:spcBef>
                <a:spcPts val="0"/>
              </a:spcBef>
              <a:spcAft>
                <a:spcPts val="0"/>
              </a:spcAft>
              <a:defRPr/>
            </a:pPr>
            <a:endParaRPr lang="de-DE" sz="1000" dirty="0">
              <a:latin typeface="+mn-lt"/>
              <a:cs typeface="+mn-cs"/>
            </a:endParaRPr>
          </a:p>
          <a:p>
            <a:pPr fontAlgn="auto">
              <a:spcBef>
                <a:spcPts val="0"/>
              </a:spcBef>
              <a:spcAft>
                <a:spcPts val="0"/>
              </a:spcAft>
              <a:defRPr/>
            </a:pPr>
            <a:r>
              <a:rPr lang="de-DE" dirty="0">
                <a:latin typeface="+mn-lt"/>
                <a:cs typeface="+mn-cs"/>
              </a:rPr>
              <a:t>Data set A and B were not pooled as AlzBio3 measurements differed between the two sample sets</a:t>
            </a:r>
          </a:p>
          <a:p>
            <a:pPr fontAlgn="auto">
              <a:spcBef>
                <a:spcPts val="0"/>
              </a:spcBef>
              <a:spcAft>
                <a:spcPts val="0"/>
              </a:spcAft>
              <a:defRPr/>
            </a:pPr>
            <a:endParaRPr lang="de-DE" sz="1200" dirty="0">
              <a:latin typeface="+mn-lt"/>
              <a:cs typeface="+mn-cs"/>
            </a:endParaRPr>
          </a:p>
          <a:p>
            <a:pPr fontAlgn="auto">
              <a:spcBef>
                <a:spcPts val="0"/>
              </a:spcBef>
              <a:spcAft>
                <a:spcPts val="0"/>
              </a:spcAft>
              <a:defRPr/>
            </a:pPr>
            <a:r>
              <a:rPr lang="de-DE" dirty="0">
                <a:latin typeface="+mn-lt"/>
                <a:cs typeface="+mn-cs"/>
              </a:rPr>
              <a:t>Correlation between </a:t>
            </a:r>
          </a:p>
          <a:p>
            <a:pPr lvl="1" fontAlgn="auto">
              <a:spcBef>
                <a:spcPts val="0"/>
              </a:spcBef>
              <a:spcAft>
                <a:spcPts val="0"/>
              </a:spcAft>
              <a:defRPr/>
            </a:pPr>
            <a:r>
              <a:rPr lang="de-DE" dirty="0">
                <a:latin typeface="+mn-lt"/>
                <a:cs typeface="+mn-cs"/>
              </a:rPr>
              <a:t>Elecsys and AlzBio3:  Spearman‘s rho </a:t>
            </a:r>
            <a:r>
              <a:rPr lang="de-DE" dirty="0">
                <a:solidFill>
                  <a:srgbClr val="3365FB"/>
                </a:solidFill>
                <a:latin typeface="+mn-lt"/>
                <a:cs typeface="+mn-cs"/>
              </a:rPr>
              <a:t>0.86(A)</a:t>
            </a:r>
            <a:r>
              <a:rPr lang="de-DE" dirty="0">
                <a:latin typeface="+mn-lt"/>
                <a:cs typeface="+mn-cs"/>
              </a:rPr>
              <a:t>/</a:t>
            </a:r>
            <a:r>
              <a:rPr lang="de-DE" dirty="0">
                <a:solidFill>
                  <a:srgbClr val="FF0000"/>
                </a:solidFill>
                <a:latin typeface="+mn-lt"/>
                <a:cs typeface="+mn-cs"/>
              </a:rPr>
              <a:t>0.82(B); </a:t>
            </a:r>
            <a:r>
              <a:rPr lang="de-DE" dirty="0">
                <a:latin typeface="+mn-lt"/>
                <a:cs typeface="+mn-cs"/>
              </a:rPr>
              <a:t>some non-linearity</a:t>
            </a:r>
          </a:p>
          <a:p>
            <a:pPr lvl="1" fontAlgn="auto">
              <a:spcBef>
                <a:spcPts val="0"/>
              </a:spcBef>
              <a:spcAft>
                <a:spcPts val="0"/>
              </a:spcAft>
              <a:defRPr/>
            </a:pPr>
            <a:r>
              <a:rPr lang="de-DE" dirty="0">
                <a:latin typeface="+mn-lt"/>
                <a:cs typeface="+mn-cs"/>
              </a:rPr>
              <a:t>Elecsys and LC-MS:  Spearman‘s rho </a:t>
            </a:r>
            <a:r>
              <a:rPr lang="de-DE" dirty="0">
                <a:solidFill>
                  <a:srgbClr val="3365FB"/>
                </a:solidFill>
                <a:latin typeface="+mn-lt"/>
                <a:cs typeface="+mn-cs"/>
              </a:rPr>
              <a:t>0.95(A)</a:t>
            </a:r>
            <a:r>
              <a:rPr lang="de-DE" dirty="0">
                <a:latin typeface="+mn-lt"/>
                <a:cs typeface="+mn-cs"/>
              </a:rPr>
              <a:t>/</a:t>
            </a:r>
            <a:r>
              <a:rPr lang="de-DE" dirty="0">
                <a:solidFill>
                  <a:srgbClr val="FF0000"/>
                </a:solidFill>
                <a:latin typeface="+mn-lt"/>
                <a:cs typeface="+mn-cs"/>
              </a:rPr>
              <a:t>0.96(B);  </a:t>
            </a:r>
            <a:r>
              <a:rPr lang="de-DE" dirty="0">
                <a:latin typeface="+mn-lt"/>
                <a:cs typeface="+mn-cs"/>
              </a:rPr>
              <a:t>Linear relationship</a:t>
            </a:r>
          </a:p>
          <a:p>
            <a:pPr lvl="1" fontAlgn="auto">
              <a:spcBef>
                <a:spcPts val="0"/>
              </a:spcBef>
              <a:spcAft>
                <a:spcPts val="0"/>
              </a:spcAft>
              <a:defRPr/>
            </a:pPr>
            <a:r>
              <a:rPr lang="de-DE" dirty="0">
                <a:latin typeface="+mn-lt"/>
                <a:cs typeface="+mn-cs"/>
              </a:rPr>
              <a:t>LC-MS and AlzBio3:  Spearman‘s rho </a:t>
            </a:r>
            <a:r>
              <a:rPr lang="de-DE" dirty="0">
                <a:solidFill>
                  <a:srgbClr val="3365FB"/>
                </a:solidFill>
                <a:latin typeface="+mn-lt"/>
                <a:cs typeface="+mn-cs"/>
              </a:rPr>
              <a:t>0.87(A)</a:t>
            </a:r>
            <a:r>
              <a:rPr lang="de-DE" dirty="0">
                <a:latin typeface="+mn-lt"/>
                <a:cs typeface="+mn-cs"/>
              </a:rPr>
              <a:t>/</a:t>
            </a:r>
            <a:r>
              <a:rPr lang="de-DE" dirty="0">
                <a:solidFill>
                  <a:srgbClr val="FF0000"/>
                </a:solidFill>
                <a:latin typeface="+mn-lt"/>
                <a:cs typeface="+mn-cs"/>
              </a:rPr>
              <a:t>0.77(B); </a:t>
            </a:r>
            <a:r>
              <a:rPr lang="de-DE" dirty="0">
                <a:latin typeface="+mn-lt"/>
                <a:cs typeface="+mn-cs"/>
              </a:rPr>
              <a:t>some non-linearity</a:t>
            </a:r>
          </a:p>
          <a:p>
            <a:pPr fontAlgn="auto">
              <a:spcBef>
                <a:spcPts val="0"/>
              </a:spcBef>
              <a:spcAft>
                <a:spcPts val="0"/>
              </a:spcAft>
              <a:defRPr/>
            </a:pPr>
            <a:endParaRPr lang="de-DE" sz="800" dirty="0">
              <a:latin typeface="+mn-lt"/>
              <a:cs typeface="+mn-cs"/>
            </a:endParaRPr>
          </a:p>
          <a:p>
            <a:pPr fontAlgn="auto">
              <a:spcBef>
                <a:spcPts val="0"/>
              </a:spcBef>
              <a:spcAft>
                <a:spcPts val="0"/>
              </a:spcAft>
              <a:defRPr/>
            </a:pPr>
            <a:endParaRPr lang="de-DE" sz="1200" dirty="0">
              <a:latin typeface="+mn-lt"/>
              <a:cs typeface="+mn-cs"/>
            </a:endParaRPr>
          </a:p>
          <a:p>
            <a:pPr fontAlgn="auto">
              <a:spcBef>
                <a:spcPts val="0"/>
              </a:spcBef>
              <a:spcAft>
                <a:spcPts val="0"/>
              </a:spcAft>
              <a:defRPr/>
            </a:pPr>
            <a:r>
              <a:rPr lang="de-DE" dirty="0">
                <a:latin typeface="+mn-lt"/>
                <a:cs typeface="+mn-cs"/>
              </a:rPr>
              <a:t>ROC-AUC analysis within the data set B(AD vs HC): equivalent performance of all 3 methods</a:t>
            </a:r>
          </a:p>
        </p:txBody>
      </p:sp>
      <p:sp>
        <p:nvSpPr>
          <p:cNvPr id="7171" name="TextBox 2"/>
          <p:cNvSpPr txBox="1">
            <a:spLocks noChangeArrowheads="1"/>
          </p:cNvSpPr>
          <p:nvPr/>
        </p:nvSpPr>
        <p:spPr bwMode="auto">
          <a:xfrm>
            <a:off x="965200" y="6149975"/>
            <a:ext cx="10634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r>
              <a:rPr lang="en-US"/>
              <a:t>*</a:t>
            </a:r>
            <a:r>
              <a:rPr lang="en-US" i="1"/>
              <a:t>This study will be presented in a poster at the Toronto AAIC meeting &amp; included in a symposium talk.</a:t>
            </a:r>
          </a:p>
        </p:txBody>
      </p:sp>
      <p:sp>
        <p:nvSpPr>
          <p:cNvPr id="4" name="TextBox 3"/>
          <p:cNvSpPr txBox="1"/>
          <p:nvPr/>
        </p:nvSpPr>
        <p:spPr>
          <a:xfrm>
            <a:off x="4257675" y="0"/>
            <a:ext cx="2217738" cy="646113"/>
          </a:xfrm>
          <a:prstGeom prst="rect">
            <a:avLst/>
          </a:prstGeom>
          <a:noFill/>
        </p:spPr>
        <p:txBody>
          <a:bodyPr wrap="none">
            <a:spAutoFit/>
          </a:bodyPr>
          <a:lstStyle/>
          <a:p>
            <a:pPr fontAlgn="auto">
              <a:spcBef>
                <a:spcPts val="0"/>
              </a:spcBef>
              <a:spcAft>
                <a:spcPts val="0"/>
              </a:spcAft>
              <a:defRPr/>
            </a:pPr>
            <a:r>
              <a:rPr lang="en-US" sz="3600" dirty="0">
                <a:solidFill>
                  <a:schemeClr val="tx2">
                    <a:lumMod val="75000"/>
                  </a:schemeClr>
                </a:solidFill>
                <a:latin typeface="+mn-lt"/>
                <a:cs typeface="+mn-cs"/>
              </a:rPr>
              <a:t>SUMMARY</a:t>
            </a:r>
          </a:p>
        </p:txBody>
      </p:sp>
      <p:pic>
        <p:nvPicPr>
          <p:cNvPr id="717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7675" y="1371600"/>
            <a:ext cx="1533525" cy="146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5038" y="1355725"/>
            <a:ext cx="1457325" cy="145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7150" y="1387475"/>
            <a:ext cx="144780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788" y="0"/>
            <a:ext cx="8324850" cy="686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sz="3600" dirty="0">
                <a:solidFill>
                  <a:schemeClr val="tx2">
                    <a:lumMod val="50000"/>
                  </a:schemeClr>
                </a:solidFill>
              </a:rPr>
              <a:t>Lab to lab performance</a:t>
            </a:r>
          </a:p>
        </p:txBody>
      </p:sp>
      <p:sp>
        <p:nvSpPr>
          <p:cNvPr id="9219" name="Content Placeholder 2"/>
          <p:cNvSpPr>
            <a:spLocks noGrp="1"/>
          </p:cNvSpPr>
          <p:nvPr>
            <p:ph idx="1"/>
          </p:nvPr>
        </p:nvSpPr>
        <p:spPr/>
        <p:txBody>
          <a:bodyPr/>
          <a:lstStyle/>
          <a:p>
            <a:pPr marL="0" indent="0" eaLnBrk="1" hangingPunct="1">
              <a:buFont typeface="Arial" charset="0"/>
              <a:buNone/>
            </a:pPr>
            <a:r>
              <a:rPr lang="en-US" sz="2400" smtClean="0"/>
              <a:t>Alz Assn CSF QC program:		5 laboratory interlab reproducility</a:t>
            </a:r>
          </a:p>
          <a:p>
            <a:pPr marL="0" indent="0" eaLnBrk="1" hangingPunct="1">
              <a:buFont typeface="Arial" charset="0"/>
              <a:buNone/>
            </a:pPr>
            <a:endParaRPr lang="en-US" sz="2400" smtClean="0"/>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2743200"/>
            <a:ext cx="5467350" cy="287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209800"/>
            <a:ext cx="62484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2" name="TextBox 4"/>
          <p:cNvSpPr txBox="1">
            <a:spLocks noChangeArrowheads="1"/>
          </p:cNvSpPr>
          <p:nvPr/>
        </p:nvSpPr>
        <p:spPr bwMode="auto">
          <a:xfrm>
            <a:off x="6729413" y="5254625"/>
            <a:ext cx="2847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eaLnBrk="1" hangingPunct="1"/>
            <a:r>
              <a:rPr lang="en-US"/>
              <a:t>Bittner, et al, Alz Dem, 2015.</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9464675" cy="1143000"/>
          </a:xfrm>
        </p:spPr>
        <p:txBody>
          <a:bodyPr rtlCol="0">
            <a:normAutofit/>
          </a:bodyPr>
          <a:lstStyle/>
          <a:p>
            <a:pPr eaLnBrk="1" fontAlgn="auto" hangingPunct="1">
              <a:spcAft>
                <a:spcPts val="0"/>
              </a:spcAft>
              <a:defRPr/>
            </a:pPr>
            <a:r>
              <a:rPr lang="en-US" sz="3600" dirty="0" smtClean="0">
                <a:solidFill>
                  <a:schemeClr val="tx2">
                    <a:lumMod val="50000"/>
                  </a:schemeClr>
                </a:solidFill>
              </a:rPr>
              <a:t>Longitudinal CSFs</a:t>
            </a:r>
            <a:endParaRPr lang="en-US" sz="3600" dirty="0">
              <a:solidFill>
                <a:schemeClr val="tx2">
                  <a:lumMod val="50000"/>
                </a:schemeClr>
              </a:solidFill>
            </a:endParaRPr>
          </a:p>
        </p:txBody>
      </p:sp>
      <p:sp>
        <p:nvSpPr>
          <p:cNvPr id="3" name="Content Placeholder 2"/>
          <p:cNvSpPr>
            <a:spLocks noGrp="1"/>
          </p:cNvSpPr>
          <p:nvPr>
            <p:ph idx="1"/>
          </p:nvPr>
        </p:nvSpPr>
        <p:spPr>
          <a:xfrm>
            <a:off x="533400" y="762000"/>
            <a:ext cx="11506200" cy="5943600"/>
          </a:xfrm>
        </p:spPr>
        <p:txBody>
          <a:bodyPr rtlCol="0">
            <a:normAutofit fontScale="92500"/>
          </a:bodyPr>
          <a:lstStyle/>
          <a:p>
            <a:pPr marL="0" indent="0" eaLnBrk="1" fontAlgn="auto" hangingPunct="1">
              <a:spcAft>
                <a:spcPts val="0"/>
              </a:spcAft>
              <a:buFont typeface="Arial" panose="020B0604020202020204" pitchFamily="34" charset="0"/>
              <a:buNone/>
              <a:defRPr/>
            </a:pPr>
            <a:r>
              <a:rPr lang="en-US" sz="2200" b="1" dirty="0">
                <a:solidFill>
                  <a:schemeClr val="tx2">
                    <a:lumMod val="75000"/>
                  </a:schemeClr>
                </a:solidFill>
              </a:rPr>
              <a:t>Rationale</a:t>
            </a:r>
          </a:p>
          <a:p>
            <a:pPr marL="0" indent="0" eaLnBrk="1" fontAlgn="auto" hangingPunct="1">
              <a:spcAft>
                <a:spcPts val="0"/>
              </a:spcAft>
              <a:buClr>
                <a:srgbClr val="C00000"/>
              </a:buClr>
              <a:buSzPct val="125000"/>
              <a:buFont typeface="Arial" panose="020B0604020202020204" pitchFamily="34" charset="0"/>
              <a:buNone/>
              <a:defRPr/>
            </a:pPr>
            <a:r>
              <a:rPr lang="en-US" sz="2400" dirty="0"/>
              <a:t>   </a:t>
            </a:r>
            <a:r>
              <a:rPr lang="en-US" sz="1900" dirty="0"/>
              <a:t>Track longitudinal changes in the pathology underlying disease progression</a:t>
            </a:r>
          </a:p>
          <a:p>
            <a:pPr marL="0" indent="0" eaLnBrk="1" fontAlgn="auto" hangingPunct="1">
              <a:spcAft>
                <a:spcPts val="0"/>
              </a:spcAft>
              <a:buClr>
                <a:srgbClr val="C00000"/>
              </a:buClr>
              <a:buSzPct val="125000"/>
              <a:buFont typeface="Arial" panose="020B0604020202020204" pitchFamily="34" charset="0"/>
              <a:buNone/>
              <a:defRPr/>
            </a:pPr>
            <a:r>
              <a:rPr lang="en-US" sz="2200" b="1" dirty="0">
                <a:solidFill>
                  <a:schemeClr val="tx2">
                    <a:lumMod val="75000"/>
                  </a:schemeClr>
                </a:solidFill>
              </a:rPr>
              <a:t>Resources</a:t>
            </a:r>
          </a:p>
          <a:p>
            <a:pPr marL="0" indent="0" eaLnBrk="1" fontAlgn="auto" hangingPunct="1">
              <a:spcAft>
                <a:spcPts val="0"/>
              </a:spcAft>
              <a:buClr>
                <a:srgbClr val="C00000"/>
              </a:buClr>
              <a:buSzPct val="125000"/>
              <a:buFont typeface="Arial" panose="020B0604020202020204" pitchFamily="34" charset="0"/>
              <a:buNone/>
              <a:defRPr/>
            </a:pPr>
            <a:r>
              <a:rPr lang="en-US" sz="2400" dirty="0">
                <a:solidFill>
                  <a:schemeClr val="tx2">
                    <a:lumMod val="75000"/>
                  </a:schemeClr>
                </a:solidFill>
              </a:rPr>
              <a:t>   </a:t>
            </a:r>
            <a:r>
              <a:rPr lang="en-US" sz="1900" dirty="0"/>
              <a:t>ADNI1/GO/2 subjects who provided 1 or more CSF that have been analyzed: </a:t>
            </a:r>
          </a:p>
          <a:p>
            <a:pPr marL="457200" lvl="1" indent="0" eaLnBrk="1" fontAlgn="auto" hangingPunct="1">
              <a:spcAft>
                <a:spcPts val="0"/>
              </a:spcAft>
              <a:buClr>
                <a:srgbClr val="C00000"/>
              </a:buClr>
              <a:buSzPct val="125000"/>
              <a:buFont typeface="Arial" panose="020B0604020202020204" pitchFamily="34" charset="0"/>
              <a:buNone/>
              <a:defRPr/>
            </a:pPr>
            <a:endParaRPr lang="en-US" sz="1500" dirty="0"/>
          </a:p>
          <a:p>
            <a:pPr marL="457200" lvl="1" indent="0" eaLnBrk="1" fontAlgn="auto" hangingPunct="1">
              <a:spcAft>
                <a:spcPts val="0"/>
              </a:spcAft>
              <a:buClr>
                <a:srgbClr val="C00000"/>
              </a:buClr>
              <a:buSzPct val="125000"/>
              <a:buFont typeface="Arial" panose="020B0604020202020204" pitchFamily="34" charset="0"/>
              <a:buNone/>
              <a:defRPr/>
            </a:pPr>
            <a:r>
              <a:rPr lang="en-US" sz="2000" dirty="0">
                <a:solidFill>
                  <a:schemeClr val="tx2">
                    <a:lumMod val="75000"/>
                  </a:schemeClr>
                </a:solidFill>
              </a:rPr>
              <a:t>			</a:t>
            </a:r>
          </a:p>
          <a:p>
            <a:pPr marL="0" indent="0" eaLnBrk="1" fontAlgn="auto" hangingPunct="1">
              <a:spcAft>
                <a:spcPts val="0"/>
              </a:spcAft>
              <a:buClr>
                <a:srgbClr val="C00000"/>
              </a:buClr>
              <a:buSzPct val="125000"/>
              <a:buFont typeface="Arial" panose="020B0604020202020204" pitchFamily="34" charset="0"/>
              <a:buNone/>
              <a:defRPr/>
            </a:pPr>
            <a:endParaRPr lang="en-US" sz="2200" dirty="0">
              <a:solidFill>
                <a:schemeClr val="tx2">
                  <a:lumMod val="75000"/>
                </a:schemeClr>
              </a:solidFill>
            </a:endParaRPr>
          </a:p>
          <a:p>
            <a:pPr marL="0" indent="0" eaLnBrk="1" fontAlgn="auto" hangingPunct="1">
              <a:spcAft>
                <a:spcPts val="0"/>
              </a:spcAft>
              <a:buClr>
                <a:srgbClr val="C00000"/>
              </a:buClr>
              <a:buSzPct val="125000"/>
              <a:buFont typeface="Arial" panose="020B0604020202020204" pitchFamily="34" charset="0"/>
              <a:buNone/>
              <a:defRPr/>
            </a:pPr>
            <a:endParaRPr lang="en-US" sz="1900" b="1" i="1" dirty="0" smtClean="0"/>
          </a:p>
          <a:p>
            <a:pPr eaLnBrk="1" fontAlgn="auto" hangingPunct="1">
              <a:spcAft>
                <a:spcPts val="0"/>
              </a:spcAft>
              <a:buClr>
                <a:srgbClr val="C00000"/>
              </a:buClr>
              <a:buSzPct val="125000"/>
              <a:buFont typeface="Arial" panose="020B0604020202020204" pitchFamily="34" charset="0"/>
              <a:buChar char="•"/>
              <a:defRPr/>
            </a:pPr>
            <a:r>
              <a:rPr lang="en-US" sz="1900" b="1" i="1" dirty="0" smtClean="0"/>
              <a:t>90 </a:t>
            </a:r>
            <a:r>
              <a:rPr lang="en-US" sz="1900" b="1" i="1" dirty="0"/>
              <a:t>longitudinal sets to be analyzed </a:t>
            </a:r>
            <a:r>
              <a:rPr lang="en-US" sz="1900" b="1" i="1" dirty="0" smtClean="0"/>
              <a:t>include </a:t>
            </a:r>
            <a:r>
              <a:rPr lang="en-US" sz="1900" b="1" i="1" dirty="0"/>
              <a:t>48 </a:t>
            </a:r>
            <a:r>
              <a:rPr lang="en-US" sz="1900" b="1" i="1" dirty="0" smtClean="0"/>
              <a:t>months </a:t>
            </a:r>
            <a:r>
              <a:rPr lang="en-US" sz="1900" b="1" i="1" dirty="0"/>
              <a:t>CSFs for ADNIGO/2 subjects.  </a:t>
            </a:r>
            <a:endParaRPr lang="en-US" sz="1900" b="1" i="1" dirty="0" smtClean="0"/>
          </a:p>
          <a:p>
            <a:pPr eaLnBrk="1" fontAlgn="auto" hangingPunct="1">
              <a:spcAft>
                <a:spcPts val="0"/>
              </a:spcAft>
              <a:buClr>
                <a:srgbClr val="C00000"/>
              </a:buClr>
              <a:buSzPct val="125000"/>
              <a:buFont typeface="Arial" panose="020B0604020202020204" pitchFamily="34" charset="0"/>
              <a:buChar char="•"/>
              <a:defRPr/>
            </a:pPr>
            <a:r>
              <a:rPr lang="en-US" sz="1900" b="1" i="1" dirty="0" smtClean="0"/>
              <a:t>Challenge: continue as high a rate of longitudinal </a:t>
            </a:r>
            <a:r>
              <a:rPr lang="en-US" sz="1900" b="1" i="1" dirty="0" err="1" smtClean="0"/>
              <a:t>lp’s</a:t>
            </a:r>
            <a:r>
              <a:rPr lang="en-US" sz="1900" b="1" i="1" dirty="0" smtClean="0"/>
              <a:t> as possible</a:t>
            </a:r>
            <a:endParaRPr lang="en-US" sz="1900" b="1" i="1" dirty="0"/>
          </a:p>
          <a:p>
            <a:pPr marL="0" indent="0" eaLnBrk="1" fontAlgn="auto" hangingPunct="1">
              <a:spcAft>
                <a:spcPts val="0"/>
              </a:spcAft>
              <a:buClr>
                <a:srgbClr val="C00000"/>
              </a:buClr>
              <a:buSzPct val="125000"/>
              <a:buFont typeface="Arial" panose="020B0604020202020204" pitchFamily="34" charset="0"/>
              <a:buNone/>
              <a:defRPr/>
            </a:pPr>
            <a:r>
              <a:rPr lang="en-US" sz="2200" b="1" dirty="0">
                <a:solidFill>
                  <a:schemeClr val="tx2">
                    <a:lumMod val="75000"/>
                  </a:schemeClr>
                </a:solidFill>
              </a:rPr>
              <a:t>Study </a:t>
            </a:r>
            <a:r>
              <a:rPr lang="en-US" sz="2200" b="1" dirty="0" smtClean="0">
                <a:solidFill>
                  <a:schemeClr val="tx2">
                    <a:lumMod val="75000"/>
                  </a:schemeClr>
                </a:solidFill>
              </a:rPr>
              <a:t>progress:				Studies that assessed longitudinal CSF A</a:t>
            </a:r>
            <a:r>
              <a:rPr lang="en-US" sz="2200" b="1" dirty="0" smtClean="0">
                <a:solidFill>
                  <a:schemeClr val="tx2">
                    <a:lumMod val="75000"/>
                  </a:schemeClr>
                </a:solidFill>
                <a:latin typeface="Symbol" panose="05050102010706020507" pitchFamily="18" charset="2"/>
              </a:rPr>
              <a:t>b</a:t>
            </a:r>
            <a:r>
              <a:rPr lang="en-US" sz="2200" b="1" baseline="-25000" dirty="0" smtClean="0">
                <a:solidFill>
                  <a:schemeClr val="tx2">
                    <a:lumMod val="75000"/>
                  </a:schemeClr>
                </a:solidFill>
              </a:rPr>
              <a:t>1-42</a:t>
            </a:r>
            <a:r>
              <a:rPr lang="en-US" sz="2200" b="1" dirty="0" smtClean="0">
                <a:solidFill>
                  <a:schemeClr val="tx2">
                    <a:lumMod val="75000"/>
                  </a:schemeClr>
                </a:solidFill>
              </a:rPr>
              <a:t>, t-tau and p-tau</a:t>
            </a:r>
            <a:r>
              <a:rPr lang="en-US" sz="2200" b="1" baseline="-25000" dirty="0" smtClean="0">
                <a:solidFill>
                  <a:schemeClr val="tx2">
                    <a:lumMod val="75000"/>
                  </a:schemeClr>
                </a:solidFill>
              </a:rPr>
              <a:t>181</a:t>
            </a:r>
            <a:r>
              <a:rPr lang="en-US" sz="2200" b="1" dirty="0" smtClean="0">
                <a:solidFill>
                  <a:schemeClr val="tx2">
                    <a:lumMod val="75000"/>
                  </a:schemeClr>
                </a:solidFill>
              </a:rPr>
              <a:t>:</a:t>
            </a:r>
            <a:endParaRPr lang="en-US" sz="2200" b="1" dirty="0">
              <a:solidFill>
                <a:schemeClr val="tx2">
                  <a:lumMod val="75000"/>
                </a:schemeClr>
              </a:solidFill>
            </a:endParaRPr>
          </a:p>
          <a:p>
            <a:pPr marL="0" indent="0" eaLnBrk="1" fontAlgn="auto" hangingPunct="1">
              <a:spcAft>
                <a:spcPts val="0"/>
              </a:spcAft>
              <a:buClr>
                <a:srgbClr val="C00000"/>
              </a:buClr>
              <a:buSzPct val="125000"/>
              <a:buFont typeface="Arial" panose="020B0604020202020204" pitchFamily="34" charset="0"/>
              <a:buNone/>
              <a:defRPr/>
            </a:pPr>
            <a:r>
              <a:rPr lang="en-US" sz="2400" dirty="0"/>
              <a:t>   </a:t>
            </a:r>
            <a:r>
              <a:rPr lang="en-US" sz="1900" dirty="0"/>
              <a:t>Biomarkers </a:t>
            </a:r>
            <a:r>
              <a:rPr lang="en-US" sz="1900" dirty="0" smtClean="0"/>
              <a:t>studied				</a:t>
            </a:r>
            <a:r>
              <a:rPr lang="en-US" sz="1700" dirty="0" smtClean="0"/>
              <a:t>Beckett </a:t>
            </a:r>
            <a:r>
              <a:rPr lang="en-US" sz="1700" dirty="0" err="1" smtClean="0"/>
              <a:t>etal</a:t>
            </a:r>
            <a:r>
              <a:rPr lang="en-US" sz="1700" dirty="0" smtClean="0"/>
              <a:t> 2010; </a:t>
            </a:r>
            <a:r>
              <a:rPr lang="en-US" sz="1700" dirty="0" err="1" smtClean="0"/>
              <a:t>Vemuri</a:t>
            </a:r>
            <a:r>
              <a:rPr lang="en-US" sz="1700" dirty="0" smtClean="0"/>
              <a:t> </a:t>
            </a:r>
            <a:r>
              <a:rPr lang="en-US" sz="1700" dirty="0" err="1" smtClean="0"/>
              <a:t>etal</a:t>
            </a:r>
            <a:r>
              <a:rPr lang="en-US" sz="1700" dirty="0" smtClean="0"/>
              <a:t> 2010;Lo </a:t>
            </a:r>
            <a:r>
              <a:rPr lang="en-US" sz="1700" dirty="0" err="1" smtClean="0"/>
              <a:t>etal</a:t>
            </a:r>
            <a:r>
              <a:rPr lang="en-US" sz="1700" dirty="0" smtClean="0"/>
              <a:t> 2011</a:t>
            </a:r>
          </a:p>
          <a:p>
            <a:pPr lvl="1" eaLnBrk="1" fontAlgn="auto" hangingPunct="1">
              <a:spcAft>
                <a:spcPts val="0"/>
              </a:spcAft>
              <a:buClr>
                <a:srgbClr val="C00000"/>
              </a:buClr>
              <a:buSzPct val="125000"/>
              <a:buFont typeface="Arial" panose="020B0604020202020204" pitchFamily="34" charset="0"/>
              <a:buChar char="–"/>
              <a:defRPr/>
            </a:pPr>
            <a:r>
              <a:rPr lang="en-US" sz="1700" dirty="0" smtClean="0"/>
              <a:t>A</a:t>
            </a:r>
            <a:r>
              <a:rPr lang="en-US" sz="1700" dirty="0" smtClean="0">
                <a:latin typeface="Symbol" panose="05050102010706020507" pitchFamily="18" charset="2"/>
              </a:rPr>
              <a:t>b</a:t>
            </a:r>
            <a:r>
              <a:rPr lang="en-US" sz="1700" baseline="-25000" dirty="0" smtClean="0"/>
              <a:t>1-42</a:t>
            </a:r>
            <a:r>
              <a:rPr lang="en-US" sz="1700" dirty="0" smtClean="0"/>
              <a:t>, t-tau, p-tau</a:t>
            </a:r>
            <a:r>
              <a:rPr lang="en-US" sz="1700" baseline="-25000" dirty="0" smtClean="0"/>
              <a:t>181</a:t>
            </a:r>
            <a:r>
              <a:rPr lang="en-US" sz="1700" dirty="0" smtClean="0"/>
              <a:t>: Biomarker core</a:t>
            </a:r>
            <a:r>
              <a:rPr lang="en-US" sz="1700" b="1" dirty="0" smtClean="0"/>
              <a:t>		</a:t>
            </a:r>
            <a:r>
              <a:rPr lang="en-US" sz="1700" dirty="0" smtClean="0"/>
              <a:t>Toledo </a:t>
            </a:r>
            <a:r>
              <a:rPr lang="en-US" sz="1700" dirty="0" err="1" smtClean="0"/>
              <a:t>etal</a:t>
            </a:r>
            <a:r>
              <a:rPr lang="en-US" sz="1700" dirty="0" smtClean="0"/>
              <a:t> 2013; Landau </a:t>
            </a:r>
            <a:r>
              <a:rPr lang="en-US" sz="1700" dirty="0" err="1" smtClean="0"/>
              <a:t>etal</a:t>
            </a:r>
            <a:r>
              <a:rPr lang="en-US" sz="1700" dirty="0" smtClean="0"/>
              <a:t> 2013;Mattsson </a:t>
            </a:r>
            <a:r>
              <a:rPr lang="en-US" sz="1700" dirty="0" err="1" smtClean="0"/>
              <a:t>etal</a:t>
            </a:r>
            <a:r>
              <a:rPr lang="en-US" sz="1700" dirty="0" smtClean="0"/>
              <a:t> 2015</a:t>
            </a:r>
          </a:p>
          <a:p>
            <a:pPr lvl="1" eaLnBrk="1" fontAlgn="auto" hangingPunct="1">
              <a:spcAft>
                <a:spcPts val="0"/>
              </a:spcAft>
              <a:buClr>
                <a:srgbClr val="C00000"/>
              </a:buClr>
              <a:buSzPct val="125000"/>
              <a:buFont typeface="Arial" panose="020B0604020202020204" pitchFamily="34" charset="0"/>
              <a:buChar char="–"/>
              <a:defRPr/>
            </a:pPr>
            <a:r>
              <a:rPr lang="en-US" sz="1700" dirty="0" smtClean="0"/>
              <a:t>YKL-40</a:t>
            </a:r>
            <a:r>
              <a:rPr lang="en-US" sz="1700" dirty="0"/>
              <a:t>, </a:t>
            </a:r>
            <a:r>
              <a:rPr lang="en-US" sz="1700" dirty="0" smtClean="0"/>
              <a:t>Vilip-1, SNAP-25, </a:t>
            </a:r>
            <a:r>
              <a:rPr lang="en-US" sz="1700" dirty="0" err="1" smtClean="0"/>
              <a:t>Neurogranin</a:t>
            </a:r>
            <a:r>
              <a:rPr lang="en-US" sz="1700" dirty="0" smtClean="0"/>
              <a:t>: </a:t>
            </a:r>
          </a:p>
          <a:p>
            <a:pPr marL="457200" lvl="1" indent="0" eaLnBrk="1" fontAlgn="auto" hangingPunct="1">
              <a:spcAft>
                <a:spcPts val="0"/>
              </a:spcAft>
              <a:buClr>
                <a:srgbClr val="C00000"/>
              </a:buClr>
              <a:buSzPct val="125000"/>
              <a:buFont typeface="Arial" charset="0"/>
              <a:buNone/>
              <a:defRPr/>
            </a:pPr>
            <a:r>
              <a:rPr lang="en-US" sz="1700" dirty="0"/>
              <a:t>	</a:t>
            </a:r>
            <a:r>
              <a:rPr lang="en-US" sz="1700" dirty="0" smtClean="0"/>
              <a:t>Anne </a:t>
            </a:r>
            <a:r>
              <a:rPr lang="en-US" sz="1700" dirty="0"/>
              <a:t>Fagan et </a:t>
            </a:r>
            <a:r>
              <a:rPr lang="en-US" sz="1700" dirty="0" smtClean="0"/>
              <a:t>al.</a:t>
            </a:r>
            <a:endParaRPr lang="en-US" sz="1700" dirty="0"/>
          </a:p>
          <a:p>
            <a:pPr lvl="1" eaLnBrk="1" fontAlgn="auto" hangingPunct="1">
              <a:spcAft>
                <a:spcPts val="0"/>
              </a:spcAft>
              <a:buClr>
                <a:srgbClr val="C00000"/>
              </a:buClr>
              <a:buSzPct val="125000"/>
              <a:buFont typeface="Arial" panose="020B0604020202020204" pitchFamily="34" charset="0"/>
              <a:buChar char="–"/>
              <a:defRPr/>
            </a:pPr>
            <a:r>
              <a:rPr lang="en-US" sz="1700" dirty="0">
                <a:latin typeface="Symbol" panose="05050102010706020507" pitchFamily="18" charset="2"/>
              </a:rPr>
              <a:t>a</a:t>
            </a:r>
            <a:r>
              <a:rPr lang="en-US" sz="1700" dirty="0"/>
              <a:t>-SYN; Ser129-</a:t>
            </a:r>
            <a:r>
              <a:rPr lang="en-US" sz="1700" dirty="0">
                <a:latin typeface="Symbol" panose="05050102010706020507" pitchFamily="18" charset="2"/>
              </a:rPr>
              <a:t>a</a:t>
            </a:r>
            <a:r>
              <a:rPr lang="en-US" sz="1700" dirty="0"/>
              <a:t>-SYN: </a:t>
            </a:r>
            <a:r>
              <a:rPr lang="en-US" sz="1700" dirty="0" smtClean="0"/>
              <a:t>Jing Zhang, soon</a:t>
            </a:r>
            <a:endParaRPr lang="en-US" sz="1700" dirty="0"/>
          </a:p>
          <a:p>
            <a:pPr marL="0" indent="0" eaLnBrk="1" fontAlgn="auto" hangingPunct="1">
              <a:spcAft>
                <a:spcPts val="0"/>
              </a:spcAft>
              <a:buClr>
                <a:srgbClr val="C00000"/>
              </a:buClr>
              <a:buSzPct val="125000"/>
              <a:buFont typeface="Arial" panose="020B0604020202020204" pitchFamily="34" charset="0"/>
              <a:buNone/>
              <a:defRPr/>
            </a:pPr>
            <a:r>
              <a:rPr lang="en-US" sz="2800" b="1" i="1" dirty="0">
                <a:solidFill>
                  <a:srgbClr val="800000"/>
                </a:solidFill>
              </a:rPr>
              <a:t>ADNI rollover subjects are very important contributors to these studies</a:t>
            </a:r>
          </a:p>
          <a:p>
            <a:pPr eaLnBrk="1" fontAlgn="auto" hangingPunct="1">
              <a:spcAft>
                <a:spcPts val="0"/>
              </a:spcAft>
              <a:buClr>
                <a:srgbClr val="C00000"/>
              </a:buClr>
              <a:buSzPct val="125000"/>
              <a:buFont typeface="Arial" panose="020B0604020202020204" pitchFamily="34" charset="0"/>
              <a:buChar char="•"/>
              <a:defRPr/>
            </a:pPr>
            <a:endParaRPr lang="en-US" sz="2400" dirty="0"/>
          </a:p>
          <a:p>
            <a:pPr lvl="1" eaLnBrk="1" fontAlgn="auto" hangingPunct="1">
              <a:spcAft>
                <a:spcPts val="0"/>
              </a:spcAft>
              <a:buClr>
                <a:srgbClr val="C00000"/>
              </a:buClr>
              <a:buSzPct val="125000"/>
              <a:buFont typeface="Arial" panose="020B0604020202020204" pitchFamily="34" charset="0"/>
              <a:buChar char="–"/>
              <a:defRPr/>
            </a:pPr>
            <a:endParaRPr lang="en-US" sz="2000" dirty="0"/>
          </a:p>
        </p:txBody>
      </p:sp>
      <p:graphicFrame>
        <p:nvGraphicFramePr>
          <p:cNvPr id="4" name="Table 3"/>
          <p:cNvGraphicFramePr>
            <a:graphicFrameLocks noGrp="1"/>
          </p:cNvGraphicFramePr>
          <p:nvPr/>
        </p:nvGraphicFramePr>
        <p:xfrm>
          <a:off x="2133600" y="2362200"/>
          <a:ext cx="6553200" cy="1189038"/>
        </p:xfrm>
        <a:graphic>
          <a:graphicData uri="http://schemas.openxmlformats.org/drawingml/2006/table">
            <a:tbl>
              <a:tblPr firstRow="1" bandRow="1">
                <a:tableStyleId>{5C22544A-7EE6-4342-B048-85BDC9FD1C3A}</a:tableStyleId>
              </a:tblPr>
              <a:tblGrid>
                <a:gridCol w="1142999"/>
                <a:gridCol w="533400"/>
                <a:gridCol w="609600"/>
                <a:gridCol w="533400"/>
                <a:gridCol w="609600"/>
                <a:gridCol w="533400"/>
                <a:gridCol w="533400"/>
                <a:gridCol w="533400"/>
                <a:gridCol w="533400"/>
                <a:gridCol w="990601"/>
              </a:tblGrid>
              <a:tr h="396346">
                <a:tc>
                  <a:txBody>
                    <a:bodyPr/>
                    <a:lstStyle/>
                    <a:p>
                      <a:r>
                        <a:rPr lang="en-US" sz="2000" dirty="0" smtClean="0"/>
                        <a:t>CSF N</a:t>
                      </a:r>
                      <a:endParaRPr lang="en-US" sz="2000" dirty="0"/>
                    </a:p>
                  </a:txBody>
                  <a:tcPr marT="45732" marB="45732"/>
                </a:tc>
                <a:tc>
                  <a:txBody>
                    <a:bodyPr/>
                    <a:lstStyle/>
                    <a:p>
                      <a:pPr algn="ctr"/>
                      <a:r>
                        <a:rPr lang="en-US" sz="1800" dirty="0" smtClean="0"/>
                        <a:t>1</a:t>
                      </a:r>
                      <a:endParaRPr lang="en-US" sz="1800" dirty="0"/>
                    </a:p>
                  </a:txBody>
                  <a:tcPr marT="45732" marB="45732"/>
                </a:tc>
                <a:tc>
                  <a:txBody>
                    <a:bodyPr/>
                    <a:lstStyle/>
                    <a:p>
                      <a:pPr algn="ctr"/>
                      <a:r>
                        <a:rPr lang="en-US" sz="1800" dirty="0" smtClean="0"/>
                        <a:t>2</a:t>
                      </a:r>
                      <a:endParaRPr lang="en-US" sz="1800" dirty="0"/>
                    </a:p>
                  </a:txBody>
                  <a:tcPr marT="45732" marB="45732"/>
                </a:tc>
                <a:tc>
                  <a:txBody>
                    <a:bodyPr/>
                    <a:lstStyle/>
                    <a:p>
                      <a:pPr algn="ctr"/>
                      <a:r>
                        <a:rPr lang="en-US" sz="1800" dirty="0" smtClean="0"/>
                        <a:t>3</a:t>
                      </a:r>
                      <a:endParaRPr lang="en-US" sz="1800" dirty="0"/>
                    </a:p>
                  </a:txBody>
                  <a:tcPr marT="45732" marB="45732"/>
                </a:tc>
                <a:tc>
                  <a:txBody>
                    <a:bodyPr/>
                    <a:lstStyle/>
                    <a:p>
                      <a:pPr algn="ctr"/>
                      <a:r>
                        <a:rPr lang="en-US" sz="1800" dirty="0" smtClean="0"/>
                        <a:t>4</a:t>
                      </a:r>
                      <a:endParaRPr lang="en-US" sz="1800" dirty="0"/>
                    </a:p>
                  </a:txBody>
                  <a:tcPr marT="45732" marB="45732"/>
                </a:tc>
                <a:tc>
                  <a:txBody>
                    <a:bodyPr/>
                    <a:lstStyle/>
                    <a:p>
                      <a:pPr algn="ctr"/>
                      <a:r>
                        <a:rPr lang="en-US" sz="1800" dirty="0" smtClean="0"/>
                        <a:t>5</a:t>
                      </a:r>
                      <a:endParaRPr lang="en-US" sz="1800" dirty="0"/>
                    </a:p>
                  </a:txBody>
                  <a:tcPr marT="45732" marB="45732"/>
                </a:tc>
                <a:tc>
                  <a:txBody>
                    <a:bodyPr/>
                    <a:lstStyle/>
                    <a:p>
                      <a:pPr algn="ctr"/>
                      <a:r>
                        <a:rPr lang="en-US" sz="1800" dirty="0" smtClean="0"/>
                        <a:t>6</a:t>
                      </a:r>
                      <a:endParaRPr lang="en-US" sz="1800" dirty="0"/>
                    </a:p>
                  </a:txBody>
                  <a:tcPr marT="45732" marB="45732"/>
                </a:tc>
                <a:tc>
                  <a:txBody>
                    <a:bodyPr/>
                    <a:lstStyle/>
                    <a:p>
                      <a:pPr algn="ctr"/>
                      <a:r>
                        <a:rPr lang="en-US" sz="1800" dirty="0" smtClean="0"/>
                        <a:t>7</a:t>
                      </a:r>
                      <a:endParaRPr lang="en-US" sz="1800" dirty="0"/>
                    </a:p>
                  </a:txBody>
                  <a:tcPr marT="45732" marB="45732"/>
                </a:tc>
                <a:tc>
                  <a:txBody>
                    <a:bodyPr/>
                    <a:lstStyle/>
                    <a:p>
                      <a:pPr algn="ctr"/>
                      <a:r>
                        <a:rPr lang="en-US" sz="1800" dirty="0" smtClean="0"/>
                        <a:t>8</a:t>
                      </a:r>
                      <a:endParaRPr lang="en-US" sz="1800" dirty="0"/>
                    </a:p>
                  </a:txBody>
                  <a:tcPr marT="45732" marB="45732"/>
                </a:tc>
                <a:tc>
                  <a:txBody>
                    <a:bodyPr/>
                    <a:lstStyle/>
                    <a:p>
                      <a:pPr algn="ctr"/>
                      <a:r>
                        <a:rPr lang="en-US" sz="2000" dirty="0" smtClean="0"/>
                        <a:t>TOTAL</a:t>
                      </a:r>
                      <a:endParaRPr lang="en-US" sz="2000" dirty="0"/>
                    </a:p>
                  </a:txBody>
                  <a:tcPr marT="45732" marB="45732"/>
                </a:tc>
              </a:tr>
              <a:tr h="396346">
                <a:tc>
                  <a:txBody>
                    <a:bodyPr/>
                    <a:lstStyle/>
                    <a:p>
                      <a:r>
                        <a:rPr lang="en-US" sz="1800" dirty="0" smtClean="0"/>
                        <a:t>Subjects</a:t>
                      </a:r>
                      <a:endParaRPr lang="en-US" sz="1800" dirty="0"/>
                    </a:p>
                  </a:txBody>
                  <a:tcPr marT="45732" marB="45732"/>
                </a:tc>
                <a:tc>
                  <a:txBody>
                    <a:bodyPr/>
                    <a:lstStyle/>
                    <a:p>
                      <a:pPr algn="ctr"/>
                      <a:r>
                        <a:rPr lang="en-US" sz="1800" dirty="0" smtClean="0"/>
                        <a:t>573</a:t>
                      </a:r>
                      <a:endParaRPr lang="en-US" sz="1800" dirty="0"/>
                    </a:p>
                  </a:txBody>
                  <a:tcPr marT="45732" marB="45732"/>
                </a:tc>
                <a:tc>
                  <a:txBody>
                    <a:bodyPr/>
                    <a:lstStyle/>
                    <a:p>
                      <a:pPr algn="ctr"/>
                      <a:r>
                        <a:rPr lang="en-US" sz="1800" dirty="0" smtClean="0"/>
                        <a:t>481</a:t>
                      </a:r>
                      <a:endParaRPr lang="en-US" sz="1800" dirty="0"/>
                    </a:p>
                  </a:txBody>
                  <a:tcPr marT="45732" marB="45732"/>
                </a:tc>
                <a:tc>
                  <a:txBody>
                    <a:bodyPr/>
                    <a:lstStyle/>
                    <a:p>
                      <a:pPr algn="ctr"/>
                      <a:r>
                        <a:rPr lang="en-US" sz="1800" dirty="0" smtClean="0"/>
                        <a:t>113</a:t>
                      </a:r>
                      <a:endParaRPr lang="en-US" sz="1800" dirty="0"/>
                    </a:p>
                  </a:txBody>
                  <a:tcPr marT="45732" marB="45732"/>
                </a:tc>
                <a:tc>
                  <a:txBody>
                    <a:bodyPr/>
                    <a:lstStyle/>
                    <a:p>
                      <a:pPr algn="ctr"/>
                      <a:r>
                        <a:rPr lang="en-US" sz="1800" dirty="0" smtClean="0"/>
                        <a:t>46</a:t>
                      </a:r>
                      <a:endParaRPr lang="en-US" sz="1800" dirty="0"/>
                    </a:p>
                  </a:txBody>
                  <a:tcPr marT="45732" marB="45732"/>
                </a:tc>
                <a:tc>
                  <a:txBody>
                    <a:bodyPr/>
                    <a:lstStyle/>
                    <a:p>
                      <a:pPr algn="ctr"/>
                      <a:r>
                        <a:rPr lang="en-US" sz="1800" dirty="0" smtClean="0"/>
                        <a:t>21</a:t>
                      </a:r>
                      <a:endParaRPr lang="en-US" sz="1800" dirty="0"/>
                    </a:p>
                  </a:txBody>
                  <a:tcPr marT="45732" marB="45732"/>
                </a:tc>
                <a:tc>
                  <a:txBody>
                    <a:bodyPr/>
                    <a:lstStyle/>
                    <a:p>
                      <a:pPr algn="ctr"/>
                      <a:r>
                        <a:rPr lang="en-US" sz="1800" dirty="0" smtClean="0"/>
                        <a:t>17</a:t>
                      </a:r>
                      <a:endParaRPr lang="en-US" sz="1800" dirty="0"/>
                    </a:p>
                  </a:txBody>
                  <a:tcPr marT="45732" marB="45732"/>
                </a:tc>
                <a:tc>
                  <a:txBody>
                    <a:bodyPr/>
                    <a:lstStyle/>
                    <a:p>
                      <a:pPr algn="ctr"/>
                      <a:r>
                        <a:rPr lang="en-US" sz="1800" dirty="0" smtClean="0"/>
                        <a:t>7</a:t>
                      </a:r>
                      <a:endParaRPr lang="en-US" sz="1800" dirty="0"/>
                    </a:p>
                  </a:txBody>
                  <a:tcPr marT="45732" marB="45732"/>
                </a:tc>
                <a:tc>
                  <a:txBody>
                    <a:bodyPr/>
                    <a:lstStyle/>
                    <a:p>
                      <a:pPr algn="ctr"/>
                      <a:r>
                        <a:rPr lang="en-US" sz="1800" dirty="0" smtClean="0"/>
                        <a:t>1</a:t>
                      </a:r>
                      <a:endParaRPr lang="en-US" sz="1800" dirty="0"/>
                    </a:p>
                  </a:txBody>
                  <a:tcPr marT="45732" marB="45732"/>
                </a:tc>
                <a:tc>
                  <a:txBody>
                    <a:bodyPr/>
                    <a:lstStyle/>
                    <a:p>
                      <a:pPr algn="ctr"/>
                      <a:r>
                        <a:rPr lang="en-US" sz="2000" dirty="0" smtClean="0"/>
                        <a:t>1259</a:t>
                      </a:r>
                      <a:endParaRPr lang="en-US" sz="2000" dirty="0"/>
                    </a:p>
                  </a:txBody>
                  <a:tcPr marT="45732" marB="45732"/>
                </a:tc>
              </a:tr>
              <a:tr h="396346">
                <a:tc>
                  <a:txBody>
                    <a:bodyPr/>
                    <a:lstStyle/>
                    <a:p>
                      <a:r>
                        <a:rPr lang="en-US" sz="1800" dirty="0" smtClean="0"/>
                        <a:t>TOTAL CSF</a:t>
                      </a:r>
                      <a:endParaRPr lang="en-US" sz="1800" dirty="0"/>
                    </a:p>
                  </a:txBody>
                  <a:tcPr marT="45732" marB="45732"/>
                </a:tc>
                <a:tc>
                  <a:txBody>
                    <a:bodyPr/>
                    <a:lstStyle/>
                    <a:p>
                      <a:pPr algn="ctr"/>
                      <a:r>
                        <a:rPr lang="en-US" sz="1800" dirty="0" smtClean="0"/>
                        <a:t>573</a:t>
                      </a:r>
                      <a:endParaRPr lang="en-US" sz="1800" dirty="0"/>
                    </a:p>
                  </a:txBody>
                  <a:tcPr marT="45732" marB="45732"/>
                </a:tc>
                <a:tc>
                  <a:txBody>
                    <a:bodyPr/>
                    <a:lstStyle/>
                    <a:p>
                      <a:pPr algn="ctr"/>
                      <a:r>
                        <a:rPr lang="en-US" sz="1800" dirty="0" smtClean="0"/>
                        <a:t>962</a:t>
                      </a:r>
                      <a:endParaRPr lang="en-US" sz="1800" dirty="0"/>
                    </a:p>
                  </a:txBody>
                  <a:tcPr marT="45732" marB="45732"/>
                </a:tc>
                <a:tc>
                  <a:txBody>
                    <a:bodyPr/>
                    <a:lstStyle/>
                    <a:p>
                      <a:pPr algn="ctr"/>
                      <a:r>
                        <a:rPr lang="en-US" sz="1800" dirty="0" smtClean="0"/>
                        <a:t>339</a:t>
                      </a:r>
                      <a:endParaRPr lang="en-US" sz="1800" dirty="0"/>
                    </a:p>
                  </a:txBody>
                  <a:tcPr marT="45732" marB="45732"/>
                </a:tc>
                <a:tc>
                  <a:txBody>
                    <a:bodyPr/>
                    <a:lstStyle/>
                    <a:p>
                      <a:pPr algn="ctr"/>
                      <a:r>
                        <a:rPr lang="en-US" sz="1800" dirty="0" smtClean="0"/>
                        <a:t>184</a:t>
                      </a:r>
                      <a:endParaRPr lang="en-US" sz="1800" dirty="0"/>
                    </a:p>
                  </a:txBody>
                  <a:tcPr marT="45732" marB="45732"/>
                </a:tc>
                <a:tc>
                  <a:txBody>
                    <a:bodyPr/>
                    <a:lstStyle/>
                    <a:p>
                      <a:pPr algn="ctr"/>
                      <a:r>
                        <a:rPr lang="en-US" sz="1800" dirty="0" smtClean="0"/>
                        <a:t>105</a:t>
                      </a:r>
                      <a:endParaRPr lang="en-US" sz="1800" dirty="0"/>
                    </a:p>
                  </a:txBody>
                  <a:tcPr marT="45732" marB="45732"/>
                </a:tc>
                <a:tc>
                  <a:txBody>
                    <a:bodyPr/>
                    <a:lstStyle/>
                    <a:p>
                      <a:pPr algn="ctr"/>
                      <a:r>
                        <a:rPr lang="en-US" sz="1800" dirty="0" smtClean="0"/>
                        <a:t>102</a:t>
                      </a:r>
                      <a:endParaRPr lang="en-US" sz="1800" dirty="0"/>
                    </a:p>
                  </a:txBody>
                  <a:tcPr marT="45732" marB="45732"/>
                </a:tc>
                <a:tc>
                  <a:txBody>
                    <a:bodyPr/>
                    <a:lstStyle/>
                    <a:p>
                      <a:pPr algn="ctr"/>
                      <a:r>
                        <a:rPr lang="en-US" sz="1800" dirty="0" smtClean="0"/>
                        <a:t>49</a:t>
                      </a:r>
                      <a:endParaRPr lang="en-US" sz="1800" dirty="0"/>
                    </a:p>
                  </a:txBody>
                  <a:tcPr marT="45732" marB="45732"/>
                </a:tc>
                <a:tc>
                  <a:txBody>
                    <a:bodyPr/>
                    <a:lstStyle/>
                    <a:p>
                      <a:pPr algn="ctr"/>
                      <a:r>
                        <a:rPr lang="en-US" sz="1800" dirty="0" smtClean="0"/>
                        <a:t>8</a:t>
                      </a:r>
                      <a:endParaRPr lang="en-US" sz="1800" dirty="0"/>
                    </a:p>
                  </a:txBody>
                  <a:tcPr marT="45732" marB="45732"/>
                </a:tc>
                <a:tc>
                  <a:txBody>
                    <a:bodyPr/>
                    <a:lstStyle/>
                    <a:p>
                      <a:pPr algn="ctr"/>
                      <a:r>
                        <a:rPr lang="en-US" sz="2000" b="1" i="1" dirty="0" smtClean="0"/>
                        <a:t>2322</a:t>
                      </a:r>
                      <a:endParaRPr lang="en-US" sz="2000" b="1" i="1" dirty="0"/>
                    </a:p>
                  </a:txBody>
                  <a:tcPr marT="45732" marB="45732"/>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ADNI Biomarker Core v3 7 18 201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ADNI Biomarker Core v2 [Compatibility Mode]" id="{DD79E916-5D54-4F3C-A14C-6AC9129E5CEC}" vid="{421E654D-1E15-43EF-B041-EFF2D94A3E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ADNI Biomarker Core v3 7 18 2016</Template>
  <TotalTime>59</TotalTime>
  <Words>1671</Words>
  <Application>Microsoft Office PowerPoint</Application>
  <PresentationFormat>Custom</PresentationFormat>
  <Paragraphs>233</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ADNI Biomarker Core v3 7 18 2016</vt:lpstr>
      <vt:lpstr>ADNI Biomarker Core</vt:lpstr>
      <vt:lpstr>ADNI3 Aims for Biomarker Core</vt:lpstr>
      <vt:lpstr>ADNI3 Aims for Biomarker Core</vt:lpstr>
      <vt:lpstr>Why automation of CSF biomarkers?</vt:lpstr>
      <vt:lpstr>Method validation studies at UPenn for the Roche Elecsys immunoassay</vt:lpstr>
      <vt:lpstr>PowerPoint Presentation</vt:lpstr>
      <vt:lpstr>PowerPoint Presentation</vt:lpstr>
      <vt:lpstr>Lab to lab performance</vt:lpstr>
      <vt:lpstr>Longitudinal CSFs</vt:lpstr>
      <vt:lpstr>ADNI1 cognitively normal subjects with “non-pathological” Ab1-42 at BASELINE*</vt:lpstr>
      <vt:lpstr>PowerPoint Presentation</vt:lpstr>
      <vt:lpstr>ADNI3 Aims for Biomarker Core</vt:lpstr>
      <vt:lpstr>New biomarkers in NIA/ADNI/RARC-approved studies </vt:lpstr>
      <vt:lpstr>ADNI3 Aims for Biomarker Core</vt:lpstr>
    </vt:vector>
  </TitlesOfParts>
  <Company>Penn Medicine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ADNI Biomarker Core</dc:title>
  <dc:creator>Shaw, Les</dc:creator>
  <cp:lastModifiedBy>James Hendrix</cp:lastModifiedBy>
  <cp:revision>3</cp:revision>
  <cp:lastPrinted>2016-07-18T14:06:48Z</cp:lastPrinted>
  <dcterms:created xsi:type="dcterms:W3CDTF">2016-07-18T18:15:25Z</dcterms:created>
  <dcterms:modified xsi:type="dcterms:W3CDTF">2016-07-18T20:57:38Z</dcterms:modified>
</cp:coreProperties>
</file>