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56" r:id="rId2"/>
    <p:sldId id="766" r:id="rId3"/>
    <p:sldId id="769" r:id="rId4"/>
    <p:sldId id="768" r:id="rId5"/>
    <p:sldId id="786" r:id="rId6"/>
    <p:sldId id="784" r:id="rId7"/>
    <p:sldId id="779" r:id="rId8"/>
    <p:sldId id="780" r:id="rId9"/>
    <p:sldId id="776" r:id="rId10"/>
    <p:sldId id="777" r:id="rId11"/>
    <p:sldId id="746" r:id="rId12"/>
    <p:sldId id="773" r:id="rId13"/>
    <p:sldId id="774" r:id="rId14"/>
    <p:sldId id="785" r:id="rId15"/>
    <p:sldId id="757" r:id="rId16"/>
  </p:sldIdLst>
  <p:sldSz cx="9144000" cy="6858000" type="screen4x3"/>
  <p:notesSz cx="7010400" cy="923607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 autoAdjust="0"/>
    <p:restoredTop sz="90453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2824-1FA0-4F9D-88FD-124C7DE9574B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230B-C0F4-424F-847D-BEAF6D6F0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4/The_protein_interaction_network_of_Treponema_pallidum.p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uphs.upenn.edu/news/News_Releases/2013/12/verma/verma_large.jp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b/b4/The_protein_interaction_network_of_Treponema_pallidum.p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uphs.upenn.edu/news/News_Releases/2013/12/verma/verma_large.jp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4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Sources of Images: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Metabolome: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http://upload.wikimedia.org/wikipedia/commons/c/c4/TumorMetabolome.jpg</a:t>
            </a: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/commons/a/a2/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Epigenetics_of_adipose_development..jpg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Interactome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http://upload.wikimedia.org/wikipedia/commons/b/b4/The_protein_interaction_network_of_Treponema_pallidum.png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Healthy vs Disordered Brain: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http://www.uphs.upenn.edu/news/News_Releases/2013/12/verma/verma_large.jpg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Sources of Images: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Metabolome: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http://upload.wikimedia.org/wikipedia/commons/c/c4/TumorMetabolome.jpg</a:t>
            </a: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http://upload.wikimedia.org/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/commons/a/a2/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Epigenetics_of_adipose_development..jpg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Interactome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http://upload.wikimedia.org/wikipedia/commons/b/b4/The_protein_interaction_network_of_Treponema_pallidum.png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Healthy vs Disordered Brain: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http://www.uphs.upenn.edu/news/News_Releases/2013/12/verma/verma_large.jpg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heritabil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 Regulatory network centered on the SP1 and AP-1 transcription factors is enriched with top AD and PD genes. Meta-analytic genetic association data from public databases and supplementary manual curation was used to generate a list of 13 AD genes and 15 PD genes. Network analysis was performed 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GeneGo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Inc.) to relate these input genes to known transcription factors and proximal targets based on published findings. A highly interconnected network including 9 AD genes (labeled in blue), 10 PD genes (labeled in red),  and 13 additional genes (labeled in black) was identified. Many of the input AD and PD genes exhibit co-regulation by the SP1 and AP-1 transcription factors. Other genes of interest were also related to input AD and PD genes and represent a variety of candidate pathways in neurodegeneration.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2230B-C0F4-424F-847D-BEAF6D6F0F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EEE5C-AFE7-424A-A4BD-490BCC4F660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Indiana University School of Medicine, Indianapolis, IN USA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Thursday, August 22, 2012</a:t>
            </a:r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Genetics and Neuroimaging of Alzheimer's Disease (A. Saykin)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0" y="1092620"/>
            <a:ext cx="7696200" cy="157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ADNI-3 Genetics Core </a:t>
            </a:r>
            <a:br>
              <a:rPr lang="en-US" sz="5000" dirty="0" smtClean="0"/>
            </a:br>
            <a:r>
              <a:rPr lang="en-US" sz="5000" dirty="0" smtClean="0"/>
              <a:t>Update </a:t>
            </a:r>
            <a:endParaRPr lang="en-US" sz="5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92140" y="4343400"/>
            <a:ext cx="6477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/>
              <a:t>Worldwide-ADNI Update Meeting</a:t>
            </a:r>
          </a:p>
          <a:p>
            <a:pPr marL="0" indent="0" algn="ctr">
              <a:buNone/>
            </a:pPr>
            <a:r>
              <a:rPr lang="en-US" sz="2600" b="1" dirty="0"/>
              <a:t>Friday, July 22, 2016</a:t>
            </a:r>
          </a:p>
          <a:p>
            <a:pPr marL="0" indent="0" algn="ctr">
              <a:buNone/>
            </a:pPr>
            <a:r>
              <a:rPr lang="en-US" sz="2600" b="1" dirty="0"/>
              <a:t>Fairmont Royal York </a:t>
            </a:r>
            <a:r>
              <a:rPr lang="en-US" sz="2600" b="1" dirty="0" smtClean="0"/>
              <a:t>Hotel</a:t>
            </a:r>
          </a:p>
          <a:p>
            <a:pPr marL="0" indent="0" algn="ctr">
              <a:buNone/>
            </a:pPr>
            <a:r>
              <a:rPr lang="en-US" sz="2600" b="1" dirty="0" smtClean="0"/>
              <a:t>Toronto</a:t>
            </a:r>
            <a:endParaRPr lang="en-US" sz="24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15940" y="281940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Andy Saykin, </a:t>
            </a:r>
            <a:r>
              <a:rPr lang="en-US" sz="2400" dirty="0" smtClean="0"/>
              <a:t>Indiana University</a:t>
            </a:r>
          </a:p>
        </p:txBody>
      </p:sp>
      <p:pic>
        <p:nvPicPr>
          <p:cNvPr id="11" name="Picture 10" descr="adni_logo_150x10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4997" y="76200"/>
            <a:ext cx="16828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010400" y="6324600"/>
            <a:ext cx="21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238482"/>
            <a:ext cx="2330340" cy="46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362200" y="3379113"/>
            <a:ext cx="45897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/>
              <a:t>For the Genetics Core/Working Groups</a:t>
            </a:r>
            <a:endParaRPr lang="en-US" sz="2200" i="1" dirty="0"/>
          </a:p>
        </p:txBody>
      </p:sp>
      <p:sp>
        <p:nvSpPr>
          <p:cNvPr id="3" name="Rectangle 2"/>
          <p:cNvSpPr/>
          <p:nvPr/>
        </p:nvSpPr>
        <p:spPr>
          <a:xfrm>
            <a:off x="7010400" y="6324600"/>
            <a:ext cx="196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asaykin@iupui.edu</a:t>
            </a:r>
          </a:p>
        </p:txBody>
      </p:sp>
    </p:spTree>
    <p:extLst>
      <p:ext uri="{BB962C8B-B14F-4D97-AF65-F5344CB8AC3E}">
        <p14:creationId xmlns:p14="http://schemas.microsoft.com/office/powerpoint/2010/main" val="3069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7" y="609600"/>
            <a:ext cx="8450293" cy="5772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0" y="0"/>
            <a:ext cx="7800396" cy="53246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Converging </a:t>
            </a:r>
            <a:r>
              <a:rPr lang="en-US" sz="3400" i="1" dirty="0">
                <a:solidFill>
                  <a:schemeClr val="tx1"/>
                </a:solidFill>
              </a:rPr>
              <a:t>–omics </a:t>
            </a:r>
            <a:r>
              <a:rPr lang="en-US" sz="3400" dirty="0">
                <a:solidFill>
                  <a:schemeClr val="tx1"/>
                </a:solidFill>
              </a:rPr>
              <a:t>&amp; Systems Biology</a:t>
            </a:r>
          </a:p>
        </p:txBody>
      </p:sp>
      <p:pic>
        <p:nvPicPr>
          <p:cNvPr id="6" name="Picture 5" descr="NeuroscienceCntrHz4c 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1" y="6465468"/>
            <a:ext cx="1333516" cy="321760"/>
          </a:xfrm>
          <a:prstGeom prst="rect">
            <a:avLst/>
          </a:prstGeom>
        </p:spPr>
      </p:pic>
      <p:pic>
        <p:nvPicPr>
          <p:cNvPr id="8" name="Picture 7" descr="adni_logo_150x10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4955" y="10354"/>
            <a:ext cx="972072" cy="59069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460" y="6409765"/>
            <a:ext cx="1873140" cy="37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315198" y="6467698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197D2"/>
                </a:solidFill>
                <a:latin typeface="AdvPSA88A"/>
              </a:rPr>
              <a:t>Genetics Core – Saykin et al Alzheimer’s </a:t>
            </a:r>
            <a:r>
              <a:rPr lang="en-US" sz="1400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7255936" y="761998"/>
            <a:ext cx="1430866" cy="13885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29200" y="573813"/>
            <a:ext cx="1430866" cy="13885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5028"/>
            <a:ext cx="8879784" cy="9941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Epigenetics Sample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and Telomere Length Assays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392" y="1568822"/>
          <a:ext cx="8718416" cy="3836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1317"/>
                <a:gridCol w="2121832"/>
                <a:gridCol w="1176461"/>
                <a:gridCol w="2058806"/>
              </a:tblGrid>
              <a:tr h="28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(years; Mean, SD)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 (N, 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APOE </a:t>
                      </a:r>
                      <a:r>
                        <a:rPr lang="en-US" sz="1200" u="none" strike="noStrike" dirty="0" smtClean="0">
                          <a:effectLst/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(N,%)</a:t>
                      </a:r>
                      <a:endParaRPr lang="en-US" sz="1200" b="0" i="0" u="none" strike="noStrike" dirty="0">
                        <a:solidFill>
                          <a:srgbClr val="07060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Cross-sectional (All Individuals)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7060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Cognitively </a:t>
                      </a:r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Nornal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(n=221)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76.27 (6.63)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 (50%)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 (26%)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 Cognitive Impairment (n=335)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72.58 (7.82)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 (56%)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 (46%)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Alzheimer's Disease (n=93)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77.19 (7.69)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(65%)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 (68%)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Longitudinal </a:t>
                      </a:r>
                      <a:r>
                        <a:rPr lang="en-US" sz="1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Cognitively Nornal (n=195)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75.96 (6.54)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 (50%)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(26%)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 Cognitive Impairment (n=283)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72.23 (7.73)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 (55%)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 (41%)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Alzheimer's Disease (n=93)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77.19 (7.69)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(65%)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 (68%)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Pre-/post-conversion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MCI to AD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74.5 (7.89)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 (56%)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(65%)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</a:t>
                      </a:r>
                      <a:r>
                        <a:rPr lang="en-US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78.8 (4.05)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(70%)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(40%)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 to MCI 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(n=42)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78.71 (6.9)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(50%)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(31%)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393" y="5691821"/>
            <a:ext cx="89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criteria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WGS &amp; GWAS, RNA profiling,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year clinical follow-up, MRI and PET imaging data; converters, longitudinal DNA availability (except 80 cross sectional)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8690"/>
            <a:ext cx="1957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Updated 4/2016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4460" y="5404957"/>
            <a:ext cx="35028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* 80 cross-sectional samples were included</a:t>
            </a:r>
          </a:p>
        </p:txBody>
      </p:sp>
    </p:spTree>
    <p:extLst>
      <p:ext uri="{BB962C8B-B14F-4D97-AF65-F5344CB8AC3E}">
        <p14:creationId xmlns:p14="http://schemas.microsoft.com/office/powerpoint/2010/main" val="34215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274638"/>
            <a:ext cx="9123218" cy="639762"/>
          </a:xfrm>
        </p:spPr>
        <p:txBody>
          <a:bodyPr>
            <a:noAutofit/>
          </a:bodyPr>
          <a:lstStyle/>
          <a:p>
            <a:r>
              <a:rPr lang="en-US" sz="3800" dirty="0" smtClean="0"/>
              <a:t>Systems Biology Approach</a:t>
            </a:r>
            <a:br>
              <a:rPr lang="en-US" sz="3800" dirty="0" smtClean="0"/>
            </a:br>
            <a:r>
              <a:rPr lang="en-US" sz="3800" dirty="0" smtClean="0"/>
              <a:t>Pathways </a:t>
            </a:r>
            <a:r>
              <a:rPr lang="en-US" sz="3800" dirty="0"/>
              <a:t>to </a:t>
            </a:r>
            <a:r>
              <a:rPr lang="en-US" sz="3800" dirty="0" smtClean="0"/>
              <a:t>Neurodegeneration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23218" cy="4925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0200" y="6324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Ramanan &amp; Saykin, </a:t>
            </a:r>
            <a:r>
              <a:rPr lang="de-DE" i="1" u="sng" dirty="0" smtClean="0">
                <a:solidFill>
                  <a:srgbClr val="221E1F"/>
                </a:solidFill>
                <a:latin typeface="Franklin Gothic Book" panose="020B0503020102020204" pitchFamily="34" charset="0"/>
              </a:rPr>
              <a:t>Am </a:t>
            </a:r>
            <a:r>
              <a:rPr lang="de-DE" i="1" u="sng" dirty="0">
                <a:solidFill>
                  <a:srgbClr val="221E1F"/>
                </a:solidFill>
                <a:latin typeface="Franklin Gothic Book" panose="020B0503020102020204" pitchFamily="34" charset="0"/>
              </a:rPr>
              <a:t>J Neurodegener Dis</a:t>
            </a:r>
            <a:r>
              <a:rPr lang="de-DE" i="1" dirty="0">
                <a:solidFill>
                  <a:srgbClr val="221E1F"/>
                </a:solidFill>
                <a:latin typeface="Franklin Gothic Book" panose="020B0503020102020204" pitchFamily="34" charset="0"/>
              </a:rPr>
              <a:t> 2013;2(3):145-175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97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697082"/>
            <a:ext cx="9067799" cy="5656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638"/>
            <a:ext cx="9067799" cy="533400"/>
          </a:xfrm>
        </p:spPr>
        <p:txBody>
          <a:bodyPr>
            <a:noAutofit/>
          </a:bodyPr>
          <a:lstStyle/>
          <a:p>
            <a:r>
              <a:rPr lang="en-US" sz="3800" dirty="0" smtClean="0"/>
              <a:t>Neurodegeneration Pathways in AD &amp; PD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16002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Ramanan &amp; Saykin, </a:t>
            </a:r>
            <a:r>
              <a:rPr lang="de-DE" i="1" u="sng" dirty="0" smtClean="0">
                <a:solidFill>
                  <a:srgbClr val="221E1F"/>
                </a:solidFill>
                <a:latin typeface="Franklin Gothic Book" panose="020B0503020102020204" pitchFamily="34" charset="0"/>
              </a:rPr>
              <a:t>Am </a:t>
            </a:r>
            <a:r>
              <a:rPr lang="de-DE" i="1" u="sng" dirty="0">
                <a:solidFill>
                  <a:srgbClr val="221E1F"/>
                </a:solidFill>
                <a:latin typeface="Franklin Gothic Book" panose="020B0503020102020204" pitchFamily="34" charset="0"/>
              </a:rPr>
              <a:t>J Neurodegener Dis</a:t>
            </a:r>
            <a:r>
              <a:rPr lang="de-DE" i="1" dirty="0">
                <a:solidFill>
                  <a:srgbClr val="221E1F"/>
                </a:solidFill>
                <a:latin typeface="Franklin Gothic Book" panose="020B0503020102020204" pitchFamily="34" charset="0"/>
              </a:rPr>
              <a:t> 2013;2(3):145-175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076227" y="555024"/>
            <a:ext cx="731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i="1" dirty="0" smtClean="0"/>
              <a:t>AD (Blue), PD (Red) and other (Black) genes co-regulated by </a:t>
            </a:r>
            <a:r>
              <a:rPr lang="en-US" sz="2200" i="1" dirty="0"/>
              <a:t>the SP1 and AP-1 transcription factors</a:t>
            </a:r>
          </a:p>
        </p:txBody>
      </p:sp>
    </p:spTree>
    <p:extLst>
      <p:ext uri="{BB962C8B-B14F-4D97-AF65-F5344CB8AC3E}">
        <p14:creationId xmlns:p14="http://schemas.microsoft.com/office/powerpoint/2010/main" val="2996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will require </a:t>
            </a:r>
            <a:r>
              <a:rPr lang="en-US" dirty="0"/>
              <a:t>additional support before they can be fully realized, but within available resources, work will continue to develop these important areas: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) Work with other parties to find resources for WGS, transcriptome and epigenetic profiling of ADNI’s longitudinal DNA and RNA samples;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Provide a forum to work on issues of return of research results to participants;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Work with the Clinical Core to develop new call back and family studies of ADNI participants;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) Facilitate replication studies with other cohorts/data sets;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/>
              <a:t>) Collaborate with academic and industry partners on </a:t>
            </a:r>
            <a:r>
              <a:rPr lang="en-US" i="1" dirty="0"/>
              <a:t>molecular and functional validation</a:t>
            </a:r>
            <a:r>
              <a:rPr lang="en-US" dirty="0"/>
              <a:t> follow-up studies; and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/>
              <a:t>) Collaborate with the Neuropathology Core to relate differential pathological features to genetic variation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219200" y="228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>
              <a:solidFill>
                <a:schemeClr val="tx2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85730" y="203640"/>
            <a:ext cx="6629400" cy="40596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Genetics Core/Working Groups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71508"/>
            <a:ext cx="38862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/>
              <a:t>Indiana University 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Imaging Genomics Lab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Andrew Saykin (Leader)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Li Shen (co-Leader)</a:t>
            </a:r>
          </a:p>
          <a:p>
            <a:pPr lvl="1">
              <a:lnSpc>
                <a:spcPts val="1400"/>
              </a:lnSpc>
            </a:pPr>
            <a:r>
              <a:rPr lang="en-US" sz="2000" kern="0" dirty="0"/>
              <a:t>Liana </a:t>
            </a:r>
            <a:r>
              <a:rPr lang="en-US" sz="2000" kern="0" dirty="0" smtClean="0"/>
              <a:t>Apostolova</a:t>
            </a:r>
            <a:endParaRPr lang="en-US" sz="2000" kern="0" dirty="0"/>
          </a:p>
          <a:p>
            <a:pPr lvl="1">
              <a:lnSpc>
                <a:spcPts val="1400"/>
              </a:lnSpc>
            </a:pPr>
            <a:r>
              <a:rPr lang="en-US" sz="2000" dirty="0" smtClean="0"/>
              <a:t>Sungeun </a:t>
            </a:r>
            <a:r>
              <a:rPr lang="en-US" sz="2000" dirty="0"/>
              <a:t>Kim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Kwangsik Nho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Shannon Risacher</a:t>
            </a:r>
          </a:p>
          <a:p>
            <a:pPr lvl="1">
              <a:lnSpc>
                <a:spcPts val="1400"/>
              </a:lnSpc>
            </a:pPr>
            <a:r>
              <a:rPr lang="en-US" sz="2000" dirty="0"/>
              <a:t>Vijay </a:t>
            </a:r>
            <a:r>
              <a:rPr lang="en-US" sz="2000" dirty="0" smtClean="0"/>
              <a:t>Ramanan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Kelly Nudelman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Emrin Horgusluoglu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300" dirty="0" smtClean="0"/>
              <a:t>National Cell Repository for AD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Tatiana Foroud </a:t>
            </a:r>
            <a:r>
              <a:rPr lang="en-US" sz="2000" b="1" dirty="0"/>
              <a:t>(co-Leader)</a:t>
            </a:r>
            <a:endParaRPr lang="en-US" sz="2000" b="1" dirty="0" smtClean="0"/>
          </a:p>
          <a:p>
            <a:pPr lvl="1">
              <a:lnSpc>
                <a:spcPts val="1400"/>
              </a:lnSpc>
            </a:pPr>
            <a:r>
              <a:rPr lang="en-US" sz="2000" dirty="0" smtClean="0"/>
              <a:t>Kelley Faber</a:t>
            </a:r>
          </a:p>
          <a:p>
            <a:pPr lvl="1">
              <a:lnSpc>
                <a:spcPct val="90000"/>
              </a:lnSpc>
            </a:pPr>
            <a:endParaRPr lang="en-US" sz="12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 smtClean="0"/>
              <a:t>PPSB Working Groups </a:t>
            </a:r>
          </a:p>
          <a:p>
            <a:pPr lvl="1">
              <a:lnSpc>
                <a:spcPts val="1400"/>
              </a:lnSpc>
            </a:pPr>
            <a:r>
              <a:rPr lang="en-US" sz="2000" b="1" dirty="0" smtClean="0"/>
              <a:t>Nadeem Sarwar*</a:t>
            </a:r>
            <a:endParaRPr lang="en-US" sz="2000" b="1" dirty="0"/>
          </a:p>
          <a:p>
            <a:pPr lvl="1">
              <a:lnSpc>
                <a:spcPts val="1400"/>
              </a:lnSpc>
            </a:pPr>
            <a:r>
              <a:rPr lang="en-US" sz="2000" dirty="0" smtClean="0"/>
              <a:t>PPSB Chairs </a:t>
            </a:r>
          </a:p>
          <a:p>
            <a:pPr lvl="1">
              <a:lnSpc>
                <a:spcPts val="1400"/>
              </a:lnSpc>
            </a:pPr>
            <a:r>
              <a:rPr lang="en-US" sz="2000" dirty="0" smtClean="0"/>
              <a:t>FNIH Team</a:t>
            </a:r>
          </a:p>
          <a:p>
            <a:pPr marL="457200" lvl="1" indent="0">
              <a:lnSpc>
                <a:spcPts val="1400"/>
              </a:lnSpc>
              <a:buNone/>
            </a:pPr>
            <a:r>
              <a:rPr lang="en-US" sz="2000" dirty="0" smtClean="0"/>
              <a:t>     </a:t>
            </a:r>
          </a:p>
          <a:p>
            <a:pPr marL="457200" lvl="1" indent="0">
              <a:lnSpc>
                <a:spcPts val="1400"/>
              </a:lnSpc>
              <a:buNone/>
            </a:pPr>
            <a:r>
              <a:rPr lang="en-US" sz="2000" dirty="0" smtClean="0"/>
              <a:t>     * Genetics Core Liaison</a:t>
            </a:r>
          </a:p>
        </p:txBody>
      </p:sp>
      <p:pic>
        <p:nvPicPr>
          <p:cNvPr id="64517" name="Picture 4" descr="adni_logo_150x10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8216"/>
            <a:ext cx="1208185" cy="82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411054" y="1061901"/>
            <a:ext cx="4343400" cy="53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100" b="0" kern="0" dirty="0" smtClean="0"/>
              <a:t>Core Collaborators/Consultants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kern="0" dirty="0"/>
              <a:t>Steven </a:t>
            </a:r>
            <a:r>
              <a:rPr lang="en-US" sz="1900" b="1" kern="0" dirty="0" smtClean="0"/>
              <a:t>Potkin </a:t>
            </a:r>
            <a:r>
              <a:rPr lang="en-US" sz="1900" b="1" kern="0" dirty="0"/>
              <a:t>(UCI; </a:t>
            </a:r>
            <a:r>
              <a:rPr lang="en-US" sz="1900" b="1" dirty="0"/>
              <a:t>co-Leader</a:t>
            </a:r>
            <a:r>
              <a:rPr lang="en-US" sz="1900" b="1" dirty="0" smtClean="0"/>
              <a:t>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dirty="0" smtClean="0"/>
              <a:t>Robert Green (BWH)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dirty="0" smtClean="0"/>
              <a:t>Paul Thompson (USC)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r>
              <a:rPr lang="en-US" sz="1900" b="1" kern="0" dirty="0" smtClean="0"/>
              <a:t>Rima Kaddurah-Daouk (Duke)**</a:t>
            </a:r>
          </a:p>
          <a:p>
            <a:pPr marL="800100" lvl="1" indent="-342900">
              <a:lnSpc>
                <a:spcPts val="1400"/>
              </a:lnSpc>
              <a:spcBef>
                <a:spcPct val="20000"/>
              </a:spcBef>
              <a:buFont typeface="Calibri" panose="020F0502020204030204" pitchFamily="34" charset="0"/>
              <a:buChar char="–"/>
              <a:defRPr/>
            </a:pPr>
            <a:endParaRPr lang="en-US" sz="1900" b="1" kern="0" dirty="0"/>
          </a:p>
          <a:p>
            <a:pPr lvl="1">
              <a:lnSpc>
                <a:spcPts val="1400"/>
              </a:lnSpc>
              <a:spcBef>
                <a:spcPct val="20000"/>
              </a:spcBef>
              <a:defRPr/>
            </a:pPr>
            <a:r>
              <a:rPr lang="en-US" sz="1900" kern="0" dirty="0" smtClean="0"/>
              <a:t>** AD Metabolomics Consortium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000" kern="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 smtClean="0"/>
              <a:t>Other Collaborators – RNA and other NGS Projects: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 err="1" smtClean="0"/>
              <a:t>Keoni</a:t>
            </a:r>
            <a:r>
              <a:rPr lang="en-US" sz="1900" kern="0" dirty="0" smtClean="0"/>
              <a:t> Kauwe (BYU) </a:t>
            </a:r>
            <a:r>
              <a:rPr lang="en-US" sz="1900" kern="0" dirty="0" err="1" smtClean="0"/>
              <a:t>mtDNA</a:t>
            </a:r>
            <a:endParaRPr lang="en-US" sz="1900" kern="0" dirty="0" smtClean="0"/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 smtClean="0"/>
              <a:t>Yunlong Liu (Indiana) - mRNA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900" kern="0" dirty="0"/>
              <a:t>Fabio </a:t>
            </a:r>
            <a:r>
              <a:rPr lang="en-US" sz="1900" kern="0" dirty="0" smtClean="0"/>
              <a:t>Macciardi (UC Irvine) </a:t>
            </a:r>
          </a:p>
          <a:p>
            <a:pPr marL="742950" lvl="1" indent="-285750">
              <a:lnSpc>
                <a:spcPts val="1400"/>
              </a:lnSpc>
              <a:spcBef>
                <a:spcPct val="20000"/>
              </a:spcBef>
              <a:buFontTx/>
              <a:buChar char="–"/>
              <a:defRPr/>
            </a:pPr>
            <a:endParaRPr lang="en-US" sz="1900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900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/>
              <a:t>Systems Biology Working Group</a:t>
            </a:r>
            <a:endParaRPr lang="en-US" sz="1900" kern="0" dirty="0"/>
          </a:p>
        </p:txBody>
      </p:sp>
      <p:sp>
        <p:nvSpPr>
          <p:cNvPr id="2" name="Rectangle 1"/>
          <p:cNvSpPr/>
          <p:nvPr/>
        </p:nvSpPr>
        <p:spPr>
          <a:xfrm>
            <a:off x="8153400" y="63246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229600" cy="944562"/>
          </a:xfrm>
        </p:spPr>
        <p:txBody>
          <a:bodyPr>
            <a:normAutofit/>
          </a:bodyPr>
          <a:lstStyle/>
          <a:p>
            <a:r>
              <a:rPr lang="en-US" sz="3800" dirty="0" smtClean="0"/>
              <a:t>Genetics Core Goals for ADNI-3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334000"/>
          </a:xfrm>
        </p:spPr>
        <p:txBody>
          <a:bodyPr>
            <a:noAutofit/>
          </a:bodyPr>
          <a:lstStyle/>
          <a:p>
            <a:r>
              <a:rPr lang="en-US" sz="2500" dirty="0" smtClean="0"/>
              <a:t>Overall: To identify and validate genetic markers to enhance clinical trial design and drug discovery.</a:t>
            </a:r>
          </a:p>
          <a:p>
            <a:r>
              <a:rPr lang="en-US" sz="2500" dirty="0" smtClean="0"/>
              <a:t>Aim 1: Continue </a:t>
            </a:r>
            <a:r>
              <a:rPr lang="en-US" sz="2500" dirty="0"/>
              <a:t>sample collection, processing, banking, curation and </a:t>
            </a:r>
            <a:r>
              <a:rPr lang="en-US" sz="2500" dirty="0" smtClean="0"/>
              <a:t>dissemination.</a:t>
            </a:r>
          </a:p>
          <a:p>
            <a:r>
              <a:rPr lang="en-US" sz="2500" dirty="0" smtClean="0"/>
              <a:t>Aim 2: Continue </a:t>
            </a:r>
            <a:r>
              <a:rPr lang="en-US" sz="2500" dirty="0"/>
              <a:t>to provide genome-wide genotyping </a:t>
            </a:r>
            <a:r>
              <a:rPr lang="en-US" sz="2500" dirty="0" smtClean="0"/>
              <a:t>data to </a:t>
            </a:r>
            <a:r>
              <a:rPr lang="en-US" sz="2500" dirty="0"/>
              <a:t>the scientific </a:t>
            </a:r>
            <a:r>
              <a:rPr lang="en-US" sz="2500" dirty="0" smtClean="0"/>
              <a:t>community.</a:t>
            </a:r>
          </a:p>
          <a:p>
            <a:r>
              <a:rPr lang="en-US" sz="2500" dirty="0" smtClean="0"/>
              <a:t>Aim 3: Continue </a:t>
            </a:r>
            <a:r>
              <a:rPr lang="en-US" sz="2500" dirty="0"/>
              <a:t>to perform and facilitate bioinformatics analyses of ADNI genetics and quantitative phenotype data and test scientific hypotheses related to the goals of </a:t>
            </a:r>
            <a:r>
              <a:rPr lang="en-US" sz="2500" dirty="0" smtClean="0"/>
              <a:t>ADNI-3.</a:t>
            </a:r>
          </a:p>
          <a:p>
            <a:r>
              <a:rPr lang="en-US" sz="2500" dirty="0" smtClean="0"/>
              <a:t>Aim 4: Continue </a:t>
            </a:r>
            <a:r>
              <a:rPr lang="en-US" sz="2500" dirty="0"/>
              <a:t>to provide organization, collaboration and </a:t>
            </a:r>
            <a:r>
              <a:rPr lang="en-US" sz="2500" dirty="0" smtClean="0"/>
              <a:t>leadership </a:t>
            </a:r>
            <a:r>
              <a:rPr lang="en-US" sz="2500" dirty="0"/>
              <a:t>for genomic studies of </a:t>
            </a:r>
            <a:r>
              <a:rPr lang="en-US" sz="2500" dirty="0" smtClean="0"/>
              <a:t>quantitative biomarker phenotypes.</a:t>
            </a:r>
          </a:p>
        </p:txBody>
      </p:sp>
    </p:spTree>
    <p:extLst>
      <p:ext uri="{BB962C8B-B14F-4D97-AF65-F5344CB8AC3E}">
        <p14:creationId xmlns:p14="http://schemas.microsoft.com/office/powerpoint/2010/main" val="39421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Aim I: PBMC </a:t>
            </a:r>
            <a:r>
              <a:rPr lang="en-US" dirty="0" smtClean="0"/>
              <a:t>collection</a:t>
            </a:r>
          </a:p>
          <a:p>
            <a:pPr lvl="1"/>
            <a:r>
              <a:rPr lang="en-US" i="1" dirty="0" smtClean="0"/>
              <a:t>Enabling </a:t>
            </a:r>
            <a:r>
              <a:rPr lang="en-US" i="1" dirty="0"/>
              <a:t>iPSC and functional assays for </a:t>
            </a:r>
            <a:r>
              <a:rPr lang="en-US" i="1" dirty="0" smtClean="0"/>
              <a:t>mechanistic and drug </a:t>
            </a:r>
            <a:r>
              <a:rPr lang="en-US" i="1" dirty="0"/>
              <a:t>development </a:t>
            </a:r>
            <a:r>
              <a:rPr lang="en-US" i="1" dirty="0" smtClean="0"/>
              <a:t>efforts; also adding RBC at Baseline </a:t>
            </a:r>
          </a:p>
          <a:p>
            <a:r>
              <a:rPr lang="en-US" dirty="0" smtClean="0"/>
              <a:t>Aim </a:t>
            </a:r>
            <a:r>
              <a:rPr lang="en-US" dirty="0"/>
              <a:t>2: </a:t>
            </a:r>
            <a:r>
              <a:rPr lang="en-US" dirty="0" smtClean="0"/>
              <a:t>Next generation GWAS &amp; other assays</a:t>
            </a:r>
          </a:p>
          <a:p>
            <a:pPr lvl="1"/>
            <a:r>
              <a:rPr lang="en-US" dirty="0" smtClean="0"/>
              <a:t>New arrays by the time of enrollment, WGS costs decreasing, additional –omics </a:t>
            </a:r>
          </a:p>
          <a:p>
            <a:r>
              <a:rPr lang="en-US" dirty="0" smtClean="0"/>
              <a:t>Aim 3: Bioinformatics </a:t>
            </a:r>
            <a:r>
              <a:rPr lang="en-US" dirty="0"/>
              <a:t>analyses </a:t>
            </a:r>
            <a:r>
              <a:rPr lang="en-US" dirty="0" smtClean="0"/>
              <a:t>of quantitative </a:t>
            </a:r>
            <a:r>
              <a:rPr lang="en-US" dirty="0"/>
              <a:t>phenotype data </a:t>
            </a:r>
            <a:r>
              <a:rPr lang="en-US" dirty="0" smtClean="0"/>
              <a:t>&amp; test </a:t>
            </a:r>
            <a:r>
              <a:rPr lang="en-US" dirty="0"/>
              <a:t>scientific </a:t>
            </a:r>
            <a:r>
              <a:rPr lang="en-US" dirty="0" smtClean="0"/>
              <a:t>hypotheses</a:t>
            </a:r>
          </a:p>
          <a:p>
            <a:pPr lvl="1"/>
            <a:r>
              <a:rPr lang="en-US" dirty="0" smtClean="0"/>
              <a:t>Focus on trial enrichment &amp; systems biology</a:t>
            </a:r>
          </a:p>
          <a:p>
            <a:r>
              <a:rPr lang="en-US" dirty="0" smtClean="0"/>
              <a:t>Aim </a:t>
            </a:r>
            <a:r>
              <a:rPr lang="en-US" dirty="0"/>
              <a:t>4: </a:t>
            </a:r>
            <a:r>
              <a:rPr lang="en-US" dirty="0" smtClean="0"/>
              <a:t>Continue </a:t>
            </a:r>
            <a:r>
              <a:rPr lang="en-US" dirty="0"/>
              <a:t>to </a:t>
            </a:r>
            <a:r>
              <a:rPr lang="en-US" dirty="0" smtClean="0"/>
              <a:t>support collaborative research</a:t>
            </a:r>
          </a:p>
          <a:p>
            <a:pPr lvl="1"/>
            <a:r>
              <a:rPr lang="en-US" dirty="0" smtClean="0"/>
              <a:t>New working groups: systems biology, methylation, etc.</a:t>
            </a:r>
          </a:p>
          <a:p>
            <a:pPr lvl="1"/>
            <a:r>
              <a:rPr lang="en-US" dirty="0" smtClean="0"/>
              <a:t>w/cores: Fam </a:t>
            </a:r>
            <a:r>
              <a:rPr lang="en-US" dirty="0" err="1" smtClean="0"/>
              <a:t>Hx</a:t>
            </a:r>
            <a:r>
              <a:rPr lang="en-US" dirty="0" smtClean="0"/>
              <a:t>, Neuropath. (Kim poster), </a:t>
            </a:r>
            <a:r>
              <a:rPr lang="en-US" dirty="0" err="1" smtClean="0"/>
              <a:t>Biostat</a:t>
            </a:r>
            <a:r>
              <a:rPr lang="en-US" dirty="0" smtClean="0"/>
              <a:t>.,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themes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435"/>
            <a:ext cx="8991600" cy="6257365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H1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efficiency of clinical trials can be improved by </a:t>
            </a:r>
            <a:r>
              <a:rPr lang="en-US" b="1" dirty="0"/>
              <a:t>enrichment with genetic markers beyond </a:t>
            </a:r>
            <a:r>
              <a:rPr lang="en-US" b="1" i="1" dirty="0"/>
              <a:t>APOE</a:t>
            </a:r>
            <a:r>
              <a:rPr lang="en-US" dirty="0"/>
              <a:t>, </a:t>
            </a:r>
            <a:r>
              <a:rPr lang="en-US" dirty="0" smtClean="0"/>
              <a:t>reducing </a:t>
            </a:r>
            <a:r>
              <a:rPr lang="en-US" dirty="0"/>
              <a:t>sample size, time </a:t>
            </a:r>
            <a:r>
              <a:rPr lang="en-US" dirty="0" smtClean="0"/>
              <a:t>to </a:t>
            </a:r>
            <a:r>
              <a:rPr lang="en-US" dirty="0"/>
              <a:t>complete trials, and lowering costs; </a:t>
            </a:r>
            <a:endParaRPr lang="en-US" dirty="0" smtClean="0"/>
          </a:p>
          <a:p>
            <a:pPr lvl="1"/>
            <a:r>
              <a:rPr lang="en-US" dirty="0" smtClean="0"/>
              <a:t>H2</a:t>
            </a:r>
            <a:r>
              <a:rPr lang="en-US" dirty="0"/>
              <a:t>: </a:t>
            </a:r>
            <a:r>
              <a:rPr lang="en-US" b="1" dirty="0" smtClean="0"/>
              <a:t>Systems </a:t>
            </a:r>
            <a:r>
              <a:rPr lang="en-US" b="1" dirty="0"/>
              <a:t>biology</a:t>
            </a:r>
            <a:r>
              <a:rPr lang="en-US" dirty="0"/>
              <a:t> modeling </a:t>
            </a:r>
            <a:r>
              <a:rPr lang="en-US" dirty="0" smtClean="0"/>
              <a:t>of multi-omics data, yielding </a:t>
            </a:r>
            <a:r>
              <a:rPr lang="en-US" dirty="0"/>
              <a:t>polygenic risk scores and gene pathway- and network-based </a:t>
            </a:r>
            <a:r>
              <a:rPr lang="en-US" dirty="0" smtClean="0"/>
              <a:t>metrics, </a:t>
            </a:r>
            <a:r>
              <a:rPr lang="en-US" dirty="0"/>
              <a:t>will prove more powerful than single variants in predicting disease progression and outcomes; </a:t>
            </a:r>
            <a:endParaRPr lang="en-US" dirty="0" smtClean="0"/>
          </a:p>
          <a:p>
            <a:pPr lvl="1"/>
            <a:r>
              <a:rPr lang="en-US" dirty="0" smtClean="0"/>
              <a:t>H3</a:t>
            </a:r>
            <a:r>
              <a:rPr lang="en-US" dirty="0"/>
              <a:t>: </a:t>
            </a:r>
            <a:r>
              <a:rPr lang="en-US" b="1" dirty="0"/>
              <a:t>Variation in the </a:t>
            </a:r>
            <a:r>
              <a:rPr lang="en-US" b="1" i="1" dirty="0"/>
              <a:t>MAPT</a:t>
            </a:r>
            <a:r>
              <a:rPr lang="en-US" b="1" dirty="0"/>
              <a:t> gene and other pathways will be associated with [18F]AV-1451 tau PET</a:t>
            </a:r>
            <a:r>
              <a:rPr lang="en-US" dirty="0"/>
              <a:t>; and </a:t>
            </a:r>
            <a:endParaRPr lang="en-US" dirty="0" smtClean="0"/>
          </a:p>
          <a:p>
            <a:pPr lvl="1"/>
            <a:r>
              <a:rPr lang="en-US" dirty="0" smtClean="0"/>
              <a:t>H4: Genetic </a:t>
            </a:r>
            <a:r>
              <a:rPr lang="en-US" dirty="0"/>
              <a:t>variation influences </a:t>
            </a:r>
            <a:r>
              <a:rPr lang="en-US" b="1" dirty="0"/>
              <a:t>proteomics and metabolomics biomarker assays</a:t>
            </a:r>
            <a:r>
              <a:rPr lang="en-US" dirty="0"/>
              <a:t> and controlling for genetic effects will improve the performance of –omics biomarkers in predicting disease progression and outcomes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2057400"/>
            <a:ext cx="911837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166807"/>
            <a:ext cx="906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Path from genetic signal to targeted therapeutics: key applications to drug discovery and development</a:t>
            </a: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62484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85680"/>
            <a:ext cx="8991600" cy="515332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1. </a:t>
            </a:r>
            <a:r>
              <a:rPr lang="en-US" b="1" i="1" dirty="0"/>
              <a:t>Strategies to decrease heterogeneity </a:t>
            </a:r>
            <a:r>
              <a:rPr lang="en-US" i="1" dirty="0"/>
              <a:t>− </a:t>
            </a:r>
            <a:r>
              <a:rPr lang="en-US" i="1" dirty="0" smtClean="0"/>
              <a:t>S</a:t>
            </a:r>
            <a:r>
              <a:rPr lang="en-US" dirty="0" smtClean="0"/>
              <a:t>electing </a:t>
            </a:r>
            <a:r>
              <a:rPr lang="en-US" dirty="0"/>
              <a:t>patients with baseline </a:t>
            </a:r>
            <a:r>
              <a:rPr lang="en-US" dirty="0" smtClean="0"/>
              <a:t>measurements </a:t>
            </a:r>
            <a:r>
              <a:rPr lang="en-US" dirty="0"/>
              <a:t>in a narrow range (decreased inter-patient variability) and excluding patients </a:t>
            </a:r>
            <a:r>
              <a:rPr lang="en-US" dirty="0" smtClean="0"/>
              <a:t>whose </a:t>
            </a:r>
            <a:r>
              <a:rPr lang="en-US" dirty="0"/>
              <a:t>disease or symptoms improve spontaneously or whose measurements are highly </a:t>
            </a:r>
            <a:r>
              <a:rPr lang="en-US" dirty="0" smtClean="0"/>
              <a:t>variable (less intra-patient </a:t>
            </a:r>
            <a:r>
              <a:rPr lang="en-US" dirty="0"/>
              <a:t>variability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i="1" dirty="0"/>
              <a:t>Prognostic enrichment strategies </a:t>
            </a:r>
            <a:r>
              <a:rPr lang="en-US" i="1" dirty="0"/>
              <a:t>− </a:t>
            </a:r>
            <a:r>
              <a:rPr lang="en-US" dirty="0"/>
              <a:t>choosing patients with a greater likelihood of having a </a:t>
            </a:r>
            <a:r>
              <a:rPr lang="en-US" dirty="0" smtClean="0"/>
              <a:t>disease-related </a:t>
            </a:r>
            <a:r>
              <a:rPr lang="en-US" dirty="0"/>
              <a:t>endpoint event (for event-driven studies) or a substantial worsening in </a:t>
            </a:r>
            <a:r>
              <a:rPr lang="en-US" dirty="0" smtClean="0"/>
              <a:t>condition </a:t>
            </a:r>
            <a:r>
              <a:rPr lang="en-US" dirty="0"/>
              <a:t>(for continuous measurement endpoints</a:t>
            </a:r>
            <a:r>
              <a:rPr lang="en-US" dirty="0" smtClean="0"/>
              <a:t>); increase absolute </a:t>
            </a:r>
            <a:r>
              <a:rPr lang="en-US" dirty="0"/>
              <a:t>effect </a:t>
            </a:r>
            <a:r>
              <a:rPr lang="en-US" dirty="0" smtClean="0"/>
              <a:t>between groups.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i="1" dirty="0"/>
              <a:t>Predictive enrichment strategies </a:t>
            </a:r>
            <a:r>
              <a:rPr lang="en-US" dirty="0"/>
              <a:t>− choosing patients more likely to respond to the drug </a:t>
            </a:r>
            <a:r>
              <a:rPr lang="en-US" dirty="0" smtClean="0"/>
              <a:t>treatment </a:t>
            </a:r>
            <a:r>
              <a:rPr lang="en-US" dirty="0"/>
              <a:t>than other patients with the condition being treated. Such selection can lead to a </a:t>
            </a:r>
            <a:r>
              <a:rPr lang="en-US" dirty="0" smtClean="0"/>
              <a:t>larger </a:t>
            </a:r>
            <a:r>
              <a:rPr lang="en-US" dirty="0"/>
              <a:t>effect size (both absolute and relative) and permit use of a smaller study population.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4"/>
            <a:ext cx="6477000" cy="2348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6324600"/>
            <a:ext cx="114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FDA, 2012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1214593"/>
            <a:ext cx="6096000" cy="10714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43000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IL1RAP </a:t>
            </a:r>
            <a:r>
              <a:rPr lang="en-US" sz="3600" dirty="0" smtClean="0"/>
              <a:t>Candidate - Longitudinal Amyloid PET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267635" y="6510481"/>
            <a:ext cx="281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Ramanan et al., </a:t>
            </a:r>
            <a:r>
              <a:rPr lang="en-US" sz="1600" i="1" dirty="0" smtClean="0"/>
              <a:t>Brain</a:t>
            </a:r>
            <a:r>
              <a:rPr lang="en-US" sz="1600" dirty="0" smtClean="0"/>
              <a:t> Oct. 2015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4078" r="16667" b="4078"/>
          <a:stretch/>
        </p:blipFill>
        <p:spPr>
          <a:xfrm>
            <a:off x="381000" y="879268"/>
            <a:ext cx="7957553" cy="5670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914400"/>
            <a:ext cx="33164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IL1RAP</a:t>
            </a:r>
            <a:r>
              <a:rPr lang="en-US" sz="1200" b="1" dirty="0" smtClean="0"/>
              <a:t> (interleukin-1 receptor accessory protein)</a:t>
            </a:r>
            <a:endParaRPr lang="en-US" sz="1200" b="1" i="1" dirty="0" smtClean="0"/>
          </a:p>
          <a:p>
            <a:r>
              <a:rPr lang="en-US" sz="1200" b="1" dirty="0" smtClean="0"/>
              <a:t>rs12053868 (</a:t>
            </a:r>
            <a:r>
              <a:rPr lang="en-US" sz="1200" b="1" i="1" dirty="0" smtClean="0"/>
              <a:t>P</a:t>
            </a:r>
            <a:r>
              <a:rPr lang="en-US" sz="1200" b="1" dirty="0" smtClean="0"/>
              <a:t>=1.38x10</a:t>
            </a:r>
            <a:r>
              <a:rPr lang="en-US" sz="1200" b="1" baseline="30000" dirty="0" smtClean="0"/>
              <a:t>-9</a:t>
            </a:r>
            <a:r>
              <a:rPr lang="en-US" sz="1200" b="1" dirty="0" smtClean="0"/>
              <a:t>)</a:t>
            </a:r>
            <a:endParaRPr lang="en-US" sz="12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951748"/>
            <a:ext cx="3773685" cy="424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Effect of </a:t>
            </a:r>
            <a:r>
              <a:rPr lang="en-US" sz="4000" i="1" dirty="0" smtClean="0"/>
              <a:t>IL1RAP</a:t>
            </a:r>
            <a:r>
              <a:rPr lang="en-US" sz="4000" dirty="0" smtClean="0"/>
              <a:t> rs12053868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35400" y="6443246"/>
            <a:ext cx="2865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Ramanan et al., </a:t>
            </a:r>
            <a:r>
              <a:rPr lang="en-US" sz="1600" i="1" dirty="0" smtClean="0"/>
              <a:t>Brain</a:t>
            </a:r>
            <a:r>
              <a:rPr lang="en-US" sz="1600" dirty="0" smtClean="0"/>
              <a:t> Oct. 2015 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934"/>
            <a:ext cx="4120644" cy="3791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44" y="1558413"/>
            <a:ext cx="4115156" cy="38517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0782" y="5334000"/>
            <a:ext cx="9164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-IL1RAP</a:t>
            </a:r>
            <a:r>
              <a:rPr lang="en-US" sz="1600" b="1" dirty="0" smtClean="0">
                <a:solidFill>
                  <a:srgbClr val="7030A0"/>
                </a:solidFill>
              </a:rPr>
              <a:t> (</a:t>
            </a:r>
            <a:r>
              <a:rPr lang="en-US" sz="1600" b="1" dirty="0">
                <a:solidFill>
                  <a:srgbClr val="7030A0"/>
                </a:solidFill>
              </a:rPr>
              <a:t>7.1%) +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7030A0"/>
                </a:solidFill>
              </a:rPr>
              <a:t>APOE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l-GR" sz="1600" b="1" dirty="0">
                <a:solidFill>
                  <a:srgbClr val="7030A0"/>
                </a:solidFill>
              </a:rPr>
              <a:t>ε</a:t>
            </a:r>
            <a:r>
              <a:rPr lang="en-US" sz="1600" b="1" dirty="0">
                <a:solidFill>
                  <a:srgbClr val="7030A0"/>
                </a:solidFill>
              </a:rPr>
              <a:t>4 (3.4%) explain 10.5% of the phenotypic </a:t>
            </a:r>
            <a:r>
              <a:rPr lang="en-US" sz="1600" b="1" dirty="0" smtClean="0">
                <a:solidFill>
                  <a:srgbClr val="7030A0"/>
                </a:solidFill>
              </a:rPr>
              <a:t>variance (age and gender explain 0.9%)</a:t>
            </a:r>
            <a:endParaRPr lang="en-US" sz="1600" b="1" i="1" dirty="0" smtClean="0">
              <a:solidFill>
                <a:srgbClr val="7030A0"/>
              </a:solidFill>
            </a:endParaRPr>
          </a:p>
          <a:p>
            <a:pPr algn="ctr"/>
            <a:endParaRPr lang="en-US" sz="1600" b="1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-IL1RAP </a:t>
            </a:r>
            <a:r>
              <a:rPr lang="en-US" sz="1600" b="1" dirty="0" smtClean="0">
                <a:solidFill>
                  <a:srgbClr val="7030A0"/>
                </a:solidFill>
              </a:rPr>
              <a:t>association remains genome-wide significant (</a:t>
            </a:r>
            <a:r>
              <a:rPr lang="en-US" sz="1600" b="1" i="1" dirty="0" smtClean="0">
                <a:solidFill>
                  <a:srgbClr val="7030A0"/>
                </a:solidFill>
              </a:rPr>
              <a:t>P</a:t>
            </a:r>
            <a:r>
              <a:rPr lang="en-US" sz="1600" b="1" dirty="0" smtClean="0">
                <a:solidFill>
                  <a:srgbClr val="7030A0"/>
                </a:solidFill>
              </a:rPr>
              <a:t>=5.80x10</a:t>
            </a:r>
            <a:r>
              <a:rPr lang="en-US" sz="1600" b="1" baseline="30000" dirty="0" smtClean="0">
                <a:solidFill>
                  <a:srgbClr val="7030A0"/>
                </a:solidFill>
              </a:rPr>
              <a:t>-9</a:t>
            </a:r>
            <a:r>
              <a:rPr lang="en-US" sz="1600" b="1" dirty="0" smtClean="0">
                <a:solidFill>
                  <a:srgbClr val="7030A0"/>
                </a:solidFill>
              </a:rPr>
              <a:t>) with additional covariates of </a:t>
            </a:r>
            <a:r>
              <a:rPr lang="en-US" sz="1600" b="1" i="1" dirty="0" smtClean="0">
                <a:solidFill>
                  <a:srgbClr val="7030A0"/>
                </a:solidFill>
              </a:rPr>
              <a:t>APOE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l-GR" sz="1600" b="1" dirty="0">
                <a:solidFill>
                  <a:srgbClr val="7030A0"/>
                </a:solidFill>
              </a:rPr>
              <a:t>ε</a:t>
            </a:r>
            <a:r>
              <a:rPr lang="en-US" sz="1600" b="1" dirty="0" smtClean="0">
                <a:solidFill>
                  <a:srgbClr val="7030A0"/>
                </a:solidFill>
              </a:rPr>
              <a:t>4 status, baseline diagnosis, education, baseline amyloid burden and its square, and PCA eigenvectors</a:t>
            </a:r>
            <a:endParaRPr lang="en-US" sz="1600" b="1" i="1" dirty="0" smtClean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83364" y="2455856"/>
            <a:ext cx="228600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1943319"/>
            <a:ext cx="161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Cohen’s </a:t>
            </a:r>
            <a:r>
              <a:rPr lang="en-US" sz="1400" i="1" dirty="0" smtClean="0">
                <a:solidFill>
                  <a:srgbClr val="C00000"/>
                </a:solidFill>
              </a:rPr>
              <a:t>d</a:t>
            </a:r>
            <a:r>
              <a:rPr lang="en-US" sz="1400" dirty="0" smtClean="0">
                <a:solidFill>
                  <a:srgbClr val="C00000"/>
                </a:solidFill>
              </a:rPr>
              <a:t>=1.20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Equivalent OR=8.79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395" y="1000780"/>
            <a:ext cx="350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IL1RAP</a:t>
            </a:r>
            <a:r>
              <a:rPr lang="en-US" sz="1400" b="1" dirty="0" smtClean="0"/>
              <a:t> rs12053868-G is associated with higher rates of amyloid accumulation</a:t>
            </a:r>
            <a:endParaRPr lang="en-US" sz="1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5591" y="985412"/>
            <a:ext cx="350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IL1RAP</a:t>
            </a:r>
            <a:r>
              <a:rPr lang="en-US" sz="1400" b="1" dirty="0" smtClean="0"/>
              <a:t> rs12053868-G and </a:t>
            </a:r>
            <a:r>
              <a:rPr lang="en-US" sz="1400" b="1" i="1" dirty="0" smtClean="0"/>
              <a:t>APOE </a:t>
            </a:r>
            <a:r>
              <a:rPr lang="el-GR" sz="1400" b="1" dirty="0" smtClean="0"/>
              <a:t>ε</a:t>
            </a:r>
            <a:r>
              <a:rPr lang="en-US" sz="1400" b="1" dirty="0" smtClean="0"/>
              <a:t>4 exert independent, additive effects</a:t>
            </a:r>
            <a:endParaRPr lang="en-US" sz="1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3364" y="3255737"/>
            <a:ext cx="1126436" cy="10684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743200"/>
            <a:ext cx="161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Cohen’s </a:t>
            </a:r>
            <a:r>
              <a:rPr lang="en-US" sz="1400" i="1" dirty="0" smtClean="0">
                <a:solidFill>
                  <a:srgbClr val="C00000"/>
                </a:solidFill>
              </a:rPr>
              <a:t>d</a:t>
            </a:r>
            <a:r>
              <a:rPr lang="en-US" sz="1400" dirty="0" smtClean="0">
                <a:solidFill>
                  <a:srgbClr val="C00000"/>
                </a:solidFill>
              </a:rPr>
              <a:t>=0.60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Equivalent OR=3.00</a:t>
            </a:r>
          </a:p>
        </p:txBody>
      </p:sp>
    </p:spTree>
    <p:extLst>
      <p:ext uri="{BB962C8B-B14F-4D97-AF65-F5344CB8AC3E}">
        <p14:creationId xmlns:p14="http://schemas.microsoft.com/office/powerpoint/2010/main" val="24037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7" y="609600"/>
            <a:ext cx="8450293" cy="5772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0" y="0"/>
            <a:ext cx="7800396" cy="53246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Converging </a:t>
            </a:r>
            <a:r>
              <a:rPr lang="en-US" sz="3400" i="1" dirty="0">
                <a:solidFill>
                  <a:schemeClr val="tx1"/>
                </a:solidFill>
              </a:rPr>
              <a:t>–omics </a:t>
            </a:r>
            <a:r>
              <a:rPr lang="en-US" sz="3400" dirty="0">
                <a:solidFill>
                  <a:schemeClr val="tx1"/>
                </a:solidFill>
              </a:rPr>
              <a:t>&amp; Systems Biology</a:t>
            </a:r>
          </a:p>
        </p:txBody>
      </p:sp>
      <p:pic>
        <p:nvPicPr>
          <p:cNvPr id="6" name="Picture 5" descr="NeuroscienceCntrHz4c 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1" y="6465468"/>
            <a:ext cx="1333516" cy="321760"/>
          </a:xfrm>
          <a:prstGeom prst="rect">
            <a:avLst/>
          </a:prstGeom>
        </p:spPr>
      </p:pic>
      <p:pic>
        <p:nvPicPr>
          <p:cNvPr id="8" name="Picture 7" descr="adni_logo_150x10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4955" y="10354"/>
            <a:ext cx="972072" cy="59069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460" y="6409765"/>
            <a:ext cx="1873140" cy="37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315198" y="6467698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197D2"/>
                </a:solidFill>
                <a:latin typeface="AdvPSA88A"/>
              </a:rPr>
              <a:t>Genetics Core – Saykin et al Alzheimer’s </a:t>
            </a:r>
            <a:r>
              <a:rPr lang="en-US" sz="1400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8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628&quot;&gt;&lt;property id=&quot;20148&quot; value=&quot;5&quot;/&gt;&lt;property id=&quot;20300&quot; value=&quot;Slide 8 - &amp;quot;ADNI Genetics Working Group&amp;quot;&quot;/&gt;&lt;property id=&quot;20307&quot; value=&quot;299&quot;/&gt;&lt;/object&gt;&lt;object type=&quot;3&quot; unique_id=&quot;16646&quot;&gt;&lt;property id=&quot;20148&quot; value=&quot;5&quot;/&gt;&lt;property id=&quot;20300&quot; value=&quot;Slide 1 - &amp;quot;ADNI Genetics Core &amp;#x0D;&amp;#x0A;Impact and Plans&amp;#x0D;&amp;#x0A;&amp;quot;&quot;/&gt;&lt;property id=&quot;20307&quot; value=&quot;651&quot;/&gt;&lt;/object&gt;&lt;object type=&quot;3&quot; unique_id=&quot;16647&quot;&gt;&lt;property id=&quot;20148&quot; value=&quot;5&quot;/&gt;&lt;property id=&quot;20300&quot; value=&quot;Slide 5&quot;/&gt;&lt;property id=&quot;20307&quot; value=&quot;634&quot;/&gt;&lt;/object&gt;&lt;object type=&quot;3&quot; unique_id=&quot;16657&quot;&gt;&lt;property id=&quot;20148&quot; value=&quot;5&quot;/&gt;&lt;property id=&quot;20300&quot; value=&quot;Slide 7 - &amp;quot;ADNI-3 Planning: Genetics Core&amp;#x0D;&amp;#x0A;Draft Aims - Overview&amp;quot;&quot;/&gt;&lt;property id=&quot;20307&quot; value=&quot;650&quot;/&gt;&lt;/object&gt;&lt;object type=&quot;3&quot; unique_id=&quot;16974&quot;&gt;&lt;property id=&quot;20148&quot; value=&quot;5&quot;/&gt;&lt;property id=&quot;20300&quot; value=&quot;Slide 2 - &amp;quot;ADNI-2 Specific Aims&amp;quot;&quot;/&gt;&lt;property id=&quot;20307&quot; value=&quot;653&quot;/&gt;&lt;/object&gt;&lt;object type=&quot;3&quot; unique_id=&quot;16975&quot;&gt;&lt;property id=&quot;20148&quot; value=&quot;5&quot;/&gt;&lt;property id=&quot;20300&quot; value=&quot;Slide 3 - &amp;quot;Blood sample processing, genotyping and dissemination - 1&amp;quot;&quot;/&gt;&lt;property id=&quot;20307&quot; value=&quot;654&quot;/&gt;&lt;/object&gt;&lt;object type=&quot;3&quot; unique_id=&quot;16976&quot;&gt;&lt;property id=&quot;20148&quot; value=&quot;5&quot;/&gt;&lt;property id=&quot;20300&quot; value=&quot;Slide 6 - &amp;quot;Aim 2: Genome-wide analysis of multidimensional phenotypic data collected on the ADNI cohort&amp;quot;&quot;/&gt;&lt;property id=&quot;20307&quot; value=&quot;655&quot;/&gt;&lt;/object&gt;&lt;object type=&quot;3&quot; unique_id=&quot;17023&quot;&gt;&lt;property id=&quot;20148&quot; value=&quot;5&quot;/&gt;&lt;property id=&quot;20300&quot; value=&quot;Slide 4 - &amp;quot;Blood sample processing, genotyping and dissemination - 2&amp;quot;&quot;/&gt;&lt;property id=&quot;20307&quot; value=&quot;6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1459</Words>
  <Application>Microsoft Office PowerPoint</Application>
  <PresentationFormat>On-screen Show (4:3)</PresentationFormat>
  <Paragraphs>187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Genetics Core Goals for ADNI-3</vt:lpstr>
      <vt:lpstr>New Aspects</vt:lpstr>
      <vt:lpstr>Major themes &amp; hypotheses</vt:lpstr>
      <vt:lpstr>PowerPoint Presentation</vt:lpstr>
      <vt:lpstr>title</vt:lpstr>
      <vt:lpstr>IL1RAP Candidate - Longitudinal Amyloid PET</vt:lpstr>
      <vt:lpstr>Effect of IL1RAP rs12053868</vt:lpstr>
      <vt:lpstr>Converging –omics &amp; Systems Biology</vt:lpstr>
      <vt:lpstr>Converging –omics &amp; Systems Biology</vt:lpstr>
      <vt:lpstr>Epigenetics Sample Characteristics: Methylation and Telomere Length Assays</vt:lpstr>
      <vt:lpstr>Systems Biology Approach Pathways to Neurodegeneration</vt:lpstr>
      <vt:lpstr>Neurodegeneration Pathways in AD &amp; PD</vt:lpstr>
      <vt:lpstr>Future Directions</vt:lpstr>
      <vt:lpstr>Genetics Core/Working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ADNI Genetics Core: Updates</dc:title>
  <dc:creator>Andrew J. Saykin</dc:creator>
  <cp:lastModifiedBy>James Hendrix</cp:lastModifiedBy>
  <cp:revision>526</cp:revision>
  <cp:lastPrinted>2014-09-21T18:05:38Z</cp:lastPrinted>
  <dcterms:created xsi:type="dcterms:W3CDTF">2006-08-16T00:00:00Z</dcterms:created>
  <dcterms:modified xsi:type="dcterms:W3CDTF">2016-07-22T11:49:54Z</dcterms:modified>
</cp:coreProperties>
</file>