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5" r:id="rId1"/>
  </p:sldMasterIdLst>
  <p:notesMasterIdLst>
    <p:notesMasterId r:id="rId19"/>
  </p:notesMasterIdLst>
  <p:handoutMasterIdLst>
    <p:handoutMasterId r:id="rId20"/>
  </p:handoutMasterIdLst>
  <p:sldIdLst>
    <p:sldId id="4376" r:id="rId2"/>
    <p:sldId id="4567" r:id="rId3"/>
    <p:sldId id="4502" r:id="rId4"/>
    <p:sldId id="4574" r:id="rId5"/>
    <p:sldId id="4576" r:id="rId6"/>
    <p:sldId id="4577" r:id="rId7"/>
    <p:sldId id="4470" r:id="rId8"/>
    <p:sldId id="4580" r:id="rId9"/>
    <p:sldId id="4578" r:id="rId10"/>
    <p:sldId id="4571" r:id="rId11"/>
    <p:sldId id="4474" r:id="rId12"/>
    <p:sldId id="4498" r:id="rId13"/>
    <p:sldId id="4569" r:id="rId14"/>
    <p:sldId id="4482" r:id="rId15"/>
    <p:sldId id="4481" r:id="rId16"/>
    <p:sldId id="4570" r:id="rId17"/>
    <p:sldId id="4579" r:id="rId18"/>
  </p:sldIdLst>
  <p:sldSz cx="9144000" cy="5143500" type="screen16x9"/>
  <p:notesSz cx="9232900" cy="6934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1pPr>
    <a:lvl2pPr marL="38971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2pPr>
    <a:lvl3pPr marL="77943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3pPr>
    <a:lvl4pPr marL="1169152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4pPr>
    <a:lvl5pPr marL="155886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5pPr>
    <a:lvl6pPr marL="1948586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6pPr>
    <a:lvl7pPr marL="2338304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7pPr>
    <a:lvl8pPr marL="2728021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8pPr>
    <a:lvl9pPr marL="3117738" algn="l" defTabSz="779435" rtl="0" eaLnBrk="1" latinLnBrk="0" hangingPunct="1">
      <a:defRPr kern="1200">
        <a:solidFill>
          <a:schemeClr val="tx1"/>
        </a:solidFill>
        <a:latin typeface="Franklin Gothic Demi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333333"/>
    <a:srgbClr val="FF0000"/>
    <a:srgbClr val="00FF00"/>
    <a:srgbClr val="339933"/>
    <a:srgbClr val="9999FF"/>
    <a:srgbClr val="080808"/>
    <a:srgbClr val="4D4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3" autoAdjust="0"/>
    <p:restoredTop sz="94569" autoAdjust="0"/>
  </p:normalViewPr>
  <p:slideViewPr>
    <p:cSldViewPr>
      <p:cViewPr>
        <p:scale>
          <a:sx n="80" d="100"/>
          <a:sy n="80" d="100"/>
        </p:scale>
        <p:origin x="-2424" y="-786"/>
      </p:cViewPr>
      <p:guideLst>
        <p:guide orient="horz" pos="1620"/>
        <p:guide orient="horz" pos="515"/>
        <p:guide orient="horz" pos="1288"/>
        <p:guide orient="horz" pos="2725"/>
        <p:guide orient="horz" pos="294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>
      <p:cViewPr varScale="1">
        <p:scale>
          <a:sx n="76" d="100"/>
          <a:sy n="76" d="100"/>
        </p:scale>
        <p:origin x="-816" y="-78"/>
      </p:cViewPr>
      <p:guideLst>
        <p:guide orient="horz" pos="2184"/>
        <p:guide pos="29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637167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31900" y="3292475"/>
            <a:ext cx="6769100" cy="312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5345" rIns="92309" bIns="453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7107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09813" y="522288"/>
            <a:ext cx="4614862" cy="25971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</p:spTree>
    <p:extLst>
      <p:ext uri="{BB962C8B-B14F-4D97-AF65-F5344CB8AC3E}">
        <p14:creationId xmlns:p14="http://schemas.microsoft.com/office/powerpoint/2010/main" val="2824496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389717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779435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169152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558869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1948586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6pPr>
    <a:lvl7pPr marL="2338304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7pPr>
    <a:lvl8pPr marL="2728021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8pPr>
    <a:lvl9pPr marL="3117738" algn="l" defTabSz="779435" rtl="0" eaLnBrk="1" latinLnBrk="0" hangingPunct="1">
      <a:defRPr sz="10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1114" cy="5137409"/>
            <a:chOff x="0" y="0"/>
            <a:chExt cx="5758" cy="4315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8" name="Freeform 4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9" name="Freeform 5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" name="Freeform 6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1" name="Freeform 7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" name="Freeform 8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6" name="Freeform 9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10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7083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685512" y="1302322"/>
            <a:ext cx="7772977" cy="1441203"/>
          </a:xfrm>
        </p:spPr>
        <p:txBody>
          <a:bodyPr/>
          <a:lstStyle>
            <a:lvl1pPr>
              <a:defRPr sz="51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1027084" name="Rectangle 1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023" y="2914082"/>
            <a:ext cx="6401955" cy="131450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13" name="Rectangle 13"/>
          <p:cNvSpPr>
            <a:spLocks noGrp="1" noChangeArrowheads="1"/>
          </p:cNvSpPr>
          <p:nvPr>
            <p:ph type="dt" sz="quarter" idx="10"/>
          </p:nvPr>
        </p:nvSpPr>
        <p:spPr>
          <a:xfrm>
            <a:off x="457489" y="4686653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489" y="4689089"/>
            <a:ext cx="2895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489" y="4691526"/>
            <a:ext cx="2133023" cy="3569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F2102E1-DB8E-4B14-9166-5C8BCFA923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7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F87D4E-95B1-484C-A295-C26AEDC6B5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8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977" y="205887"/>
            <a:ext cx="2056535" cy="438817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489" y="205887"/>
            <a:ext cx="6033943" cy="438817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1ACD39-E868-4456-AA4B-100EEC4735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1894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489" y="205887"/>
            <a:ext cx="8229023" cy="438817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5F3EF5-AC1A-4F9C-9206-45B4C148C42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8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7E2046-5541-494C-9FA4-4294C9514A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83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035" y="3305144"/>
            <a:ext cx="7771534" cy="1022121"/>
          </a:xfrm>
        </p:spPr>
        <p:txBody>
          <a:bodyPr anchor="t"/>
          <a:lstStyle>
            <a:lvl1pPr algn="l">
              <a:defRPr sz="34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3035" y="2179470"/>
            <a:ext cx="7771534" cy="1125674"/>
          </a:xfrm>
        </p:spPr>
        <p:txBody>
          <a:bodyPr anchor="b"/>
          <a:lstStyle>
            <a:lvl1pPr marL="0" indent="0">
              <a:buNone/>
              <a:defRPr sz="1700"/>
            </a:lvl1pPr>
            <a:lvl2pPr marL="389717" indent="0">
              <a:buNone/>
              <a:defRPr sz="1500"/>
            </a:lvl2pPr>
            <a:lvl3pPr marL="779435" indent="0">
              <a:buNone/>
              <a:defRPr sz="1400"/>
            </a:lvl3pPr>
            <a:lvl4pPr marL="1169152" indent="0">
              <a:buNone/>
              <a:defRPr sz="1200"/>
            </a:lvl4pPr>
            <a:lvl5pPr marL="1558869" indent="0">
              <a:buNone/>
              <a:defRPr sz="1200"/>
            </a:lvl5pPr>
            <a:lvl6pPr marL="1948586" indent="0">
              <a:buNone/>
              <a:defRPr sz="1200"/>
            </a:lvl6pPr>
            <a:lvl7pPr marL="2338304" indent="0">
              <a:buNone/>
              <a:defRPr sz="1200"/>
            </a:lvl7pPr>
            <a:lvl8pPr marL="2728021" indent="0">
              <a:buNone/>
              <a:defRPr sz="1200"/>
            </a:lvl8pPr>
            <a:lvl9pPr marL="3117738" indent="0">
              <a:buNone/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686987-D4FB-4965-AA42-3FEC0FBF3F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331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489" y="1199988"/>
            <a:ext cx="4045238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1273" y="1199988"/>
            <a:ext cx="4045239" cy="339407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9714B6-CE41-49B9-AEDB-86B7FADFF0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177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489" y="1151258"/>
            <a:ext cx="4039465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489" y="1631252"/>
            <a:ext cx="4039465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603" y="1151258"/>
            <a:ext cx="4040909" cy="479995"/>
          </a:xfrm>
        </p:spPr>
        <p:txBody>
          <a:bodyPr anchor="b"/>
          <a:lstStyle>
            <a:lvl1pPr marL="0" indent="0">
              <a:buNone/>
              <a:defRPr sz="2000" b="1"/>
            </a:lvl1pPr>
            <a:lvl2pPr marL="389717" indent="0">
              <a:buNone/>
              <a:defRPr sz="1700" b="1"/>
            </a:lvl2pPr>
            <a:lvl3pPr marL="779435" indent="0">
              <a:buNone/>
              <a:defRPr sz="1500" b="1"/>
            </a:lvl3pPr>
            <a:lvl4pPr marL="1169152" indent="0">
              <a:buNone/>
              <a:defRPr sz="1400" b="1"/>
            </a:lvl4pPr>
            <a:lvl5pPr marL="1558869" indent="0">
              <a:buNone/>
              <a:defRPr sz="1400" b="1"/>
            </a:lvl5pPr>
            <a:lvl6pPr marL="1948586" indent="0">
              <a:buNone/>
              <a:defRPr sz="1400" b="1"/>
            </a:lvl6pPr>
            <a:lvl7pPr marL="2338304" indent="0">
              <a:buNone/>
              <a:defRPr sz="1400" b="1"/>
            </a:lvl7pPr>
            <a:lvl8pPr marL="2728021" indent="0">
              <a:buNone/>
              <a:defRPr sz="1400" b="1"/>
            </a:lvl8pPr>
            <a:lvl9pPr marL="3117738" indent="0">
              <a:buNone/>
              <a:defRPr sz="14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603" y="1631252"/>
            <a:ext cx="4040909" cy="2962812"/>
          </a:xfrm>
        </p:spPr>
        <p:txBody>
          <a:bodyPr/>
          <a:lstStyle>
            <a:lvl1pPr>
              <a:defRPr sz="2000"/>
            </a:lvl1pPr>
            <a:lvl2pPr>
              <a:defRPr sz="17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56BC57-D645-4EF0-A5A1-96CC0D4470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836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2FE575-2B04-48CA-84C1-EB15358897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452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0F912D-47D2-4C4C-A502-7C9E3FB4202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04668"/>
            <a:ext cx="3007591" cy="871057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4762" y="204668"/>
            <a:ext cx="5111750" cy="4389397"/>
          </a:xfrm>
        </p:spPr>
        <p:txBody>
          <a:bodyPr/>
          <a:lstStyle>
            <a:lvl1pPr>
              <a:defRPr sz="2700"/>
            </a:lvl1pPr>
            <a:lvl2pPr>
              <a:defRPr sz="24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489" y="1075725"/>
            <a:ext cx="3007591" cy="3518339"/>
          </a:xfrm>
        </p:spPr>
        <p:txBody>
          <a:bodyPr/>
          <a:lstStyle>
            <a:lvl1pPr marL="0" indent="0">
              <a:buNone/>
              <a:defRPr sz="1200"/>
            </a:lvl1pPr>
            <a:lvl2pPr marL="389717" indent="0">
              <a:buNone/>
              <a:defRPr sz="1000"/>
            </a:lvl2pPr>
            <a:lvl3pPr marL="779435" indent="0">
              <a:buNone/>
              <a:defRPr sz="900"/>
            </a:lvl3pPr>
            <a:lvl4pPr marL="1169152" indent="0">
              <a:buNone/>
              <a:defRPr sz="800"/>
            </a:lvl4pPr>
            <a:lvl5pPr marL="1558869" indent="0">
              <a:buNone/>
              <a:defRPr sz="800"/>
            </a:lvl5pPr>
            <a:lvl6pPr marL="1948586" indent="0">
              <a:buNone/>
              <a:defRPr sz="800"/>
            </a:lvl6pPr>
            <a:lvl7pPr marL="2338304" indent="0">
              <a:buNone/>
              <a:defRPr sz="800"/>
            </a:lvl7pPr>
            <a:lvl8pPr marL="2728021" indent="0">
              <a:buNone/>
              <a:defRPr sz="800"/>
            </a:lvl8pPr>
            <a:lvl9pPr marL="311773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CE19DE-BDAD-4513-8E9A-4A4FD57776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64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432" y="3599963"/>
            <a:ext cx="5486977" cy="425173"/>
          </a:xfrm>
        </p:spPr>
        <p:txBody>
          <a:bodyPr anchor="b"/>
          <a:lstStyle>
            <a:lvl1pPr algn="l">
              <a:defRPr sz="17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432" y="459285"/>
            <a:ext cx="5486977" cy="3085856"/>
          </a:xfrm>
        </p:spPr>
        <p:txBody>
          <a:bodyPr/>
          <a:lstStyle>
            <a:lvl1pPr marL="0" indent="0">
              <a:buNone/>
              <a:defRPr sz="2700"/>
            </a:lvl1pPr>
            <a:lvl2pPr marL="389717" indent="0">
              <a:buNone/>
              <a:defRPr sz="2400"/>
            </a:lvl2pPr>
            <a:lvl3pPr marL="779435" indent="0">
              <a:buNone/>
              <a:defRPr sz="2000"/>
            </a:lvl3pPr>
            <a:lvl4pPr marL="1169152" indent="0">
              <a:buNone/>
              <a:defRPr sz="1700"/>
            </a:lvl4pPr>
            <a:lvl5pPr marL="1558869" indent="0">
              <a:buNone/>
              <a:defRPr sz="1700"/>
            </a:lvl5pPr>
            <a:lvl6pPr marL="1948586" indent="0">
              <a:buNone/>
              <a:defRPr sz="1700"/>
            </a:lvl6pPr>
            <a:lvl7pPr marL="2338304" indent="0">
              <a:buNone/>
              <a:defRPr sz="1700"/>
            </a:lvl7pPr>
            <a:lvl8pPr marL="2728021" indent="0">
              <a:buNone/>
              <a:defRPr sz="1700"/>
            </a:lvl8pPr>
            <a:lvl9pPr marL="3117738" indent="0">
              <a:buNone/>
              <a:defRPr sz="17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432" y="4025136"/>
            <a:ext cx="5486977" cy="604258"/>
          </a:xfrm>
        </p:spPr>
        <p:txBody>
          <a:bodyPr/>
          <a:lstStyle>
            <a:lvl1pPr marL="0" indent="0">
              <a:buNone/>
              <a:defRPr sz="1200"/>
            </a:lvl1pPr>
            <a:lvl2pPr marL="389717" indent="0">
              <a:buNone/>
              <a:defRPr sz="1000"/>
            </a:lvl2pPr>
            <a:lvl3pPr marL="779435" indent="0">
              <a:buNone/>
              <a:defRPr sz="900"/>
            </a:lvl3pPr>
            <a:lvl4pPr marL="1169152" indent="0">
              <a:buNone/>
              <a:defRPr sz="800"/>
            </a:lvl4pPr>
            <a:lvl5pPr marL="1558869" indent="0">
              <a:buNone/>
              <a:defRPr sz="800"/>
            </a:lvl5pPr>
            <a:lvl6pPr marL="1948586" indent="0">
              <a:buNone/>
              <a:defRPr sz="800"/>
            </a:lvl6pPr>
            <a:lvl7pPr marL="2338304" indent="0">
              <a:buNone/>
              <a:defRPr sz="800"/>
            </a:lvl7pPr>
            <a:lvl8pPr marL="2728021" indent="0">
              <a:buNone/>
              <a:defRPr sz="800"/>
            </a:lvl8pPr>
            <a:lvl9pPr marL="3117738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CF1EB9-4B40-4E23-A1E6-D25C5CA415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7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050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489" y="4689089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51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489" y="4686653"/>
            <a:ext cx="2133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fld id="{19D17DA8-D0CC-4AB2-82D1-03FF5D2FD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grpSp>
        <p:nvGrpSpPr>
          <p:cNvPr id="1028" name="Group 4"/>
          <p:cNvGrpSpPr>
            <a:grpSpLocks/>
          </p:cNvGrpSpPr>
          <p:nvPr/>
        </p:nvGrpSpPr>
        <p:grpSpPr bwMode="auto">
          <a:xfrm>
            <a:off x="0" y="0"/>
            <a:ext cx="9141114" cy="5137409"/>
            <a:chOff x="0" y="0"/>
            <a:chExt cx="5758" cy="4315"/>
          </a:xfrm>
        </p:grpSpPr>
        <p:grpSp>
          <p:nvGrpSpPr>
            <p:cNvPr id="1032" name="Group 5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026054" name="Freeform 6"/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5" name="Freeform 7"/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26056" name="Freeform 8"/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038" name="Freeform 9"/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6058" name="Freeform 10"/>
              <p:cNvSpPr>
                <a:spLocks/>
              </p:cNvSpPr>
              <p:nvPr/>
            </p:nvSpPr>
            <p:spPr bwMode="hidden">
              <a:xfrm>
                <a:off x="4503" y="2317"/>
                <a:ext cx="1245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sp>
          <p:nvSpPr>
            <p:cNvPr id="1026059" name="Freeform 11"/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1034" name="Freeform 12"/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248 h 1906"/>
                <a:gd name="T4" fmla="*/ 5848 w 5740"/>
                <a:gd name="T5" fmla="*/ 1248 h 1906"/>
                <a:gd name="T6" fmla="*/ 5848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6061" name="Rectangle 1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457489" y="205887"/>
            <a:ext cx="8229023" cy="85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6062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489" y="4686653"/>
            <a:ext cx="2895023" cy="35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6063" name="Rectangle 15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489" y="1199988"/>
            <a:ext cx="8229023" cy="33940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77934" tIns="38967" rIns="77934" bIns="38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5" r:id="rId1"/>
    <p:sldLayoutId id="2147483744" r:id="rId2"/>
    <p:sldLayoutId id="2147483743" r:id="rId3"/>
    <p:sldLayoutId id="2147483742" r:id="rId4"/>
    <p:sldLayoutId id="2147483741" r:id="rId5"/>
    <p:sldLayoutId id="2147483740" r:id="rId6"/>
    <p:sldLayoutId id="2147483739" r:id="rId7"/>
    <p:sldLayoutId id="2147483738" r:id="rId8"/>
    <p:sldLayoutId id="2147483737" r:id="rId9"/>
    <p:sldLayoutId id="2147483736" r:id="rId10"/>
    <p:sldLayoutId id="2147483735" r:id="rId11"/>
    <p:sldLayoutId id="2147483734" r:id="rId12"/>
  </p:sldLayoutIdLst>
  <p:timing>
    <p:tnLst>
      <p:par>
        <p:cTn id="1" dur="indefinite" restart="never" nodeType="tmRoot"/>
      </p:par>
    </p:tnLst>
  </p:timing>
  <p:txStyles>
    <p:titleStyle>
      <a:lvl1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389717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779435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169152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558869" algn="ctr" rtl="0" fontAlgn="base">
        <a:spcBef>
          <a:spcPct val="0"/>
        </a:spcBef>
        <a:spcAft>
          <a:spcPct val="0"/>
        </a:spcAft>
        <a:defRPr sz="38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292288" indent="-292288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2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633291" indent="-24357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974293" indent="-194859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364010" indent="-194859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1753728" indent="-194859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143445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533162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2922880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312597" indent="-194859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n"/>
        <a:defRPr sz="17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9717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79435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69152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58869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48586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38304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28021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117738" algn="l" defTabSz="77943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565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554182" y="-1219"/>
            <a:ext cx="7758545" cy="584766"/>
          </a:xfrm>
        </p:spPr>
        <p:txBody>
          <a:bodyPr/>
          <a:lstStyle/>
          <a:p>
            <a:pPr eaLnBrk="1" hangingPunct="1">
              <a:defRPr/>
            </a:pPr>
            <a:r>
              <a:rPr lang="en-US" sz="3100" dirty="0">
                <a:solidFill>
                  <a:schemeClr val="hlink"/>
                </a:solidFill>
              </a:rPr>
              <a:t>MRI WW-ADNI 2016</a:t>
            </a:r>
          </a:p>
        </p:txBody>
      </p:sp>
      <p:sp>
        <p:nvSpPr>
          <p:cNvPr id="2715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5637" y="-19050"/>
            <a:ext cx="3186545" cy="4793859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  <a:defRPr/>
            </a:pPr>
            <a:r>
              <a:rPr lang="en-US" sz="2400" u="sng" dirty="0" smtClean="0">
                <a:effectLst/>
              </a:rPr>
              <a:t>Mayo</a:t>
            </a:r>
            <a:r>
              <a:rPr lang="en-US" sz="2400" dirty="0" smtClean="0">
                <a:effectLst/>
              </a:rPr>
              <a:t>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Cliff Jack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Bret Borowski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Matt Bernstein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Arvin Forghanian-Arani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Jeff Gunter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Dave Jones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Kejal Kantarci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Rob Reid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Denise Reyes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Matt Senjem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Kaely Thostenson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Prashanthi Vemuri 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z="2000" dirty="0"/>
              <a:t>Chad Ward </a:t>
            </a:r>
          </a:p>
        </p:txBody>
      </p:sp>
      <p:sp>
        <p:nvSpPr>
          <p:cNvPr id="2715652" name="Text Box 4"/>
          <p:cNvSpPr txBox="1">
            <a:spLocks noChangeArrowheads="1"/>
          </p:cNvSpPr>
          <p:nvPr/>
        </p:nvSpPr>
        <p:spPr bwMode="auto">
          <a:xfrm>
            <a:off x="4641273" y="427980"/>
            <a:ext cx="4364182" cy="4810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77943" tIns="38972" rIns="77943" bIns="38972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Funded MRI Investigators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Charlie DeCarli – UCD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Nick Fox – UCL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latin typeface="+mj-lt"/>
              </a:rPr>
              <a:t>Duygu Tosun </a:t>
            </a: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</a:rPr>
              <a:t>–  SFVA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Paul Thompson – USC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Danielle Harvey – </a:t>
            </a:r>
            <a:r>
              <a:rPr lang="en-US" sz="2000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biostats</a:t>
            </a:r>
            <a:endParaRPr lang="en-US" sz="2000" dirty="0">
              <a:effectLst>
                <a:outerShdw blurRad="38100" dist="38100" dir="2700000" algn="tl">
                  <a:srgbClr val="000000"/>
                </a:outerShdw>
              </a:effectLst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n-US" sz="2400" u="sng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MR company scientists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Dan Rettmann – GE Mayo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Pete Kollasch/Gunnar Kruger – Siemens</a:t>
            </a:r>
          </a:p>
          <a:p>
            <a:pPr>
              <a:spcBef>
                <a:spcPct val="50000"/>
              </a:spcBef>
              <a:defRPr/>
            </a:pPr>
            <a:r>
              <a:rPr lang="en-US" sz="2000" dirty="0"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Yansong Zhao  - Philips, BU</a:t>
            </a:r>
            <a:endParaRPr lang="en-US" sz="20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4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7258"/>
            <a:ext cx="9144000" cy="909702"/>
          </a:xfrm>
          <a:prstGeom prst="rect">
            <a:avLst/>
          </a:prstGeom>
          <a:noFill/>
        </p:spPr>
        <p:txBody>
          <a:bodyPr wrap="square" lIns="77943" tIns="38972" rIns="77943" bIns="38972" rtlCol="0">
            <a:spAutoFit/>
          </a:bodyPr>
          <a:lstStyle/>
          <a:p>
            <a:r>
              <a:rPr lang="en-US" sz="2000" dirty="0"/>
              <a:t>		</a:t>
            </a:r>
            <a:r>
              <a:rPr lang="en-US" sz="2700" b="1" dirty="0">
                <a:latin typeface="Garamond" panose="02020404030301010803" pitchFamily="18" charset="0"/>
              </a:rPr>
              <a:t>		</a:t>
            </a:r>
            <a:r>
              <a:rPr lang="en-US" sz="2700" b="1" dirty="0" err="1">
                <a:solidFill>
                  <a:srgbClr val="FFC000"/>
                </a:solidFill>
                <a:latin typeface="Garamond" panose="02020404030301010803" pitchFamily="18" charset="0"/>
              </a:rPr>
              <a:t>TF</a:t>
            </a:r>
            <a:r>
              <a:rPr lang="en-US" sz="2700" b="1" dirty="0">
                <a:solidFill>
                  <a:srgbClr val="FFC000"/>
                </a:solidFill>
                <a:latin typeface="Garamond" panose="02020404030301010803" pitchFamily="18" charset="0"/>
              </a:rPr>
              <a:t>-fMRI</a:t>
            </a:r>
          </a:p>
          <a:p>
            <a:r>
              <a:rPr lang="en-US" sz="2700" b="1" dirty="0">
                <a:solidFill>
                  <a:srgbClr val="FFC000"/>
                </a:solidFill>
                <a:latin typeface="Garamond" panose="02020404030301010803" pitchFamily="18" charset="0"/>
              </a:rPr>
              <a:t>Default Mode Network subsystems - group map ADNI 2</a:t>
            </a:r>
          </a:p>
        </p:txBody>
      </p:sp>
      <p:pic>
        <p:nvPicPr>
          <p:cNvPr id="2" name="Picture 2" descr="C:\Users\crj03\Desktop\DMNsu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5" y="913827"/>
            <a:ext cx="6580909" cy="4172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97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-95250"/>
            <a:ext cx="8340147" cy="584766"/>
          </a:xfrm>
        </p:spPr>
        <p:txBody>
          <a:bodyPr/>
          <a:lstStyle/>
          <a:p>
            <a:r>
              <a:rPr lang="en-US" sz="3100" dirty="0">
                <a:solidFill>
                  <a:srgbClr val="FFC000"/>
                </a:solidFill>
              </a:rPr>
              <a:t>MR measures – funded investigators</a:t>
            </a:r>
            <a:endParaRPr lang="en-US" sz="2400" dirty="0">
              <a:solidFill>
                <a:srgbClr val="FFC000"/>
              </a:solidFill>
            </a:endParaRP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9273" y="361950"/>
            <a:ext cx="8936182" cy="4502694"/>
          </a:xfrm>
        </p:spPr>
        <p:txBody>
          <a:bodyPr/>
          <a:lstStyle/>
          <a:p>
            <a:r>
              <a:rPr lang="en-US" sz="2400" dirty="0"/>
              <a:t>Structural MRI measures</a:t>
            </a:r>
          </a:p>
          <a:p>
            <a:pPr lvl="1"/>
            <a:r>
              <a:rPr lang="en-US" dirty="0" smtClean="0"/>
              <a:t>BSI </a:t>
            </a:r>
            <a:r>
              <a:rPr lang="en-US" dirty="0"/>
              <a:t>– </a:t>
            </a:r>
            <a:r>
              <a:rPr lang="en-US" dirty="0" err="1" smtClean="0"/>
              <a:t>UCL</a:t>
            </a:r>
            <a:r>
              <a:rPr lang="en-US" dirty="0" smtClean="0"/>
              <a:t> (Fox)</a:t>
            </a:r>
            <a:endParaRPr lang="en-US" dirty="0"/>
          </a:p>
          <a:p>
            <a:pPr lvl="1"/>
            <a:r>
              <a:rPr lang="en-US" dirty="0" err="1"/>
              <a:t>Freesurfer</a:t>
            </a:r>
            <a:r>
              <a:rPr lang="en-US" dirty="0"/>
              <a:t> </a:t>
            </a:r>
            <a:r>
              <a:rPr lang="en-US" dirty="0" smtClean="0"/>
              <a:t>– SFVA (Tosun )</a:t>
            </a:r>
            <a:endParaRPr lang="en-US" dirty="0"/>
          </a:p>
          <a:p>
            <a:pPr lvl="1"/>
            <a:r>
              <a:rPr lang="en-US" dirty="0"/>
              <a:t>TBM – </a:t>
            </a:r>
            <a:r>
              <a:rPr lang="en-US" dirty="0" smtClean="0"/>
              <a:t>USC (Thompson)</a:t>
            </a:r>
            <a:endParaRPr lang="en-US" dirty="0"/>
          </a:p>
          <a:p>
            <a:pPr lvl="1"/>
            <a:r>
              <a:rPr lang="en-US" dirty="0"/>
              <a:t>TBM-</a:t>
            </a:r>
            <a:r>
              <a:rPr lang="en-US" dirty="0" err="1"/>
              <a:t>Syn</a:t>
            </a:r>
            <a:r>
              <a:rPr lang="en-US" dirty="0"/>
              <a:t> </a:t>
            </a:r>
            <a:r>
              <a:rPr lang="en-US" dirty="0" smtClean="0"/>
              <a:t>– Mayo (‘Jack’)</a:t>
            </a:r>
          </a:p>
          <a:p>
            <a:r>
              <a:rPr lang="en-US" sz="2400" dirty="0" err="1"/>
              <a:t>Cerebrovascuar</a:t>
            </a:r>
            <a:r>
              <a:rPr lang="en-US" sz="2400" dirty="0"/>
              <a:t> disease – </a:t>
            </a:r>
            <a:r>
              <a:rPr lang="en-US" sz="2400" dirty="0" err="1"/>
              <a:t>UC</a:t>
            </a:r>
            <a:r>
              <a:rPr lang="en-US" sz="2400" dirty="0"/>
              <a:t> Davis (</a:t>
            </a:r>
            <a:r>
              <a:rPr lang="en-US" sz="2400" dirty="0" err="1"/>
              <a:t>DeCarli</a:t>
            </a:r>
            <a:r>
              <a:rPr lang="en-US" sz="2400" dirty="0"/>
              <a:t>)</a:t>
            </a:r>
          </a:p>
          <a:p>
            <a:r>
              <a:rPr lang="en-US" sz="2400" dirty="0"/>
              <a:t>AIRA H (</a:t>
            </a:r>
            <a:r>
              <a:rPr lang="en-US" sz="2400" dirty="0" err="1"/>
              <a:t>MCB</a:t>
            </a:r>
            <a:r>
              <a:rPr lang="en-US" sz="2400" dirty="0"/>
              <a:t>) – Mayo (‘Jack’)</a:t>
            </a:r>
          </a:p>
          <a:p>
            <a:r>
              <a:rPr lang="en-US" sz="2400" dirty="0"/>
              <a:t>ASL – SFVA (Tosun)</a:t>
            </a:r>
          </a:p>
          <a:p>
            <a:r>
              <a:rPr lang="en-US" sz="2400" dirty="0"/>
              <a:t>TF-fMRI – Mayo (‘Jack’)</a:t>
            </a:r>
          </a:p>
          <a:p>
            <a:r>
              <a:rPr lang="en-US" sz="2400" dirty="0" err="1"/>
              <a:t>dMRI</a:t>
            </a:r>
            <a:r>
              <a:rPr lang="en-US" sz="2400" dirty="0"/>
              <a:t> -  USC (Thompson); </a:t>
            </a:r>
            <a:r>
              <a:rPr lang="en-US" sz="2400" dirty="0" err="1"/>
              <a:t>DeCarli</a:t>
            </a:r>
            <a:r>
              <a:rPr lang="en-US" sz="2400" dirty="0"/>
              <a:t>; Fox</a:t>
            </a:r>
          </a:p>
          <a:p>
            <a:r>
              <a:rPr lang="en-US" sz="2400" dirty="0" err="1"/>
              <a:t>Hipp</a:t>
            </a:r>
            <a:r>
              <a:rPr lang="en-US" sz="2400" dirty="0"/>
              <a:t> subfields – Penn (Paul Yushkevich)</a:t>
            </a:r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770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57258"/>
            <a:ext cx="8229023" cy="49461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- details</a:t>
            </a:r>
            <a:endParaRPr lang="en-US" sz="24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75930"/>
            <a:ext cx="9155545" cy="3157735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T1</a:t>
            </a:r>
            <a:r>
              <a:rPr lang="en-US" dirty="0" smtClean="0"/>
              <a:t> </a:t>
            </a:r>
            <a:r>
              <a:rPr lang="en-US" dirty="0"/>
              <a:t>volume  - all </a:t>
            </a:r>
            <a:r>
              <a:rPr lang="en-US" dirty="0" smtClean="0"/>
              <a:t>platforms</a:t>
            </a:r>
          </a:p>
          <a:p>
            <a:pPr lvl="1"/>
            <a:r>
              <a:rPr lang="en-US" dirty="0" err="1" smtClean="0"/>
              <a:t>MPRAGE</a:t>
            </a:r>
            <a:r>
              <a:rPr lang="en-US" dirty="0" smtClean="0"/>
              <a:t> Siemens and Philips; </a:t>
            </a:r>
            <a:r>
              <a:rPr lang="en-US" dirty="0" err="1" smtClean="0"/>
              <a:t>IR-FSPGR</a:t>
            </a:r>
            <a:r>
              <a:rPr lang="en-US" dirty="0" smtClean="0"/>
              <a:t> GE</a:t>
            </a:r>
          </a:p>
          <a:p>
            <a:pPr lvl="1"/>
            <a:r>
              <a:rPr lang="en-US" dirty="0" err="1"/>
              <a:t>2x</a:t>
            </a:r>
            <a:r>
              <a:rPr lang="en-US" dirty="0"/>
              <a:t> </a:t>
            </a:r>
            <a:r>
              <a:rPr lang="en-US" dirty="0" smtClean="0"/>
              <a:t>accelerated</a:t>
            </a:r>
          </a:p>
          <a:p>
            <a:r>
              <a:rPr lang="en-US" dirty="0" smtClean="0"/>
              <a:t>FLAIR </a:t>
            </a:r>
          </a:p>
          <a:p>
            <a:pPr lvl="1"/>
            <a:r>
              <a:rPr lang="en-US" dirty="0" smtClean="0"/>
              <a:t>3D at sites with license; GE – Cube; Siemens – Space; Philips – Vista</a:t>
            </a:r>
          </a:p>
          <a:p>
            <a:pPr lvl="1"/>
            <a:r>
              <a:rPr lang="en-US" dirty="0" err="1" smtClean="0"/>
              <a:t>2D</a:t>
            </a:r>
            <a:r>
              <a:rPr lang="en-US" dirty="0" smtClean="0"/>
              <a:t> if no 3D license </a:t>
            </a:r>
          </a:p>
        </p:txBody>
      </p:sp>
    </p:spTree>
    <p:extLst>
      <p:ext uri="{BB962C8B-B14F-4D97-AF65-F5344CB8AC3E}">
        <p14:creationId xmlns:p14="http://schemas.microsoft.com/office/powerpoint/2010/main" val="303138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57258"/>
            <a:ext cx="8229023" cy="494613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</a:t>
            </a:r>
            <a:r>
              <a:rPr lang="en-US" dirty="0">
                <a:solidFill>
                  <a:srgbClr val="FFC000"/>
                </a:solidFill>
              </a:rPr>
              <a:t>- details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6" y="758976"/>
            <a:ext cx="9065811" cy="4210312"/>
          </a:xfrm>
        </p:spPr>
        <p:txBody>
          <a:bodyPr/>
          <a:lstStyle/>
          <a:p>
            <a:r>
              <a:rPr lang="en-US" dirty="0" err="1" smtClean="0"/>
              <a:t>SWI</a:t>
            </a:r>
            <a:r>
              <a:rPr lang="en-US" dirty="0" smtClean="0"/>
              <a:t> or equivalent</a:t>
            </a:r>
          </a:p>
          <a:p>
            <a:pPr lvl="1"/>
            <a:r>
              <a:rPr lang="en-US" dirty="0" err="1" smtClean="0"/>
              <a:t>2D</a:t>
            </a:r>
            <a:r>
              <a:rPr lang="en-US" dirty="0" smtClean="0"/>
              <a:t> </a:t>
            </a:r>
            <a:r>
              <a:rPr lang="en-US" dirty="0"/>
              <a:t>GRE </a:t>
            </a:r>
            <a:r>
              <a:rPr lang="en-US" dirty="0" smtClean="0"/>
              <a:t>if no </a:t>
            </a:r>
            <a:r>
              <a:rPr lang="en-US" dirty="0" err="1" smtClean="0"/>
              <a:t>SWI</a:t>
            </a:r>
            <a:r>
              <a:rPr lang="en-US" dirty="0" smtClean="0"/>
              <a:t> license</a:t>
            </a:r>
            <a:endParaRPr lang="en-US" dirty="0"/>
          </a:p>
          <a:p>
            <a:r>
              <a:rPr lang="en-US" dirty="0" smtClean="0"/>
              <a:t>ASL </a:t>
            </a:r>
          </a:p>
          <a:p>
            <a:pPr lvl="1"/>
            <a:r>
              <a:rPr lang="en-US" dirty="0" smtClean="0"/>
              <a:t>If have license: 3D </a:t>
            </a:r>
            <a:r>
              <a:rPr lang="en-US" dirty="0" err="1" smtClean="0"/>
              <a:t>pCASL</a:t>
            </a:r>
            <a:r>
              <a:rPr lang="en-US" dirty="0" smtClean="0"/>
              <a:t> GE and Philips; 3D </a:t>
            </a:r>
            <a:r>
              <a:rPr lang="en-US" dirty="0" err="1" smtClean="0"/>
              <a:t>pASL</a:t>
            </a:r>
            <a:r>
              <a:rPr lang="en-US" dirty="0" smtClean="0"/>
              <a:t> Siemens</a:t>
            </a:r>
          </a:p>
          <a:p>
            <a:pPr lvl="1"/>
            <a:r>
              <a:rPr lang="en-US" dirty="0" smtClean="0"/>
              <a:t>If no 3D license, no ASL</a:t>
            </a:r>
          </a:p>
          <a:p>
            <a:r>
              <a:rPr lang="en-US" dirty="0" smtClean="0"/>
              <a:t>Coronal high res </a:t>
            </a:r>
            <a:r>
              <a:rPr lang="en-US" dirty="0" err="1" smtClean="0"/>
              <a:t>T2</a:t>
            </a:r>
            <a:r>
              <a:rPr lang="en-US" dirty="0" smtClean="0"/>
              <a:t>  - all platforms</a:t>
            </a:r>
          </a:p>
        </p:txBody>
      </p:sp>
    </p:spTree>
    <p:extLst>
      <p:ext uri="{BB962C8B-B14F-4D97-AF65-F5344CB8AC3E}">
        <p14:creationId xmlns:p14="http://schemas.microsoft.com/office/powerpoint/2010/main" val="211502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57258"/>
            <a:ext cx="8340147" cy="409336"/>
          </a:xfrm>
        </p:spPr>
        <p:txBody>
          <a:bodyPr/>
          <a:lstStyle/>
          <a:p>
            <a:r>
              <a:rPr lang="en-US" sz="3400" dirty="0">
                <a:solidFill>
                  <a:srgbClr val="FFC000"/>
                </a:solidFill>
              </a:rPr>
              <a:t> </a:t>
            </a:r>
            <a:r>
              <a:rPr lang="en-US" sz="3400" dirty="0" err="1">
                <a:solidFill>
                  <a:srgbClr val="FFC000"/>
                </a:solidFill>
              </a:rPr>
              <a:t>dMRI</a:t>
            </a:r>
            <a:r>
              <a:rPr lang="en-US" sz="3400" dirty="0">
                <a:solidFill>
                  <a:srgbClr val="FFC000"/>
                </a:solidFill>
              </a:rPr>
              <a:t> – advanced and basic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438150"/>
            <a:ext cx="8936182" cy="4385741"/>
          </a:xfrm>
        </p:spPr>
        <p:txBody>
          <a:bodyPr/>
          <a:lstStyle/>
          <a:p>
            <a:pPr marL="292288" lvl="1" indent="-292288">
              <a:buClr>
                <a:schemeClr val="hlink"/>
              </a:buClr>
            </a:pPr>
            <a:r>
              <a:rPr lang="en-US" sz="3100" dirty="0"/>
              <a:t>advanced, </a:t>
            </a:r>
            <a:r>
              <a:rPr lang="en-US" sz="3100" dirty="0" err="1"/>
              <a:t>HCP</a:t>
            </a:r>
            <a:r>
              <a:rPr lang="en-US" sz="3100" dirty="0"/>
              <a:t>-like: b=1000 &amp; 2000 shells; or  300, 1000, 2500</a:t>
            </a:r>
          </a:p>
          <a:p>
            <a:pPr marL="633291" lvl="2" indent="-292288">
              <a:buClr>
                <a:schemeClr val="hlink"/>
              </a:buClr>
            </a:pPr>
            <a:r>
              <a:rPr lang="en-US" dirty="0" smtClean="0">
                <a:effectLst/>
              </a:rPr>
              <a:t>Better </a:t>
            </a:r>
            <a:r>
              <a:rPr lang="en-US" dirty="0">
                <a:effectLst/>
              </a:rPr>
              <a:t>ROI-based MD, FA </a:t>
            </a:r>
            <a:r>
              <a:rPr lang="en-US" dirty="0" smtClean="0">
                <a:effectLst/>
              </a:rPr>
              <a:t>measures</a:t>
            </a:r>
            <a:endParaRPr lang="en-US" dirty="0">
              <a:effectLst/>
            </a:endParaRPr>
          </a:p>
          <a:p>
            <a:pPr lvl="1"/>
            <a:r>
              <a:rPr lang="en-US" dirty="0">
                <a:effectLst/>
              </a:rPr>
              <a:t>Enable adding </a:t>
            </a:r>
            <a:r>
              <a:rPr lang="en-US" dirty="0" err="1" smtClean="0">
                <a:effectLst/>
              </a:rPr>
              <a:t>NODDI</a:t>
            </a:r>
            <a:r>
              <a:rPr lang="en-US" dirty="0" smtClean="0">
                <a:effectLst/>
              </a:rPr>
              <a:t>, kurtosis </a:t>
            </a:r>
            <a:r>
              <a:rPr lang="en-US" dirty="0">
                <a:effectLst/>
              </a:rPr>
              <a:t>measures</a:t>
            </a:r>
          </a:p>
          <a:p>
            <a:pPr lvl="1"/>
            <a:r>
              <a:rPr lang="en-US" dirty="0" smtClean="0">
                <a:effectLst/>
              </a:rPr>
              <a:t>Enable </a:t>
            </a:r>
            <a:r>
              <a:rPr lang="en-US" dirty="0" err="1" smtClean="0">
                <a:effectLst/>
              </a:rPr>
              <a:t>tractography</a:t>
            </a:r>
            <a:r>
              <a:rPr lang="en-US" dirty="0" smtClean="0">
                <a:effectLst/>
              </a:rPr>
              <a:t> </a:t>
            </a:r>
          </a:p>
          <a:p>
            <a:pPr lvl="1"/>
            <a:r>
              <a:rPr lang="en-US" dirty="0" smtClean="0">
                <a:effectLst/>
              </a:rPr>
              <a:t>Enable cortical </a:t>
            </a:r>
            <a:r>
              <a:rPr lang="en-US" dirty="0">
                <a:effectLst/>
              </a:rPr>
              <a:t>hub to hub connectivity analyses</a:t>
            </a:r>
          </a:p>
          <a:p>
            <a:r>
              <a:rPr lang="en-US" sz="3100" dirty="0"/>
              <a:t>Basic – single shell, b=1000</a:t>
            </a:r>
          </a:p>
          <a:p>
            <a:r>
              <a:rPr lang="en-US" sz="3100" dirty="0"/>
              <a:t>Compatibility – derive equivalent of basic </a:t>
            </a:r>
            <a:r>
              <a:rPr lang="en-US" sz="3100" dirty="0" err="1"/>
              <a:t>dMRI</a:t>
            </a:r>
            <a:r>
              <a:rPr lang="en-US" sz="3100" dirty="0"/>
              <a:t> in every subject at no time penalty </a:t>
            </a:r>
          </a:p>
          <a:p>
            <a:pPr lvl="1"/>
            <a:r>
              <a:rPr lang="en-US" dirty="0" smtClean="0"/>
              <a:t>extract </a:t>
            </a:r>
            <a:r>
              <a:rPr lang="en-US" dirty="0" err="1" smtClean="0"/>
              <a:t>b1000</a:t>
            </a:r>
            <a:r>
              <a:rPr lang="en-US" dirty="0" smtClean="0"/>
              <a:t> shell from advanced acquisitions</a:t>
            </a:r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3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98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457489" y="174211"/>
            <a:ext cx="8340147" cy="409336"/>
          </a:xfrm>
        </p:spPr>
        <p:txBody>
          <a:bodyPr/>
          <a:lstStyle/>
          <a:p>
            <a:r>
              <a:rPr lang="en-US" sz="3400" dirty="0" err="1">
                <a:solidFill>
                  <a:srgbClr val="FFC000"/>
                </a:solidFill>
              </a:rPr>
              <a:t>TF</a:t>
            </a:r>
            <a:r>
              <a:rPr lang="en-US" sz="3400" dirty="0">
                <a:solidFill>
                  <a:srgbClr val="FFC000"/>
                </a:solidFill>
              </a:rPr>
              <a:t>-fMRI - advanced and basic</a:t>
            </a:r>
          </a:p>
        </p:txBody>
      </p:sp>
      <p:sp>
        <p:nvSpPr>
          <p:cNvPr id="28098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45" y="590550"/>
            <a:ext cx="9005455" cy="3567070"/>
          </a:xfrm>
        </p:spPr>
        <p:txBody>
          <a:bodyPr/>
          <a:lstStyle/>
          <a:p>
            <a:r>
              <a:rPr lang="en-US" sz="3100" dirty="0"/>
              <a:t>advanced, </a:t>
            </a:r>
            <a:r>
              <a:rPr lang="en-US" sz="3100" dirty="0" err="1"/>
              <a:t>HCP</a:t>
            </a:r>
            <a:r>
              <a:rPr lang="en-US" sz="3100" dirty="0"/>
              <a:t>-like – 10 min, sub second </a:t>
            </a:r>
            <a:r>
              <a:rPr lang="en-US" sz="3100" dirty="0" err="1"/>
              <a:t>TR</a:t>
            </a:r>
            <a:r>
              <a:rPr lang="en-US" sz="3100" dirty="0"/>
              <a:t>, </a:t>
            </a:r>
            <a:r>
              <a:rPr lang="en-US" sz="3100" dirty="0" err="1"/>
              <a:t>SMS</a:t>
            </a:r>
            <a:endParaRPr lang="en-US" sz="3100" dirty="0"/>
          </a:p>
          <a:p>
            <a:pPr lvl="1"/>
            <a:r>
              <a:rPr lang="en-US" dirty="0" smtClean="0"/>
              <a:t>More precise measure of time series (temporal resolution)</a:t>
            </a:r>
          </a:p>
          <a:p>
            <a:pPr lvl="1"/>
            <a:r>
              <a:rPr lang="en-US" dirty="0" smtClean="0"/>
              <a:t>Less noisy node to node, ICA, graph theory measures</a:t>
            </a:r>
          </a:p>
          <a:p>
            <a:pPr lvl="1"/>
            <a:r>
              <a:rPr lang="en-US" dirty="0" smtClean="0"/>
              <a:t>Directly measure physiological parameters</a:t>
            </a:r>
          </a:p>
          <a:p>
            <a:pPr lvl="1"/>
            <a:r>
              <a:rPr lang="en-US" dirty="0" smtClean="0"/>
              <a:t>Time varying connectivity metrics</a:t>
            </a:r>
          </a:p>
          <a:p>
            <a:r>
              <a:rPr lang="en-US" sz="3100" dirty="0"/>
              <a:t>Basic – 10 minute, ~3 sec </a:t>
            </a:r>
            <a:r>
              <a:rPr lang="en-US" sz="3100" dirty="0" err="1"/>
              <a:t>TR</a:t>
            </a:r>
            <a:endParaRPr lang="en-US" sz="3100" dirty="0"/>
          </a:p>
          <a:p>
            <a:r>
              <a:rPr lang="en-US" sz="3100" dirty="0"/>
              <a:t>Compatibly advanced and basic </a:t>
            </a:r>
            <a:r>
              <a:rPr lang="en-US" sz="3100" dirty="0">
                <a:sym typeface="Wingdings" panose="05000000000000000000" pitchFamily="2" charset="2"/>
              </a:rPr>
              <a:t> derived basic equivalent</a:t>
            </a:r>
            <a:endParaRPr lang="en-US" sz="3100" dirty="0"/>
          </a:p>
          <a:p>
            <a:pPr lvl="1"/>
            <a:r>
              <a:rPr lang="en-US" dirty="0" smtClean="0"/>
              <a:t>down sample advanced time series to 1 volume per 3 sec</a:t>
            </a:r>
          </a:p>
          <a:p>
            <a:endParaRPr lang="en-US" dirty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942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115735"/>
            <a:ext cx="8229023" cy="37766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FFC000"/>
                </a:solidFill>
              </a:rPr>
              <a:t>dMRI</a:t>
            </a:r>
            <a:r>
              <a:rPr lang="en-US" sz="2800" dirty="0" smtClean="0">
                <a:solidFill>
                  <a:srgbClr val="FFC000"/>
                </a:solidFill>
              </a:rPr>
              <a:t> and </a:t>
            </a:r>
            <a:r>
              <a:rPr lang="en-US" sz="2800" dirty="0" err="1" smtClean="0">
                <a:solidFill>
                  <a:srgbClr val="FFC000"/>
                </a:solidFill>
              </a:rPr>
              <a:t>TF</a:t>
            </a:r>
            <a:r>
              <a:rPr lang="en-US" sz="2800" dirty="0" smtClean="0">
                <a:solidFill>
                  <a:srgbClr val="FFC000"/>
                </a:solidFill>
              </a:rPr>
              <a:t>-fMRI – requirements for advanced </a:t>
            </a:r>
            <a:endParaRPr lang="en-US" sz="28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546" y="829870"/>
            <a:ext cx="8797636" cy="3875480"/>
          </a:xfrm>
        </p:spPr>
        <p:txBody>
          <a:bodyPr/>
          <a:lstStyle/>
          <a:p>
            <a:r>
              <a:rPr lang="en-US" sz="3100" dirty="0"/>
              <a:t>Hardware requirement</a:t>
            </a:r>
          </a:p>
          <a:p>
            <a:pPr lvl="1"/>
            <a:r>
              <a:rPr lang="en-US" dirty="0"/>
              <a:t>party line: 32/64 array </a:t>
            </a:r>
            <a:r>
              <a:rPr lang="en-US" dirty="0" smtClean="0"/>
              <a:t>coil, likely </a:t>
            </a:r>
            <a:r>
              <a:rPr lang="en-US" dirty="0"/>
              <a:t>Siemens 20 array coil also </a:t>
            </a:r>
          </a:p>
          <a:p>
            <a:r>
              <a:rPr lang="en-US" sz="3100" dirty="0"/>
              <a:t>Software requirement: multi </a:t>
            </a:r>
            <a:r>
              <a:rPr lang="en-US" sz="3100" dirty="0" smtClean="0"/>
              <a:t>band (</a:t>
            </a:r>
            <a:r>
              <a:rPr lang="en-US" sz="3200" dirty="0" err="1" smtClean="0"/>
              <a:t>SMS</a:t>
            </a:r>
            <a:r>
              <a:rPr lang="en-US" sz="3200" dirty="0" smtClean="0"/>
              <a:t>)</a:t>
            </a:r>
            <a:endParaRPr lang="en-US" sz="3100" dirty="0"/>
          </a:p>
          <a:p>
            <a:pPr lvl="1"/>
            <a:r>
              <a:rPr lang="en-US" dirty="0" smtClean="0"/>
              <a:t>Siemens product </a:t>
            </a:r>
            <a:r>
              <a:rPr lang="en-US" dirty="0" err="1" smtClean="0"/>
              <a:t>VE11C</a:t>
            </a:r>
            <a:r>
              <a:rPr lang="en-US" dirty="0"/>
              <a:t> - end of year </a:t>
            </a:r>
          </a:p>
          <a:p>
            <a:pPr lvl="1"/>
            <a:r>
              <a:rPr lang="en-US" dirty="0"/>
              <a:t>Philips product 5.3 </a:t>
            </a:r>
            <a:r>
              <a:rPr lang="en-US" dirty="0" smtClean="0"/>
              <a:t>- end </a:t>
            </a:r>
            <a:r>
              <a:rPr lang="en-US" dirty="0"/>
              <a:t>of </a:t>
            </a:r>
            <a:r>
              <a:rPr lang="en-US" dirty="0" smtClean="0"/>
              <a:t>year </a:t>
            </a:r>
          </a:p>
          <a:p>
            <a:pPr lvl="1"/>
            <a:r>
              <a:rPr lang="en-US" dirty="0" smtClean="0"/>
              <a:t>GE product DV </a:t>
            </a:r>
            <a:r>
              <a:rPr lang="en-US" dirty="0"/>
              <a:t>2.6 </a:t>
            </a:r>
            <a:r>
              <a:rPr lang="en-US" dirty="0" smtClean="0"/>
              <a:t>- end </a:t>
            </a:r>
            <a:r>
              <a:rPr lang="en-US" dirty="0"/>
              <a:t>of </a:t>
            </a:r>
            <a:r>
              <a:rPr lang="en-US" dirty="0" smtClean="0"/>
              <a:t>year </a:t>
            </a:r>
            <a:r>
              <a:rPr lang="en-US" dirty="0"/>
              <a:t>to early next year</a:t>
            </a:r>
            <a:endParaRPr lang="en-US" dirty="0" smtClean="0"/>
          </a:p>
          <a:p>
            <a:r>
              <a:rPr lang="en-US" dirty="0" smtClean="0"/>
              <a:t>Consequently, ADNI 3 will start with basic and sites will step up to advanced as systems are upgraded  </a:t>
            </a:r>
          </a:p>
        </p:txBody>
      </p:sp>
    </p:spTree>
    <p:extLst>
      <p:ext uri="{BB962C8B-B14F-4D97-AF65-F5344CB8AC3E}">
        <p14:creationId xmlns:p14="http://schemas.microsoft.com/office/powerpoint/2010/main" val="119847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6" y="57258"/>
            <a:ext cx="8866909" cy="994101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Rollover subjects go to ADNI 3 protocol </a:t>
            </a:r>
            <a:r>
              <a:rPr lang="en-US" sz="3100" dirty="0">
                <a:solidFill>
                  <a:srgbClr val="FFC000"/>
                </a:solidFill>
              </a:rPr>
              <a:t>– i.e. no parallel ADNI 2 protocol for roll overs</a:t>
            </a:r>
            <a:endParaRPr lang="en-US" sz="3100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5545" y="1519171"/>
            <a:ext cx="8809182" cy="3274688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T1</a:t>
            </a:r>
            <a:r>
              <a:rPr lang="en-US" dirty="0" smtClean="0"/>
              <a:t> volume - consistent</a:t>
            </a:r>
          </a:p>
          <a:p>
            <a:r>
              <a:rPr lang="en-US" dirty="0" err="1" smtClean="0"/>
              <a:t>SWI</a:t>
            </a:r>
            <a:r>
              <a:rPr lang="en-US" dirty="0" smtClean="0"/>
              <a:t> - break</a:t>
            </a:r>
          </a:p>
          <a:p>
            <a:r>
              <a:rPr lang="en-US" dirty="0"/>
              <a:t>3D FLAIR  - </a:t>
            </a:r>
            <a:r>
              <a:rPr lang="en-US" dirty="0" smtClean="0"/>
              <a:t>break</a:t>
            </a:r>
          </a:p>
          <a:p>
            <a:r>
              <a:rPr lang="en-US" dirty="0" smtClean="0"/>
              <a:t>ASL - break</a:t>
            </a:r>
          </a:p>
          <a:p>
            <a:r>
              <a:rPr lang="en-US" dirty="0" err="1" smtClean="0"/>
              <a:t>TF</a:t>
            </a:r>
            <a:r>
              <a:rPr lang="en-US" dirty="0"/>
              <a:t>-fMRI </a:t>
            </a:r>
            <a:r>
              <a:rPr lang="en-US" dirty="0" smtClean="0"/>
              <a:t> and </a:t>
            </a:r>
            <a:r>
              <a:rPr lang="en-US" dirty="0" err="1" smtClean="0"/>
              <a:t>dMRI</a:t>
            </a:r>
            <a:r>
              <a:rPr lang="en-US" dirty="0" smtClean="0"/>
              <a:t> -  basic &amp; derived somewhat consistent</a:t>
            </a:r>
            <a:r>
              <a:rPr lang="en-US" dirty="0"/>
              <a:t>; </a:t>
            </a:r>
            <a:r>
              <a:rPr lang="en-US" dirty="0" smtClean="0"/>
              <a:t>advanced break</a:t>
            </a:r>
          </a:p>
          <a:p>
            <a:r>
              <a:rPr lang="en-US" dirty="0" smtClean="0"/>
              <a:t>Coronal high res </a:t>
            </a:r>
            <a:r>
              <a:rPr lang="en-US" dirty="0" err="1" smtClean="0"/>
              <a:t>T2</a:t>
            </a:r>
            <a:r>
              <a:rPr lang="en-US" dirty="0" smtClean="0"/>
              <a:t> - somewhat consistent</a:t>
            </a:r>
          </a:p>
        </p:txBody>
      </p:sp>
    </p:spTree>
    <p:extLst>
      <p:ext uri="{BB962C8B-B14F-4D97-AF65-F5344CB8AC3E}">
        <p14:creationId xmlns:p14="http://schemas.microsoft.com/office/powerpoint/2010/main" val="402667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73" y="57258"/>
            <a:ext cx="9074727" cy="994101"/>
          </a:xfrm>
        </p:spPr>
        <p:txBody>
          <a:bodyPr/>
          <a:lstStyle/>
          <a:p>
            <a:r>
              <a:rPr lang="en-US" dirty="0">
                <a:solidFill>
                  <a:srgbClr val="FFC000"/>
                </a:solidFill>
              </a:rPr>
              <a:t>ADNI 3 </a:t>
            </a:r>
            <a:r>
              <a:rPr lang="en-US" dirty="0" smtClean="0">
                <a:solidFill>
                  <a:srgbClr val="FFC000"/>
                </a:solidFill>
              </a:rPr>
              <a:t>protocol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sz="3400" dirty="0">
                <a:solidFill>
                  <a:srgbClr val="FFC000"/>
                </a:solidFill>
              </a:rPr>
              <a:t>only </a:t>
            </a:r>
            <a:r>
              <a:rPr lang="en-US" sz="3400" dirty="0" err="1">
                <a:solidFill>
                  <a:srgbClr val="FFC000"/>
                </a:solidFill>
              </a:rPr>
              <a:t>3T</a:t>
            </a:r>
            <a:r>
              <a:rPr lang="en-US" sz="3400" dirty="0">
                <a:solidFill>
                  <a:srgbClr val="FFC000"/>
                </a:solidFill>
              </a:rPr>
              <a:t>, all sequences in all subjects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273" y="1123950"/>
            <a:ext cx="8809182" cy="3216210"/>
          </a:xfrm>
        </p:spPr>
        <p:txBody>
          <a:bodyPr/>
          <a:lstStyle/>
          <a:p>
            <a:r>
              <a:rPr lang="en-US" dirty="0" smtClean="0"/>
              <a:t>3D </a:t>
            </a:r>
            <a:r>
              <a:rPr lang="en-US" dirty="0" err="1" smtClean="0"/>
              <a:t>T1</a:t>
            </a:r>
            <a:r>
              <a:rPr lang="en-US" dirty="0" smtClean="0"/>
              <a:t> volume </a:t>
            </a:r>
          </a:p>
          <a:p>
            <a:r>
              <a:rPr lang="en-US" dirty="0" err="1" smtClean="0"/>
              <a:t>3D</a:t>
            </a:r>
            <a:r>
              <a:rPr lang="en-US" dirty="0" smtClean="0"/>
              <a:t> FLAIR  </a:t>
            </a:r>
          </a:p>
          <a:p>
            <a:r>
              <a:rPr lang="en-US" dirty="0" err="1" smtClean="0"/>
              <a:t>SWI</a:t>
            </a:r>
            <a:r>
              <a:rPr lang="en-US" dirty="0" smtClean="0"/>
              <a:t> or equivalent</a:t>
            </a:r>
          </a:p>
          <a:p>
            <a:r>
              <a:rPr lang="en-US" dirty="0" smtClean="0"/>
              <a:t>3D ASL </a:t>
            </a:r>
          </a:p>
          <a:p>
            <a:r>
              <a:rPr lang="en-US" dirty="0" err="1" smtClean="0"/>
              <a:t>TF</a:t>
            </a:r>
            <a:r>
              <a:rPr lang="en-US" dirty="0"/>
              <a:t>-fMRI - advanced and </a:t>
            </a:r>
            <a:r>
              <a:rPr lang="en-US" dirty="0" smtClean="0"/>
              <a:t>basic versions</a:t>
            </a:r>
          </a:p>
          <a:p>
            <a:r>
              <a:rPr lang="en-US" dirty="0" smtClean="0"/>
              <a:t>Field map</a:t>
            </a:r>
          </a:p>
          <a:p>
            <a:r>
              <a:rPr lang="en-US" dirty="0" err="1" smtClean="0"/>
              <a:t>dMRI</a:t>
            </a:r>
            <a:r>
              <a:rPr lang="en-US" dirty="0"/>
              <a:t> - advanced and </a:t>
            </a:r>
            <a:r>
              <a:rPr lang="en-US" dirty="0" smtClean="0"/>
              <a:t>basic versions</a:t>
            </a:r>
            <a:endParaRPr lang="en-US" dirty="0"/>
          </a:p>
          <a:p>
            <a:r>
              <a:rPr lang="en-US" dirty="0" smtClean="0"/>
              <a:t>Coronal high resolution </a:t>
            </a:r>
            <a:r>
              <a:rPr lang="en-US" dirty="0" err="1" smtClean="0"/>
              <a:t>T2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28571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953"/>
            <a:ext cx="9144000" cy="583547"/>
          </a:xfrm>
        </p:spPr>
        <p:txBody>
          <a:bodyPr/>
          <a:lstStyle/>
          <a:p>
            <a:r>
              <a:rPr lang="en-US" sz="3400" dirty="0">
                <a:solidFill>
                  <a:srgbClr val="FFC000"/>
                </a:solidFill>
              </a:rPr>
              <a:t>ADNI 3 MRI protocol rationale</a:t>
            </a:r>
            <a:br>
              <a:rPr lang="en-US" sz="3400" dirty="0">
                <a:solidFill>
                  <a:srgbClr val="FFC000"/>
                </a:solidFill>
              </a:rPr>
            </a:br>
            <a:r>
              <a:rPr lang="en-US" sz="2700" dirty="0">
                <a:effectLst/>
              </a:rPr>
              <a:t>3D </a:t>
            </a:r>
            <a:r>
              <a:rPr lang="en-US" sz="2700" dirty="0" err="1">
                <a:effectLst/>
              </a:rPr>
              <a:t>T1</a:t>
            </a:r>
            <a:r>
              <a:rPr lang="en-US" sz="2700" dirty="0">
                <a:effectLst/>
              </a:rPr>
              <a:t> </a:t>
            </a:r>
            <a:endParaRPr lang="en-US" sz="27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914" y="875930"/>
            <a:ext cx="6650182" cy="935625"/>
          </a:xfrm>
        </p:spPr>
        <p:txBody>
          <a:bodyPr/>
          <a:lstStyle/>
          <a:p>
            <a:r>
              <a:rPr lang="en-US" dirty="0" smtClean="0"/>
              <a:t>core </a:t>
            </a:r>
            <a:r>
              <a:rPr lang="en-US" dirty="0"/>
              <a:t>for multi modality comparisons </a:t>
            </a:r>
            <a:endParaRPr lang="en-US" dirty="0" smtClean="0"/>
          </a:p>
          <a:p>
            <a:r>
              <a:rPr lang="en-US" dirty="0" smtClean="0"/>
              <a:t>precise </a:t>
            </a:r>
            <a:r>
              <a:rPr lang="en-US" dirty="0"/>
              <a:t>longitudinal </a:t>
            </a:r>
            <a:r>
              <a:rPr lang="en-US" dirty="0" smtClean="0"/>
              <a:t>measure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1026" name="Picture 2" descr="C:\Users\crj03\Desktop\MPRAGE_Axial_MCSA_C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31" y="2513273"/>
            <a:ext cx="2060969" cy="2321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crj03\Desktop\MPRAGE_Coronal_MCSA_C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6273" y="2513273"/>
            <a:ext cx="2521527" cy="2343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rj03\Desktop\MPRAGE_Sagittal_MCSA_CN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0" r="3294"/>
          <a:stretch/>
        </p:blipFill>
        <p:spPr bwMode="auto">
          <a:xfrm>
            <a:off x="5618018" y="2492235"/>
            <a:ext cx="3144982" cy="235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3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2125"/>
            <a:ext cx="9074727" cy="935625"/>
          </a:xfrm>
        </p:spPr>
        <p:txBody>
          <a:bodyPr/>
          <a:lstStyle/>
          <a:p>
            <a:pPr lvl="1"/>
            <a:r>
              <a:rPr lang="en-US" sz="3100" dirty="0">
                <a:solidFill>
                  <a:srgbClr val="FFC000"/>
                </a:solidFill>
              </a:rPr>
              <a:t>ADNI 3 MRI protocol rationale</a:t>
            </a:r>
            <a:r>
              <a:rPr lang="en-US" sz="3400" dirty="0">
                <a:solidFill>
                  <a:srgbClr val="FFC000"/>
                </a:solidFill>
              </a:rPr>
              <a:t/>
            </a:r>
            <a:br>
              <a:rPr lang="en-US" sz="3400" dirty="0">
                <a:solidFill>
                  <a:srgbClr val="FFC000"/>
                </a:solidFill>
              </a:rPr>
            </a:br>
            <a:r>
              <a:rPr lang="en-US" sz="2400" dirty="0">
                <a:effectLst/>
              </a:rPr>
              <a:t>FLAIR: </a:t>
            </a:r>
            <a:r>
              <a:rPr lang="en-US" sz="2400" dirty="0"/>
              <a:t>CV disease detection – safety standard for trials, required for standard of care local clinical reads</a:t>
            </a:r>
            <a:endParaRPr lang="en-US" sz="2400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crj03\Desktop\FLAIR_MCSA_WMH_Sub_Infarc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1637" y="1174051"/>
            <a:ext cx="3805367" cy="3912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267"/>
            <a:ext cx="9074727" cy="992883"/>
          </a:xfrm>
        </p:spPr>
        <p:txBody>
          <a:bodyPr/>
          <a:lstStyle/>
          <a:p>
            <a:pPr lvl="1"/>
            <a:r>
              <a:rPr lang="en-US" sz="3400" dirty="0">
                <a:solidFill>
                  <a:srgbClr val="FFC000"/>
                </a:solidFill>
              </a:rPr>
              <a:t>ADNI 3 MRI protocol rationale </a:t>
            </a:r>
            <a:br>
              <a:rPr lang="en-US" sz="3400" dirty="0">
                <a:solidFill>
                  <a:srgbClr val="FFC000"/>
                </a:solidFill>
              </a:rPr>
            </a:br>
            <a:r>
              <a:rPr lang="en-US" sz="3400" dirty="0">
                <a:solidFill>
                  <a:srgbClr val="FFC000"/>
                </a:solidFill>
              </a:rPr>
              <a:t> </a:t>
            </a:r>
            <a:r>
              <a:rPr lang="en-US" sz="2700" dirty="0" err="1">
                <a:effectLst/>
              </a:rPr>
              <a:t>SWI</a:t>
            </a:r>
            <a:r>
              <a:rPr lang="en-US" sz="2700" dirty="0">
                <a:effectLst/>
              </a:rPr>
              <a:t>: </a:t>
            </a:r>
            <a:r>
              <a:rPr lang="en-US" sz="2700" dirty="0" err="1"/>
              <a:t>MCB</a:t>
            </a:r>
            <a:r>
              <a:rPr lang="en-US" sz="2700" dirty="0"/>
              <a:t> detection, safety standard for trials, required for standard of care local clinical reads</a:t>
            </a:r>
            <a:endParaRPr lang="en-US" sz="2700" dirty="0">
              <a:solidFill>
                <a:schemeClr val="tx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0909" y="1439023"/>
            <a:ext cx="3463636" cy="346561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3848378" y="3552473"/>
            <a:ext cx="76340" cy="175430"/>
          </a:xfrm>
          <a:prstGeom prst="straightConnector1">
            <a:avLst/>
          </a:prstGeom>
          <a:ln w="254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16953"/>
            <a:ext cx="9144000" cy="642023"/>
          </a:xfrm>
        </p:spPr>
        <p:txBody>
          <a:bodyPr/>
          <a:lstStyle/>
          <a:p>
            <a:pPr lvl="1"/>
            <a:r>
              <a:rPr lang="en-US" sz="3400" dirty="0">
                <a:solidFill>
                  <a:srgbClr val="FFC000"/>
                </a:solidFill>
              </a:rPr>
              <a:t>ADNI 3 MRI protocol rationale</a:t>
            </a:r>
            <a:br>
              <a:rPr lang="en-US" sz="3400" dirty="0">
                <a:solidFill>
                  <a:srgbClr val="FFC000"/>
                </a:solidFill>
              </a:rPr>
            </a:br>
            <a:r>
              <a:rPr lang="en-US" sz="3100" dirty="0"/>
              <a:t>Coronal hi res </a:t>
            </a:r>
            <a:r>
              <a:rPr lang="en-US" sz="3100" dirty="0" err="1"/>
              <a:t>T2</a:t>
            </a:r>
            <a:r>
              <a:rPr lang="en-US" sz="3100" dirty="0"/>
              <a:t>: Hippocampal subfields</a:t>
            </a:r>
            <a:endParaRPr lang="en-US" sz="3100" dirty="0">
              <a:solidFill>
                <a:schemeClr val="tx1"/>
              </a:solidFill>
            </a:endParaRPr>
          </a:p>
        </p:txBody>
      </p:sp>
      <p:pic>
        <p:nvPicPr>
          <p:cNvPr id="1026" name="Picture 2" descr="C:\Users\crj03\Desktop\ADNI_137S4536_20140325_HiResHippo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0"/>
          <a:stretch/>
        </p:blipFill>
        <p:spPr bwMode="auto">
          <a:xfrm>
            <a:off x="1662546" y="1051359"/>
            <a:ext cx="6196658" cy="3917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830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45" y="115735"/>
            <a:ext cx="8936182" cy="1286484"/>
          </a:xfrm>
        </p:spPr>
        <p:txBody>
          <a:bodyPr/>
          <a:lstStyle/>
          <a:p>
            <a:r>
              <a:rPr lang="en-US" sz="3400" dirty="0">
                <a:solidFill>
                  <a:srgbClr val="FFC000"/>
                </a:solidFill>
              </a:rPr>
              <a:t>ADNI 3 MRI protocol rationale </a:t>
            </a:r>
            <a:br>
              <a:rPr lang="en-US" sz="3400" dirty="0">
                <a:solidFill>
                  <a:srgbClr val="FFC000"/>
                </a:solidFill>
              </a:rPr>
            </a:br>
            <a:r>
              <a:rPr lang="en-US" sz="3400" dirty="0">
                <a:solidFill>
                  <a:srgbClr val="FFC000"/>
                </a:solidFill>
              </a:rPr>
              <a:t> </a:t>
            </a:r>
            <a:r>
              <a:rPr lang="en-US" sz="2700" dirty="0">
                <a:effectLst/>
              </a:rPr>
              <a:t>ASL, </a:t>
            </a:r>
            <a:r>
              <a:rPr lang="en-US" sz="2700" dirty="0" err="1">
                <a:effectLst/>
              </a:rPr>
              <a:t>dMRI</a:t>
            </a:r>
            <a:r>
              <a:rPr lang="en-US" sz="2700" dirty="0">
                <a:effectLst/>
              </a:rPr>
              <a:t>, </a:t>
            </a:r>
            <a:r>
              <a:rPr lang="en-US" sz="2700" dirty="0" err="1">
                <a:effectLst/>
              </a:rPr>
              <a:t>TF</a:t>
            </a:r>
            <a:r>
              <a:rPr lang="en-US" sz="2700" dirty="0">
                <a:effectLst/>
              </a:rPr>
              <a:t>-fMRI</a:t>
            </a:r>
            <a:r>
              <a:rPr lang="en-US" sz="3400" dirty="0">
                <a:effectLst/>
              </a:rPr>
              <a:t/>
            </a:r>
            <a:br>
              <a:rPr lang="en-US" sz="3400" dirty="0">
                <a:effectLst/>
              </a:rPr>
            </a:br>
            <a:endParaRPr lang="en-US" sz="3400" dirty="0">
              <a:solidFill>
                <a:srgbClr val="FFC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68312"/>
            <a:ext cx="9144000" cy="3274687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Significant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developments since ADNI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Opportunity to see if advanced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methods cross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diagnostic 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“value”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threshold in clinical trials environment</a:t>
            </a:r>
          </a:p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field continues to seek methods which can be used in Phase 2 which provide an early signal of treatment response</a:t>
            </a:r>
          </a:p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2016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is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2021 </a:t>
            </a: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routine – do not want methods to be outmoded by end of ADNI 3 grant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cycle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1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489" y="205887"/>
            <a:ext cx="8229023" cy="553090"/>
          </a:xfrm>
        </p:spPr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3D </a:t>
            </a:r>
            <a:r>
              <a:rPr lang="en-US" dirty="0" err="1" smtClean="0">
                <a:solidFill>
                  <a:srgbClr val="FFC000"/>
                </a:solidFill>
              </a:rPr>
              <a:t>pCASL</a:t>
            </a:r>
            <a:endParaRPr lang="en-US" dirty="0">
              <a:solidFill>
                <a:srgbClr val="FFC000"/>
              </a:solidFill>
            </a:endParaRPr>
          </a:p>
        </p:txBody>
      </p:sp>
      <p:pic>
        <p:nvPicPr>
          <p:cNvPr id="1026" name="Picture 2" descr="C:\Users\crj03\Desktop\CN_57yrs_CBFmap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07" b="5626"/>
          <a:stretch/>
        </p:blipFill>
        <p:spPr bwMode="auto">
          <a:xfrm>
            <a:off x="2762249" y="903202"/>
            <a:ext cx="4165023" cy="4077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20491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C000"/>
                </a:solidFill>
              </a:rPr>
              <a:t>DTI – FA group map, </a:t>
            </a:r>
            <a:r>
              <a:rPr lang="en-US" sz="2400" dirty="0">
                <a:solidFill>
                  <a:srgbClr val="FFC000"/>
                </a:solidFill>
              </a:rPr>
              <a:t>ADNI CN and AD</a:t>
            </a:r>
          </a:p>
        </p:txBody>
      </p:sp>
      <p:pic>
        <p:nvPicPr>
          <p:cNvPr id="1027" name="Picture 3" descr="C:\Users\crj03\Desktop\meanFA_ADNI_23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" y="1285265"/>
            <a:ext cx="8590375" cy="2865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0054172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Franklin Gothic Demi" pitchFamily="34" charset="0"/>
          </a:defRPr>
        </a:defPPr>
      </a:lstStyle>
    </a:lnDef>
  </a:objectDefaults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Stream</Template>
  <TotalTime>29507</TotalTime>
  <Pages>1</Pages>
  <Words>643</Words>
  <Application>Microsoft Office PowerPoint</Application>
  <PresentationFormat>On-screen Show (16:9)</PresentationFormat>
  <Paragraphs>112</Paragraphs>
  <Slides>17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Stream</vt:lpstr>
      <vt:lpstr>MRI WW-ADNI 2016</vt:lpstr>
      <vt:lpstr>ADNI 3 protocol  only 3T, all sequences in all subjects</vt:lpstr>
      <vt:lpstr>ADNI 3 MRI protocol rationale 3D T1 </vt:lpstr>
      <vt:lpstr>ADNI 3 MRI protocol rationale FLAIR: CV disease detection – safety standard for trials, required for standard of care local clinical reads</vt:lpstr>
      <vt:lpstr>ADNI 3 MRI protocol rationale   SWI: MCB detection, safety standard for trials, required for standard of care local clinical reads</vt:lpstr>
      <vt:lpstr>ADNI 3 MRI protocol rationale Coronal hi res T2: Hippocampal subfields</vt:lpstr>
      <vt:lpstr>ADNI 3 MRI protocol rationale   ASL, dMRI, TF-fMRI </vt:lpstr>
      <vt:lpstr>3D pCASL</vt:lpstr>
      <vt:lpstr>DTI – FA group map, ADNI CN and AD</vt:lpstr>
      <vt:lpstr>PowerPoint Presentation</vt:lpstr>
      <vt:lpstr>MR measures – funded investigators</vt:lpstr>
      <vt:lpstr>ADNI 3 protocol - details</vt:lpstr>
      <vt:lpstr>ADNI 3 protocol - details</vt:lpstr>
      <vt:lpstr> dMRI – advanced and basic</vt:lpstr>
      <vt:lpstr>TF-fMRI - advanced and basic</vt:lpstr>
      <vt:lpstr>dMRI and TF-fMRI – requirements for advanced </vt:lpstr>
      <vt:lpstr>Rollover subjects go to ADNI 3 protocol – i.e. no parallel ADNI 2 protocol for roll overs</vt:lpstr>
    </vt:vector>
  </TitlesOfParts>
  <Company>Mayo Foundation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FMRI - MR Lab Radiology Research Facility</dc:title>
  <dc:creator>BLM01</dc:creator>
  <cp:lastModifiedBy>James Hendrix</cp:lastModifiedBy>
  <cp:revision>3646</cp:revision>
  <cp:lastPrinted>2001-03-29T21:00:15Z</cp:lastPrinted>
  <dcterms:created xsi:type="dcterms:W3CDTF">1999-03-03T22:23:07Z</dcterms:created>
  <dcterms:modified xsi:type="dcterms:W3CDTF">2016-07-20T00:27:25Z</dcterms:modified>
</cp:coreProperties>
</file>