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0.xml" ContentType="application/vnd.openxmlformats-officedocument.theme+xml"/>
  <Override PartName="/ppt/slideLayouts/slideLayout26.xml" ContentType="application/vnd.openxmlformats-officedocument.presentationml.slideLayout+xml"/>
  <Override PartName="/ppt/theme/theme11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5" r:id="rId2"/>
    <p:sldMasterId id="2147483687" r:id="rId3"/>
    <p:sldMasterId id="2147483669" r:id="rId4"/>
    <p:sldMasterId id="2147483675" r:id="rId5"/>
    <p:sldMasterId id="2147483682" r:id="rId6"/>
    <p:sldMasterId id="2147483692" r:id="rId7"/>
    <p:sldMasterId id="2147483662" r:id="rId8"/>
    <p:sldMasterId id="2147483650" r:id="rId9"/>
    <p:sldMasterId id="2147483672" r:id="rId10"/>
    <p:sldMasterId id="2147483699" r:id="rId11"/>
    <p:sldMasterId id="2147483702" r:id="rId12"/>
  </p:sldMasterIdLst>
  <p:notesMasterIdLst>
    <p:notesMasterId r:id="rId17"/>
  </p:notesMasterIdLst>
  <p:sldIdLst>
    <p:sldId id="258" r:id="rId13"/>
    <p:sldId id="281" r:id="rId14"/>
    <p:sldId id="278" r:id="rId15"/>
    <p:sldId id="279" r:id="rId16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es-Davis, Dorothy (FNIH) [T]" initials="JD([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57F"/>
    <a:srgbClr val="FF2121"/>
    <a:srgbClr val="0000FF"/>
    <a:srgbClr val="ECEBEB"/>
    <a:srgbClr val="FFCB05"/>
    <a:srgbClr val="FAA61A"/>
    <a:srgbClr val="8ABB39"/>
    <a:srgbClr val="F0F1E3"/>
    <a:srgbClr val="00A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1" autoAdjust="0"/>
    <p:restoredTop sz="95948" autoAdjust="0"/>
  </p:normalViewPr>
  <p:slideViewPr>
    <p:cSldViewPr>
      <p:cViewPr varScale="1">
        <p:scale>
          <a:sx n="70" d="100"/>
          <a:sy n="70" d="100"/>
        </p:scale>
        <p:origin x="-17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CD2E4C3-07A4-4F6C-BC18-B2D780CEE59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156F1752-CD15-4B38-AC08-675E3CB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tx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9650 </a:t>
            </a:r>
            <a:r>
              <a:rPr lang="en-US" sz="1400" dirty="0">
                <a:solidFill>
                  <a:schemeClr val="tx1"/>
                </a:solidFill>
              </a:rPr>
              <a:t>Rockville Pike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Bethesda, Md., 20814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5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tx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9650 </a:t>
            </a:r>
            <a:r>
              <a:rPr lang="en-US" sz="1400" dirty="0">
                <a:solidFill>
                  <a:schemeClr val="tx1"/>
                </a:solidFill>
              </a:rPr>
              <a:t>Rockville Pike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Bethesda, Md., 20814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6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961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tx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9650 </a:t>
            </a:r>
            <a:r>
              <a:rPr lang="en-US" sz="1400" dirty="0">
                <a:solidFill>
                  <a:schemeClr val="tx1"/>
                </a:solidFill>
              </a:rPr>
              <a:t>Rockville Pike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Bethesda, Md., 20814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68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u="sng" dirty="0">
                <a:solidFill>
                  <a:srgbClr val="FFCB05"/>
                </a:solidFill>
              </a:rPr>
              <a:t>www.fnih.org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1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9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7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6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11457F"/>
          </a:solidFill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ADE2"/>
          </a:solidFill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87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AA61A"/>
          </a:solidFill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6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AA61A"/>
          </a:solidFill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20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11457F"/>
          </a:solidFill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69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3" y="3326145"/>
            <a:ext cx="5661619" cy="164630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Add the title of your presentation here</a:t>
            </a:r>
            <a:endParaRPr lang="en-US" dirty="0"/>
          </a:p>
        </p:txBody>
      </p:sp>
      <p:sp>
        <p:nvSpPr>
          <p:cNvPr id="11" name="Subtitle 1"/>
          <p:cNvSpPr txBox="1">
            <a:spLocks/>
          </p:cNvSpPr>
          <p:nvPr userDrawn="1"/>
        </p:nvSpPr>
        <p:spPr>
          <a:xfrm>
            <a:off x="3389892" y="6482697"/>
            <a:ext cx="1050635" cy="213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34248" y="6520837"/>
            <a:ext cx="1238059" cy="2091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8730" y="4972051"/>
            <a:ext cx="2938463" cy="51434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4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>
                <a:solidFill>
                  <a:srgbClr val="CCCCCC"/>
                </a:solidFill>
              </a:rPr>
              <a:pPr/>
              <a:t>‹#›</a:t>
            </a:fld>
            <a:endParaRPr lang="en-US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58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>
                <a:solidFill>
                  <a:srgbClr val="CCCCCC"/>
                </a:solidFill>
              </a:rPr>
              <a:pPr/>
              <a:t>‹#›</a:t>
            </a:fld>
            <a:endParaRPr lang="en-US">
              <a:solidFill>
                <a:srgbClr val="CCCCCC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89" y="965200"/>
            <a:ext cx="3887787" cy="34925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5927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>
                <a:solidFill>
                  <a:srgbClr val="CCCCCC"/>
                </a:solidFill>
              </a:rPr>
              <a:pPr/>
              <a:t>‹#›</a:t>
            </a:fld>
            <a:endParaRPr lang="en-US">
              <a:solidFill>
                <a:srgbClr val="CCCCC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204789" y="1403202"/>
          <a:ext cx="5953651" cy="3870960"/>
        </p:xfrm>
        <a:graphic>
          <a:graphicData uri="http://schemas.openxmlformats.org/drawingml/2006/table">
            <a:tbl>
              <a:tblPr firstRow="1" lastRow="1" bandRow="1">
                <a:tableStyleId>{1FECB4D8-DB02-4DC6-A0A2-4F2EBAE1DC90}</a:tableStyleId>
              </a:tblPr>
              <a:tblGrid>
                <a:gridCol w="4802371"/>
                <a:gridCol w="716415"/>
                <a:gridCol w="434865"/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Answer Choices</a:t>
                      </a:r>
                      <a:endParaRPr lang="en-US" sz="15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5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 than one year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 to 3 years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 to 5 years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25.00%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to 7 years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15.00%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 than seven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years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40.00%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5889" y="965200"/>
            <a:ext cx="4478337" cy="34925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87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66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0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54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emf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jpe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7543798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4"/>
            <a:ext cx="1600200" cy="5638801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629400"/>
            <a:ext cx="9144000" cy="246221"/>
          </a:xfrm>
          <a:prstGeom prst="rect">
            <a:avLst/>
          </a:prstGeom>
          <a:solidFill>
            <a:srgbClr val="FAA61A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Click to edit Master title style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4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6" r:id="rId4"/>
    <p:sldLayoutId id="214748369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789" y="1600201"/>
            <a:ext cx="84820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788" y="62548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fld id="{537D1D7B-70B5-9D4F-A9E5-525C1090DAAC}" type="datetime4">
              <a:rPr lang="en-US" smtClean="0"/>
              <a:pPr defTabSz="609585"/>
              <a:t>July 21,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37446"/>
            <a:ext cx="384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pPr defTabSz="609585"/>
            <a:fld id="{7FE0505B-37A8-D24C-BEF3-C2D216B51C70}" type="slidenum">
              <a:rPr lang="en-US" smtClean="0"/>
              <a:pPr defTabSz="609585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6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 ftr="0"/>
  <p:txStyles>
    <p:titleStyle>
      <a:lvl1pPr algn="l" defTabSz="457189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spcBef>
          <a:spcPct val="20000"/>
        </a:spcBef>
        <a:buFont typeface="Arial"/>
        <a:buNone/>
        <a:defRPr sz="1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444508"/>
            <a:ext cx="8229600" cy="521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36" y="982199"/>
            <a:ext cx="5332507" cy="33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7" y="6420103"/>
            <a:ext cx="6260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defTabSz="609585"/>
            <a:fld id="{A88B48FB-E956-2048-9E74-C69E7CAA26CC}" type="slidenum">
              <a:rPr lang="en-US" smtClean="0">
                <a:solidFill>
                  <a:srgbClr val="CCCCCC"/>
                </a:solidFill>
              </a:rPr>
              <a:pPr defTabSz="609585"/>
              <a:t>‹#›</a:t>
            </a:fld>
            <a:endParaRPr lang="en-US">
              <a:solidFill>
                <a:srgbClr val="CCCCCC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20101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le 1"/>
          <p:cNvSpPr txBox="1">
            <a:spLocks/>
          </p:cNvSpPr>
          <p:nvPr/>
        </p:nvSpPr>
        <p:spPr>
          <a:xfrm>
            <a:off x="-56474" y="6485937"/>
            <a:ext cx="1050635" cy="213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333333">
                    <a:tint val="75000"/>
                  </a:srgbClr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333333">
                  <a:tint val="75000"/>
                </a:srgbClr>
              </a:solidFill>
              <a:latin typeface="Helvetica Neue"/>
              <a:cs typeface="Helvetica Neue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4789" y="972237"/>
            <a:ext cx="8780463" cy="0"/>
          </a:xfrm>
          <a:prstGeom prst="line">
            <a:avLst/>
          </a:prstGeom>
          <a:ln w="635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6477" y="6541772"/>
            <a:ext cx="1060919" cy="1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l" defTabSz="457189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tx1"/>
          </a:solidFill>
          <a:latin typeface="Arial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7543798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4"/>
            <a:ext cx="1600200" cy="5638801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14528" r="-418" b="69310"/>
          <a:stretch/>
        </p:blipFill>
        <p:spPr>
          <a:xfrm>
            <a:off x="-3660" y="5638800"/>
            <a:ext cx="754745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7543798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524499" y="2019301"/>
            <a:ext cx="5638802" cy="160020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5638800"/>
            <a:ext cx="7543798" cy="1219200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0800000">
            <a:off x="-2629" y="-2"/>
            <a:ext cx="7546427" cy="5638801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798" y="0"/>
            <a:ext cx="1600202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952499" y="-952497"/>
            <a:ext cx="5638802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-2" y="5638801"/>
            <a:ext cx="7543799" cy="1255984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798" y="0"/>
            <a:ext cx="1600202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952499" y="-952497"/>
            <a:ext cx="5638802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1"/>
            <a:ext cx="1600200" cy="5638803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38802"/>
            <a:ext cx="7543799" cy="1219197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952499" y="-952497"/>
            <a:ext cx="5638802" cy="7543798"/>
          </a:xfrm>
          <a:prstGeom prst="rect">
            <a:avLst/>
          </a:prstGeom>
          <a:solidFill>
            <a:srgbClr val="F0F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1"/>
            <a:ext cx="1600200" cy="5638803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38802"/>
            <a:ext cx="7543799" cy="1295398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7543799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5"/>
          <a:stretch/>
        </p:blipFill>
        <p:spPr>
          <a:xfrm>
            <a:off x="7543798" y="0"/>
            <a:ext cx="1600201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4457695" y="2171702"/>
            <a:ext cx="228605" cy="9143999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1" r:id="rId2"/>
    <p:sldLayoutId id="2147483685" r:id="rId3"/>
    <p:sldLayoutId id="2147483690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6781800" cy="11430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0" dirty="0">
                <a:latin typeface="Calibri" panose="020F0502020204030204" pitchFamily="34" charset="0"/>
                <a:cs typeface="Arial" pitchFamily="34" charset="0"/>
              </a:rPr>
              <a:t>ADNI PPSB </a:t>
            </a:r>
            <a:r>
              <a:rPr lang="en-US" sz="4000" b="0" dirty="0" smtClean="0">
                <a:latin typeface="Calibri" panose="020F0502020204030204" pitchFamily="34" charset="0"/>
                <a:cs typeface="Arial" pitchFamily="34" charset="0"/>
              </a:rPr>
              <a:t>Update</a:t>
            </a:r>
            <a:r>
              <a:rPr lang="en-US" sz="4000" b="0" dirty="0">
                <a:latin typeface="Calibri" panose="020F0502020204030204" pitchFamily="34" charset="0"/>
                <a:cs typeface="Arial" pitchFamily="34" charset="0"/>
              </a:rPr>
              <a:t/>
            </a:r>
            <a:br>
              <a:rPr lang="en-US" sz="4000" b="0" dirty="0">
                <a:latin typeface="Calibri" panose="020F0502020204030204" pitchFamily="34" charset="0"/>
                <a:cs typeface="Arial" pitchFamily="34" charset="0"/>
              </a:rPr>
            </a:br>
            <a:endParaRPr lang="en-US" sz="3200" b="0" i="1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6011" y="5715000"/>
            <a:ext cx="6400800" cy="914400"/>
          </a:xfrm>
        </p:spPr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WW ADNI Meeting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22 July, 2016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4" name="Picture 35" descr="adni_logo_150x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0"/>
            <a:ext cx="1600200" cy="111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An Eventful Year…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sz="2400" dirty="0" smtClean="0"/>
              <a:t>Successful renewal of ADNI (ADNI-3)</a:t>
            </a:r>
          </a:p>
          <a:p>
            <a:r>
              <a:rPr lang="en-US" sz="2400" dirty="0" smtClean="0"/>
              <a:t>PPSB had an opportunity to contribute</a:t>
            </a:r>
          </a:p>
          <a:p>
            <a:pPr lvl="1"/>
            <a:r>
              <a:rPr lang="en-US" sz="2000" dirty="0" smtClean="0"/>
              <a:t>PPSB/Biomarker Core Due Diligence on selection of analytical </a:t>
            </a:r>
            <a:r>
              <a:rPr lang="en-US" sz="2000" dirty="0" smtClean="0"/>
              <a:t>platform </a:t>
            </a:r>
            <a:r>
              <a:rPr lang="en-US" sz="2000" dirty="0" smtClean="0"/>
              <a:t>for CSF A</a:t>
            </a:r>
            <a:r>
              <a:rPr lang="el-GR" sz="2000" dirty="0" smtClean="0"/>
              <a:t>β</a:t>
            </a:r>
            <a:r>
              <a:rPr lang="en-US" sz="2000" dirty="0" smtClean="0"/>
              <a:t> and tau, </a:t>
            </a:r>
            <a:r>
              <a:rPr lang="en-US" sz="2000" dirty="0" smtClean="0"/>
              <a:t>led by Johan </a:t>
            </a:r>
            <a:r>
              <a:rPr lang="en-US" sz="2000" dirty="0" err="1" smtClean="0"/>
              <a:t>Luthman</a:t>
            </a:r>
            <a:r>
              <a:rPr lang="en-US" sz="2000" dirty="0" smtClean="0"/>
              <a:t>, </a:t>
            </a:r>
            <a:r>
              <a:rPr lang="en-US" sz="2000" dirty="0" smtClean="0"/>
              <a:t>resulted in selection of </a:t>
            </a:r>
            <a:r>
              <a:rPr lang="en-US" sz="2000" dirty="0" smtClean="0"/>
              <a:t>Roche </a:t>
            </a:r>
            <a:r>
              <a:rPr lang="en-US" sz="2000" dirty="0" err="1" smtClean="0"/>
              <a:t>Elecsys</a:t>
            </a:r>
            <a:r>
              <a:rPr lang="en-US" sz="2000" dirty="0" smtClean="0"/>
              <a:t> platform </a:t>
            </a:r>
            <a:r>
              <a:rPr lang="en-US" sz="2000" dirty="0" smtClean="0"/>
              <a:t>– will be used to analyze all CSF samples obtained to </a:t>
            </a:r>
            <a:r>
              <a:rPr lang="en-US" sz="2000" dirty="0" smtClean="0"/>
              <a:t>date (3-4Q 2016)</a:t>
            </a:r>
            <a:endParaRPr lang="en-US" sz="2000" dirty="0" smtClean="0"/>
          </a:p>
          <a:p>
            <a:pPr lvl="1"/>
            <a:r>
              <a:rPr lang="en-US" sz="2000" dirty="0" smtClean="0"/>
              <a:t>Clinical Endpoints </a:t>
            </a:r>
            <a:r>
              <a:rPr lang="en-US" sz="2000" dirty="0" smtClean="0"/>
              <a:t>Working Group  </a:t>
            </a:r>
            <a:r>
              <a:rPr lang="en-US" sz="2000" dirty="0" smtClean="0"/>
              <a:t>proposed addition of a performance based functional measure, the </a:t>
            </a:r>
            <a:r>
              <a:rPr lang="en-US" sz="2000" dirty="0" smtClean="0"/>
              <a:t>Financial Capacity Instrument, and continuation of the </a:t>
            </a:r>
            <a:r>
              <a:rPr lang="en-US" sz="2000" dirty="0" err="1" smtClean="0"/>
              <a:t>Cogstate</a:t>
            </a:r>
            <a:r>
              <a:rPr lang="en-US" sz="2000" dirty="0" smtClean="0"/>
              <a:t> computerized battery</a:t>
            </a:r>
            <a:endParaRPr lang="en-US" sz="2000" dirty="0" smtClean="0"/>
          </a:p>
          <a:p>
            <a:pPr lvl="1"/>
            <a:r>
              <a:rPr lang="en-US" sz="2000" dirty="0" smtClean="0"/>
              <a:t>Other clinical and cognitive endpoints retained </a:t>
            </a:r>
          </a:p>
          <a:p>
            <a:pPr lvl="2"/>
            <a:r>
              <a:rPr lang="en-US" sz="1600" dirty="0" smtClean="0"/>
              <a:t>To permit assessment of </a:t>
            </a:r>
            <a:r>
              <a:rPr lang="en-US" sz="1600" dirty="0" err="1" smtClean="0"/>
              <a:t>longterm</a:t>
            </a:r>
            <a:r>
              <a:rPr lang="en-US" sz="1600" dirty="0" smtClean="0"/>
              <a:t> change </a:t>
            </a:r>
          </a:p>
          <a:p>
            <a:pPr lvl="2"/>
            <a:r>
              <a:rPr lang="en-US" sz="1600" dirty="0" smtClean="0"/>
              <a:t>For comparability with WW </a:t>
            </a:r>
            <a:r>
              <a:rPr lang="en-US" sz="1600" dirty="0" smtClean="0"/>
              <a:t>ADNI</a:t>
            </a: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39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b="0" dirty="0" smtClean="0"/>
              <a:t>Keen </a:t>
            </a:r>
            <a:r>
              <a:rPr lang="en-US" sz="3600" b="0" dirty="0" smtClean="0"/>
              <a:t>interest in the selection of a tau PET tracer</a:t>
            </a:r>
            <a:endParaRPr lang="en-US" sz="36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sz="2000" dirty="0"/>
              <a:t>All ADNI3 subjects will get longitudinal tau </a:t>
            </a:r>
            <a:r>
              <a:rPr lang="en-US" sz="2000" dirty="0" smtClean="0"/>
              <a:t>PET</a:t>
            </a:r>
          </a:p>
          <a:p>
            <a:r>
              <a:rPr lang="en-US" sz="2000" dirty="0" smtClean="0"/>
              <a:t>AV1451 </a:t>
            </a:r>
            <a:r>
              <a:rPr lang="en-US" sz="2000" dirty="0" smtClean="0"/>
              <a:t>ready to go, but experience with another tracer desirable</a:t>
            </a:r>
            <a:endParaRPr lang="en-US" sz="1600" dirty="0" smtClean="0"/>
          </a:p>
          <a:p>
            <a:r>
              <a:rPr lang="en-US" sz="2000" dirty="0" smtClean="0"/>
              <a:t>6 companies presented to </a:t>
            </a:r>
            <a:r>
              <a:rPr lang="en-US" sz="2000" dirty="0" smtClean="0"/>
              <a:t>PPSB Tau </a:t>
            </a:r>
            <a:r>
              <a:rPr lang="en-US" sz="2000" dirty="0" smtClean="0"/>
              <a:t>PET </a:t>
            </a:r>
            <a:r>
              <a:rPr lang="en-US" sz="2000" dirty="0" smtClean="0"/>
              <a:t>Endpoints Working Group </a:t>
            </a:r>
            <a:r>
              <a:rPr lang="en-US" sz="2000" dirty="0" smtClean="0"/>
              <a:t>(29 February):</a:t>
            </a:r>
          </a:p>
          <a:p>
            <a:pPr lvl="1"/>
            <a:r>
              <a:rPr lang="en-US" sz="1800" dirty="0" smtClean="0"/>
              <a:t>AVID, GE, Genentech, Merck, </a:t>
            </a:r>
            <a:r>
              <a:rPr lang="en-US" sz="1800" dirty="0" err="1" smtClean="0"/>
              <a:t>Piramal</a:t>
            </a:r>
            <a:r>
              <a:rPr lang="en-US" sz="1800" dirty="0" smtClean="0"/>
              <a:t>, Roche</a:t>
            </a:r>
          </a:p>
          <a:p>
            <a:pPr lvl="1"/>
            <a:r>
              <a:rPr lang="en-US" sz="1800" dirty="0" smtClean="0"/>
              <a:t>Scientific and logistical challenges defined</a:t>
            </a:r>
          </a:p>
          <a:p>
            <a:r>
              <a:rPr lang="en-US" sz="2000" dirty="0" smtClean="0"/>
              <a:t>Other factors militate against introduction of another tau tracer</a:t>
            </a:r>
          </a:p>
          <a:p>
            <a:pPr lvl="1"/>
            <a:r>
              <a:rPr lang="en-US" sz="1800" dirty="0" smtClean="0"/>
              <a:t>All rollovers scanned in Y1; all new subjects scanned </a:t>
            </a:r>
            <a:r>
              <a:rPr lang="en-US" sz="1800" dirty="0" smtClean="0"/>
              <a:t>at BL (</a:t>
            </a:r>
            <a:r>
              <a:rPr lang="en-US" sz="1800" dirty="0" smtClean="0"/>
              <a:t>likely within 2y)</a:t>
            </a:r>
            <a:endParaRPr lang="en-US" sz="1800" dirty="0" smtClean="0"/>
          </a:p>
          <a:p>
            <a:pPr lvl="1"/>
            <a:r>
              <a:rPr lang="en-US" sz="1800" dirty="0" smtClean="0"/>
              <a:t>All followup scans with the same tracer</a:t>
            </a:r>
          </a:p>
          <a:p>
            <a:pPr lvl="1"/>
            <a:r>
              <a:rPr lang="en-US" sz="1800" dirty="0"/>
              <a:t>Do we have sufficient power across all  ADNI dx subgroups to permit splitting the </a:t>
            </a:r>
            <a:r>
              <a:rPr lang="en-US" sz="1800" dirty="0" smtClean="0"/>
              <a:t>sample if another tracer became available?</a:t>
            </a:r>
            <a:endParaRPr lang="en-US" sz="1800" dirty="0"/>
          </a:p>
          <a:p>
            <a:r>
              <a:rPr lang="en-US" sz="2000" dirty="0" smtClean="0"/>
              <a:t>Tau tracer committee: Chet Mathis, Bill Jagust, Eric </a:t>
            </a:r>
            <a:r>
              <a:rPr lang="en-US" sz="2000" dirty="0" err="1" smtClean="0"/>
              <a:t>Reiman</a:t>
            </a:r>
            <a:r>
              <a:rPr lang="en-US" sz="2000" dirty="0" smtClean="0"/>
              <a:t>, &amp; 2 PPSB members, Mark Schmidt (Janssen) and Greg Klein (</a:t>
            </a:r>
            <a:r>
              <a:rPr lang="en-US" sz="2000" dirty="0" err="1" smtClean="0"/>
              <a:t>Bioclinica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8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Other discussions</a:t>
            </a:r>
            <a:endParaRPr lang="en-US" sz="36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229600" cy="4495800"/>
          </a:xfrm>
        </p:spPr>
        <p:txBody>
          <a:bodyPr/>
          <a:lstStyle/>
          <a:p>
            <a:r>
              <a:rPr lang="en-US" sz="2400" dirty="0" smtClean="0"/>
              <a:t>Should </a:t>
            </a:r>
            <a:r>
              <a:rPr lang="en-US" sz="2400" dirty="0" smtClean="0"/>
              <a:t>further development of new/improved  platforms for </a:t>
            </a:r>
            <a:r>
              <a:rPr lang="en-US" sz="2400" dirty="0"/>
              <a:t>A</a:t>
            </a:r>
            <a:r>
              <a:rPr lang="el-GR" sz="2400" dirty="0"/>
              <a:t>β</a:t>
            </a:r>
            <a:r>
              <a:rPr lang="en-US" sz="2400" dirty="0" smtClean="0"/>
              <a:t>42 be supported?</a:t>
            </a:r>
          </a:p>
          <a:p>
            <a:pPr lvl="1"/>
            <a:r>
              <a:rPr lang="en-US" sz="2000" dirty="0" smtClean="0"/>
              <a:t>Prioritize </a:t>
            </a:r>
            <a:r>
              <a:rPr lang="en-US" sz="2000" dirty="0" smtClean="0"/>
              <a:t>novel biomarkers over incremental improvements in </a:t>
            </a:r>
            <a:r>
              <a:rPr lang="en-US" sz="2000" dirty="0"/>
              <a:t>A</a:t>
            </a:r>
            <a:r>
              <a:rPr lang="el-GR" sz="2000" dirty="0" smtClean="0"/>
              <a:t>β</a:t>
            </a:r>
            <a:r>
              <a:rPr lang="en-US" sz="2000" dirty="0" smtClean="0"/>
              <a:t> assays</a:t>
            </a:r>
            <a:r>
              <a:rPr lang="en-US" sz="2000" dirty="0" smtClean="0"/>
              <a:t>?</a:t>
            </a:r>
          </a:p>
          <a:p>
            <a:pPr lvl="1"/>
            <a:r>
              <a:rPr lang="en-US" sz="2000" dirty="0" smtClean="0"/>
              <a:t>Making the most of a scarce resource</a:t>
            </a:r>
          </a:p>
          <a:p>
            <a:pPr lvl="2"/>
            <a:r>
              <a:rPr lang="en-US" sz="1600" dirty="0" smtClean="0"/>
              <a:t>Previously thawed remnants of aliquots used </a:t>
            </a:r>
          </a:p>
          <a:p>
            <a:pPr lvl="2"/>
            <a:r>
              <a:rPr lang="en-US" sz="1600" dirty="0" smtClean="0"/>
              <a:t>Sufficient number of new aliquots ? (see inventory in LONI)</a:t>
            </a:r>
            <a:endParaRPr lang="en-US" sz="1600" dirty="0" smtClean="0"/>
          </a:p>
          <a:p>
            <a:pPr lvl="1"/>
            <a:r>
              <a:rPr lang="en-US" sz="2000" dirty="0" smtClean="0"/>
              <a:t>Process: application </a:t>
            </a:r>
            <a:r>
              <a:rPr lang="en-US" sz="2000" dirty="0" smtClean="0"/>
              <a:t>through </a:t>
            </a:r>
            <a:r>
              <a:rPr lang="en-US" sz="2000" dirty="0" smtClean="0"/>
              <a:t>RARC/final </a:t>
            </a:r>
            <a:r>
              <a:rPr lang="en-US" sz="2000" dirty="0" smtClean="0"/>
              <a:t>decision by </a:t>
            </a:r>
            <a:r>
              <a:rPr lang="en-US" sz="2000" dirty="0" smtClean="0"/>
              <a:t>NIA</a:t>
            </a:r>
          </a:p>
          <a:p>
            <a:r>
              <a:rPr lang="en-US" sz="2400" dirty="0" smtClean="0"/>
              <a:t>Presentation by 11 companies in a blood-based biomarker deep dive held at April FTF meeting</a:t>
            </a:r>
            <a:r>
              <a:rPr lang="en-US" sz="2400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NIH slide templa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Interior presenta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M-template-20140529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Data slides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 blue neural network bott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blue w/yellow, 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ight blue w/dark blue, 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Yellow w/dark blue, light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Yellow w/light blue, dark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 white w/green, dark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rk blue with neural network, 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Interior presenta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FNIH new template - April 2015</Template>
  <TotalTime>8101</TotalTime>
  <Words>329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FNIH slide templates</vt:lpstr>
      <vt:lpstr>Dark blue neural network bottom</vt:lpstr>
      <vt:lpstr>Dark blue w/yellow, green</vt:lpstr>
      <vt:lpstr>Light blue w/dark blue, yellow</vt:lpstr>
      <vt:lpstr>Yellow w/dark blue, light blue</vt:lpstr>
      <vt:lpstr>Yellow w/light blue, dark blue</vt:lpstr>
      <vt:lpstr>Off white w/green, dark blue</vt:lpstr>
      <vt:lpstr>Dark blue with neural network, yellow</vt:lpstr>
      <vt:lpstr>Interior presentation slides</vt:lpstr>
      <vt:lpstr>1_Interior presentation slides</vt:lpstr>
      <vt:lpstr>SM-template-20140529</vt:lpstr>
      <vt:lpstr>Data slides</vt:lpstr>
      <vt:lpstr>ADNI PPSB Update </vt:lpstr>
      <vt:lpstr>An Eventful Year…</vt:lpstr>
      <vt:lpstr>Keen interest in the selection of a tau PET tracer</vt:lpstr>
      <vt:lpstr>Other discussions</vt:lpstr>
    </vt:vector>
  </TitlesOfParts>
  <Company>NIH\OD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ADNI Private Partner Scientific Board (PPSB)</dc:title>
  <dc:creator>Jones-Davis, Dorothy (FNIH) [T]</dc:creator>
  <cp:lastModifiedBy>Novak, Gerald P [JRDUS]</cp:lastModifiedBy>
  <cp:revision>179</cp:revision>
  <cp:lastPrinted>2015-06-29T13:49:32Z</cp:lastPrinted>
  <dcterms:created xsi:type="dcterms:W3CDTF">2015-06-25T18:58:07Z</dcterms:created>
  <dcterms:modified xsi:type="dcterms:W3CDTF">2016-07-21T23:30:59Z</dcterms:modified>
</cp:coreProperties>
</file>