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8"/>
  </p:notesMasterIdLst>
  <p:sldIdLst>
    <p:sldId id="256" r:id="rId3"/>
    <p:sldId id="291" r:id="rId4"/>
    <p:sldId id="292" r:id="rId5"/>
    <p:sldId id="267" r:id="rId6"/>
    <p:sldId id="268" r:id="rId7"/>
    <p:sldId id="269" r:id="rId8"/>
    <p:sldId id="270" r:id="rId9"/>
    <p:sldId id="290" r:id="rId10"/>
    <p:sldId id="272" r:id="rId11"/>
    <p:sldId id="274"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94"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104" autoAdjust="0"/>
    <p:restoredTop sz="94660"/>
  </p:normalViewPr>
  <p:slideViewPr>
    <p:cSldViewPr snapToGrid="0">
      <p:cViewPr>
        <p:scale>
          <a:sx n="125" d="100"/>
          <a:sy n="125" d="100"/>
        </p:scale>
        <p:origin x="-894" y="-18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ndr-fas\CNDR%20Shared\John%20Robinson\co-morbidity%20paper\comorbid%20cohort.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ndr-fas\CNDR%20Shared\John%20Robinson\co-morbidity%20paper\comorbid%20coho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Sheet1!$E$29</c:f>
              <c:strCache>
                <c:ptCount val="1"/>
                <c:pt idx="0">
                  <c:v>Ageing (n=61)</c:v>
                </c:pt>
              </c:strCache>
            </c:strRef>
          </c:tx>
          <c:dPt>
            <c:idx val="0"/>
            <c:bubble3D val="0"/>
            <c:spPr>
              <a:solidFill>
                <a:schemeClr val="bg1">
                  <a:lumMod val="75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1CE0-430F-ACDE-568EC72B2901}"/>
              </c:ext>
            </c:extLst>
          </c:dPt>
          <c:dPt>
            <c:idx val="1"/>
            <c:bubble3D val="0"/>
            <c:spPr>
              <a:solidFill>
                <a:srgbClr val="00B0F0"/>
              </a:solidFill>
              <a:ln w="19050">
                <a:solidFill>
                  <a:schemeClr val="lt1"/>
                </a:solidFill>
              </a:ln>
              <a:effectLst/>
            </c:spPr>
            <c:extLst xmlns:c16r2="http://schemas.microsoft.com/office/drawing/2015/06/chart">
              <c:ext xmlns:c16="http://schemas.microsoft.com/office/drawing/2014/chart" uri="{C3380CC4-5D6E-409C-BE32-E72D297353CC}">
                <c16:uniqueId val="{00000003-1CE0-430F-ACDE-568EC72B2901}"/>
              </c:ext>
            </c:extLst>
          </c:dPt>
          <c:dPt>
            <c:idx val="2"/>
            <c:bubble3D val="0"/>
            <c:spPr>
              <a:solidFill>
                <a:srgbClr val="7030A0"/>
              </a:solidFill>
              <a:ln w="19050">
                <a:solidFill>
                  <a:schemeClr val="lt1"/>
                </a:solidFill>
              </a:ln>
              <a:effectLst/>
            </c:spPr>
            <c:extLst xmlns:c16r2="http://schemas.microsoft.com/office/drawing/2015/06/chart">
              <c:ext xmlns:c16="http://schemas.microsoft.com/office/drawing/2014/chart" uri="{C3380CC4-5D6E-409C-BE32-E72D297353CC}">
                <c16:uniqueId val="{00000005-1CE0-430F-ACDE-568EC72B2901}"/>
              </c:ext>
            </c:extLst>
          </c:dPt>
          <c:dPt>
            <c:idx val="3"/>
            <c:bubble3D val="0"/>
            <c:spPr>
              <a:solidFill>
                <a:srgbClr val="FFC000"/>
              </a:solidFill>
              <a:ln w="19050">
                <a:solidFill>
                  <a:schemeClr val="lt1"/>
                </a:solidFill>
              </a:ln>
              <a:effectLst/>
            </c:spPr>
            <c:extLst xmlns:c16r2="http://schemas.microsoft.com/office/drawing/2015/06/chart">
              <c:ext xmlns:c16="http://schemas.microsoft.com/office/drawing/2014/chart" uri="{C3380CC4-5D6E-409C-BE32-E72D297353CC}">
                <c16:uniqueId val="{00000007-1CE0-430F-ACDE-568EC72B2901}"/>
              </c:ext>
            </c:extLst>
          </c:dPt>
          <c:dPt>
            <c:idx val="4"/>
            <c:bubble3D val="0"/>
            <c:spPr>
              <a:solidFill>
                <a:srgbClr val="E1594B"/>
              </a:solidFill>
              <a:ln w="19050">
                <a:solidFill>
                  <a:schemeClr val="lt1"/>
                </a:solidFill>
              </a:ln>
              <a:effectLst/>
            </c:spPr>
            <c:extLst xmlns:c16r2="http://schemas.microsoft.com/office/drawing/2015/06/chart">
              <c:ext xmlns:c16="http://schemas.microsoft.com/office/drawing/2014/chart" uri="{C3380CC4-5D6E-409C-BE32-E72D297353CC}">
                <c16:uniqueId val="{00000009-1CE0-430F-ACDE-568EC72B2901}"/>
              </c:ext>
            </c:extLst>
          </c:dPt>
          <c:dPt>
            <c:idx val="5"/>
            <c:bubble3D val="0"/>
            <c:spPr>
              <a:solidFill>
                <a:srgbClr val="A568D2"/>
              </a:solidFill>
              <a:ln w="19050">
                <a:solidFill>
                  <a:schemeClr val="lt1"/>
                </a:solidFill>
              </a:ln>
              <a:effectLst/>
            </c:spPr>
            <c:extLst xmlns:c16r2="http://schemas.microsoft.com/office/drawing/2015/06/chart">
              <c:ext xmlns:c16="http://schemas.microsoft.com/office/drawing/2014/chart" uri="{C3380CC4-5D6E-409C-BE32-E72D297353CC}">
                <c16:uniqueId val="{0000000B-1CE0-430F-ACDE-568EC72B2901}"/>
              </c:ext>
            </c:extLst>
          </c:dPt>
          <c:dPt>
            <c:idx val="6"/>
            <c:bubble3D val="0"/>
            <c:spPr>
              <a:solidFill>
                <a:srgbClr val="612A8A"/>
              </a:solidFill>
              <a:ln w="19050">
                <a:solidFill>
                  <a:schemeClr val="lt1"/>
                </a:solidFill>
              </a:ln>
              <a:effectLst/>
            </c:spPr>
            <c:extLst xmlns:c16r2="http://schemas.microsoft.com/office/drawing/2015/06/chart">
              <c:ext xmlns:c16="http://schemas.microsoft.com/office/drawing/2014/chart" uri="{C3380CC4-5D6E-409C-BE32-E72D297353CC}">
                <c16:uniqueId val="{0000000D-1CE0-430F-ACDE-568EC72B2901}"/>
              </c:ext>
            </c:extLst>
          </c:dPt>
          <c:dPt>
            <c:idx val="7"/>
            <c:bubble3D val="0"/>
            <c:spPr>
              <a:solidFill>
                <a:srgbClr val="FFC000"/>
              </a:solidFill>
              <a:ln w="19050">
                <a:solidFill>
                  <a:schemeClr val="lt1"/>
                </a:solidFill>
              </a:ln>
              <a:effectLst/>
            </c:spPr>
            <c:extLst xmlns:c16r2="http://schemas.microsoft.com/office/drawing/2015/06/chart">
              <c:ext xmlns:c16="http://schemas.microsoft.com/office/drawing/2014/chart" uri="{C3380CC4-5D6E-409C-BE32-E72D297353CC}">
                <c16:uniqueId val="{0000000F-1CE0-430F-ACDE-568EC72B2901}"/>
              </c:ext>
            </c:extLst>
          </c:dPt>
          <c:dPt>
            <c:idx val="8"/>
            <c:bubble3D val="0"/>
            <c:spPr>
              <a:solidFill>
                <a:srgbClr val="E1594B"/>
              </a:solidFill>
              <a:ln w="19050">
                <a:solidFill>
                  <a:schemeClr val="lt1"/>
                </a:solidFill>
              </a:ln>
              <a:effectLst/>
            </c:spPr>
            <c:extLst xmlns:c16r2="http://schemas.microsoft.com/office/drawing/2015/06/chart">
              <c:ext xmlns:c16="http://schemas.microsoft.com/office/drawing/2014/chart" uri="{C3380CC4-5D6E-409C-BE32-E72D297353CC}">
                <c16:uniqueId val="{00000011-1CE0-430F-ACDE-568EC72B2901}"/>
              </c:ext>
            </c:extLst>
          </c:dPt>
          <c:dLbls>
            <c:dLbl>
              <c:idx val="0"/>
              <c:layout>
                <c:manualLayout>
                  <c:x val="0.12276785714285714"/>
                  <c:y val="-3.3959545817642413E-2"/>
                </c:manualLayout>
              </c:layout>
              <c:tx>
                <c:rich>
                  <a:bodyPr/>
                  <a:lstStyle/>
                  <a:p>
                    <a:r>
                      <a:rPr lang="en-US" dirty="0"/>
                      <a:t>NFTs only</a:t>
                    </a:r>
                    <a:r>
                      <a:rPr lang="en-US" baseline="0" dirty="0"/>
                      <a:t>
</a:t>
                    </a:r>
                    <a:fld id="{A0E9559D-B5BF-4817-8B1A-117DB9D01B77}" type="PERCENTAGE">
                      <a:rPr lang="en-US" baseline="0"/>
                      <a:pPr/>
                      <a:t>[PERCENTAGE]</a:t>
                    </a:fld>
                    <a:endParaRPr lang="en-US" baseline="0" dirty="0"/>
                  </a:p>
                </c:rich>
              </c:tx>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1-1CE0-430F-ACDE-568EC72B2901}"/>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1CE0-430F-ACDE-568EC72B2901}"/>
                </c:ext>
              </c:extLst>
            </c:dLbl>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1CE0-430F-ACDE-568EC72B2901}"/>
                </c:ext>
              </c:extLst>
            </c:dLbl>
            <c:dLbl>
              <c:idx val="4"/>
              <c:layout>
                <c:manualLayout>
                  <c:x val="6.9762139107611545E-2"/>
                  <c:y val="0.16757222602609456"/>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9-1CE0-430F-ACDE-568EC72B2901}"/>
                </c:ext>
              </c:extLst>
            </c:dLbl>
            <c:dLbl>
              <c:idx val="5"/>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1CE0-430F-ACDE-568EC72B2901}"/>
                </c:ext>
              </c:extLst>
            </c:dLbl>
            <c:dLbl>
              <c:idx val="6"/>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1CE0-430F-ACDE-568EC72B2901}"/>
                </c:ext>
              </c:extLst>
            </c:dLbl>
            <c:dLbl>
              <c:idx val="7"/>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F-1CE0-430F-ACDE-568EC72B2901}"/>
                </c:ext>
              </c:extLst>
            </c:dLbl>
            <c:dLbl>
              <c:idx val="8"/>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1CE0-430F-ACDE-568EC72B2901}"/>
                </c:ext>
              </c:extLst>
            </c:dLbl>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layout/>
              </c:ext>
            </c:extLst>
          </c:dLbls>
          <c:cat>
            <c:strRef>
              <c:f>Sheet1!$D$30:$D$37</c:f>
              <c:strCache>
                <c:ptCount val="8"/>
                <c:pt idx="0">
                  <c:v>primary</c:v>
                </c:pt>
                <c:pt idx="1">
                  <c:v>+syn</c:v>
                </c:pt>
                <c:pt idx="2">
                  <c:v>+syn+tdp</c:v>
                </c:pt>
                <c:pt idx="3">
                  <c:v>+tdp</c:v>
                </c:pt>
                <c:pt idx="4">
                  <c:v>+AD</c:v>
                </c:pt>
                <c:pt idx="5">
                  <c:v>+syn</c:v>
                </c:pt>
                <c:pt idx="6">
                  <c:v>+syn+tdp</c:v>
                </c:pt>
                <c:pt idx="7">
                  <c:v>+tdp</c:v>
                </c:pt>
              </c:strCache>
            </c:strRef>
          </c:cat>
          <c:val>
            <c:numRef>
              <c:f>Sheet1!$E$30:$E$37</c:f>
              <c:numCache>
                <c:formatCode>General</c:formatCode>
                <c:ptCount val="8"/>
                <c:pt idx="0">
                  <c:v>46</c:v>
                </c:pt>
                <c:pt idx="1">
                  <c:v>3</c:v>
                </c:pt>
                <c:pt idx="2">
                  <c:v>1</c:v>
                </c:pt>
                <c:pt idx="3">
                  <c:v>1</c:v>
                </c:pt>
                <c:pt idx="4">
                  <c:v>10</c:v>
                </c:pt>
                <c:pt idx="5">
                  <c:v>0</c:v>
                </c:pt>
                <c:pt idx="6">
                  <c:v>0</c:v>
                </c:pt>
                <c:pt idx="7">
                  <c:v>0</c:v>
                </c:pt>
              </c:numCache>
            </c:numRef>
          </c:val>
          <c:extLst xmlns:c16r2="http://schemas.microsoft.com/office/drawing/2015/06/chart">
            <c:ext xmlns:c16="http://schemas.microsoft.com/office/drawing/2014/chart" uri="{C3380CC4-5D6E-409C-BE32-E72D297353CC}">
              <c16:uniqueId val="{00000012-1CE0-430F-ACDE-568EC72B2901}"/>
            </c:ext>
          </c:extLst>
        </c:ser>
        <c:dLbls>
          <c:dLblPos val="bestFit"/>
          <c:showLegendKey val="0"/>
          <c:showVal val="0"/>
          <c:showCatName val="1"/>
          <c:showSerName val="0"/>
          <c:showPercent val="1"/>
          <c:showBubbleSize val="0"/>
          <c:showLeaderLines val="0"/>
        </c:dLbls>
        <c:gapWidth val="100"/>
        <c:splitType val="pos"/>
        <c:splitPos val="6"/>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Sheet1!$B$29</c:f>
              <c:strCache>
                <c:ptCount val="1"/>
                <c:pt idx="0">
                  <c:v>AD (n=251)</c:v>
                </c:pt>
              </c:strCache>
            </c:strRef>
          </c:tx>
          <c:dPt>
            <c:idx val="0"/>
            <c:bubble3D val="0"/>
            <c:spPr>
              <a:solidFill>
                <a:srgbClr val="E1594B"/>
              </a:solidFill>
              <a:ln w="19050">
                <a:solidFill>
                  <a:schemeClr val="lt1"/>
                </a:solidFill>
              </a:ln>
              <a:effectLst/>
            </c:spPr>
            <c:extLst xmlns:c16r2="http://schemas.microsoft.com/office/drawing/2015/06/chart">
              <c:ext xmlns:c16="http://schemas.microsoft.com/office/drawing/2014/chart" uri="{C3380CC4-5D6E-409C-BE32-E72D297353CC}">
                <c16:uniqueId val="{00000001-D0CA-4586-9C6F-487A4361FBD8}"/>
              </c:ext>
            </c:extLst>
          </c:dPt>
          <c:dPt>
            <c:idx val="1"/>
            <c:bubble3D val="0"/>
            <c:spPr>
              <a:solidFill>
                <a:srgbClr val="00B0F0"/>
              </a:solidFill>
              <a:ln w="19050">
                <a:solidFill>
                  <a:schemeClr val="lt1"/>
                </a:solidFill>
              </a:ln>
              <a:effectLst/>
            </c:spPr>
            <c:extLst xmlns:c16r2="http://schemas.microsoft.com/office/drawing/2015/06/chart">
              <c:ext xmlns:c16="http://schemas.microsoft.com/office/drawing/2014/chart" uri="{C3380CC4-5D6E-409C-BE32-E72D297353CC}">
                <c16:uniqueId val="{00000003-D0CA-4586-9C6F-487A4361FBD8}"/>
              </c:ext>
            </c:extLst>
          </c:dPt>
          <c:dPt>
            <c:idx val="2"/>
            <c:bubble3D val="0"/>
            <c:spPr>
              <a:solidFill>
                <a:srgbClr val="7030A0"/>
              </a:solidFill>
              <a:ln w="19050">
                <a:solidFill>
                  <a:schemeClr val="lt1"/>
                </a:solidFill>
              </a:ln>
              <a:effectLst/>
            </c:spPr>
            <c:extLst xmlns:c16r2="http://schemas.microsoft.com/office/drawing/2015/06/chart">
              <c:ext xmlns:c16="http://schemas.microsoft.com/office/drawing/2014/chart" uri="{C3380CC4-5D6E-409C-BE32-E72D297353CC}">
                <c16:uniqueId val="{00000005-D0CA-4586-9C6F-487A4361FBD8}"/>
              </c:ext>
            </c:extLst>
          </c:dPt>
          <c:dPt>
            <c:idx val="3"/>
            <c:bubble3D val="0"/>
            <c:spPr>
              <a:solidFill>
                <a:srgbClr val="FFC000"/>
              </a:solidFill>
              <a:ln w="19050">
                <a:solidFill>
                  <a:schemeClr val="lt1"/>
                </a:solidFill>
              </a:ln>
              <a:effectLst/>
            </c:spPr>
            <c:extLst xmlns:c16r2="http://schemas.microsoft.com/office/drawing/2015/06/chart">
              <c:ext xmlns:c16="http://schemas.microsoft.com/office/drawing/2014/chart" uri="{C3380CC4-5D6E-409C-BE32-E72D297353CC}">
                <c16:uniqueId val="{00000007-D0CA-4586-9C6F-487A4361FBD8}"/>
              </c:ext>
            </c:extLst>
          </c:dPt>
          <c:dPt>
            <c:idx val="4"/>
            <c:bubble3D val="0"/>
            <c:spPr>
              <a:solidFill>
                <a:srgbClr val="FFFF66"/>
              </a:solidFill>
              <a:ln w="19050">
                <a:solidFill>
                  <a:schemeClr val="lt1"/>
                </a:solidFill>
              </a:ln>
              <a:effectLst/>
            </c:spPr>
            <c:extLst xmlns:c16r2="http://schemas.microsoft.com/office/drawing/2015/06/chart">
              <c:ext xmlns:c16="http://schemas.microsoft.com/office/drawing/2014/chart" uri="{C3380CC4-5D6E-409C-BE32-E72D297353CC}">
                <c16:uniqueId val="{00000009-D0CA-4586-9C6F-487A4361FBD8}"/>
              </c:ext>
            </c:extLst>
          </c:dPt>
          <c:dLbls>
            <c:dLbl>
              <c:idx val="0"/>
              <c:layout>
                <c:manualLayout>
                  <c:x val="-0.14399223534558181"/>
                  <c:y val="0.13375984251968501"/>
                </c:manualLayout>
              </c:layout>
              <c:tx>
                <c:rich>
                  <a:bodyPr/>
                  <a:lstStyle/>
                  <a:p>
                    <a:r>
                      <a:rPr lang="en-US" dirty="0"/>
                      <a:t>AD</a:t>
                    </a:r>
                    <a:r>
                      <a:rPr lang="en-US" baseline="0" dirty="0"/>
                      <a:t>
</a:t>
                    </a:r>
                    <a:fld id="{C59398E3-6E01-4B20-95A4-FA360108B52F}" type="PERCENTAGE">
                      <a:rPr lang="en-US" baseline="0"/>
                      <a:pPr/>
                      <a:t>[PERCENTAGE]</a:t>
                    </a:fld>
                    <a:endParaRPr lang="en-US" baseline="0" dirty="0"/>
                  </a:p>
                </c:rich>
              </c:tx>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15:dlblFieldTable/>
                  <c15:showDataLabelsRange val="0"/>
                </c:ext>
                <c:ext xmlns:c16="http://schemas.microsoft.com/office/drawing/2014/chart" uri="{C3380CC4-5D6E-409C-BE32-E72D297353CC}">
                  <c16:uniqueId val="{00000001-D0CA-4586-9C6F-487A4361FBD8}"/>
                </c:ext>
              </c:extLst>
            </c:dLbl>
            <c:dLbl>
              <c:idx val="1"/>
              <c:layout>
                <c:manualLayout>
                  <c:x val="-2.3034503499562556E-2"/>
                  <c:y val="-0.15845959595959597"/>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3-D0CA-4586-9C6F-487A4361FBD8}"/>
                </c:ext>
              </c:extLst>
            </c:dLbl>
            <c:dLbl>
              <c:idx val="2"/>
              <c:layout>
                <c:manualLayout>
                  <c:x val="3.0409072129872646E-2"/>
                  <c:y val="-6.2093229200008537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15:layout>
                    <c:manualLayout>
                      <c:w val="0.23003086419753085"/>
                      <c:h val="0.38678473271649122"/>
                    </c:manualLayout>
                  </c15:layout>
                </c:ext>
                <c:ext xmlns:c16="http://schemas.microsoft.com/office/drawing/2014/chart" uri="{C3380CC4-5D6E-409C-BE32-E72D297353CC}">
                  <c16:uniqueId val="{00000005-D0CA-4586-9C6F-487A4361FBD8}"/>
                </c:ext>
              </c:extLst>
            </c:dLbl>
            <c:dLbl>
              <c:idx val="5"/>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D0CA-4586-9C6F-487A4361FBD8}"/>
                </c:ext>
              </c:extLst>
            </c:dLbl>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Sheet1!$A$30:$A$34</c:f>
              <c:strCache>
                <c:ptCount val="4"/>
                <c:pt idx="0">
                  <c:v>primary</c:v>
                </c:pt>
                <c:pt idx="1">
                  <c:v>+syn</c:v>
                </c:pt>
                <c:pt idx="2">
                  <c:v>+syn+tdp</c:v>
                </c:pt>
                <c:pt idx="3">
                  <c:v>+tdp</c:v>
                </c:pt>
              </c:strCache>
            </c:strRef>
          </c:cat>
          <c:val>
            <c:numRef>
              <c:f>Sheet1!$B$30:$B$34</c:f>
              <c:numCache>
                <c:formatCode>General</c:formatCode>
                <c:ptCount val="5"/>
                <c:pt idx="0">
                  <c:v>88</c:v>
                </c:pt>
                <c:pt idx="1">
                  <c:v>68</c:v>
                </c:pt>
                <c:pt idx="2">
                  <c:v>54</c:v>
                </c:pt>
                <c:pt idx="3">
                  <c:v>41</c:v>
                </c:pt>
              </c:numCache>
            </c:numRef>
          </c:val>
          <c:extLst xmlns:c16r2="http://schemas.microsoft.com/office/drawing/2015/06/chart">
            <c:ext xmlns:c16="http://schemas.microsoft.com/office/drawing/2014/chart" uri="{C3380CC4-5D6E-409C-BE32-E72D297353CC}">
              <c16:uniqueId val="{0000000C-D0CA-4586-9C6F-487A4361FBD8}"/>
            </c:ext>
          </c:extLst>
        </c:ser>
        <c:dLbls>
          <c:dLblPos val="bestFit"/>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1D4F7-652E-4E1E-AE91-8F10179A3181}" type="datetimeFigureOut">
              <a:rPr lang="en-US" smtClean="0"/>
              <a:t>4/13/2018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77251-B45C-47B0-81BB-61EED2153299}" type="slidenum">
              <a:rPr lang="en-US" smtClean="0"/>
              <a:t>‹#›</a:t>
            </a:fld>
            <a:endParaRPr lang="en-US"/>
          </a:p>
        </p:txBody>
      </p:sp>
    </p:spTree>
    <p:extLst>
      <p:ext uri="{BB962C8B-B14F-4D97-AF65-F5344CB8AC3E}">
        <p14:creationId xmlns:p14="http://schemas.microsoft.com/office/powerpoint/2010/main" val="4447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fld id="{AC6F2BBC-BF64-4A77-853A-A0B460009D6F}" type="slidenum">
              <a:rPr lang="en-US" smtClean="0"/>
              <a:pPr eaLnBrk="1" hangingPunct="1"/>
              <a:t>2</a:t>
            </a:fld>
            <a:endParaRPr lang="en-US" smtClean="0"/>
          </a:p>
        </p:txBody>
      </p:sp>
    </p:spTree>
    <p:extLst>
      <p:ext uri="{BB962C8B-B14F-4D97-AF65-F5344CB8AC3E}">
        <p14:creationId xmlns:p14="http://schemas.microsoft.com/office/powerpoint/2010/main" val="404879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35040" y="5883277"/>
            <a:ext cx="5140325"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en-US" smtClean="0"/>
          </a:p>
        </p:txBody>
      </p:sp>
    </p:spTree>
    <p:extLst>
      <p:ext uri="{BB962C8B-B14F-4D97-AF65-F5344CB8AC3E}">
        <p14:creationId xmlns:p14="http://schemas.microsoft.com/office/powerpoint/2010/main" val="105991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4EC248-447C-4E0D-A11C-06D4F267C5A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225298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EC248-447C-4E0D-A11C-06D4F267C5A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00091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EC248-447C-4E0D-A11C-06D4F267C5A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256746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540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17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3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993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524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2800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346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524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EC248-447C-4E0D-A11C-06D4F267C5A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92396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8784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3518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244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4EC248-447C-4E0D-A11C-06D4F267C5AA}" type="datetimeFigureOut">
              <a:rPr lang="en-US" smtClean="0"/>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60794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4EC248-447C-4E0D-A11C-06D4F267C5AA}"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92057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4EC248-447C-4E0D-A11C-06D4F267C5AA}" type="datetimeFigureOut">
              <a:rPr lang="en-US" smtClean="0"/>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137571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4EC248-447C-4E0D-A11C-06D4F267C5AA}" type="datetimeFigureOut">
              <a:rPr lang="en-US" smtClean="0"/>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49550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EC248-447C-4E0D-A11C-06D4F267C5AA}" type="datetimeFigureOut">
              <a:rPr lang="en-US" smtClean="0"/>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71125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EC248-447C-4E0D-A11C-06D4F267C5AA}"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280703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EC248-447C-4E0D-A11C-06D4F267C5AA}" type="datetimeFigureOut">
              <a:rPr lang="en-US" smtClean="0"/>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B234-4A4E-41FE-B84E-02FC71282966}" type="slidenum">
              <a:rPr lang="en-US" smtClean="0"/>
              <a:t>‹#›</a:t>
            </a:fld>
            <a:endParaRPr lang="en-US"/>
          </a:p>
        </p:txBody>
      </p:sp>
    </p:spTree>
    <p:extLst>
      <p:ext uri="{BB962C8B-B14F-4D97-AF65-F5344CB8AC3E}">
        <p14:creationId xmlns:p14="http://schemas.microsoft.com/office/powerpoint/2010/main" val="369996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C248-447C-4E0D-A11C-06D4F267C5AA}" type="datetimeFigureOut">
              <a:rPr lang="en-US" smtClean="0"/>
              <a:t>4/13/2018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FB234-4A4E-41FE-B84E-02FC71282966}" type="slidenum">
              <a:rPr lang="en-US" smtClean="0"/>
              <a:t>‹#›</a:t>
            </a:fld>
            <a:endParaRPr lang="en-US"/>
          </a:p>
        </p:txBody>
      </p:sp>
    </p:spTree>
    <p:extLst>
      <p:ext uri="{BB962C8B-B14F-4D97-AF65-F5344CB8AC3E}">
        <p14:creationId xmlns:p14="http://schemas.microsoft.com/office/powerpoint/2010/main" val="134788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7299CEF-2368-43DD-A9B5-91A0B3F578E5}" type="datetimeFigureOut">
              <a:rPr lang="en-US" smtClean="0">
                <a:solidFill>
                  <a:prstClr val="black">
                    <a:tint val="75000"/>
                  </a:prstClr>
                </a:solidFill>
              </a:rPr>
              <a:pPr/>
              <a:t>4/13/2018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F55CB7-F73B-49E5-A1B3-F2C3EDA473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956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5.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www.loni.ucla.edu/"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solidFill>
                  <a:srgbClr val="002060"/>
                </a:solidFill>
                <a:latin typeface="Arial" panose="020B0604020202020204" pitchFamily="34" charset="0"/>
                <a:cs typeface="Arial" panose="020B0604020202020204" pitchFamily="34" charset="0"/>
              </a:rPr>
              <a:t>Biomarker Core</a:t>
            </a:r>
            <a:br>
              <a:rPr lang="en-US" sz="4400" dirty="0" smtClean="0">
                <a:solidFill>
                  <a:srgbClr val="002060"/>
                </a:solidFill>
                <a:latin typeface="Arial" panose="020B0604020202020204" pitchFamily="34" charset="0"/>
                <a:cs typeface="Arial" panose="020B0604020202020204" pitchFamily="34" charset="0"/>
              </a:rPr>
            </a:br>
            <a:r>
              <a:rPr lang="en-US" sz="4400" dirty="0" smtClean="0">
                <a:solidFill>
                  <a:srgbClr val="002060"/>
                </a:solidFill>
                <a:latin typeface="Arial" panose="020B0604020202020204" pitchFamily="34" charset="0"/>
                <a:cs typeface="Arial" panose="020B0604020202020204" pitchFamily="34" charset="0"/>
              </a:rPr>
              <a:t>WWADNI report</a:t>
            </a:r>
            <a:endParaRPr lang="en-US" sz="4400" dirty="0">
              <a:solidFill>
                <a:srgbClr val="00206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3200" dirty="0" smtClean="0">
                <a:latin typeface="Arial" panose="020B0604020202020204" pitchFamily="34" charset="0"/>
                <a:cs typeface="Arial" panose="020B0604020202020204" pitchFamily="34" charset="0"/>
              </a:rPr>
              <a:t>Leslie M Shaw</a:t>
            </a:r>
          </a:p>
          <a:p>
            <a:r>
              <a:rPr lang="en-US" sz="3200" dirty="0" smtClean="0">
                <a:latin typeface="Arial" panose="020B0604020202020204" pitchFamily="34" charset="0"/>
                <a:cs typeface="Arial" panose="020B0604020202020204" pitchFamily="34" charset="0"/>
              </a:rPr>
              <a:t>John Q Trojanowski</a:t>
            </a:r>
          </a:p>
        </p:txBody>
      </p:sp>
      <p:pic>
        <p:nvPicPr>
          <p:cNvPr id="4" name="Picture 3" descr="C:\Users\shawl\AppData\Local\Microsoft\Windows\Temporary Internet Files\Content.Outlook\SXFX6ZD2\ADNI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0"/>
            <a:ext cx="3378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_x0020_3"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00725"/>
            <a:ext cx="3429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303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771598" cy="1325563"/>
          </a:xfrm>
        </p:spPr>
        <p:txBody>
          <a:bodyPr>
            <a:normAutofit/>
          </a:bodyPr>
          <a:lstStyle/>
          <a:p>
            <a:pPr algn="ctr"/>
            <a:r>
              <a:rPr lang="de-DE" sz="2800" dirty="0" smtClean="0">
                <a:solidFill>
                  <a:srgbClr val="002060"/>
                </a:solidFill>
                <a:latin typeface="Arial" panose="020B0604020202020204" pitchFamily="34" charset="0"/>
                <a:cs typeface="Arial" panose="020B0604020202020204" pitchFamily="34" charset="0"/>
              </a:rPr>
              <a:t>Roche Elecsys versus </a:t>
            </a:r>
            <a:r>
              <a:rPr lang="de-DE" sz="2800" dirty="0">
                <a:solidFill>
                  <a:srgbClr val="002060"/>
                </a:solidFill>
                <a:latin typeface="Arial" panose="020B0604020202020204" pitchFamily="34" charset="0"/>
                <a:cs typeface="Arial" panose="020B0604020202020204" pitchFamily="34" charset="0"/>
              </a:rPr>
              <a:t>LC/MS </a:t>
            </a:r>
            <a:r>
              <a:rPr lang="de-DE" sz="2800" dirty="0" smtClean="0">
                <a:solidFill>
                  <a:srgbClr val="002060"/>
                </a:solidFill>
                <a:latin typeface="Arial" panose="020B0604020202020204" pitchFamily="34" charset="0"/>
                <a:cs typeface="Arial" panose="020B0604020202020204" pitchFamily="34" charset="0"/>
              </a:rPr>
              <a:t>for </a:t>
            </a:r>
            <a:r>
              <a:rPr lang="en-US" sz="2800" dirty="0" smtClean="0">
                <a:solidFill>
                  <a:srgbClr val="002060"/>
                </a:solidFill>
                <a:latin typeface="Arial" panose="020B0604020202020204" pitchFamily="34" charset="0"/>
                <a:cs typeface="Arial" panose="020B0604020202020204" pitchFamily="34" charset="0"/>
              </a:rPr>
              <a:t>ADNI1 BASELINE CSF </a:t>
            </a:r>
            <a:r>
              <a:rPr lang="de-DE" sz="2800" dirty="0">
                <a:solidFill>
                  <a:srgbClr val="002060"/>
                </a:solidFill>
                <a:latin typeface="Arial" panose="020B0604020202020204" pitchFamily="34" charset="0"/>
                <a:cs typeface="Arial" panose="020B0604020202020204" pitchFamily="34" charset="0"/>
              </a:rPr>
              <a:t>A</a:t>
            </a:r>
            <a:r>
              <a:rPr lang="de-DE" sz="2800" dirty="0">
                <a:solidFill>
                  <a:srgbClr val="002060"/>
                </a:solidFill>
                <a:latin typeface="Symbol" panose="05050102010706020507" pitchFamily="18" charset="2"/>
                <a:cs typeface="Arial" panose="020B0604020202020204" pitchFamily="34" charset="0"/>
              </a:rPr>
              <a:t>b</a:t>
            </a:r>
            <a:r>
              <a:rPr lang="de-DE" sz="2800" baseline="-25000" dirty="0">
                <a:solidFill>
                  <a:srgbClr val="002060"/>
                </a:solidFill>
                <a:latin typeface="Arial" panose="020B0604020202020204" pitchFamily="34" charset="0"/>
                <a:cs typeface="Arial" panose="020B0604020202020204" pitchFamily="34" charset="0"/>
              </a:rPr>
              <a:t>1-42</a:t>
            </a:r>
            <a:r>
              <a:rPr lang="de-DE" sz="2800" dirty="0">
                <a:solidFill>
                  <a:srgbClr val="002060"/>
                </a:solidFill>
                <a:latin typeface="Arial" panose="020B0604020202020204" pitchFamily="34" charset="0"/>
                <a:cs typeface="Arial" panose="020B0604020202020204" pitchFamily="34" charset="0"/>
              </a:rPr>
              <a:t/>
            </a:r>
            <a:br>
              <a:rPr lang="de-DE" sz="2800" dirty="0">
                <a:solidFill>
                  <a:srgbClr val="002060"/>
                </a:solidFill>
                <a:latin typeface="Arial" panose="020B0604020202020204" pitchFamily="34" charset="0"/>
                <a:cs typeface="Arial" panose="020B0604020202020204" pitchFamily="34" charset="0"/>
              </a:rPr>
            </a:br>
            <a:endParaRPr lang="de-DE" sz="2800"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9" y="1475305"/>
            <a:ext cx="458152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6612107" y="3429000"/>
            <a:ext cx="3876382" cy="923330"/>
          </a:xfrm>
          <a:prstGeom prst="rect">
            <a:avLst/>
          </a:prstGeom>
        </p:spPr>
        <p:txBody>
          <a:bodyPr wrap="square">
            <a:spAutoFit/>
          </a:bodyPr>
          <a:lstStyle/>
          <a:p>
            <a:pPr marL="285750" indent="-285750">
              <a:buFont typeface="Wingdings" pitchFamily="2" charset="2"/>
              <a:buChar char="à"/>
            </a:pPr>
            <a:r>
              <a:rPr lang="de-DE" dirty="0">
                <a:sym typeface="Wingdings" panose="05000000000000000000" pitchFamily="2" charset="2"/>
              </a:rPr>
              <a:t>Confirms finding from UPenn </a:t>
            </a:r>
            <a:r>
              <a:rPr lang="de-DE" dirty="0" smtClean="0">
                <a:sym typeface="Wingdings" panose="05000000000000000000" pitchFamily="2" charset="2"/>
              </a:rPr>
              <a:t>Method Comparison </a:t>
            </a:r>
            <a:r>
              <a:rPr lang="de-DE" dirty="0">
                <a:sym typeface="Wingdings" panose="05000000000000000000" pitchFamily="2" charset="2"/>
              </a:rPr>
              <a:t>study: linear relationship and approximately 1:1</a:t>
            </a:r>
          </a:p>
        </p:txBody>
      </p:sp>
    </p:spTree>
    <p:extLst>
      <p:ext uri="{BB962C8B-B14F-4D97-AF65-F5344CB8AC3E}">
        <p14:creationId xmlns:p14="http://schemas.microsoft.com/office/powerpoint/2010/main" val="196828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11333018" cy="1325563"/>
          </a:xfrm>
        </p:spPr>
        <p:txBody>
          <a:bodyPr>
            <a:normAutofit/>
          </a:bodyPr>
          <a:lstStyle/>
          <a:p>
            <a:pPr algn="ctr"/>
            <a:r>
              <a:rPr lang="en-US" sz="3400" dirty="0" smtClean="0">
                <a:solidFill>
                  <a:srgbClr val="002060"/>
                </a:solidFill>
                <a:latin typeface="Arial" panose="020B0604020202020204" pitchFamily="34" charset="0"/>
                <a:cs typeface="Arial" panose="020B0604020202020204" pitchFamily="34" charset="0"/>
              </a:rPr>
              <a:t>ADNI1 BASELINE CSF A</a:t>
            </a:r>
            <a:r>
              <a:rPr lang="en-US" sz="3400" dirty="0" smtClean="0">
                <a:solidFill>
                  <a:srgbClr val="002060"/>
                </a:solidFill>
                <a:latin typeface="Symbol" panose="05050102010706020507" pitchFamily="18" charset="2"/>
                <a:cs typeface="Arial" panose="020B0604020202020204" pitchFamily="34" charset="0"/>
              </a:rPr>
              <a:t>b</a:t>
            </a:r>
            <a:r>
              <a:rPr lang="en-US" sz="3400" baseline="-25000" dirty="0" smtClean="0">
                <a:solidFill>
                  <a:srgbClr val="002060"/>
                </a:solidFill>
                <a:latin typeface="Arial" panose="020B0604020202020204" pitchFamily="34" charset="0"/>
                <a:cs typeface="Arial" panose="020B0604020202020204" pitchFamily="34" charset="0"/>
              </a:rPr>
              <a:t>1-42</a:t>
            </a:r>
            <a:r>
              <a:rPr lang="en-US" sz="3400" dirty="0" smtClean="0">
                <a:solidFill>
                  <a:srgbClr val="002060"/>
                </a:solidFill>
                <a:latin typeface="Arial" panose="020B0604020202020204" pitchFamily="34" charset="0"/>
                <a:cs typeface="Arial" panose="020B0604020202020204" pitchFamily="34" charset="0"/>
              </a:rPr>
              <a:t>, t-tau, p-tau</a:t>
            </a:r>
            <a:r>
              <a:rPr lang="en-US" sz="3400" baseline="-25000" dirty="0" smtClean="0">
                <a:solidFill>
                  <a:srgbClr val="002060"/>
                </a:solidFill>
                <a:latin typeface="Arial" panose="020B0604020202020204" pitchFamily="34" charset="0"/>
                <a:cs typeface="Arial" panose="020B0604020202020204" pitchFamily="34" charset="0"/>
              </a:rPr>
              <a:t>181</a:t>
            </a:r>
            <a:r>
              <a:rPr lang="en-US" sz="3400" dirty="0" smtClean="0">
                <a:solidFill>
                  <a:srgbClr val="002060"/>
                </a:solidFill>
                <a:latin typeface="Arial" panose="020B0604020202020204" pitchFamily="34" charset="0"/>
                <a:cs typeface="Arial" panose="020B0604020202020204" pitchFamily="34" charset="0"/>
              </a:rPr>
              <a:t>&amp; ratios</a:t>
            </a:r>
            <a:endParaRPr lang="en-US" sz="3400" baseline="-25000" dirty="0">
              <a:solidFill>
                <a:srgbClr val="002060"/>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4310644"/>
              </p:ext>
            </p:extLst>
          </p:nvPr>
        </p:nvGraphicFramePr>
        <p:xfrm>
          <a:off x="865908" y="1143000"/>
          <a:ext cx="10515601" cy="5562600"/>
        </p:xfrm>
        <a:graphic>
          <a:graphicData uri="http://schemas.openxmlformats.org/drawingml/2006/table">
            <a:tbl>
              <a:tblPr firstRow="1" bandRow="1">
                <a:tableStyleId>{5C22544A-7EE6-4342-B048-85BDC9FD1C3A}</a:tableStyleId>
              </a:tblPr>
              <a:tblGrid>
                <a:gridCol w="1544781">
                  <a:extLst>
                    <a:ext uri="{9D8B030D-6E8A-4147-A177-3AD203B41FA5}">
                      <a16:colId xmlns="" xmlns:a16="http://schemas.microsoft.com/office/drawing/2014/main" val="2617802016"/>
                    </a:ext>
                  </a:extLst>
                </a:gridCol>
                <a:gridCol w="1440872">
                  <a:extLst>
                    <a:ext uri="{9D8B030D-6E8A-4147-A177-3AD203B41FA5}">
                      <a16:colId xmlns="" xmlns:a16="http://schemas.microsoft.com/office/drawing/2014/main" val="2323086726"/>
                    </a:ext>
                  </a:extLst>
                </a:gridCol>
                <a:gridCol w="1357746">
                  <a:extLst>
                    <a:ext uri="{9D8B030D-6E8A-4147-A177-3AD203B41FA5}">
                      <a16:colId xmlns="" xmlns:a16="http://schemas.microsoft.com/office/drawing/2014/main" val="1803905397"/>
                    </a:ext>
                  </a:extLst>
                </a:gridCol>
                <a:gridCol w="1551709">
                  <a:extLst>
                    <a:ext uri="{9D8B030D-6E8A-4147-A177-3AD203B41FA5}">
                      <a16:colId xmlns="" xmlns:a16="http://schemas.microsoft.com/office/drawing/2014/main" val="3769276030"/>
                    </a:ext>
                  </a:extLst>
                </a:gridCol>
                <a:gridCol w="1634836">
                  <a:extLst>
                    <a:ext uri="{9D8B030D-6E8A-4147-A177-3AD203B41FA5}">
                      <a16:colId xmlns="" xmlns:a16="http://schemas.microsoft.com/office/drawing/2014/main" val="783687206"/>
                    </a:ext>
                  </a:extLst>
                </a:gridCol>
                <a:gridCol w="1579418">
                  <a:extLst>
                    <a:ext uri="{9D8B030D-6E8A-4147-A177-3AD203B41FA5}">
                      <a16:colId xmlns="" xmlns:a16="http://schemas.microsoft.com/office/drawing/2014/main" val="4273780716"/>
                    </a:ext>
                  </a:extLst>
                </a:gridCol>
                <a:gridCol w="1406239">
                  <a:extLst>
                    <a:ext uri="{9D8B030D-6E8A-4147-A177-3AD203B41FA5}">
                      <a16:colId xmlns="" xmlns:a16="http://schemas.microsoft.com/office/drawing/2014/main" val="2486215165"/>
                    </a:ext>
                  </a:extLst>
                </a:gridCol>
              </a:tblGrid>
              <a:tr h="370840">
                <a:tc>
                  <a:txBody>
                    <a:bodyPr/>
                    <a:lstStyle/>
                    <a:p>
                      <a:r>
                        <a:rPr lang="en-US" dirty="0" smtClean="0"/>
                        <a:t>ADNI1</a:t>
                      </a:r>
                      <a:endParaRPr lang="en-US" dirty="0"/>
                    </a:p>
                  </a:txBody>
                  <a:tcPr/>
                </a:tc>
                <a:tc>
                  <a:txBody>
                    <a:bodyPr/>
                    <a:lstStyle/>
                    <a:p>
                      <a:pPr algn="ctr"/>
                      <a:r>
                        <a:rPr lang="en-US" dirty="0" smtClean="0"/>
                        <a:t>A</a:t>
                      </a:r>
                      <a:r>
                        <a:rPr lang="en-US" dirty="0" smtClean="0">
                          <a:latin typeface="Symbol" panose="05050102010706020507" pitchFamily="18" charset="2"/>
                        </a:rPr>
                        <a:t>b</a:t>
                      </a:r>
                      <a:r>
                        <a:rPr lang="en-US" baseline="-25000" dirty="0" smtClean="0"/>
                        <a:t>1-42</a:t>
                      </a:r>
                      <a:endParaRPr lang="en-US" baseline="-25000" dirty="0"/>
                    </a:p>
                  </a:txBody>
                  <a:tcPr/>
                </a:tc>
                <a:tc>
                  <a:txBody>
                    <a:bodyPr/>
                    <a:lstStyle/>
                    <a:p>
                      <a:pPr algn="ctr"/>
                      <a:r>
                        <a:rPr lang="en-US" dirty="0" smtClean="0"/>
                        <a:t>t-tau</a:t>
                      </a:r>
                      <a:endParaRPr lang="en-US" dirty="0"/>
                    </a:p>
                  </a:txBody>
                  <a:tcPr/>
                </a:tc>
                <a:tc>
                  <a:txBody>
                    <a:bodyPr/>
                    <a:lstStyle/>
                    <a:p>
                      <a:pPr algn="ctr"/>
                      <a:r>
                        <a:rPr lang="en-US" dirty="0" smtClean="0"/>
                        <a:t>p-tau</a:t>
                      </a:r>
                      <a:r>
                        <a:rPr lang="en-US" baseline="-25000" dirty="0" smtClean="0"/>
                        <a:t>181</a:t>
                      </a:r>
                      <a:endParaRPr lang="en-US" baseline="-25000" dirty="0"/>
                    </a:p>
                  </a:txBody>
                  <a:tcPr/>
                </a:tc>
                <a:tc>
                  <a:txBody>
                    <a:bodyPr/>
                    <a:lstStyle/>
                    <a:p>
                      <a:pPr algn="ctr"/>
                      <a:r>
                        <a:rPr lang="en-US" dirty="0" smtClean="0"/>
                        <a:t>t-tau/A</a:t>
                      </a:r>
                      <a:r>
                        <a:rPr lang="en-US" dirty="0" smtClean="0">
                          <a:latin typeface="Symbol" panose="05050102010706020507" pitchFamily="18" charset="2"/>
                        </a:rPr>
                        <a:t>b</a:t>
                      </a:r>
                      <a:r>
                        <a:rPr lang="en-US" baseline="-25000" dirty="0" smtClean="0"/>
                        <a:t>1-42</a:t>
                      </a:r>
                      <a:endParaRPr lang="en-US"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p-tau</a:t>
                      </a:r>
                      <a:r>
                        <a:rPr lang="en-US" baseline="-25000" dirty="0" smtClean="0"/>
                        <a:t>181</a:t>
                      </a:r>
                      <a:r>
                        <a:rPr lang="en-US" baseline="0" dirty="0" smtClean="0"/>
                        <a:t>/</a:t>
                      </a:r>
                      <a:r>
                        <a:rPr lang="en-US" dirty="0" smtClean="0"/>
                        <a:t>A</a:t>
                      </a:r>
                      <a:r>
                        <a:rPr lang="en-US" dirty="0" smtClean="0">
                          <a:latin typeface="Symbol" panose="05050102010706020507" pitchFamily="18" charset="2"/>
                        </a:rPr>
                        <a:t>b</a:t>
                      </a:r>
                      <a:r>
                        <a:rPr lang="en-US" baseline="-25000" dirty="0" smtClean="0"/>
                        <a:t>1-42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anose="020B0604020202020204" pitchFamily="34" charset="0"/>
                          <a:cs typeface="Arial" panose="020B0604020202020204" pitchFamily="34" charset="0"/>
                        </a:rPr>
                        <a:t>% </a:t>
                      </a:r>
                      <a:r>
                        <a:rPr lang="en-US" baseline="0" dirty="0" smtClean="0">
                          <a:latin typeface="Symbol" panose="05050102010706020507" pitchFamily="18" charset="2"/>
                          <a:cs typeface="Arial" panose="020B0604020202020204" pitchFamily="34" charset="0"/>
                        </a:rPr>
                        <a:t>e</a:t>
                      </a:r>
                      <a:r>
                        <a:rPr lang="en-US" baseline="0" dirty="0" smtClean="0">
                          <a:latin typeface="Arial" panose="020B0604020202020204" pitchFamily="34" charset="0"/>
                          <a:cs typeface="Arial" panose="020B0604020202020204" pitchFamily="34" charset="0"/>
                        </a:rPr>
                        <a:t>4+</a:t>
                      </a:r>
                    </a:p>
                  </a:txBody>
                  <a:tcPr/>
                </a:tc>
                <a:extLst>
                  <a:ext uri="{0D108BD9-81ED-4DB2-BD59-A6C34878D82A}">
                    <a16:rowId xmlns="" xmlns:a16="http://schemas.microsoft.com/office/drawing/2014/main" val="2601677177"/>
                  </a:ext>
                </a:extLst>
              </a:tr>
              <a:tr h="370840">
                <a:tc>
                  <a:txBody>
                    <a:bodyPr/>
                    <a:lstStyle/>
                    <a:p>
                      <a:endParaRPr lang="en-US" dirty="0"/>
                    </a:p>
                  </a:txBody>
                  <a:tcPr/>
                </a:tc>
                <a:tc>
                  <a:txBody>
                    <a:bodyPr/>
                    <a:lstStyle/>
                    <a:p>
                      <a:pPr algn="ctr"/>
                      <a:r>
                        <a:rPr lang="en-US" sz="1600" dirty="0" smtClean="0"/>
                        <a:t>(</a:t>
                      </a:r>
                      <a:r>
                        <a:rPr lang="en-US" sz="1600" dirty="0" err="1" smtClean="0"/>
                        <a:t>pg</a:t>
                      </a:r>
                      <a:r>
                        <a:rPr lang="en-US" sz="1600" dirty="0" smtClean="0"/>
                        <a:t>/mL)</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dirty="0" err="1" smtClean="0"/>
                        <a:t>pg</a:t>
                      </a:r>
                      <a:r>
                        <a:rPr lang="en-US" sz="1600" dirty="0" smtClean="0"/>
                        <a:t>/mL)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a:t>
                      </a:r>
                      <a:r>
                        <a:rPr lang="en-US" sz="1600" dirty="0" err="1" smtClean="0"/>
                        <a:t>pg</a:t>
                      </a:r>
                      <a:r>
                        <a:rPr lang="en-US" sz="1600" dirty="0" smtClean="0"/>
                        <a:t>/mL)</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4206411021"/>
                  </a:ext>
                </a:extLst>
              </a:tr>
              <a:tr h="370840">
                <a:tc>
                  <a:txBody>
                    <a:bodyPr/>
                    <a:lstStyle/>
                    <a:p>
                      <a:r>
                        <a:rPr lang="en-US" b="1" dirty="0" smtClean="0">
                          <a:latin typeface="Arial" panose="020B0604020202020204" pitchFamily="34" charset="0"/>
                          <a:cs typeface="Arial" panose="020B0604020202020204" pitchFamily="34" charset="0"/>
                        </a:rPr>
                        <a:t>AD</a:t>
                      </a:r>
                      <a:endParaRPr lang="en-US" b="1" dirty="0">
                        <a:latin typeface="Arial" panose="020B0604020202020204" pitchFamily="34" charset="0"/>
                        <a:cs typeface="Arial" panose="020B0604020202020204" pitchFamily="34" charset="0"/>
                      </a:endParaRP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ctr"/>
                      <a:r>
                        <a:rPr lang="en-US" sz="1500" dirty="0" smtClean="0">
                          <a:latin typeface="Arial" panose="020B0604020202020204" pitchFamily="34" charset="0"/>
                          <a:cs typeface="Arial" panose="020B0604020202020204" pitchFamily="34" charset="0"/>
                        </a:rPr>
                        <a:t>72.6</a:t>
                      </a:r>
                      <a:endParaRPr lang="en-US" sz="15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230598180"/>
                  </a:ext>
                </a:extLst>
              </a:tr>
              <a:tr h="370840">
                <a:tc>
                  <a:txBody>
                    <a:bodyPr/>
                    <a:lstStyle/>
                    <a:p>
                      <a:pPr algn="r"/>
                      <a:r>
                        <a:rPr lang="en-US" sz="1500" dirty="0" smtClean="0">
                          <a:latin typeface="Arial" panose="020B0604020202020204" pitchFamily="34" charset="0"/>
                          <a:cs typeface="Arial" panose="020B0604020202020204" pitchFamily="34" charset="0"/>
                        </a:rPr>
                        <a:t>Median</a:t>
                      </a:r>
                      <a:endParaRPr lang="en-US" sz="1500" dirty="0">
                        <a:latin typeface="Arial" panose="020B0604020202020204" pitchFamily="34" charset="0"/>
                        <a:cs typeface="Arial" panose="020B0604020202020204" pitchFamily="34" charset="0"/>
                      </a:endParaRPr>
                    </a:p>
                  </a:txBody>
                  <a:tcP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548</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349</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34</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0.62</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0.063</a:t>
                      </a:r>
                    </a:p>
                  </a:txBody>
                  <a:tcPr marL="68580" marR="68580" marT="0" marB="0" anchor="ctr"/>
                </a:tc>
                <a:tc>
                  <a:txBody>
                    <a:bodyPr/>
                    <a:lstStyle/>
                    <a:p>
                      <a:endParaRPr lang="en-US" sz="1500" dirty="0"/>
                    </a:p>
                  </a:txBody>
                  <a:tcPr anchor="ctr"/>
                </a:tc>
                <a:extLst>
                  <a:ext uri="{0D108BD9-81ED-4DB2-BD59-A6C34878D82A}">
                    <a16:rowId xmlns="" xmlns:a16="http://schemas.microsoft.com/office/drawing/2014/main" val="2311041826"/>
                  </a:ext>
                </a:extLst>
              </a:tr>
              <a:tr h="370840">
                <a:tc>
                  <a:txBody>
                    <a:bodyPr/>
                    <a:lstStyle/>
                    <a:p>
                      <a:pPr algn="r"/>
                      <a:r>
                        <a:rPr lang="en-US" sz="1400" b="1" i="1" dirty="0" smtClean="0">
                          <a:latin typeface="Arial" panose="020B0604020202020204" pitchFamily="34" charset="0"/>
                          <a:cs typeface="Arial" panose="020B0604020202020204" pitchFamily="34" charset="0"/>
                        </a:rPr>
                        <a:t>N=95</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mean±SD</a:t>
                      </a:r>
                      <a:endParaRPr lang="en-US" sz="1400" dirty="0">
                        <a:latin typeface="Arial" panose="020B0604020202020204" pitchFamily="34" charset="0"/>
                        <a:cs typeface="Arial" panose="020B0604020202020204" pitchFamily="34" charset="0"/>
                      </a:endParaRPr>
                    </a:p>
                  </a:txBody>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610±242</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359±130</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36±15</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0.65±0.28</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0.066±0.032</a:t>
                      </a:r>
                    </a:p>
                  </a:txBody>
                  <a:tcPr marL="68580" marR="68580" marT="0" marB="0" anchor="ctr"/>
                </a:tc>
                <a:tc>
                  <a:txBody>
                    <a:bodyPr/>
                    <a:lstStyle/>
                    <a:p>
                      <a:endParaRPr lang="en-US" dirty="0"/>
                    </a:p>
                  </a:txBody>
                  <a:tcPr anchor="ctr"/>
                </a:tc>
                <a:extLst>
                  <a:ext uri="{0D108BD9-81ED-4DB2-BD59-A6C34878D82A}">
                    <a16:rowId xmlns="" xmlns:a16="http://schemas.microsoft.com/office/drawing/2014/main" val="2865290646"/>
                  </a:ext>
                </a:extLst>
              </a:tr>
              <a:tr h="370840">
                <a:tc>
                  <a:txBody>
                    <a:bodyPr/>
                    <a:lstStyle/>
                    <a:p>
                      <a:pPr algn="r"/>
                      <a:r>
                        <a:rPr lang="en-US" sz="1600" dirty="0" smtClean="0">
                          <a:latin typeface="Arial" panose="020B0604020202020204" pitchFamily="34" charset="0"/>
                          <a:cs typeface="Arial" panose="020B0604020202020204" pitchFamily="34" charset="0"/>
                        </a:rPr>
                        <a:t>95% CI</a:t>
                      </a:r>
                      <a:endParaRPr lang="en-US" sz="1600" dirty="0">
                        <a:latin typeface="Arial" panose="020B0604020202020204" pitchFamily="34" charset="0"/>
                        <a:cs typeface="Arial" panose="020B0604020202020204" pitchFamily="34" charset="0"/>
                      </a:endParaRPr>
                    </a:p>
                  </a:txBody>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305-1125</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154-687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13-73</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0.15-1.42</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0.012-0.14</a:t>
                      </a:r>
                    </a:p>
                  </a:txBody>
                  <a:tcPr marL="68580" marR="68580" marT="0" marB="0" anchor="ctr"/>
                </a:tc>
                <a:tc>
                  <a:txBody>
                    <a:bodyPr/>
                    <a:lstStyle/>
                    <a:p>
                      <a:endParaRPr lang="en-US" dirty="0"/>
                    </a:p>
                  </a:txBody>
                  <a:tcPr anchor="ctr"/>
                </a:tc>
                <a:extLst>
                  <a:ext uri="{0D108BD9-81ED-4DB2-BD59-A6C34878D82A}">
                    <a16:rowId xmlns="" xmlns:a16="http://schemas.microsoft.com/office/drawing/2014/main" val="67712540"/>
                  </a:ext>
                </a:extLst>
              </a:tr>
              <a:tr h="370840">
                <a:tc>
                  <a:txBody>
                    <a:bodyPr/>
                    <a:lstStyle/>
                    <a:p>
                      <a:r>
                        <a:rPr lang="en-US" b="1" dirty="0" smtClean="0">
                          <a:latin typeface="Arial" panose="020B0604020202020204" pitchFamily="34" charset="0"/>
                          <a:cs typeface="Arial" panose="020B0604020202020204" pitchFamily="34" charset="0"/>
                        </a:rPr>
                        <a:t>MCI</a:t>
                      </a:r>
                      <a:endParaRPr lang="en-US" b="1" dirty="0">
                        <a:latin typeface="Arial" panose="020B0604020202020204" pitchFamily="34" charset="0"/>
                        <a:cs typeface="Arial" panose="020B0604020202020204" pitchFamily="34" charset="0"/>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pPr algn="ctr"/>
                      <a:r>
                        <a:rPr lang="en-US" sz="1500" dirty="0" smtClean="0">
                          <a:latin typeface="Arial" panose="020B0604020202020204" pitchFamily="34" charset="0"/>
                          <a:cs typeface="Arial" panose="020B0604020202020204" pitchFamily="34" charset="0"/>
                        </a:rPr>
                        <a:t>56.6</a:t>
                      </a:r>
                      <a:endParaRPr lang="en-US" sz="15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7675969"/>
                  </a:ext>
                </a:extLst>
              </a:tr>
              <a:tr h="370840">
                <a:tc>
                  <a:txBody>
                    <a:bodyPr/>
                    <a:lstStyle/>
                    <a:p>
                      <a:pPr algn="r"/>
                      <a:r>
                        <a:rPr lang="en-US" sz="1500" dirty="0" smtClean="0"/>
                        <a:t>Median</a:t>
                      </a:r>
                      <a:endParaRPr lang="en-US" sz="1500" dirty="0"/>
                    </a:p>
                  </a:txBody>
                  <a:tcP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633</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294</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28</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0.50</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0.050</a:t>
                      </a:r>
                    </a:p>
                  </a:txBody>
                  <a:tcPr marL="68580" marR="68580" marT="0" marB="0" anchor="ctr"/>
                </a:tc>
                <a:tc>
                  <a:txBody>
                    <a:bodyPr/>
                    <a:lstStyle/>
                    <a:p>
                      <a:endParaRPr lang="en-US" sz="1500" dirty="0"/>
                    </a:p>
                  </a:txBody>
                  <a:tcPr/>
                </a:tc>
                <a:extLst>
                  <a:ext uri="{0D108BD9-81ED-4DB2-BD59-A6C34878D82A}">
                    <a16:rowId xmlns="" xmlns:a16="http://schemas.microsoft.com/office/drawing/2014/main" val="2446501545"/>
                  </a:ext>
                </a:extLst>
              </a:tr>
              <a:tr h="370840">
                <a:tc>
                  <a:txBody>
                    <a:bodyPr/>
                    <a:lstStyle/>
                    <a:p>
                      <a:pPr algn="r"/>
                      <a:r>
                        <a:rPr lang="en-US" sz="1350" b="1" i="1" dirty="0" smtClean="0">
                          <a:latin typeface="Arial" panose="020B0604020202020204" pitchFamily="34" charset="0"/>
                          <a:cs typeface="Arial" panose="020B0604020202020204" pitchFamily="34" charset="0"/>
                        </a:rPr>
                        <a:t>N=176</a:t>
                      </a:r>
                      <a:r>
                        <a:rPr lang="en-US" sz="135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mean±SD</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741±338</a:t>
                      </a:r>
                    </a:p>
                  </a:txBody>
                  <a:tcPr marL="68580" marR="68580" marT="0" marB="0"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312±124</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31±14</a:t>
                      </a:r>
                    </a:p>
                  </a:txBody>
                  <a:tcPr marL="68580" marR="68580" marT="0" marB="0"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0.51±0.30</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0.052±0.033</a:t>
                      </a:r>
                    </a:p>
                  </a:txBody>
                  <a:tcPr marL="68580" marR="68580" marT="0" marB="0" anchor="ctr"/>
                </a:tc>
                <a:tc>
                  <a:txBody>
                    <a:bodyPr/>
                    <a:lstStyle/>
                    <a:p>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308807199"/>
                  </a:ext>
                </a:extLst>
              </a:tr>
              <a:tr h="370840">
                <a:tc>
                  <a:txBody>
                    <a:bodyPr/>
                    <a:lstStyle/>
                    <a:p>
                      <a:pPr algn="r"/>
                      <a:r>
                        <a:rPr lang="en-US" sz="1400" dirty="0" smtClean="0">
                          <a:latin typeface="Arial" panose="020B0604020202020204" pitchFamily="34" charset="0"/>
                          <a:cs typeface="Arial" panose="020B0604020202020204" pitchFamily="34" charset="0"/>
                        </a:rPr>
                        <a:t>95% CI</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292-1624</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140-599</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12-63</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0.12-1.22</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0.010-0.13</a:t>
                      </a:r>
                    </a:p>
                  </a:txBody>
                  <a:tcPr marL="68580" marR="68580" marT="0" marB="0" anchor="ctr"/>
                </a:tc>
                <a:tc>
                  <a:txBody>
                    <a:bodyPr/>
                    <a:lstStyle/>
                    <a:p>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4188075489"/>
                  </a:ext>
                </a:extLst>
              </a:tr>
              <a:tr h="370840">
                <a:tc>
                  <a:txBody>
                    <a:bodyPr/>
                    <a:lstStyle/>
                    <a:p>
                      <a:r>
                        <a:rPr lang="en-US" b="1" dirty="0" smtClean="0">
                          <a:latin typeface="Arial" panose="020B0604020202020204" pitchFamily="34" charset="0"/>
                          <a:cs typeface="Arial" panose="020B0604020202020204" pitchFamily="34" charset="0"/>
                        </a:rPr>
                        <a:t>NC</a:t>
                      </a:r>
                      <a:endParaRPr lang="en-US" b="1" dirty="0">
                        <a:latin typeface="Arial" panose="020B0604020202020204" pitchFamily="34" charset="0"/>
                        <a:cs typeface="Arial" panose="020B0604020202020204" pitchFamily="34" charset="0"/>
                      </a:endParaRP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ctr"/>
                      <a:r>
                        <a:rPr lang="en-US" sz="1500" dirty="0" smtClean="0">
                          <a:latin typeface="Arial" panose="020B0604020202020204" pitchFamily="34" charset="0"/>
                          <a:cs typeface="Arial" panose="020B0604020202020204" pitchFamily="34" charset="0"/>
                        </a:rPr>
                        <a:t>26.4</a:t>
                      </a:r>
                      <a:endParaRPr lang="en-US" sz="15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730781823"/>
                  </a:ext>
                </a:extLst>
              </a:tr>
              <a:tr h="370840">
                <a:tc>
                  <a:txBody>
                    <a:bodyPr/>
                    <a:lstStyle/>
                    <a:p>
                      <a:pPr algn="r"/>
                      <a:r>
                        <a:rPr lang="en-US" sz="1500" dirty="0" smtClean="0">
                          <a:latin typeface="Arial" panose="020B0604020202020204" pitchFamily="34" charset="0"/>
                          <a:cs typeface="Arial" panose="020B0604020202020204" pitchFamily="34" charset="0"/>
                        </a:rPr>
                        <a:t>Median</a:t>
                      </a:r>
                      <a:endParaRPr lang="en-US" sz="15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989</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218</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20</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0.18</a:t>
                      </a:r>
                    </a:p>
                  </a:txBody>
                  <a:tcPr marL="68580" marR="68580" marT="0" marB="0" anchor="ctr"/>
                </a:tc>
                <a:tc>
                  <a:txBody>
                    <a:bodyPr/>
                    <a:lstStyle/>
                    <a:p>
                      <a:pPr marL="0" marR="0" algn="ctr">
                        <a:lnSpc>
                          <a:spcPct val="107000"/>
                        </a:lnSpc>
                        <a:spcBef>
                          <a:spcPts val="0"/>
                        </a:spcBef>
                        <a:spcAft>
                          <a:spcPts val="0"/>
                        </a:spcAft>
                      </a:pPr>
                      <a:r>
                        <a:rPr lang="en-US" sz="1500" b="1" dirty="0">
                          <a:effectLst/>
                          <a:latin typeface="Arial" panose="020B0604020202020204" pitchFamily="34" charset="0"/>
                          <a:ea typeface="Calibri" panose="020F0502020204030204" pitchFamily="34" charset="0"/>
                          <a:cs typeface="Arial" panose="020B0604020202020204" pitchFamily="34" charset="0"/>
                        </a:rPr>
                        <a:t>0.017</a:t>
                      </a:r>
                    </a:p>
                  </a:txBody>
                  <a:tcPr marL="68580" marR="68580" marT="0" marB="0" anchor="ctr"/>
                </a:tc>
                <a:tc>
                  <a:txBody>
                    <a:bodyPr/>
                    <a:lstStyle/>
                    <a:p>
                      <a:endParaRPr lang="en-US" sz="15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4201461375"/>
                  </a:ext>
                </a:extLst>
              </a:tr>
              <a:tr h="370840">
                <a:tc>
                  <a:txBody>
                    <a:bodyPr/>
                    <a:lstStyle/>
                    <a:p>
                      <a:pPr algn="r"/>
                      <a:r>
                        <a:rPr lang="en-US" sz="1400" b="1" i="1" dirty="0" smtClean="0">
                          <a:latin typeface="Arial" panose="020B0604020202020204" pitchFamily="34" charset="0"/>
                          <a:cs typeface="Arial" panose="020B0604020202020204" pitchFamily="34" charset="0"/>
                        </a:rPr>
                        <a:t>N=91</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mean±SD</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1018±397</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239±84</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22±9</a:t>
                      </a:r>
                    </a:p>
                  </a:txBody>
                  <a:tcPr marL="68580" marR="68580" marT="0" marB="0"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0.27±0.18</a:t>
                      </a:r>
                    </a:p>
                  </a:txBody>
                  <a:tcPr marL="68580" marR="68580" marT="0" marB="0"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0.026±0.019</a:t>
                      </a:r>
                    </a:p>
                  </a:txBody>
                  <a:tcPr marL="68580" marR="68580" marT="0" marB="0" anchor="ctr"/>
                </a:tc>
                <a:tc>
                  <a:txBody>
                    <a:bodyPr/>
                    <a:lstStyle/>
                    <a:p>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63197054"/>
                  </a:ext>
                </a:extLst>
              </a:tr>
              <a:tr h="370840">
                <a:tc>
                  <a:txBody>
                    <a:bodyPr/>
                    <a:lstStyle/>
                    <a:p>
                      <a:pPr algn="r"/>
                      <a:r>
                        <a:rPr lang="en-US" sz="1400" dirty="0" smtClean="0">
                          <a:latin typeface="Arial" panose="020B0604020202020204" pitchFamily="34" charset="0"/>
                          <a:cs typeface="Arial" panose="020B0604020202020204" pitchFamily="34" charset="0"/>
                        </a:rPr>
                        <a:t>95% CI</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394-1640</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112-444</a:t>
                      </a:r>
                    </a:p>
                  </a:txBody>
                  <a:tcPr marL="68580" marR="68580" marT="0" marB="0" anchor="ctr"/>
                </a:tc>
                <a:tc>
                  <a:txBody>
                    <a:bodyPr/>
                    <a:lstStyle/>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Arial" panose="020B0604020202020204" pitchFamily="34" charset="0"/>
                        </a:rPr>
                        <a:t>11-43</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0.11-0.73</a:t>
                      </a:r>
                    </a:p>
                  </a:txBody>
                  <a:tcPr marL="68580" marR="68580" marT="0" marB="0" anchor="ct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0.0089-0.079</a:t>
                      </a:r>
                    </a:p>
                  </a:txBody>
                  <a:tcPr marL="68580" marR="68580" marT="0" marB="0" anchor="ctr"/>
                </a:tc>
                <a:tc>
                  <a:txBody>
                    <a:bodyPr/>
                    <a:lstStyle/>
                    <a:p>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64718581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554416674"/>
                  </a:ext>
                </a:extLst>
              </a:tr>
            </a:tbl>
          </a:graphicData>
        </a:graphic>
      </p:graphicFrame>
    </p:spTree>
    <p:extLst>
      <p:ext uri="{BB962C8B-B14F-4D97-AF65-F5344CB8AC3E}">
        <p14:creationId xmlns:p14="http://schemas.microsoft.com/office/powerpoint/2010/main" val="883168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0163"/>
            <a:ext cx="11790217" cy="1325563"/>
          </a:xfrm>
        </p:spPr>
        <p:txBody>
          <a:bodyPr>
            <a:normAutofit/>
          </a:bodyPr>
          <a:lstStyle/>
          <a:p>
            <a:pPr algn="ctr"/>
            <a:r>
              <a:rPr lang="en-US" sz="3400" dirty="0" smtClean="0">
                <a:solidFill>
                  <a:srgbClr val="002060"/>
                </a:solidFill>
                <a:latin typeface="Arial" panose="020B0604020202020204" pitchFamily="34" charset="0"/>
                <a:cs typeface="Arial" panose="020B0604020202020204" pitchFamily="34" charset="0"/>
              </a:rPr>
              <a:t>ADNIGO/2 CSF BASELINE A</a:t>
            </a:r>
            <a:r>
              <a:rPr lang="en-US" sz="3400" dirty="0" smtClean="0">
                <a:solidFill>
                  <a:srgbClr val="002060"/>
                </a:solidFill>
                <a:latin typeface="Symbol" panose="05050102010706020507" pitchFamily="18" charset="2"/>
                <a:cs typeface="Arial" panose="020B0604020202020204" pitchFamily="34" charset="0"/>
              </a:rPr>
              <a:t>b</a:t>
            </a:r>
            <a:r>
              <a:rPr lang="en-US" sz="3400" baseline="-25000" dirty="0" smtClean="0">
                <a:solidFill>
                  <a:srgbClr val="002060"/>
                </a:solidFill>
                <a:latin typeface="Arial" panose="020B0604020202020204" pitchFamily="34" charset="0"/>
                <a:cs typeface="Arial" panose="020B0604020202020204" pitchFamily="34" charset="0"/>
              </a:rPr>
              <a:t>1-42</a:t>
            </a:r>
            <a:r>
              <a:rPr lang="en-US" sz="3400" dirty="0" smtClean="0">
                <a:solidFill>
                  <a:srgbClr val="002060"/>
                </a:solidFill>
                <a:latin typeface="Arial" panose="020B0604020202020204" pitchFamily="34" charset="0"/>
                <a:cs typeface="Arial" panose="020B0604020202020204" pitchFamily="34" charset="0"/>
              </a:rPr>
              <a:t>, t-tau, p-tau</a:t>
            </a:r>
            <a:r>
              <a:rPr lang="en-US" sz="3400" baseline="-25000" dirty="0" smtClean="0">
                <a:solidFill>
                  <a:srgbClr val="002060"/>
                </a:solidFill>
                <a:latin typeface="Arial" panose="020B0604020202020204" pitchFamily="34" charset="0"/>
                <a:cs typeface="Arial" panose="020B0604020202020204" pitchFamily="34" charset="0"/>
              </a:rPr>
              <a:t>181 </a:t>
            </a:r>
            <a:r>
              <a:rPr lang="en-US" sz="3400" dirty="0" smtClean="0">
                <a:solidFill>
                  <a:srgbClr val="002060"/>
                </a:solidFill>
                <a:latin typeface="Arial" panose="020B0604020202020204" pitchFamily="34" charset="0"/>
                <a:cs typeface="Arial" panose="020B0604020202020204" pitchFamily="34" charset="0"/>
              </a:rPr>
              <a:t>&amp; ratios</a:t>
            </a:r>
            <a:endParaRPr lang="en-US" sz="3400" baseline="-25000" dirty="0">
              <a:solidFill>
                <a:srgbClr val="002060"/>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nvPr>
        </p:nvGraphicFramePr>
        <p:xfrm>
          <a:off x="862446" y="883458"/>
          <a:ext cx="10522526" cy="5710382"/>
        </p:xfrm>
        <a:graphic>
          <a:graphicData uri="http://schemas.openxmlformats.org/drawingml/2006/table">
            <a:tbl>
              <a:tblPr firstRow="1" bandRow="1">
                <a:tableStyleId>{5C22544A-7EE6-4342-B048-85BDC9FD1C3A}</a:tableStyleId>
              </a:tblPr>
              <a:tblGrid>
                <a:gridCol w="1545800">
                  <a:extLst>
                    <a:ext uri="{9D8B030D-6E8A-4147-A177-3AD203B41FA5}">
                      <a16:colId xmlns="" xmlns:a16="http://schemas.microsoft.com/office/drawing/2014/main" val="2617802016"/>
                    </a:ext>
                  </a:extLst>
                </a:gridCol>
                <a:gridCol w="1441819">
                  <a:extLst>
                    <a:ext uri="{9D8B030D-6E8A-4147-A177-3AD203B41FA5}">
                      <a16:colId xmlns="" xmlns:a16="http://schemas.microsoft.com/office/drawing/2014/main" val="2323086726"/>
                    </a:ext>
                  </a:extLst>
                </a:gridCol>
                <a:gridCol w="1358640">
                  <a:extLst>
                    <a:ext uri="{9D8B030D-6E8A-4147-A177-3AD203B41FA5}">
                      <a16:colId xmlns="" xmlns:a16="http://schemas.microsoft.com/office/drawing/2014/main" val="1803905397"/>
                    </a:ext>
                  </a:extLst>
                </a:gridCol>
                <a:gridCol w="1552731">
                  <a:extLst>
                    <a:ext uri="{9D8B030D-6E8A-4147-A177-3AD203B41FA5}">
                      <a16:colId xmlns="" xmlns:a16="http://schemas.microsoft.com/office/drawing/2014/main" val="3769276030"/>
                    </a:ext>
                  </a:extLst>
                </a:gridCol>
                <a:gridCol w="1635913">
                  <a:extLst>
                    <a:ext uri="{9D8B030D-6E8A-4147-A177-3AD203B41FA5}">
                      <a16:colId xmlns="" xmlns:a16="http://schemas.microsoft.com/office/drawing/2014/main" val="783687206"/>
                    </a:ext>
                  </a:extLst>
                </a:gridCol>
                <a:gridCol w="1688760">
                  <a:extLst>
                    <a:ext uri="{9D8B030D-6E8A-4147-A177-3AD203B41FA5}">
                      <a16:colId xmlns="" xmlns:a16="http://schemas.microsoft.com/office/drawing/2014/main" val="4273780716"/>
                    </a:ext>
                  </a:extLst>
                </a:gridCol>
                <a:gridCol w="1298863">
                  <a:extLst>
                    <a:ext uri="{9D8B030D-6E8A-4147-A177-3AD203B41FA5}">
                      <a16:colId xmlns="" xmlns:a16="http://schemas.microsoft.com/office/drawing/2014/main" val="2486215165"/>
                    </a:ext>
                  </a:extLst>
                </a:gridCol>
              </a:tblGrid>
              <a:tr h="370840">
                <a:tc>
                  <a:txBody>
                    <a:bodyPr/>
                    <a:lstStyle/>
                    <a:p>
                      <a:r>
                        <a:rPr lang="en-US" sz="1900" dirty="0" smtClean="0"/>
                        <a:t>ADNIGO/2</a:t>
                      </a:r>
                      <a:endParaRPr lang="en-US" sz="1900" dirty="0"/>
                    </a:p>
                  </a:txBody>
                  <a:tcPr/>
                </a:tc>
                <a:tc>
                  <a:txBody>
                    <a:bodyPr/>
                    <a:lstStyle/>
                    <a:p>
                      <a:pPr algn="ctr"/>
                      <a:r>
                        <a:rPr lang="en-US" sz="1900" dirty="0" smtClean="0"/>
                        <a:t>A</a:t>
                      </a:r>
                      <a:r>
                        <a:rPr lang="en-US" sz="1900" dirty="0" smtClean="0">
                          <a:latin typeface="Symbol" panose="05050102010706020507" pitchFamily="18" charset="2"/>
                        </a:rPr>
                        <a:t>b</a:t>
                      </a:r>
                      <a:r>
                        <a:rPr lang="en-US" sz="1900" baseline="-25000" dirty="0" smtClean="0"/>
                        <a:t>1-42</a:t>
                      </a:r>
                      <a:endParaRPr lang="en-US" sz="1900" baseline="-25000" dirty="0"/>
                    </a:p>
                  </a:txBody>
                  <a:tcPr/>
                </a:tc>
                <a:tc>
                  <a:txBody>
                    <a:bodyPr/>
                    <a:lstStyle/>
                    <a:p>
                      <a:pPr algn="ctr"/>
                      <a:r>
                        <a:rPr lang="en-US" sz="1900" dirty="0" smtClean="0"/>
                        <a:t>t-tau</a:t>
                      </a:r>
                      <a:endParaRPr lang="en-US" sz="1900" dirty="0"/>
                    </a:p>
                  </a:txBody>
                  <a:tcPr/>
                </a:tc>
                <a:tc>
                  <a:txBody>
                    <a:bodyPr/>
                    <a:lstStyle/>
                    <a:p>
                      <a:pPr algn="ctr"/>
                      <a:r>
                        <a:rPr lang="en-US" sz="1900" dirty="0" smtClean="0"/>
                        <a:t>p-tau</a:t>
                      </a:r>
                      <a:r>
                        <a:rPr lang="en-US" sz="1900" baseline="-25000" dirty="0" smtClean="0"/>
                        <a:t>181</a:t>
                      </a:r>
                      <a:endParaRPr lang="en-US" sz="1900" baseline="-25000" dirty="0"/>
                    </a:p>
                  </a:txBody>
                  <a:tcPr/>
                </a:tc>
                <a:tc>
                  <a:txBody>
                    <a:bodyPr/>
                    <a:lstStyle/>
                    <a:p>
                      <a:pPr algn="ctr"/>
                      <a:r>
                        <a:rPr lang="en-US" sz="1900" dirty="0" smtClean="0"/>
                        <a:t>t-tau/A</a:t>
                      </a:r>
                      <a:r>
                        <a:rPr lang="en-US" sz="1900" dirty="0" smtClean="0">
                          <a:latin typeface="Symbol" panose="05050102010706020507" pitchFamily="18" charset="2"/>
                        </a:rPr>
                        <a:t>b</a:t>
                      </a:r>
                      <a:r>
                        <a:rPr lang="en-US" sz="1900" baseline="-25000" dirty="0" smtClean="0"/>
                        <a:t>1-42</a:t>
                      </a:r>
                      <a:endParaRPr lang="en-US" sz="1900"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smtClean="0"/>
                        <a:t>p-tau</a:t>
                      </a:r>
                      <a:r>
                        <a:rPr lang="en-US" sz="1900" baseline="-25000" dirty="0" smtClean="0"/>
                        <a:t>181</a:t>
                      </a:r>
                      <a:r>
                        <a:rPr lang="en-US" sz="1900" baseline="0" dirty="0" smtClean="0"/>
                        <a:t>/</a:t>
                      </a:r>
                      <a:r>
                        <a:rPr lang="en-US" sz="1900" dirty="0" smtClean="0"/>
                        <a:t>A</a:t>
                      </a:r>
                      <a:r>
                        <a:rPr lang="en-US" sz="1900" dirty="0" smtClean="0">
                          <a:latin typeface="Symbol" panose="05050102010706020507" pitchFamily="18" charset="2"/>
                        </a:rPr>
                        <a:t>b</a:t>
                      </a:r>
                      <a:r>
                        <a:rPr lang="en-US" sz="1900" baseline="-25000" dirty="0" smtClean="0"/>
                        <a:t>1-42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smtClean="0">
                          <a:latin typeface="Arial" panose="020B0604020202020204" pitchFamily="34" charset="0"/>
                          <a:cs typeface="Arial" panose="020B0604020202020204" pitchFamily="34" charset="0"/>
                        </a:rPr>
                        <a:t>% </a:t>
                      </a:r>
                      <a:r>
                        <a:rPr lang="en-US" sz="1900" baseline="0" dirty="0" smtClean="0">
                          <a:latin typeface="Symbol" panose="05050102010706020507" pitchFamily="18" charset="2"/>
                          <a:cs typeface="Arial" panose="020B0604020202020204" pitchFamily="34" charset="0"/>
                        </a:rPr>
                        <a:t>e</a:t>
                      </a:r>
                      <a:r>
                        <a:rPr lang="en-US" sz="1900" baseline="0" dirty="0" smtClean="0">
                          <a:latin typeface="Arial" panose="020B0604020202020204" pitchFamily="34" charset="0"/>
                          <a:cs typeface="Arial" panose="020B0604020202020204" pitchFamily="34" charset="0"/>
                        </a:rPr>
                        <a:t>4+</a:t>
                      </a:r>
                    </a:p>
                  </a:txBody>
                  <a:tcPr/>
                </a:tc>
                <a:extLst>
                  <a:ext uri="{0D108BD9-81ED-4DB2-BD59-A6C34878D82A}">
                    <a16:rowId xmlns="" xmlns:a16="http://schemas.microsoft.com/office/drawing/2014/main" val="2601677177"/>
                  </a:ext>
                </a:extLst>
              </a:tr>
              <a:tr h="217978">
                <a:tc>
                  <a:txBody>
                    <a:bodyPr/>
                    <a:lstStyle/>
                    <a:p>
                      <a:endParaRPr lang="en-US" sz="1200" dirty="0"/>
                    </a:p>
                  </a:txBody>
                  <a:tcPr/>
                </a:tc>
                <a:tc>
                  <a:txBody>
                    <a:bodyPr/>
                    <a:lstStyle/>
                    <a:p>
                      <a:pPr algn="ctr"/>
                      <a:r>
                        <a:rPr lang="en-US" sz="1200" dirty="0" smtClean="0"/>
                        <a:t>(</a:t>
                      </a:r>
                      <a:r>
                        <a:rPr lang="en-US" sz="1200" dirty="0" err="1" smtClean="0"/>
                        <a:t>pg</a:t>
                      </a:r>
                      <a:r>
                        <a:rPr lang="en-US" sz="1200" dirty="0" smtClean="0"/>
                        <a:t>/mL)</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pg</a:t>
                      </a:r>
                      <a:r>
                        <a:rPr lang="en-US" sz="1200" dirty="0" smtClean="0"/>
                        <a:t>/mL)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t>
                      </a:r>
                      <a:r>
                        <a:rPr lang="en-US" sz="1200" dirty="0" err="1" smtClean="0"/>
                        <a:t>pg</a:t>
                      </a:r>
                      <a:r>
                        <a:rPr lang="en-US" sz="1200" dirty="0" smtClean="0"/>
                        <a:t>/mL)</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 xmlns:a16="http://schemas.microsoft.com/office/drawing/2014/main" val="4206411021"/>
                  </a:ext>
                </a:extLst>
              </a:tr>
              <a:tr h="1653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endParaRPr lang="en-US" sz="1000" dirty="0"/>
                    </a:p>
                  </a:txBody>
                  <a:tcPr anchor="ctr"/>
                </a:tc>
                <a:extLst>
                  <a:ext uri="{0D108BD9-81ED-4DB2-BD59-A6C34878D82A}">
                    <a16:rowId xmlns="" xmlns:a16="http://schemas.microsoft.com/office/drawing/2014/main" val="898253163"/>
                  </a:ext>
                </a:extLst>
              </a:tr>
              <a:tr h="241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Arial" panose="020B0604020202020204" pitchFamily="34" charset="0"/>
                          <a:cs typeface="Arial" panose="020B0604020202020204" pitchFamily="34" charset="0"/>
                        </a:rPr>
                        <a:t>AD          </a:t>
                      </a:r>
                      <a:r>
                        <a:rPr lang="en-US" sz="1400" dirty="0" smtClean="0">
                          <a:latin typeface="Arial" panose="020B0604020202020204" pitchFamily="34" charset="0"/>
                          <a:cs typeface="Arial" panose="020B0604020202020204" pitchFamily="34" charset="0"/>
                        </a:rPr>
                        <a:t>Median</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594</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334</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33</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0.58</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0.058</a:t>
                      </a:r>
                    </a:p>
                  </a:txBody>
                  <a:tcPr marL="68580" marR="68580" marT="0" marB="0" anchor="ctr"/>
                </a:tc>
                <a:tc>
                  <a:txBody>
                    <a:bodyPr/>
                    <a:lstStyle/>
                    <a:p>
                      <a:pPr algn="ctr"/>
                      <a:r>
                        <a:rPr lang="en-US" sz="1400" dirty="0" smtClean="0">
                          <a:latin typeface="Arial" panose="020B0604020202020204" pitchFamily="34" charset="0"/>
                          <a:cs typeface="Arial" panose="020B0604020202020204" pitchFamily="34" charset="0"/>
                        </a:rPr>
                        <a:t>68.5</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311041826"/>
                  </a:ext>
                </a:extLst>
              </a:tr>
              <a:tr h="269240">
                <a:tc>
                  <a:txBody>
                    <a:bodyPr/>
                    <a:lstStyle/>
                    <a:p>
                      <a:pPr algn="r"/>
                      <a:r>
                        <a:rPr lang="en-US" sz="1300" b="1" i="1" dirty="0" smtClean="0">
                          <a:latin typeface="Arial" panose="020B0604020202020204" pitchFamily="34" charset="0"/>
                          <a:cs typeface="Arial" panose="020B0604020202020204" pitchFamily="34" charset="0"/>
                        </a:rPr>
                        <a:t>N=127</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mean±SD</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649±257</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375±155</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37±16</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0.64±0.32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0.064±0.034</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865290646"/>
                  </a:ext>
                </a:extLst>
              </a:tr>
              <a:tr h="249381">
                <a:tc>
                  <a:txBody>
                    <a:bodyPr/>
                    <a:lstStyle/>
                    <a:p>
                      <a:pPr algn="r"/>
                      <a:r>
                        <a:rPr lang="en-US" sz="1300" dirty="0" smtClean="0">
                          <a:latin typeface="Arial" panose="020B0604020202020204" pitchFamily="34" charset="0"/>
                          <a:cs typeface="Arial" panose="020B0604020202020204" pitchFamily="34" charset="0"/>
                        </a:rPr>
                        <a:t>95% CI</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309-1375</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170-750</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15-76</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0.18-1.42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0.014-0.15</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67712540"/>
                  </a:ext>
                </a:extLst>
              </a:tr>
              <a:tr h="270625">
                <a:tc>
                  <a:txBody>
                    <a:bodyPr/>
                    <a:lstStyle/>
                    <a:p>
                      <a:pPr algn="l"/>
                      <a:r>
                        <a:rPr lang="en-US" sz="1400" b="1" dirty="0" smtClean="0">
                          <a:latin typeface="Arial" panose="020B0604020202020204" pitchFamily="34" charset="0"/>
                          <a:cs typeface="Arial" panose="020B0604020202020204" pitchFamily="34" charset="0"/>
                        </a:rPr>
                        <a:t>LMCI</a:t>
                      </a:r>
                      <a:r>
                        <a:rPr lang="en-US" sz="1400" dirty="0" smtClean="0">
                          <a:latin typeface="Arial" panose="020B0604020202020204" pitchFamily="34" charset="0"/>
                          <a:cs typeface="Arial" panose="020B0604020202020204" pitchFamily="34" charset="0"/>
                        </a:rPr>
                        <a:t>       Median</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756</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286</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28</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0.50</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0.050</a:t>
                      </a:r>
                    </a:p>
                  </a:txBody>
                  <a:tcPr marL="68580" marR="68580" marT="0" marB="0" anchor="ctr"/>
                </a:tc>
                <a:tc>
                  <a:txBody>
                    <a:bodyPr/>
                    <a:lstStyle/>
                    <a:p>
                      <a:pPr algn="ctr"/>
                      <a:r>
                        <a:rPr lang="en-US" sz="1400" dirty="0" smtClean="0">
                          <a:latin typeface="Arial" panose="020B0604020202020204" pitchFamily="34" charset="0"/>
                          <a:cs typeface="Arial" panose="020B0604020202020204" pitchFamily="34" charset="0"/>
                        </a:rPr>
                        <a:t>60.9</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2446501545"/>
                  </a:ext>
                </a:extLst>
              </a:tr>
              <a:tr h="287713">
                <a:tc>
                  <a:txBody>
                    <a:bodyPr/>
                    <a:lstStyle/>
                    <a:p>
                      <a:pPr algn="r"/>
                      <a:r>
                        <a:rPr lang="en-US" sz="1300" b="1" i="1" dirty="0" smtClean="0">
                          <a:latin typeface="Arial" panose="020B0604020202020204" pitchFamily="34" charset="0"/>
                          <a:cs typeface="Arial" panose="020B0604020202020204" pitchFamily="34" charset="0"/>
                        </a:rPr>
                        <a:t>N=138</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mean±SD</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800±285</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308±136</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30±15</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0.51±0.30</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0.052±0.033</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1308807199"/>
                  </a:ext>
                </a:extLst>
              </a:tr>
              <a:tr h="261389">
                <a:tc>
                  <a:txBody>
                    <a:bodyPr/>
                    <a:lstStyle/>
                    <a:p>
                      <a:pPr algn="r"/>
                      <a:r>
                        <a:rPr lang="en-US" sz="1300" dirty="0" smtClean="0">
                          <a:latin typeface="Arial" panose="020B0604020202020204" pitchFamily="34" charset="0"/>
                          <a:cs typeface="Arial" panose="020B0604020202020204" pitchFamily="34" charset="0"/>
                        </a:rPr>
                        <a:t>95% CI</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340-1457</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115-577</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10-63</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0.12-1.22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0.010-0.13</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4188075489"/>
                  </a:ext>
                </a:extLst>
              </a:tr>
              <a:tr h="248458">
                <a:tc>
                  <a:txBody>
                    <a:bodyPr/>
                    <a:lstStyle/>
                    <a:p>
                      <a:pPr algn="l"/>
                      <a:r>
                        <a:rPr lang="en-US" sz="1400" b="1" dirty="0" smtClean="0">
                          <a:latin typeface="Arial" panose="020B0604020202020204" pitchFamily="34" charset="0"/>
                          <a:cs typeface="Arial" panose="020B0604020202020204" pitchFamily="34" charset="0"/>
                        </a:rPr>
                        <a:t>EMCI</a:t>
                      </a:r>
                      <a:r>
                        <a:rPr lang="en-US" sz="1400" dirty="0" smtClean="0">
                          <a:latin typeface="Arial" panose="020B0604020202020204" pitchFamily="34" charset="0"/>
                          <a:cs typeface="Arial" panose="020B0604020202020204" pitchFamily="34" charset="0"/>
                        </a:rPr>
                        <a:t>      Median</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865</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234</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20</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0.27</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0.025</a:t>
                      </a:r>
                    </a:p>
                  </a:txBody>
                  <a:tcPr marL="68580" marR="68580" marT="0" marB="0" anchor="ctr"/>
                </a:tc>
                <a:tc>
                  <a:txBody>
                    <a:bodyPr/>
                    <a:lstStyle/>
                    <a:p>
                      <a:pPr algn="ctr"/>
                      <a:r>
                        <a:rPr lang="en-US" sz="1400" dirty="0" smtClean="0">
                          <a:latin typeface="Arial" panose="020B0604020202020204" pitchFamily="34" charset="0"/>
                          <a:cs typeface="Arial" panose="020B0604020202020204" pitchFamily="34" charset="0"/>
                        </a:rPr>
                        <a:t>49.4</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4201461375"/>
                  </a:ext>
                </a:extLst>
              </a:tr>
              <a:tr h="290022">
                <a:tc>
                  <a:txBody>
                    <a:bodyPr/>
                    <a:lstStyle/>
                    <a:p>
                      <a:pPr algn="r"/>
                      <a:r>
                        <a:rPr lang="en-US" sz="1300" b="1" i="1" dirty="0" smtClean="0">
                          <a:latin typeface="Arial" panose="020B0604020202020204" pitchFamily="34" charset="0"/>
                          <a:cs typeface="Arial" panose="020B0604020202020204" pitchFamily="34" charset="0"/>
                        </a:rPr>
                        <a:t>N=122</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mean±SD</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943±355</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256±122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22±9</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0.33±0.26</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0.033±0.029</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3263197054"/>
                  </a:ext>
                </a:extLst>
              </a:tr>
              <a:tr h="263236">
                <a:tc>
                  <a:txBody>
                    <a:bodyPr/>
                    <a:lstStyle/>
                    <a:p>
                      <a:pPr algn="r"/>
                      <a:r>
                        <a:rPr lang="en-US" sz="1300" dirty="0" smtClean="0">
                          <a:latin typeface="Arial" panose="020B0604020202020204" pitchFamily="34" charset="0"/>
                          <a:cs typeface="Arial" panose="020B0604020202020204" pitchFamily="34" charset="0"/>
                        </a:rPr>
                        <a:t>95% CI</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382-1659</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117-582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11-43</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0.09-0.95</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0.0082-0.106</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nchor="ctr"/>
                </a:tc>
                <a:extLst>
                  <a:ext uri="{0D108BD9-81ED-4DB2-BD59-A6C34878D82A}">
                    <a16:rowId xmlns="" xmlns:a16="http://schemas.microsoft.com/office/drawing/2014/main" val="647185815"/>
                  </a:ext>
                </a:extLst>
              </a:tr>
              <a:tr h="370840">
                <a:tc>
                  <a:txBody>
                    <a:bodyPr/>
                    <a:lstStyle/>
                    <a:p>
                      <a:pPr algn="l"/>
                      <a:r>
                        <a:rPr lang="en-US" sz="1400" b="1" dirty="0" smtClean="0">
                          <a:latin typeface="Arial" panose="020B0604020202020204" pitchFamily="34" charset="0"/>
                          <a:cs typeface="Arial" panose="020B0604020202020204" pitchFamily="34" charset="0"/>
                        </a:rPr>
                        <a:t>SMC</a:t>
                      </a:r>
                      <a:r>
                        <a:rPr lang="en-US" sz="1400" b="0" dirty="0" smtClean="0">
                          <a:latin typeface="Arial" panose="020B0604020202020204" pitchFamily="34" charset="0"/>
                          <a:cs typeface="Arial" panose="020B0604020202020204" pitchFamily="34" charset="0"/>
                        </a:rPr>
                        <a:t>       Median</a:t>
                      </a:r>
                      <a:endParaRPr lang="en-US" sz="1400" b="0" dirty="0">
                        <a:latin typeface="Arial" panose="020B0604020202020204" pitchFamily="34" charset="0"/>
                        <a:cs typeface="Arial" panose="020B0604020202020204" pitchFamily="34" charset="0"/>
                      </a:endParaRPr>
                    </a:p>
                  </a:txBody>
                  <a:tcP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1111</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218</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19</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0.19</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0.017</a:t>
                      </a:r>
                    </a:p>
                  </a:txBody>
                  <a:tcPr marL="68580" marR="68580" marT="0" marB="0" anchor="ctr"/>
                </a:tc>
                <a:tc>
                  <a:txBody>
                    <a:bodyPr/>
                    <a:lstStyle/>
                    <a:p>
                      <a:pPr algn="ctr"/>
                      <a:r>
                        <a:rPr lang="en-US" sz="1400" dirty="0" smtClean="0">
                          <a:latin typeface="Arial" panose="020B0604020202020204" pitchFamily="34" charset="0"/>
                          <a:cs typeface="Arial" panose="020B0604020202020204" pitchFamily="34" charset="0"/>
                        </a:rPr>
                        <a:t>43.7</a:t>
                      </a:r>
                      <a:endParaRPr lang="en-US" sz="14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1832514"/>
                  </a:ext>
                </a:extLst>
              </a:tr>
              <a:tr h="260927">
                <a:tc>
                  <a:txBody>
                    <a:bodyPr/>
                    <a:lstStyle/>
                    <a:p>
                      <a:pPr algn="r"/>
                      <a:r>
                        <a:rPr lang="en-US" sz="1300" b="1" i="1" dirty="0" smtClean="0">
                          <a:latin typeface="Arial" panose="020B0604020202020204" pitchFamily="34" charset="0"/>
                          <a:cs typeface="Arial" panose="020B0604020202020204" pitchFamily="34" charset="0"/>
                        </a:rPr>
                        <a:t>N=71</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mean±SD</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1079±374</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241±94</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22±10</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0.25±0.16</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0.024±0.017</a:t>
                      </a:r>
                    </a:p>
                  </a:txBody>
                  <a:tcPr marL="68580" marR="68580" marT="0" marB="0" anchor="ct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922431566"/>
                  </a:ext>
                </a:extLst>
              </a:tr>
              <a:tr h="370840">
                <a:tc>
                  <a:txBody>
                    <a:bodyPr/>
                    <a:lstStyle/>
                    <a:p>
                      <a:pPr algn="r"/>
                      <a:r>
                        <a:rPr lang="en-US" sz="1300" dirty="0" smtClean="0">
                          <a:latin typeface="Arial" panose="020B0604020202020204" pitchFamily="34" charset="0"/>
                          <a:cs typeface="Arial" panose="020B0604020202020204" pitchFamily="34" charset="0"/>
                        </a:rPr>
                        <a:t>95% CI</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454-1670</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107-462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10-49</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0.10-0.67</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0.0084-0.071</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921835160"/>
                  </a:ext>
                </a:extLst>
              </a:tr>
              <a:tr h="370840">
                <a:tc>
                  <a:txBody>
                    <a:bodyPr/>
                    <a:lstStyle/>
                    <a:p>
                      <a:pPr algn="l"/>
                      <a:r>
                        <a:rPr lang="en-US" sz="1400" b="1" dirty="0" smtClean="0">
                          <a:latin typeface="Arial" panose="020B0604020202020204" pitchFamily="34" charset="0"/>
                          <a:cs typeface="Arial" panose="020B0604020202020204" pitchFamily="34" charset="0"/>
                        </a:rPr>
                        <a:t>NC</a:t>
                      </a:r>
                      <a:r>
                        <a:rPr lang="en-US" sz="1400" dirty="0" smtClean="0">
                          <a:latin typeface="Arial" panose="020B0604020202020204" pitchFamily="34" charset="0"/>
                          <a:cs typeface="Arial" panose="020B0604020202020204" pitchFamily="34" charset="0"/>
                        </a:rPr>
                        <a:t>          Median</a:t>
                      </a:r>
                      <a:endParaRPr lang="en-US" sz="14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974</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211</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19</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0.21</a:t>
                      </a:r>
                    </a:p>
                  </a:txBody>
                  <a:tcPr marL="68580" marR="68580" marT="0" marB="0" anchor="ctr"/>
                </a:tc>
                <a:tc>
                  <a:txBody>
                    <a:bodyPr/>
                    <a:lstStyle/>
                    <a:p>
                      <a:pPr marL="0" marR="0" algn="ctr">
                        <a:lnSpc>
                          <a:spcPct val="107000"/>
                        </a:lnSpc>
                        <a:spcBef>
                          <a:spcPts val="0"/>
                        </a:spcBef>
                        <a:spcAft>
                          <a:spcPts val="0"/>
                        </a:spcAft>
                      </a:pPr>
                      <a:r>
                        <a:rPr lang="en-US" sz="1400" b="1" dirty="0">
                          <a:effectLst/>
                          <a:latin typeface="Arial" panose="020B0604020202020204" pitchFamily="34" charset="0"/>
                          <a:ea typeface="Calibri" panose="020F0502020204030204" pitchFamily="34" charset="0"/>
                          <a:cs typeface="Arial" panose="020B0604020202020204" pitchFamily="34" charset="0"/>
                        </a:rPr>
                        <a:t>0.020</a:t>
                      </a:r>
                    </a:p>
                  </a:txBody>
                  <a:tcPr marL="68580" marR="68580" marT="0" marB="0" anchor="ctr"/>
                </a:tc>
                <a:tc>
                  <a:txBody>
                    <a:bodyPr/>
                    <a:lstStyle/>
                    <a:p>
                      <a:pPr algn="ctr"/>
                      <a:r>
                        <a:rPr lang="en-US" sz="1400" dirty="0" smtClean="0">
                          <a:latin typeface="Arial" panose="020B0604020202020204" pitchFamily="34" charset="0"/>
                          <a:cs typeface="Arial" panose="020B0604020202020204" pitchFamily="34" charset="0"/>
                        </a:rPr>
                        <a:t>33.0</a:t>
                      </a:r>
                      <a:endParaRPr lang="en-US" sz="14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840200844"/>
                  </a:ext>
                </a:extLst>
              </a:tr>
              <a:tr h="370840">
                <a:tc>
                  <a:txBody>
                    <a:bodyPr/>
                    <a:lstStyle/>
                    <a:p>
                      <a:pPr algn="r"/>
                      <a:r>
                        <a:rPr lang="en-US" sz="1300" b="1" i="1" dirty="0" smtClean="0">
                          <a:latin typeface="Arial" panose="020B0604020202020204" pitchFamily="34" charset="0"/>
                          <a:cs typeface="Arial" panose="020B0604020202020204" pitchFamily="34" charset="0"/>
                        </a:rPr>
                        <a:t>N=109</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mean±SD</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1013±379</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238±92</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22±9</a:t>
                      </a:r>
                    </a:p>
                  </a:txBody>
                  <a:tcPr marL="68580" marR="68580" marT="0" marB="0" anchor="ctr"/>
                </a:tc>
                <a:tc>
                  <a:txBody>
                    <a:bodyPr/>
                    <a:lstStyle/>
                    <a:p>
                      <a:pPr marL="0" marR="0" algn="ctr">
                        <a:lnSpc>
                          <a:spcPct val="107000"/>
                        </a:lnSpc>
                        <a:spcBef>
                          <a:spcPts val="0"/>
                        </a:spcBef>
                        <a:spcAft>
                          <a:spcPts val="0"/>
                        </a:spcAft>
                      </a:pPr>
                      <a:r>
                        <a:rPr lang="en-US" sz="1300">
                          <a:effectLst/>
                          <a:latin typeface="Arial" panose="020B0604020202020204" pitchFamily="34" charset="0"/>
                          <a:ea typeface="Calibri" panose="020F0502020204030204" pitchFamily="34" charset="0"/>
                          <a:cs typeface="Arial" panose="020B0604020202020204" pitchFamily="34" charset="0"/>
                        </a:rPr>
                        <a:t>0.27±0.18</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0.0260.019</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4269646919"/>
                  </a:ext>
                </a:extLst>
              </a:tr>
              <a:tr h="370840">
                <a:tc>
                  <a:txBody>
                    <a:bodyPr/>
                    <a:lstStyle/>
                    <a:p>
                      <a:pPr algn="r"/>
                      <a:r>
                        <a:rPr lang="en-US" sz="1300" dirty="0" smtClean="0">
                          <a:latin typeface="Arial" panose="020B0604020202020204" pitchFamily="34" charset="0"/>
                          <a:cs typeface="Arial" panose="020B0604020202020204" pitchFamily="34" charset="0"/>
                        </a:rPr>
                        <a:t>95% CI</a:t>
                      </a:r>
                      <a:endParaRPr lang="en-US" sz="1300" dirty="0">
                        <a:latin typeface="Arial" panose="020B0604020202020204" pitchFamily="34" charset="0"/>
                        <a:cs typeface="Arial" panose="020B0604020202020204" pitchFamily="34" charset="0"/>
                      </a:endParaRPr>
                    </a:p>
                  </a:txBody>
                  <a:tcPr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342-1686</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110-469</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10-48</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0.09-0.69</a:t>
                      </a:r>
                    </a:p>
                  </a:txBody>
                  <a:tcPr marL="68580" marR="68580" marT="0" marB="0" anchor="ctr"/>
                </a:tc>
                <a:tc>
                  <a:txBody>
                    <a:bodyPr/>
                    <a:lstStyle/>
                    <a:p>
                      <a:pPr marL="0" marR="0" algn="ctr">
                        <a:lnSpc>
                          <a:spcPct val="107000"/>
                        </a:lnSpc>
                        <a:spcBef>
                          <a:spcPts val="0"/>
                        </a:spcBef>
                        <a:spcAft>
                          <a:spcPts val="0"/>
                        </a:spcAft>
                      </a:pPr>
                      <a:r>
                        <a:rPr lang="en-US" sz="1300" dirty="0">
                          <a:effectLst/>
                          <a:latin typeface="Arial" panose="020B0604020202020204" pitchFamily="34" charset="0"/>
                          <a:ea typeface="Calibri" panose="020F0502020204030204" pitchFamily="34" charset="0"/>
                          <a:cs typeface="Arial" panose="020B0604020202020204" pitchFamily="34" charset="0"/>
                        </a:rPr>
                        <a:t>0.0086-0.073</a:t>
                      </a:r>
                    </a:p>
                  </a:txBody>
                  <a:tcPr marL="68580" marR="68580" marT="0" marB="0" anchor="ctr"/>
                </a:tc>
                <a:tc>
                  <a:txBody>
                    <a:bodyPr/>
                    <a:lstStyle/>
                    <a:p>
                      <a:endParaRPr lang="en-US" sz="13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670332544"/>
                  </a:ext>
                </a:extLst>
              </a:tr>
            </a:tbl>
          </a:graphicData>
        </a:graphic>
      </p:graphicFrame>
    </p:spTree>
    <p:extLst>
      <p:ext uri="{BB962C8B-B14F-4D97-AF65-F5344CB8AC3E}">
        <p14:creationId xmlns:p14="http://schemas.microsoft.com/office/powerpoint/2010/main" val="2584623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0224" y="0"/>
            <a:ext cx="9765057" cy="6361772"/>
          </a:xfrm>
          <a:prstGeom prst="rect">
            <a:avLst/>
          </a:prstGeom>
        </p:spPr>
      </p:pic>
      <p:sp>
        <p:nvSpPr>
          <p:cNvPr id="3" name="TextBox 2"/>
          <p:cNvSpPr txBox="1"/>
          <p:nvPr/>
        </p:nvSpPr>
        <p:spPr>
          <a:xfrm>
            <a:off x="6649278" y="526774"/>
            <a:ext cx="2339102"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all values</a:t>
            </a:r>
            <a:endParaRPr lang="en-US" sz="2400" dirty="0">
              <a:latin typeface="Arial" panose="020B0604020202020204" pitchFamily="34" charset="0"/>
              <a:cs typeface="Arial" panose="020B0604020202020204" pitchFamily="34" charset="0"/>
            </a:endParaRPr>
          </a:p>
        </p:txBody>
      </p:sp>
      <p:sp>
        <p:nvSpPr>
          <p:cNvPr id="4" name="TextBox 3"/>
          <p:cNvSpPr txBox="1"/>
          <p:nvPr/>
        </p:nvSpPr>
        <p:spPr>
          <a:xfrm>
            <a:off x="3012119" y="3390867"/>
            <a:ext cx="705642" cy="369332"/>
          </a:xfrm>
          <a:prstGeom prst="rect">
            <a:avLst/>
          </a:prstGeom>
          <a:noFill/>
        </p:spPr>
        <p:txBody>
          <a:bodyPr wrap="none" rtlCol="0">
            <a:spAutoFit/>
          </a:bodyPr>
          <a:lstStyle/>
          <a:p>
            <a:r>
              <a:rPr lang="en-US" dirty="0" smtClean="0"/>
              <a:t>1248 </a:t>
            </a:r>
            <a:endParaRPr lang="en-US" dirty="0"/>
          </a:p>
        </p:txBody>
      </p:sp>
      <p:sp>
        <p:nvSpPr>
          <p:cNvPr id="5" name="TextBox 4"/>
          <p:cNvSpPr txBox="1"/>
          <p:nvPr/>
        </p:nvSpPr>
        <p:spPr>
          <a:xfrm>
            <a:off x="4071055" y="3391762"/>
            <a:ext cx="652743" cy="369332"/>
          </a:xfrm>
          <a:prstGeom prst="rect">
            <a:avLst/>
          </a:prstGeom>
          <a:noFill/>
        </p:spPr>
        <p:txBody>
          <a:bodyPr wrap="none" rtlCol="0">
            <a:spAutoFit/>
          </a:bodyPr>
          <a:lstStyle/>
          <a:p>
            <a:r>
              <a:rPr lang="en-US" dirty="0" smtClean="0"/>
              <a:t>1291</a:t>
            </a:r>
            <a:endParaRPr lang="en-US" dirty="0"/>
          </a:p>
        </p:txBody>
      </p:sp>
      <p:sp>
        <p:nvSpPr>
          <p:cNvPr id="6" name="TextBox 5"/>
          <p:cNvSpPr txBox="1"/>
          <p:nvPr/>
        </p:nvSpPr>
        <p:spPr>
          <a:xfrm>
            <a:off x="5077092" y="3390867"/>
            <a:ext cx="914400" cy="369332"/>
          </a:xfrm>
          <a:prstGeom prst="rect">
            <a:avLst/>
          </a:prstGeom>
          <a:noFill/>
        </p:spPr>
        <p:txBody>
          <a:bodyPr wrap="square" rtlCol="0">
            <a:spAutoFit/>
          </a:bodyPr>
          <a:lstStyle/>
          <a:p>
            <a:r>
              <a:rPr lang="en-US" dirty="0" smtClean="0"/>
              <a:t>1324</a:t>
            </a:r>
            <a:endParaRPr lang="en-US" dirty="0"/>
          </a:p>
        </p:txBody>
      </p:sp>
      <p:sp>
        <p:nvSpPr>
          <p:cNvPr id="7" name="TextBox 6"/>
          <p:cNvSpPr txBox="1"/>
          <p:nvPr/>
        </p:nvSpPr>
        <p:spPr>
          <a:xfrm>
            <a:off x="6083129" y="3390867"/>
            <a:ext cx="652743" cy="369332"/>
          </a:xfrm>
          <a:prstGeom prst="rect">
            <a:avLst/>
          </a:prstGeom>
          <a:noFill/>
        </p:spPr>
        <p:txBody>
          <a:bodyPr wrap="none" rtlCol="0">
            <a:spAutoFit/>
          </a:bodyPr>
          <a:lstStyle/>
          <a:p>
            <a:r>
              <a:rPr lang="en-US" dirty="0" smtClean="0">
                <a:solidFill>
                  <a:srgbClr val="FFFFCC"/>
                </a:solidFill>
              </a:rPr>
              <a:t>1052</a:t>
            </a:r>
            <a:endParaRPr lang="en-US" dirty="0">
              <a:solidFill>
                <a:srgbClr val="FFFFCC"/>
              </a:solidFill>
            </a:endParaRPr>
          </a:p>
        </p:txBody>
      </p:sp>
      <p:sp>
        <p:nvSpPr>
          <p:cNvPr id="8" name="TextBox 7"/>
          <p:cNvSpPr txBox="1"/>
          <p:nvPr/>
        </p:nvSpPr>
        <p:spPr>
          <a:xfrm>
            <a:off x="7217656" y="4398950"/>
            <a:ext cx="535724" cy="369332"/>
          </a:xfrm>
          <a:prstGeom prst="rect">
            <a:avLst/>
          </a:prstGeom>
          <a:noFill/>
        </p:spPr>
        <p:txBody>
          <a:bodyPr wrap="none" rtlCol="0">
            <a:spAutoFit/>
          </a:bodyPr>
          <a:lstStyle/>
          <a:p>
            <a:r>
              <a:rPr lang="en-US" dirty="0" smtClean="0"/>
              <a:t>658</a:t>
            </a:r>
            <a:endParaRPr lang="en-US" dirty="0"/>
          </a:p>
        </p:txBody>
      </p:sp>
      <p:sp>
        <p:nvSpPr>
          <p:cNvPr id="9" name="TextBox 8"/>
          <p:cNvSpPr txBox="1"/>
          <p:nvPr/>
        </p:nvSpPr>
        <p:spPr>
          <a:xfrm>
            <a:off x="8209844" y="4300036"/>
            <a:ext cx="666045" cy="369332"/>
          </a:xfrm>
          <a:prstGeom prst="rect">
            <a:avLst/>
          </a:prstGeom>
          <a:noFill/>
        </p:spPr>
        <p:txBody>
          <a:bodyPr wrap="square" rtlCol="0">
            <a:spAutoFit/>
          </a:bodyPr>
          <a:lstStyle/>
          <a:p>
            <a:r>
              <a:rPr lang="en-US" dirty="0" smtClean="0"/>
              <a:t>793*</a:t>
            </a:r>
            <a:endParaRPr lang="en-US" dirty="0"/>
          </a:p>
        </p:txBody>
      </p:sp>
      <p:sp>
        <p:nvSpPr>
          <p:cNvPr id="10" name="TextBox 9"/>
          <p:cNvSpPr txBox="1"/>
          <p:nvPr/>
        </p:nvSpPr>
        <p:spPr>
          <a:xfrm>
            <a:off x="9267482" y="4669368"/>
            <a:ext cx="598654" cy="369332"/>
          </a:xfrm>
          <a:prstGeom prst="rect">
            <a:avLst/>
          </a:prstGeom>
          <a:noFill/>
        </p:spPr>
        <p:txBody>
          <a:bodyPr wrap="square" rtlCol="0">
            <a:spAutoFit/>
          </a:bodyPr>
          <a:lstStyle/>
          <a:p>
            <a:r>
              <a:rPr lang="en-US" dirty="0" smtClean="0"/>
              <a:t>562</a:t>
            </a:r>
            <a:endParaRPr lang="en-US" dirty="0"/>
          </a:p>
        </p:txBody>
      </p:sp>
      <p:sp>
        <p:nvSpPr>
          <p:cNvPr id="11" name="TextBox 10"/>
          <p:cNvSpPr txBox="1"/>
          <p:nvPr/>
        </p:nvSpPr>
        <p:spPr>
          <a:xfrm>
            <a:off x="10324542" y="4583616"/>
            <a:ext cx="535724" cy="369332"/>
          </a:xfrm>
          <a:prstGeom prst="rect">
            <a:avLst/>
          </a:prstGeom>
          <a:noFill/>
        </p:spPr>
        <p:txBody>
          <a:bodyPr wrap="none" rtlCol="0">
            <a:spAutoFit/>
          </a:bodyPr>
          <a:lstStyle/>
          <a:p>
            <a:r>
              <a:rPr lang="en-US" dirty="0" smtClean="0"/>
              <a:t>617</a:t>
            </a:r>
            <a:endParaRPr lang="en-US" dirty="0"/>
          </a:p>
        </p:txBody>
      </p:sp>
      <p:sp>
        <p:nvSpPr>
          <p:cNvPr id="12" name="TextBox 11"/>
          <p:cNvSpPr txBox="1"/>
          <p:nvPr/>
        </p:nvSpPr>
        <p:spPr>
          <a:xfrm>
            <a:off x="0" y="6162627"/>
            <a:ext cx="12315103" cy="646331"/>
          </a:xfrm>
          <a:prstGeom prst="rect">
            <a:avLst/>
          </a:prstGeom>
          <a:noFill/>
        </p:spPr>
        <p:txBody>
          <a:bodyPr wrap="none" rtlCol="0">
            <a:spAutoFit/>
          </a:bodyPr>
          <a:lstStyle/>
          <a:p>
            <a:r>
              <a:rPr lang="en-US" dirty="0" smtClean="0"/>
              <a:t>Numbers inside the boxes are the respective median values for BL A</a:t>
            </a:r>
            <a:r>
              <a:rPr lang="en-US" dirty="0" smtClean="0">
                <a:latin typeface="Symbol" panose="05050102010706020507" pitchFamily="18" charset="2"/>
              </a:rPr>
              <a:t>b</a:t>
            </a:r>
            <a:r>
              <a:rPr lang="en-US" baseline="-25000" dirty="0" smtClean="0"/>
              <a:t>1-42</a:t>
            </a:r>
            <a:r>
              <a:rPr lang="en-US" dirty="0" smtClean="0"/>
              <a:t> in </a:t>
            </a:r>
            <a:r>
              <a:rPr lang="en-US" dirty="0" err="1" smtClean="0"/>
              <a:t>pg</a:t>
            </a:r>
            <a:r>
              <a:rPr lang="en-US" dirty="0" smtClean="0"/>
              <a:t>/mL placed above the median value horizontal line. </a:t>
            </a:r>
          </a:p>
          <a:p>
            <a:r>
              <a:rPr lang="en-US" dirty="0" smtClean="0"/>
              <a:t>*p&lt;0.005 for LMCI ADNIGO+2 vs ADNI1; p=0.11 for NL ADNIGO+2 vs ADNI1; p=0.23 for AD ADNIGO+2 vs ADNI1  </a:t>
            </a:r>
            <a:endParaRPr lang="en-US" dirty="0"/>
          </a:p>
        </p:txBody>
      </p:sp>
    </p:spTree>
    <p:extLst>
      <p:ext uri="{BB962C8B-B14F-4D97-AF65-F5344CB8AC3E}">
        <p14:creationId xmlns:p14="http://schemas.microsoft.com/office/powerpoint/2010/main" val="3944194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575" y="90768"/>
            <a:ext cx="9648826" cy="6049574"/>
          </a:xfrm>
          <a:prstGeom prst="rect">
            <a:avLst/>
          </a:prstGeom>
        </p:spPr>
      </p:pic>
      <p:sp>
        <p:nvSpPr>
          <p:cNvPr id="3" name="TextBox 2"/>
          <p:cNvSpPr txBox="1"/>
          <p:nvPr/>
        </p:nvSpPr>
        <p:spPr>
          <a:xfrm>
            <a:off x="3002844" y="848553"/>
            <a:ext cx="904415"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t-tau</a:t>
            </a:r>
            <a:endParaRPr lang="en-US" sz="2800" baseline="-25000" dirty="0">
              <a:latin typeface="Arial" panose="020B0604020202020204" pitchFamily="34" charset="0"/>
              <a:cs typeface="Arial" panose="020B0604020202020204" pitchFamily="34" charset="0"/>
            </a:endParaRPr>
          </a:p>
        </p:txBody>
      </p:sp>
      <p:sp>
        <p:nvSpPr>
          <p:cNvPr id="4" name="TextBox 3"/>
          <p:cNvSpPr txBox="1"/>
          <p:nvPr/>
        </p:nvSpPr>
        <p:spPr>
          <a:xfrm flipH="1">
            <a:off x="2851172" y="4143700"/>
            <a:ext cx="571684" cy="369332"/>
          </a:xfrm>
          <a:prstGeom prst="rect">
            <a:avLst/>
          </a:prstGeom>
          <a:noFill/>
        </p:spPr>
        <p:txBody>
          <a:bodyPr wrap="square" rtlCol="0">
            <a:spAutoFit/>
          </a:bodyPr>
          <a:lstStyle/>
          <a:p>
            <a:r>
              <a:rPr lang="en-US" dirty="0" smtClean="0"/>
              <a:t>218</a:t>
            </a:r>
            <a:endParaRPr lang="en-US" dirty="0"/>
          </a:p>
        </p:txBody>
      </p:sp>
      <p:sp>
        <p:nvSpPr>
          <p:cNvPr id="5" name="TextBox 4"/>
          <p:cNvSpPr txBox="1"/>
          <p:nvPr/>
        </p:nvSpPr>
        <p:spPr>
          <a:xfrm>
            <a:off x="3914260" y="4143700"/>
            <a:ext cx="535724" cy="369332"/>
          </a:xfrm>
          <a:prstGeom prst="rect">
            <a:avLst/>
          </a:prstGeom>
          <a:noFill/>
        </p:spPr>
        <p:txBody>
          <a:bodyPr wrap="none" rtlCol="0">
            <a:spAutoFit/>
          </a:bodyPr>
          <a:lstStyle/>
          <a:p>
            <a:r>
              <a:rPr lang="en-US" dirty="0" smtClean="0"/>
              <a:t>211</a:t>
            </a:r>
            <a:endParaRPr lang="en-US" dirty="0"/>
          </a:p>
        </p:txBody>
      </p:sp>
      <p:sp>
        <p:nvSpPr>
          <p:cNvPr id="6" name="TextBox 5"/>
          <p:cNvSpPr txBox="1"/>
          <p:nvPr/>
        </p:nvSpPr>
        <p:spPr>
          <a:xfrm>
            <a:off x="4891263" y="4128531"/>
            <a:ext cx="535724" cy="369332"/>
          </a:xfrm>
          <a:prstGeom prst="rect">
            <a:avLst/>
          </a:prstGeom>
          <a:noFill/>
        </p:spPr>
        <p:txBody>
          <a:bodyPr wrap="none" rtlCol="0">
            <a:spAutoFit/>
          </a:bodyPr>
          <a:lstStyle/>
          <a:p>
            <a:r>
              <a:rPr lang="en-US" dirty="0" smtClean="0"/>
              <a:t>218</a:t>
            </a:r>
            <a:endParaRPr lang="en-US" dirty="0"/>
          </a:p>
        </p:txBody>
      </p:sp>
      <p:sp>
        <p:nvSpPr>
          <p:cNvPr id="7" name="TextBox 6"/>
          <p:cNvSpPr txBox="1"/>
          <p:nvPr/>
        </p:nvSpPr>
        <p:spPr>
          <a:xfrm>
            <a:off x="5915876" y="4122887"/>
            <a:ext cx="535724" cy="369332"/>
          </a:xfrm>
          <a:prstGeom prst="rect">
            <a:avLst/>
          </a:prstGeom>
          <a:noFill/>
        </p:spPr>
        <p:txBody>
          <a:bodyPr wrap="none" rtlCol="0">
            <a:spAutoFit/>
          </a:bodyPr>
          <a:lstStyle/>
          <a:p>
            <a:r>
              <a:rPr lang="en-US" dirty="0" smtClean="0">
                <a:solidFill>
                  <a:srgbClr val="FFFFCC"/>
                </a:solidFill>
              </a:rPr>
              <a:t>234</a:t>
            </a:r>
            <a:endParaRPr lang="en-US" dirty="0">
              <a:solidFill>
                <a:srgbClr val="FFFFCC"/>
              </a:solidFill>
            </a:endParaRPr>
          </a:p>
        </p:txBody>
      </p:sp>
      <p:sp>
        <p:nvSpPr>
          <p:cNvPr id="8" name="TextBox 7"/>
          <p:cNvSpPr txBox="1"/>
          <p:nvPr/>
        </p:nvSpPr>
        <p:spPr>
          <a:xfrm>
            <a:off x="6940489" y="3747911"/>
            <a:ext cx="535724" cy="369332"/>
          </a:xfrm>
          <a:prstGeom prst="rect">
            <a:avLst/>
          </a:prstGeom>
          <a:noFill/>
        </p:spPr>
        <p:txBody>
          <a:bodyPr wrap="none" rtlCol="0">
            <a:spAutoFit/>
          </a:bodyPr>
          <a:lstStyle/>
          <a:p>
            <a:r>
              <a:rPr lang="en-US" dirty="0" smtClean="0"/>
              <a:t>294</a:t>
            </a:r>
            <a:endParaRPr lang="en-US" dirty="0"/>
          </a:p>
        </p:txBody>
      </p:sp>
      <p:sp>
        <p:nvSpPr>
          <p:cNvPr id="9" name="TextBox 8"/>
          <p:cNvSpPr txBox="1"/>
          <p:nvPr/>
        </p:nvSpPr>
        <p:spPr>
          <a:xfrm>
            <a:off x="7972334" y="3759199"/>
            <a:ext cx="535724" cy="369332"/>
          </a:xfrm>
          <a:prstGeom prst="rect">
            <a:avLst/>
          </a:prstGeom>
          <a:noFill/>
        </p:spPr>
        <p:txBody>
          <a:bodyPr wrap="none" rtlCol="0">
            <a:spAutoFit/>
          </a:bodyPr>
          <a:lstStyle/>
          <a:p>
            <a:r>
              <a:rPr lang="en-US" dirty="0" smtClean="0"/>
              <a:t>286</a:t>
            </a:r>
            <a:endParaRPr lang="en-US" dirty="0"/>
          </a:p>
        </p:txBody>
      </p:sp>
      <p:sp>
        <p:nvSpPr>
          <p:cNvPr id="10" name="TextBox 9"/>
          <p:cNvSpPr txBox="1"/>
          <p:nvPr/>
        </p:nvSpPr>
        <p:spPr>
          <a:xfrm>
            <a:off x="9004179" y="3392690"/>
            <a:ext cx="541867" cy="369332"/>
          </a:xfrm>
          <a:prstGeom prst="rect">
            <a:avLst/>
          </a:prstGeom>
          <a:noFill/>
        </p:spPr>
        <p:txBody>
          <a:bodyPr wrap="square" rtlCol="0">
            <a:spAutoFit/>
          </a:bodyPr>
          <a:lstStyle/>
          <a:p>
            <a:r>
              <a:rPr lang="en-US" dirty="0" smtClean="0"/>
              <a:t>349</a:t>
            </a:r>
            <a:endParaRPr lang="en-US" dirty="0"/>
          </a:p>
        </p:txBody>
      </p:sp>
      <p:sp>
        <p:nvSpPr>
          <p:cNvPr id="11" name="TextBox 10"/>
          <p:cNvSpPr txBox="1"/>
          <p:nvPr/>
        </p:nvSpPr>
        <p:spPr>
          <a:xfrm>
            <a:off x="10028792" y="3425851"/>
            <a:ext cx="535724" cy="369332"/>
          </a:xfrm>
          <a:prstGeom prst="rect">
            <a:avLst/>
          </a:prstGeom>
          <a:noFill/>
        </p:spPr>
        <p:txBody>
          <a:bodyPr wrap="none" rtlCol="0">
            <a:spAutoFit/>
          </a:bodyPr>
          <a:lstStyle/>
          <a:p>
            <a:r>
              <a:rPr lang="en-US" dirty="0" smtClean="0"/>
              <a:t>334</a:t>
            </a:r>
            <a:endParaRPr lang="en-US" dirty="0"/>
          </a:p>
        </p:txBody>
      </p:sp>
      <p:sp>
        <p:nvSpPr>
          <p:cNvPr id="12" name="Rectangle 11"/>
          <p:cNvSpPr/>
          <p:nvPr/>
        </p:nvSpPr>
        <p:spPr>
          <a:xfrm>
            <a:off x="15138" y="6140342"/>
            <a:ext cx="12176862" cy="646331"/>
          </a:xfrm>
          <a:prstGeom prst="rect">
            <a:avLst/>
          </a:prstGeom>
        </p:spPr>
        <p:txBody>
          <a:bodyPr wrap="square">
            <a:spAutoFit/>
          </a:bodyPr>
          <a:lstStyle/>
          <a:p>
            <a:r>
              <a:rPr lang="en-US" dirty="0"/>
              <a:t>Numbers inside the boxes are the respective median values for </a:t>
            </a:r>
            <a:r>
              <a:rPr lang="en-US" dirty="0" smtClean="0"/>
              <a:t>BL t-tau </a:t>
            </a:r>
            <a:r>
              <a:rPr lang="en-US" dirty="0"/>
              <a:t>in </a:t>
            </a:r>
            <a:r>
              <a:rPr lang="en-US" dirty="0" err="1"/>
              <a:t>pg</a:t>
            </a:r>
            <a:r>
              <a:rPr lang="en-US" dirty="0"/>
              <a:t>/mL placed above the median value horizontal line. </a:t>
            </a:r>
          </a:p>
          <a:p>
            <a:r>
              <a:rPr lang="en-US" dirty="0" smtClean="0"/>
              <a:t>P=0.81 </a:t>
            </a:r>
            <a:r>
              <a:rPr lang="en-US" dirty="0"/>
              <a:t>for </a:t>
            </a:r>
            <a:r>
              <a:rPr lang="en-US" dirty="0" smtClean="0"/>
              <a:t>NL ADNIGO+2 </a:t>
            </a:r>
            <a:r>
              <a:rPr lang="en-US" dirty="0"/>
              <a:t>vs ADNI1; </a:t>
            </a:r>
            <a:r>
              <a:rPr lang="en-US" dirty="0" smtClean="0"/>
              <a:t>p=0.51 </a:t>
            </a:r>
            <a:r>
              <a:rPr lang="en-US" dirty="0"/>
              <a:t>for </a:t>
            </a:r>
            <a:r>
              <a:rPr lang="en-US" dirty="0" smtClean="0"/>
              <a:t>MCI </a:t>
            </a:r>
            <a:r>
              <a:rPr lang="en-US" dirty="0"/>
              <a:t>ADNIGO+2 vs ADNI1; </a:t>
            </a:r>
            <a:r>
              <a:rPr lang="en-US" dirty="0" smtClean="0"/>
              <a:t>p=0.81 </a:t>
            </a:r>
            <a:r>
              <a:rPr lang="en-US" dirty="0"/>
              <a:t>for AD ADNIGO+2 vs ADNI1  </a:t>
            </a:r>
          </a:p>
        </p:txBody>
      </p:sp>
    </p:spTree>
    <p:extLst>
      <p:ext uri="{BB962C8B-B14F-4D97-AF65-F5344CB8AC3E}">
        <p14:creationId xmlns:p14="http://schemas.microsoft.com/office/powerpoint/2010/main" val="1081757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57350" y="102231"/>
            <a:ext cx="9872042" cy="6230679"/>
          </a:xfrm>
          <a:prstGeom prst="rect">
            <a:avLst/>
          </a:prstGeom>
        </p:spPr>
      </p:pic>
      <p:sp>
        <p:nvSpPr>
          <p:cNvPr id="3" name="TextBox 2"/>
          <p:cNvSpPr txBox="1"/>
          <p:nvPr/>
        </p:nvSpPr>
        <p:spPr>
          <a:xfrm>
            <a:off x="2962673" y="974449"/>
            <a:ext cx="140455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a:t>
            </a:r>
            <a:r>
              <a:rPr lang="en-US" sz="2800" dirty="0" smtClean="0">
                <a:latin typeface="Arial" panose="020B0604020202020204" pitchFamily="34" charset="0"/>
                <a:cs typeface="Arial" panose="020B0604020202020204" pitchFamily="34" charset="0"/>
              </a:rPr>
              <a:t>-tau</a:t>
            </a:r>
            <a:r>
              <a:rPr lang="en-US" sz="2800" baseline="-25000" dirty="0" smtClean="0">
                <a:latin typeface="Arial" panose="020B0604020202020204" pitchFamily="34" charset="0"/>
                <a:cs typeface="Arial" panose="020B0604020202020204" pitchFamily="34" charset="0"/>
              </a:rPr>
              <a:t>181</a:t>
            </a:r>
            <a:endParaRPr lang="en-US" sz="2800" baseline="-25000" dirty="0">
              <a:latin typeface="Arial" panose="020B0604020202020204" pitchFamily="34" charset="0"/>
              <a:cs typeface="Arial" panose="020B0604020202020204" pitchFamily="34" charset="0"/>
            </a:endParaRPr>
          </a:p>
        </p:txBody>
      </p:sp>
      <p:sp>
        <p:nvSpPr>
          <p:cNvPr id="4" name="TextBox 3"/>
          <p:cNvSpPr txBox="1"/>
          <p:nvPr/>
        </p:nvSpPr>
        <p:spPr>
          <a:xfrm>
            <a:off x="2962673" y="4675643"/>
            <a:ext cx="593432" cy="369332"/>
          </a:xfrm>
          <a:prstGeom prst="rect">
            <a:avLst/>
          </a:prstGeom>
          <a:noFill/>
        </p:spPr>
        <p:txBody>
          <a:bodyPr wrap="none" rtlCol="0">
            <a:spAutoFit/>
          </a:bodyPr>
          <a:lstStyle/>
          <a:p>
            <a:r>
              <a:rPr lang="en-US" dirty="0" smtClean="0"/>
              <a:t>19.9</a:t>
            </a:r>
            <a:endParaRPr lang="en-US" dirty="0"/>
          </a:p>
        </p:txBody>
      </p:sp>
      <p:sp>
        <p:nvSpPr>
          <p:cNvPr id="5" name="TextBox 4"/>
          <p:cNvSpPr txBox="1"/>
          <p:nvPr/>
        </p:nvSpPr>
        <p:spPr>
          <a:xfrm>
            <a:off x="3978568" y="4699155"/>
            <a:ext cx="593432" cy="369332"/>
          </a:xfrm>
          <a:prstGeom prst="rect">
            <a:avLst/>
          </a:prstGeom>
          <a:noFill/>
        </p:spPr>
        <p:txBody>
          <a:bodyPr wrap="none" rtlCol="0">
            <a:spAutoFit/>
          </a:bodyPr>
          <a:lstStyle/>
          <a:p>
            <a:r>
              <a:rPr lang="en-US" dirty="0" smtClean="0"/>
              <a:t>19.3</a:t>
            </a:r>
            <a:endParaRPr lang="en-US" dirty="0"/>
          </a:p>
        </p:txBody>
      </p:sp>
      <p:sp>
        <p:nvSpPr>
          <p:cNvPr id="6" name="TextBox 5"/>
          <p:cNvSpPr txBox="1"/>
          <p:nvPr/>
        </p:nvSpPr>
        <p:spPr>
          <a:xfrm>
            <a:off x="5057634" y="4730044"/>
            <a:ext cx="593432" cy="369332"/>
          </a:xfrm>
          <a:prstGeom prst="rect">
            <a:avLst/>
          </a:prstGeom>
          <a:noFill/>
        </p:spPr>
        <p:txBody>
          <a:bodyPr wrap="none" rtlCol="0">
            <a:spAutoFit/>
          </a:bodyPr>
          <a:lstStyle/>
          <a:p>
            <a:r>
              <a:rPr lang="en-US" dirty="0" smtClean="0"/>
              <a:t>19.3</a:t>
            </a:r>
            <a:endParaRPr lang="en-US" dirty="0"/>
          </a:p>
        </p:txBody>
      </p:sp>
      <p:sp>
        <p:nvSpPr>
          <p:cNvPr id="7" name="TextBox 6"/>
          <p:cNvSpPr txBox="1"/>
          <p:nvPr/>
        </p:nvSpPr>
        <p:spPr>
          <a:xfrm>
            <a:off x="6060206" y="4558404"/>
            <a:ext cx="646331" cy="369332"/>
          </a:xfrm>
          <a:prstGeom prst="rect">
            <a:avLst/>
          </a:prstGeom>
          <a:noFill/>
        </p:spPr>
        <p:txBody>
          <a:bodyPr wrap="none" rtlCol="0">
            <a:spAutoFit/>
          </a:bodyPr>
          <a:lstStyle/>
          <a:p>
            <a:r>
              <a:rPr lang="en-US" dirty="0" smtClean="0"/>
              <a:t> </a:t>
            </a:r>
            <a:r>
              <a:rPr lang="en-US" dirty="0" smtClean="0">
                <a:solidFill>
                  <a:srgbClr val="FFFFCC"/>
                </a:solidFill>
              </a:rPr>
              <a:t>20.7</a:t>
            </a:r>
            <a:endParaRPr lang="en-US" dirty="0">
              <a:solidFill>
                <a:srgbClr val="FFFFCC"/>
              </a:solidFill>
            </a:endParaRPr>
          </a:p>
        </p:txBody>
      </p:sp>
      <p:sp>
        <p:nvSpPr>
          <p:cNvPr id="8" name="TextBox 7"/>
          <p:cNvSpPr txBox="1"/>
          <p:nvPr/>
        </p:nvSpPr>
        <p:spPr>
          <a:xfrm>
            <a:off x="7156714" y="4156369"/>
            <a:ext cx="593432" cy="369332"/>
          </a:xfrm>
          <a:prstGeom prst="rect">
            <a:avLst/>
          </a:prstGeom>
          <a:noFill/>
        </p:spPr>
        <p:txBody>
          <a:bodyPr wrap="none" rtlCol="0">
            <a:spAutoFit/>
          </a:bodyPr>
          <a:lstStyle/>
          <a:p>
            <a:r>
              <a:rPr lang="en-US" dirty="0" smtClean="0"/>
              <a:t>28.4</a:t>
            </a:r>
            <a:endParaRPr lang="en-US" dirty="0"/>
          </a:p>
        </p:txBody>
      </p:sp>
      <p:sp>
        <p:nvSpPr>
          <p:cNvPr id="9" name="TextBox 8"/>
          <p:cNvSpPr txBox="1"/>
          <p:nvPr/>
        </p:nvSpPr>
        <p:spPr>
          <a:xfrm>
            <a:off x="8205612" y="4167220"/>
            <a:ext cx="593432" cy="369332"/>
          </a:xfrm>
          <a:prstGeom prst="rect">
            <a:avLst/>
          </a:prstGeom>
          <a:noFill/>
        </p:spPr>
        <p:txBody>
          <a:bodyPr wrap="none" rtlCol="0">
            <a:spAutoFit/>
          </a:bodyPr>
          <a:lstStyle/>
          <a:p>
            <a:r>
              <a:rPr lang="en-US" dirty="0" smtClean="0"/>
              <a:t>27.6</a:t>
            </a:r>
            <a:endParaRPr lang="en-US" dirty="0"/>
          </a:p>
        </p:txBody>
      </p:sp>
      <p:sp>
        <p:nvSpPr>
          <p:cNvPr id="10" name="TextBox 9"/>
          <p:cNvSpPr txBox="1"/>
          <p:nvPr/>
        </p:nvSpPr>
        <p:spPr>
          <a:xfrm>
            <a:off x="9265790" y="3797888"/>
            <a:ext cx="693815" cy="369332"/>
          </a:xfrm>
          <a:prstGeom prst="rect">
            <a:avLst/>
          </a:prstGeom>
          <a:noFill/>
        </p:spPr>
        <p:txBody>
          <a:bodyPr wrap="square" rtlCol="0">
            <a:spAutoFit/>
          </a:bodyPr>
          <a:lstStyle/>
          <a:p>
            <a:r>
              <a:rPr lang="en-US" dirty="0" smtClean="0"/>
              <a:t>34.0</a:t>
            </a:r>
            <a:endParaRPr lang="en-US" dirty="0"/>
          </a:p>
        </p:txBody>
      </p:sp>
      <p:sp>
        <p:nvSpPr>
          <p:cNvPr id="11" name="TextBox 10"/>
          <p:cNvSpPr txBox="1"/>
          <p:nvPr/>
        </p:nvSpPr>
        <p:spPr>
          <a:xfrm>
            <a:off x="10314688" y="3797888"/>
            <a:ext cx="593432" cy="369332"/>
          </a:xfrm>
          <a:prstGeom prst="rect">
            <a:avLst/>
          </a:prstGeom>
          <a:noFill/>
        </p:spPr>
        <p:txBody>
          <a:bodyPr wrap="none" rtlCol="0">
            <a:spAutoFit/>
          </a:bodyPr>
          <a:lstStyle/>
          <a:p>
            <a:r>
              <a:rPr lang="en-US" dirty="0" smtClean="0"/>
              <a:t>33.2</a:t>
            </a:r>
            <a:endParaRPr lang="en-US" dirty="0"/>
          </a:p>
        </p:txBody>
      </p:sp>
      <p:sp>
        <p:nvSpPr>
          <p:cNvPr id="12" name="Rectangle 11"/>
          <p:cNvSpPr/>
          <p:nvPr/>
        </p:nvSpPr>
        <p:spPr>
          <a:xfrm>
            <a:off x="76200" y="6261592"/>
            <a:ext cx="12192000" cy="646331"/>
          </a:xfrm>
          <a:prstGeom prst="rect">
            <a:avLst/>
          </a:prstGeom>
        </p:spPr>
        <p:txBody>
          <a:bodyPr wrap="square">
            <a:spAutoFit/>
          </a:bodyPr>
          <a:lstStyle/>
          <a:p>
            <a:r>
              <a:rPr lang="en-US" dirty="0"/>
              <a:t>Numbers inside the boxes are the respective median values for </a:t>
            </a:r>
            <a:r>
              <a:rPr lang="en-US" dirty="0" smtClean="0"/>
              <a:t>p-tau</a:t>
            </a:r>
            <a:r>
              <a:rPr lang="en-US" baseline="-25000" dirty="0" smtClean="0"/>
              <a:t>181</a:t>
            </a:r>
            <a:r>
              <a:rPr lang="en-US" dirty="0" smtClean="0"/>
              <a:t> </a:t>
            </a:r>
            <a:r>
              <a:rPr lang="en-US" dirty="0"/>
              <a:t>in </a:t>
            </a:r>
            <a:r>
              <a:rPr lang="en-US" dirty="0" err="1"/>
              <a:t>pg</a:t>
            </a:r>
            <a:r>
              <a:rPr lang="en-US" dirty="0"/>
              <a:t>/mL placed above the median value horizontal line. </a:t>
            </a:r>
          </a:p>
          <a:p>
            <a:r>
              <a:rPr lang="en-US" dirty="0"/>
              <a:t>*</a:t>
            </a:r>
            <a:r>
              <a:rPr lang="en-US" dirty="0" smtClean="0"/>
              <a:t>p=0.71 </a:t>
            </a:r>
            <a:r>
              <a:rPr lang="en-US" dirty="0"/>
              <a:t>for </a:t>
            </a:r>
            <a:r>
              <a:rPr lang="en-US" dirty="0" smtClean="0"/>
              <a:t>ADNIGO+2 </a:t>
            </a:r>
            <a:r>
              <a:rPr lang="en-US" dirty="0"/>
              <a:t>vs ADNI1; </a:t>
            </a:r>
            <a:r>
              <a:rPr lang="en-US" dirty="0" smtClean="0"/>
              <a:t>p=0.43 </a:t>
            </a:r>
            <a:r>
              <a:rPr lang="en-US" dirty="0"/>
              <a:t>for </a:t>
            </a:r>
            <a:r>
              <a:rPr lang="en-US" dirty="0" smtClean="0"/>
              <a:t>MCI </a:t>
            </a:r>
            <a:r>
              <a:rPr lang="en-US" dirty="0"/>
              <a:t>ADNIGO+2 vs ADNI1; </a:t>
            </a:r>
            <a:r>
              <a:rPr lang="en-US" dirty="0" smtClean="0"/>
              <a:t>p=0.88 </a:t>
            </a:r>
            <a:r>
              <a:rPr lang="en-US" dirty="0"/>
              <a:t>for AD ADNIGO+2 vs </a:t>
            </a:r>
            <a:r>
              <a:rPr lang="en-US" dirty="0" smtClean="0"/>
              <a:t>ADNI1.  </a:t>
            </a:r>
            <a:endParaRPr lang="en-US" dirty="0"/>
          </a:p>
        </p:txBody>
      </p:sp>
    </p:spTree>
    <p:extLst>
      <p:ext uri="{BB962C8B-B14F-4D97-AF65-F5344CB8AC3E}">
        <p14:creationId xmlns:p14="http://schemas.microsoft.com/office/powerpoint/2010/main" val="505480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3598" y="534986"/>
            <a:ext cx="3135866" cy="313586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176" y="511013"/>
            <a:ext cx="3159839" cy="3159839"/>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495" y="484814"/>
            <a:ext cx="3203058" cy="3203058"/>
          </a:xfrm>
          <a:prstGeom prst="rect">
            <a:avLst/>
          </a:prstGeom>
        </p:spPr>
      </p:pic>
      <p:sp>
        <p:nvSpPr>
          <p:cNvPr id="14" name="TextBox 13"/>
          <p:cNvSpPr txBox="1"/>
          <p:nvPr/>
        </p:nvSpPr>
        <p:spPr>
          <a:xfrm>
            <a:off x="2153653" y="0"/>
            <a:ext cx="8205536" cy="769441"/>
          </a:xfrm>
          <a:prstGeom prst="rect">
            <a:avLst/>
          </a:prstGeom>
          <a:solidFill>
            <a:schemeClr val="bg1"/>
          </a:solidFill>
          <a:ln>
            <a:noFill/>
          </a:ln>
        </p:spPr>
        <p:txBody>
          <a:bodyPr wrap="square" rtlCol="0">
            <a:spAutoFit/>
          </a:bodyPr>
          <a:lstStyle/>
          <a:p>
            <a:pPr algn="ctr"/>
            <a:r>
              <a:rPr lang="en-US" sz="2200" dirty="0" smtClean="0">
                <a:solidFill>
                  <a:srgbClr val="002060"/>
                </a:solidFill>
                <a:latin typeface="Arial" panose="020B0604020202020204" pitchFamily="34" charset="0"/>
                <a:cs typeface="Arial" panose="020B0604020202020204" pitchFamily="34" charset="0"/>
              </a:rPr>
              <a:t>Frequency distribution plots: upper are mixture model plots,</a:t>
            </a:r>
          </a:p>
          <a:p>
            <a:pPr algn="ctr"/>
            <a:r>
              <a:rPr lang="en-US" sz="2200" dirty="0" smtClean="0">
                <a:solidFill>
                  <a:srgbClr val="002060"/>
                </a:solidFill>
                <a:latin typeface="Arial" panose="020B0604020202020204" pitchFamily="34" charset="0"/>
                <a:cs typeface="Arial" panose="020B0604020202020204" pitchFamily="34" charset="0"/>
              </a:rPr>
              <a:t> lower are FBP+ and FBP- for ADNI NL/SMC/EMCI/LMCI/AD </a:t>
            </a:r>
            <a:endParaRPr lang="en-US" sz="2200" dirty="0">
              <a:solidFill>
                <a:srgbClr val="002060"/>
              </a:solidFill>
              <a:latin typeface="Arial" panose="020B0604020202020204" pitchFamily="34" charset="0"/>
              <a:cs typeface="Arial" panose="020B0604020202020204" pitchFamily="34" charset="0"/>
            </a:endParaRPr>
          </a:p>
        </p:txBody>
      </p:sp>
      <p:sp>
        <p:nvSpPr>
          <p:cNvPr id="15" name="TextBox 14"/>
          <p:cNvSpPr txBox="1"/>
          <p:nvPr/>
        </p:nvSpPr>
        <p:spPr>
          <a:xfrm>
            <a:off x="2552024" y="1045535"/>
            <a:ext cx="784189"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A</a:t>
            </a:r>
            <a:r>
              <a:rPr lang="en-US" b="1" dirty="0" smtClean="0">
                <a:latin typeface="Symbol" panose="05050102010706020507" pitchFamily="18" charset="2"/>
                <a:cs typeface="Arial" panose="020B0604020202020204" pitchFamily="34" charset="0"/>
              </a:rPr>
              <a:t>b</a:t>
            </a:r>
            <a:r>
              <a:rPr lang="en-US" b="1" baseline="-25000" dirty="0" smtClean="0">
                <a:latin typeface="Arial" panose="020B0604020202020204" pitchFamily="34" charset="0"/>
                <a:cs typeface="Arial" panose="020B0604020202020204" pitchFamily="34" charset="0"/>
              </a:rPr>
              <a:t>1-42</a:t>
            </a:r>
            <a:endParaRPr lang="en-US" b="1" baseline="-25000" dirty="0">
              <a:latin typeface="Arial" panose="020B0604020202020204" pitchFamily="34" charset="0"/>
              <a:cs typeface="Arial" panose="020B0604020202020204" pitchFamily="34" charset="0"/>
            </a:endParaRPr>
          </a:p>
        </p:txBody>
      </p:sp>
      <p:sp>
        <p:nvSpPr>
          <p:cNvPr id="17" name="TextBox 16"/>
          <p:cNvSpPr txBox="1"/>
          <p:nvPr/>
        </p:nvSpPr>
        <p:spPr>
          <a:xfrm>
            <a:off x="5847095" y="1045535"/>
            <a:ext cx="1194558"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tau/A</a:t>
            </a:r>
            <a:r>
              <a:rPr lang="en-US" b="1" dirty="0" smtClean="0">
                <a:latin typeface="Symbol" panose="05050102010706020507" pitchFamily="18" charset="2"/>
                <a:cs typeface="Arial" panose="020B0604020202020204" pitchFamily="34" charset="0"/>
              </a:rPr>
              <a:t>b</a:t>
            </a:r>
            <a:r>
              <a:rPr lang="en-US" b="1" baseline="-25000" dirty="0" smtClean="0">
                <a:latin typeface="Arial" panose="020B0604020202020204" pitchFamily="34" charset="0"/>
                <a:cs typeface="Arial" panose="020B0604020202020204" pitchFamily="34" charset="0"/>
              </a:rPr>
              <a:t>1-42</a:t>
            </a:r>
            <a:endParaRPr lang="en-US" b="1" baseline="-25000" dirty="0">
              <a:latin typeface="Arial" panose="020B0604020202020204" pitchFamily="34" charset="0"/>
              <a:cs typeface="Arial" panose="020B0604020202020204" pitchFamily="34" charset="0"/>
            </a:endParaRPr>
          </a:p>
        </p:txBody>
      </p:sp>
      <p:sp>
        <p:nvSpPr>
          <p:cNvPr id="18" name="TextBox 17"/>
          <p:cNvSpPr txBox="1"/>
          <p:nvPr/>
        </p:nvSpPr>
        <p:spPr>
          <a:xfrm>
            <a:off x="9468003" y="1045535"/>
            <a:ext cx="1590500" cy="369332"/>
          </a:xfrm>
          <a:prstGeom prst="rect">
            <a:avLst/>
          </a:prstGeom>
          <a:noFill/>
        </p:spPr>
        <p:txBody>
          <a:bodyPr wrap="none" rtlCol="0">
            <a:spAutoFit/>
          </a:bodyPr>
          <a:lstStyle/>
          <a:p>
            <a:r>
              <a:rPr lang="en-US" b="1" dirty="0" smtClean="0">
                <a:latin typeface="Arial" panose="020B0604020202020204" pitchFamily="34" charset="0"/>
                <a:cs typeface="Arial" panose="020B0604020202020204" pitchFamily="34" charset="0"/>
              </a:rPr>
              <a:t>ptau</a:t>
            </a:r>
            <a:r>
              <a:rPr lang="en-US" b="1" baseline="-25000" dirty="0" smtClean="0">
                <a:latin typeface="Arial" panose="020B0604020202020204" pitchFamily="34" charset="0"/>
                <a:cs typeface="Arial" panose="020B0604020202020204" pitchFamily="34" charset="0"/>
              </a:rPr>
              <a:t>181</a:t>
            </a:r>
            <a:r>
              <a:rPr lang="en-US" b="1" dirty="0" smtClean="0">
                <a:latin typeface="Arial" panose="020B0604020202020204" pitchFamily="34" charset="0"/>
                <a:cs typeface="Arial" panose="020B0604020202020204" pitchFamily="34" charset="0"/>
              </a:rPr>
              <a:t>/A</a:t>
            </a:r>
            <a:r>
              <a:rPr lang="en-US" b="1" dirty="0" smtClean="0">
                <a:latin typeface="Symbol" panose="05050102010706020507" pitchFamily="18" charset="2"/>
                <a:cs typeface="Arial" panose="020B0604020202020204" pitchFamily="34" charset="0"/>
              </a:rPr>
              <a:t>b</a:t>
            </a:r>
            <a:r>
              <a:rPr lang="en-US" b="1" baseline="-25000" dirty="0" smtClean="0">
                <a:latin typeface="Arial" panose="020B0604020202020204" pitchFamily="34" charset="0"/>
                <a:cs typeface="Arial" panose="020B0604020202020204" pitchFamily="34" charset="0"/>
              </a:rPr>
              <a:t>1-42</a:t>
            </a:r>
            <a:endParaRPr lang="en-US" b="1" baseline="-25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496" y="3669627"/>
            <a:ext cx="3203058" cy="3203058"/>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7176" y="3676969"/>
            <a:ext cx="3188373" cy="3188373"/>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7531" y="3824685"/>
            <a:ext cx="3048000" cy="3048000"/>
          </a:xfrm>
          <a:prstGeom prst="rect">
            <a:avLst/>
          </a:prstGeom>
        </p:spPr>
      </p:pic>
    </p:spTree>
    <p:extLst>
      <p:ext uri="{BB962C8B-B14F-4D97-AF65-F5344CB8AC3E}">
        <p14:creationId xmlns:p14="http://schemas.microsoft.com/office/powerpoint/2010/main" val="569287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52054" y="1118959"/>
            <a:ext cx="5341334" cy="4216539"/>
          </a:xfrm>
          <a:prstGeom prst="rect">
            <a:avLst/>
          </a:prstGeom>
          <a:noFill/>
        </p:spPr>
        <p:txBody>
          <a:bodyPr wrap="square" rtlCol="0">
            <a:spAutoFit/>
          </a:bodyPr>
          <a:lstStyle/>
          <a:p>
            <a:r>
              <a:rPr lang="en-US" sz="2000" u="sng" dirty="0" smtClean="0">
                <a:latin typeface="Arial" panose="020B0604020202020204" pitchFamily="34" charset="0"/>
                <a:cs typeface="Arial" panose="020B0604020202020204" pitchFamily="34" charset="0"/>
              </a:rPr>
              <a:t>AUC values:              </a:t>
            </a:r>
            <a:r>
              <a:rPr lang="en-US" sz="2000" dirty="0" smtClean="0">
                <a:latin typeface="Arial" panose="020B0604020202020204" pitchFamily="34" charset="0"/>
                <a:cs typeface="Arial" panose="020B0604020202020204" pitchFamily="34" charset="0"/>
              </a:rPr>
              <a:t>      Sens    Spec    Eff</a:t>
            </a:r>
            <a:endParaRPr lang="en-US" sz="2000" u="sng" dirty="0" smtClean="0">
              <a:latin typeface="Arial" panose="020B0604020202020204" pitchFamily="34" charset="0"/>
              <a:cs typeface="Arial" panose="020B0604020202020204" pitchFamily="34" charset="0"/>
            </a:endParaRPr>
          </a:p>
          <a:p>
            <a:r>
              <a:rPr lang="en-US" dirty="0" smtClean="0"/>
              <a:t>p-tau/A</a:t>
            </a:r>
            <a:r>
              <a:rPr lang="en-US" dirty="0" smtClean="0">
                <a:latin typeface="Symbol" panose="05050102010706020507" pitchFamily="18" charset="2"/>
              </a:rPr>
              <a:t>b</a:t>
            </a:r>
            <a:r>
              <a:rPr lang="en-US" baseline="-25000" dirty="0" smtClean="0"/>
              <a:t>1-42  </a:t>
            </a:r>
            <a:r>
              <a:rPr lang="en-US" dirty="0" smtClean="0"/>
              <a:t>   	0.938          89.7%      90.1%     89.9%</a:t>
            </a:r>
            <a:endParaRPr lang="en-US" baseline="-25000" dirty="0" smtClean="0"/>
          </a:p>
          <a:p>
            <a:r>
              <a:rPr lang="en-US" dirty="0" smtClean="0"/>
              <a:t>t-tau/A</a:t>
            </a:r>
            <a:r>
              <a:rPr lang="en-US" dirty="0" smtClean="0">
                <a:latin typeface="Symbol" panose="05050102010706020507" pitchFamily="18" charset="2"/>
              </a:rPr>
              <a:t>b</a:t>
            </a:r>
            <a:r>
              <a:rPr lang="en-US" baseline="-25000" dirty="0" smtClean="0"/>
              <a:t>1-42 </a:t>
            </a:r>
            <a:r>
              <a:rPr lang="en-US" dirty="0" smtClean="0"/>
              <a:t> 	0.935          89.3%      89.5%     89.4%</a:t>
            </a:r>
            <a:endParaRPr lang="en-US" baseline="-25000" dirty="0" smtClean="0"/>
          </a:p>
          <a:p>
            <a:r>
              <a:rPr lang="en-US" dirty="0" smtClean="0"/>
              <a:t>A</a:t>
            </a:r>
            <a:r>
              <a:rPr lang="en-US" dirty="0" smtClean="0">
                <a:latin typeface="Symbol" panose="05050102010706020507" pitchFamily="18" charset="2"/>
              </a:rPr>
              <a:t>b</a:t>
            </a:r>
            <a:r>
              <a:rPr lang="en-US" baseline="-25000" dirty="0" smtClean="0"/>
              <a:t>1-42 </a:t>
            </a:r>
            <a:r>
              <a:rPr lang="en-US" dirty="0" smtClean="0"/>
              <a:t>              	0.888          83.5%      83.8%     83.6%</a:t>
            </a:r>
            <a:endParaRPr lang="en-US" baseline="-25000" dirty="0" smtClean="0"/>
          </a:p>
          <a:p>
            <a:r>
              <a:rPr lang="en-US" dirty="0" smtClean="0"/>
              <a:t>p-tau</a:t>
            </a:r>
            <a:r>
              <a:rPr lang="en-US" baseline="-25000" dirty="0" smtClean="0"/>
              <a:t>181</a:t>
            </a:r>
            <a:r>
              <a:rPr lang="en-US" dirty="0" smtClean="0"/>
              <a:t>           	0.825          79.9%      74.8%     77.8%</a:t>
            </a:r>
            <a:endParaRPr lang="en-US" baseline="-25000" dirty="0" smtClean="0"/>
          </a:p>
          <a:p>
            <a:r>
              <a:rPr lang="en-US" dirty="0" smtClean="0"/>
              <a:t>t-tau                	0.781          59.9%      83.1%     70.7%</a:t>
            </a:r>
          </a:p>
          <a:p>
            <a:endParaRPr lang="en-US" dirty="0"/>
          </a:p>
          <a:p>
            <a:r>
              <a:rPr lang="en-US" sz="2000" u="sng" dirty="0" err="1" smtClean="0">
                <a:latin typeface="Arial" panose="020B0604020202020204" pitchFamily="34" charset="0"/>
                <a:cs typeface="Arial" panose="020B0604020202020204" pitchFamily="34" charset="0"/>
              </a:rPr>
              <a:t>Cutpoint</a:t>
            </a:r>
            <a:r>
              <a:rPr lang="en-US" sz="2000" u="sng" dirty="0" smtClean="0">
                <a:latin typeface="Arial" panose="020B0604020202020204" pitchFamily="34" charset="0"/>
                <a:cs typeface="Arial" panose="020B0604020202020204" pitchFamily="34" charset="0"/>
              </a:rPr>
              <a:t> values:            </a:t>
            </a:r>
          </a:p>
          <a:p>
            <a:r>
              <a:rPr lang="en-US" sz="2000" dirty="0"/>
              <a:t>p-tau/A</a:t>
            </a:r>
            <a:r>
              <a:rPr lang="en-US" sz="2000" dirty="0">
                <a:latin typeface="Symbol" panose="05050102010706020507" pitchFamily="18" charset="2"/>
              </a:rPr>
              <a:t>b</a:t>
            </a:r>
            <a:r>
              <a:rPr lang="en-US" sz="2000" baseline="-25000" dirty="0"/>
              <a:t>1-42  </a:t>
            </a:r>
            <a:r>
              <a:rPr lang="en-US" sz="2000" dirty="0"/>
              <a:t>  	</a:t>
            </a:r>
            <a:r>
              <a:rPr lang="en-US" sz="2000" dirty="0" smtClean="0"/>
              <a:t>0.021</a:t>
            </a:r>
            <a:endParaRPr lang="en-US" sz="2000" baseline="-25000" dirty="0"/>
          </a:p>
          <a:p>
            <a:r>
              <a:rPr lang="en-US" sz="2000" dirty="0"/>
              <a:t>t-tau/A</a:t>
            </a:r>
            <a:r>
              <a:rPr lang="en-US" sz="2000" dirty="0">
                <a:latin typeface="Symbol" panose="05050102010706020507" pitchFamily="18" charset="2"/>
              </a:rPr>
              <a:t>b</a:t>
            </a:r>
            <a:r>
              <a:rPr lang="en-US" sz="2000" baseline="-25000" dirty="0"/>
              <a:t>1-42 </a:t>
            </a:r>
            <a:r>
              <a:rPr lang="en-US" sz="2000" dirty="0"/>
              <a:t> 	</a:t>
            </a:r>
            <a:r>
              <a:rPr lang="en-US" sz="2000" dirty="0" smtClean="0"/>
              <a:t>0.232</a:t>
            </a:r>
            <a:endParaRPr lang="en-US" sz="2000" baseline="-25000" dirty="0"/>
          </a:p>
          <a:p>
            <a:r>
              <a:rPr lang="en-US" sz="2000" dirty="0"/>
              <a:t>A</a:t>
            </a:r>
            <a:r>
              <a:rPr lang="en-US" sz="2000" dirty="0">
                <a:latin typeface="Symbol" panose="05050102010706020507" pitchFamily="18" charset="2"/>
              </a:rPr>
              <a:t>b</a:t>
            </a:r>
            <a:r>
              <a:rPr lang="en-US" sz="2000" baseline="-25000" dirty="0"/>
              <a:t>1-42 </a:t>
            </a:r>
            <a:r>
              <a:rPr lang="en-US" sz="2000" dirty="0"/>
              <a:t>              	</a:t>
            </a:r>
            <a:r>
              <a:rPr lang="en-US" sz="2000" dirty="0" smtClean="0"/>
              <a:t>964  </a:t>
            </a:r>
            <a:r>
              <a:rPr lang="en-US" sz="2000" dirty="0" err="1" smtClean="0"/>
              <a:t>pg</a:t>
            </a:r>
            <a:r>
              <a:rPr lang="en-US" sz="2000" dirty="0" smtClean="0"/>
              <a:t>/mL</a:t>
            </a:r>
            <a:endParaRPr lang="en-US" sz="2000" baseline="-25000" dirty="0"/>
          </a:p>
          <a:p>
            <a:r>
              <a:rPr lang="en-US" sz="2000" dirty="0"/>
              <a:t>p-tau</a:t>
            </a:r>
            <a:r>
              <a:rPr lang="en-US" sz="2000" baseline="-25000" dirty="0"/>
              <a:t>181</a:t>
            </a:r>
            <a:r>
              <a:rPr lang="en-US" sz="2000" dirty="0"/>
              <a:t>           	</a:t>
            </a:r>
            <a:r>
              <a:rPr lang="en-US" sz="2000" dirty="0" smtClean="0"/>
              <a:t>23.2 </a:t>
            </a:r>
            <a:r>
              <a:rPr lang="en-US" sz="2000" dirty="0" err="1" smtClean="0"/>
              <a:t>pg</a:t>
            </a:r>
            <a:r>
              <a:rPr lang="en-US" sz="2000" dirty="0" smtClean="0"/>
              <a:t>/mL  </a:t>
            </a:r>
            <a:endParaRPr lang="en-US" sz="2000" baseline="-25000" dirty="0"/>
          </a:p>
          <a:p>
            <a:r>
              <a:rPr lang="en-US" sz="2000" dirty="0"/>
              <a:t>t-tau                	</a:t>
            </a:r>
            <a:r>
              <a:rPr lang="en-US" sz="2000" dirty="0" smtClean="0"/>
              <a:t>282  </a:t>
            </a:r>
            <a:r>
              <a:rPr lang="en-US" sz="2000" dirty="0" err="1" smtClean="0"/>
              <a:t>pg</a:t>
            </a:r>
            <a:r>
              <a:rPr lang="en-US" sz="2000" dirty="0" smtClean="0"/>
              <a:t>/mL</a:t>
            </a:r>
            <a:endParaRPr lang="en-US" sz="2000" dirty="0"/>
          </a:p>
          <a:p>
            <a:endParaRPr lang="en-US" sz="2000" u="sng" dirty="0">
              <a:latin typeface="Arial" panose="020B0604020202020204" pitchFamily="34" charset="0"/>
              <a:cs typeface="Arial" panose="020B0604020202020204" pitchFamily="34" charset="0"/>
            </a:endParaRPr>
          </a:p>
        </p:txBody>
      </p:sp>
      <p:sp>
        <p:nvSpPr>
          <p:cNvPr id="4" name="TextBox 3"/>
          <p:cNvSpPr txBox="1"/>
          <p:nvPr/>
        </p:nvSpPr>
        <p:spPr>
          <a:xfrm>
            <a:off x="207818" y="138545"/>
            <a:ext cx="12114407" cy="461665"/>
          </a:xfrm>
          <a:prstGeom prst="rect">
            <a:avLst/>
          </a:prstGeom>
          <a:noFill/>
        </p:spPr>
        <p:txBody>
          <a:bodyPr wrap="none" rtlCol="0">
            <a:spAutoFit/>
          </a:bodyPr>
          <a:lstStyle/>
          <a:p>
            <a:r>
              <a:rPr lang="en-US" sz="2400" dirty="0" smtClean="0"/>
              <a:t>ROC  Curves for NL+SMC+EMCI+LMCI+AD CSF biomarkers using FBP PET+/- as clinical endpoint*</a:t>
            </a:r>
            <a:endParaRPr lang="en-US" sz="2400" dirty="0"/>
          </a:p>
        </p:txBody>
      </p:sp>
      <p:sp>
        <p:nvSpPr>
          <p:cNvPr id="5" name="TextBox 4"/>
          <p:cNvSpPr txBox="1"/>
          <p:nvPr/>
        </p:nvSpPr>
        <p:spPr>
          <a:xfrm>
            <a:off x="8189843" y="5335498"/>
            <a:ext cx="3793667" cy="369332"/>
          </a:xfrm>
          <a:prstGeom prst="rect">
            <a:avLst/>
          </a:prstGeom>
          <a:noFill/>
        </p:spPr>
        <p:txBody>
          <a:bodyPr wrap="none" rtlCol="0">
            <a:spAutoFit/>
          </a:bodyPr>
          <a:lstStyle/>
          <a:p>
            <a:r>
              <a:rPr lang="en-US" dirty="0" smtClean="0"/>
              <a:t>*SUVR of 1.1 used: Landau and </a:t>
            </a:r>
            <a:r>
              <a:rPr lang="en-US" dirty="0" err="1" smtClean="0"/>
              <a:t>Jagust</a:t>
            </a: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64" y="600210"/>
            <a:ext cx="6257790" cy="6257790"/>
          </a:xfrm>
          <a:prstGeom prst="rect">
            <a:avLst/>
          </a:prstGeom>
        </p:spPr>
      </p:pic>
    </p:spTree>
    <p:extLst>
      <p:ext uri="{BB962C8B-B14F-4D97-AF65-F5344CB8AC3E}">
        <p14:creationId xmlns:p14="http://schemas.microsoft.com/office/powerpoint/2010/main" val="532403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dirty="0" err="1" smtClean="0">
                <a:solidFill>
                  <a:srgbClr val="002060"/>
                </a:solidFill>
                <a:latin typeface="Arial" panose="020B0604020202020204" pitchFamily="34" charset="0"/>
                <a:cs typeface="Arial" panose="020B0604020202020204" pitchFamily="34" charset="0"/>
              </a:rPr>
              <a:t>Cutpoint</a:t>
            </a:r>
            <a:r>
              <a:rPr lang="en-US" sz="4000" dirty="0" smtClean="0">
                <a:solidFill>
                  <a:srgbClr val="002060"/>
                </a:solidFill>
                <a:latin typeface="Arial" panose="020B0604020202020204" pitchFamily="34" charset="0"/>
                <a:cs typeface="Arial" panose="020B0604020202020204" pitchFamily="34" charset="0"/>
              </a:rPr>
              <a:t> assessments for CSF A</a:t>
            </a:r>
            <a:r>
              <a:rPr lang="en-US" sz="4000" dirty="0" smtClean="0">
                <a:solidFill>
                  <a:srgbClr val="002060"/>
                </a:solidFill>
                <a:latin typeface="Symbol" panose="05050102010706020507" pitchFamily="18" charset="2"/>
                <a:cs typeface="Arial" panose="020B0604020202020204" pitchFamily="34" charset="0"/>
              </a:rPr>
              <a:t>b</a:t>
            </a:r>
            <a:r>
              <a:rPr lang="en-US" sz="4000" baseline="-25000" dirty="0" smtClean="0">
                <a:solidFill>
                  <a:srgbClr val="002060"/>
                </a:solidFill>
                <a:latin typeface="Arial" panose="020B0604020202020204" pitchFamily="34" charset="0"/>
                <a:cs typeface="Arial" panose="020B0604020202020204" pitchFamily="34" charset="0"/>
              </a:rPr>
              <a:t>1-42</a:t>
            </a:r>
            <a:r>
              <a:rPr lang="en-US" sz="4000" dirty="0" smtClean="0">
                <a:solidFill>
                  <a:srgbClr val="002060"/>
                </a:solidFill>
                <a:latin typeface="Arial" panose="020B0604020202020204" pitchFamily="34" charset="0"/>
                <a:cs typeface="Arial" panose="020B0604020202020204" pitchFamily="34" charset="0"/>
              </a:rPr>
              <a:t>, t-tau &amp; p-tau</a:t>
            </a:r>
            <a:r>
              <a:rPr lang="en-US" sz="4000" baseline="-25000" dirty="0" smtClean="0">
                <a:solidFill>
                  <a:srgbClr val="002060"/>
                </a:solidFill>
                <a:latin typeface="Arial" panose="020B0604020202020204" pitchFamily="34" charset="0"/>
                <a:cs typeface="Arial" panose="020B0604020202020204" pitchFamily="34" charset="0"/>
              </a:rPr>
              <a:t>181</a:t>
            </a:r>
            <a:r>
              <a:rPr lang="en-US" sz="4000" dirty="0" smtClean="0">
                <a:solidFill>
                  <a:srgbClr val="002060"/>
                </a:solidFill>
                <a:latin typeface="Arial" panose="020B0604020202020204" pitchFamily="34" charset="0"/>
                <a:cs typeface="Arial" panose="020B0604020202020204" pitchFamily="34" charset="0"/>
              </a:rPr>
              <a:t> in ADNI</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1332" y="1325563"/>
            <a:ext cx="11088546" cy="4351338"/>
          </a:xfrm>
        </p:spPr>
        <p:txBody>
          <a:bodyPr>
            <a:normAutofit/>
          </a:bodyPr>
          <a:lstStyle/>
          <a:p>
            <a:pPr>
              <a:buClr>
                <a:srgbClr val="C00000"/>
              </a:buClr>
            </a:pPr>
            <a:r>
              <a:rPr lang="en-US" sz="2400" dirty="0" smtClean="0">
                <a:latin typeface="Arial" panose="020B0604020202020204" pitchFamily="34" charset="0"/>
                <a:cs typeface="Arial" panose="020B0604020202020204" pitchFamily="34" charset="0"/>
              </a:rPr>
              <a:t>ROC with FBP PET as the endpoint:</a:t>
            </a:r>
          </a:p>
          <a:p>
            <a:pPr lvl="1">
              <a:buClr>
                <a:srgbClr val="00B050"/>
              </a:buClr>
            </a:pPr>
            <a:r>
              <a:rPr lang="en-US" dirty="0" smtClean="0">
                <a:latin typeface="Arial" panose="020B0604020202020204" pitchFamily="34" charset="0"/>
                <a:cs typeface="Arial" panose="020B0604020202020204" pitchFamily="34" charset="0"/>
              </a:rPr>
              <a:t>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smtClean="0">
                <a:latin typeface="Arial" panose="020B0604020202020204" pitchFamily="34" charset="0"/>
                <a:cs typeface="Arial" panose="020B0604020202020204" pitchFamily="34" charset="0"/>
              </a:rPr>
              <a:t>, 964 </a:t>
            </a:r>
            <a:r>
              <a:rPr lang="en-US" dirty="0" err="1" smtClean="0">
                <a:latin typeface="Arial" panose="020B0604020202020204" pitchFamily="34" charset="0"/>
                <a:cs typeface="Arial" panose="020B0604020202020204" pitchFamily="34" charset="0"/>
              </a:rPr>
              <a:t>pg</a:t>
            </a:r>
            <a:r>
              <a:rPr lang="en-US" dirty="0" smtClean="0">
                <a:latin typeface="Arial" panose="020B0604020202020204" pitchFamily="34" charset="0"/>
                <a:cs typeface="Arial" panose="020B0604020202020204" pitchFamily="34" charset="0"/>
              </a:rPr>
              <a:t>/mL		t-tau/A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smtClean="0">
                <a:latin typeface="Arial" panose="020B0604020202020204" pitchFamily="34" charset="0"/>
                <a:cs typeface="Arial" panose="020B0604020202020204" pitchFamily="34" charset="0"/>
              </a:rPr>
              <a:t>, 0.23	</a:t>
            </a:r>
          </a:p>
          <a:p>
            <a:pPr lvl="1">
              <a:buClr>
                <a:srgbClr val="00B050"/>
              </a:buClr>
            </a:pPr>
            <a:r>
              <a:rPr lang="en-US" dirty="0" smtClean="0">
                <a:latin typeface="Arial" panose="020B0604020202020204" pitchFamily="34" charset="0"/>
                <a:cs typeface="Arial" panose="020B0604020202020204" pitchFamily="34" charset="0"/>
              </a:rPr>
              <a:t>t-tau, 282 </a:t>
            </a:r>
            <a:r>
              <a:rPr lang="en-US" dirty="0" err="1" smtClean="0">
                <a:latin typeface="Arial" panose="020B0604020202020204" pitchFamily="34" charset="0"/>
                <a:cs typeface="Arial" panose="020B0604020202020204" pitchFamily="34" charset="0"/>
              </a:rPr>
              <a:t>pg</a:t>
            </a:r>
            <a:r>
              <a:rPr lang="en-US" dirty="0" smtClean="0">
                <a:latin typeface="Arial" panose="020B0604020202020204" pitchFamily="34" charset="0"/>
                <a:cs typeface="Arial" panose="020B0604020202020204" pitchFamily="34" charset="0"/>
              </a:rPr>
              <a:t>/mL		p-tau</a:t>
            </a:r>
            <a:r>
              <a:rPr lang="en-US" baseline="-25000" dirty="0" smtClean="0">
                <a:latin typeface="Arial" panose="020B0604020202020204" pitchFamily="34" charset="0"/>
                <a:cs typeface="Arial" panose="020B0604020202020204" pitchFamily="34" charset="0"/>
              </a:rPr>
              <a:t>181</a:t>
            </a:r>
            <a:r>
              <a:rPr lang="en-US" dirty="0" smtClean="0">
                <a:latin typeface="Arial" panose="020B0604020202020204" pitchFamily="34" charset="0"/>
                <a:cs typeface="Arial" panose="020B0604020202020204" pitchFamily="34" charset="0"/>
              </a:rPr>
              <a:t>/A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smtClean="0">
                <a:latin typeface="Arial" panose="020B0604020202020204" pitchFamily="34" charset="0"/>
                <a:cs typeface="Arial" panose="020B0604020202020204" pitchFamily="34" charset="0"/>
              </a:rPr>
              <a:t>, 0.021</a:t>
            </a:r>
          </a:p>
          <a:p>
            <a:pPr lvl="1">
              <a:buClr>
                <a:srgbClr val="00B050"/>
              </a:buClr>
            </a:pPr>
            <a:r>
              <a:rPr lang="en-US" dirty="0" smtClean="0">
                <a:latin typeface="Arial" panose="020B0604020202020204" pitchFamily="34" charset="0"/>
                <a:cs typeface="Arial" panose="020B0604020202020204" pitchFamily="34" charset="0"/>
              </a:rPr>
              <a:t>p-tau</a:t>
            </a:r>
            <a:r>
              <a:rPr lang="en-US" baseline="-25000" dirty="0" smtClean="0">
                <a:latin typeface="Arial" panose="020B0604020202020204" pitchFamily="34" charset="0"/>
                <a:cs typeface="Arial" panose="020B0604020202020204" pitchFamily="34" charset="0"/>
              </a:rPr>
              <a:t>181</a:t>
            </a:r>
            <a:r>
              <a:rPr lang="en-US" dirty="0" smtClean="0">
                <a:latin typeface="Arial" panose="020B0604020202020204" pitchFamily="34" charset="0"/>
                <a:cs typeface="Arial" panose="020B0604020202020204" pitchFamily="34" charset="0"/>
              </a:rPr>
              <a:t>, 23.2 </a:t>
            </a:r>
            <a:r>
              <a:rPr lang="en-US" dirty="0" err="1" smtClean="0">
                <a:latin typeface="Arial" panose="020B0604020202020204" pitchFamily="34" charset="0"/>
                <a:cs typeface="Arial" panose="020B0604020202020204" pitchFamily="34" charset="0"/>
              </a:rPr>
              <a:t>pg</a:t>
            </a:r>
            <a:r>
              <a:rPr lang="en-US" dirty="0" smtClean="0">
                <a:latin typeface="Arial" panose="020B0604020202020204" pitchFamily="34" charset="0"/>
                <a:cs typeface="Arial" panose="020B0604020202020204" pitchFamily="34" charset="0"/>
              </a:rPr>
              <a:t>/mL</a:t>
            </a:r>
          </a:p>
          <a:p>
            <a:pPr>
              <a:buClr>
                <a:srgbClr val="C00000"/>
              </a:buClr>
            </a:pPr>
            <a:r>
              <a:rPr lang="en-US" sz="2400" dirty="0" smtClean="0">
                <a:latin typeface="Arial" panose="020B0604020202020204" pitchFamily="34" charset="0"/>
                <a:cs typeface="Arial" panose="020B0604020202020204" pitchFamily="34" charset="0"/>
              </a:rPr>
              <a:t>Disease-independent mixture modeling</a:t>
            </a:r>
          </a:p>
          <a:p>
            <a:pPr lvl="1">
              <a:buClr>
                <a:srgbClr val="00B050"/>
              </a:buClr>
            </a:pPr>
            <a:r>
              <a:rPr lang="en-US" dirty="0">
                <a:latin typeface="Arial" panose="020B0604020202020204" pitchFamily="34" charset="0"/>
                <a:cs typeface="Arial" panose="020B0604020202020204" pitchFamily="34" charset="0"/>
              </a:rPr>
              <a:t>A</a:t>
            </a:r>
            <a:r>
              <a:rPr lang="en-US" dirty="0">
                <a:latin typeface="Symbol" panose="05050102010706020507" pitchFamily="18" charset="2"/>
                <a:cs typeface="Arial" panose="020B0604020202020204" pitchFamily="34" charset="0"/>
              </a:rPr>
              <a:t>b</a:t>
            </a:r>
            <a:r>
              <a:rPr lang="en-US" baseline="-25000" dirty="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1073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/mL	</a:t>
            </a:r>
            <a:r>
              <a:rPr lang="en-US" dirty="0" smtClean="0">
                <a:latin typeface="Arial" panose="020B0604020202020204" pitchFamily="34" charset="0"/>
                <a:cs typeface="Arial" panose="020B0604020202020204" pitchFamily="34" charset="0"/>
              </a:rPr>
              <a:t>	t-tau/A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0.18</a:t>
            </a:r>
            <a:r>
              <a:rPr lang="en-US" dirty="0">
                <a:latin typeface="Arial" panose="020B0604020202020204" pitchFamily="34" charset="0"/>
                <a:cs typeface="Arial" panose="020B0604020202020204" pitchFamily="34" charset="0"/>
              </a:rPr>
              <a:t>	</a:t>
            </a:r>
          </a:p>
          <a:p>
            <a:pPr lvl="1">
              <a:buClr>
                <a:srgbClr val="00B050"/>
              </a:buClr>
            </a:pPr>
            <a:r>
              <a:rPr lang="en-US" dirty="0">
                <a:latin typeface="Arial" panose="020B0604020202020204" pitchFamily="34" charset="0"/>
                <a:cs typeface="Arial" panose="020B0604020202020204" pitchFamily="34" charset="0"/>
              </a:rPr>
              <a:t>t-tau, </a:t>
            </a:r>
            <a:r>
              <a:rPr lang="en-US" dirty="0" smtClean="0">
                <a:latin typeface="Arial" panose="020B0604020202020204" pitchFamily="34" charset="0"/>
                <a:cs typeface="Arial" panose="020B0604020202020204" pitchFamily="34" charset="0"/>
              </a:rPr>
              <a:t>NA</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p-tau</a:t>
            </a:r>
            <a:r>
              <a:rPr lang="en-US" baseline="-25000" dirty="0" smtClean="0">
                <a:latin typeface="Arial" panose="020B0604020202020204" pitchFamily="34" charset="0"/>
                <a:cs typeface="Arial" panose="020B0604020202020204" pitchFamily="34" charset="0"/>
              </a:rPr>
              <a:t>181</a:t>
            </a:r>
            <a:r>
              <a:rPr lang="en-US" dirty="0" smtClean="0">
                <a:latin typeface="Arial" panose="020B0604020202020204" pitchFamily="34" charset="0"/>
                <a:cs typeface="Arial" panose="020B0604020202020204" pitchFamily="34" charset="0"/>
              </a:rPr>
              <a:t>/A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0.017</a:t>
            </a:r>
            <a:endParaRPr lang="en-US" dirty="0">
              <a:latin typeface="Arial" panose="020B0604020202020204" pitchFamily="34" charset="0"/>
              <a:cs typeface="Arial" panose="020B0604020202020204" pitchFamily="34" charset="0"/>
            </a:endParaRPr>
          </a:p>
          <a:p>
            <a:pPr lvl="1">
              <a:buClr>
                <a:srgbClr val="00B050"/>
              </a:buClr>
            </a:pPr>
            <a:r>
              <a:rPr lang="en-US" dirty="0">
                <a:latin typeface="Arial" panose="020B0604020202020204" pitchFamily="34" charset="0"/>
                <a:cs typeface="Arial" panose="020B0604020202020204" pitchFamily="34" charset="0"/>
              </a:rPr>
              <a:t>p-tau</a:t>
            </a:r>
            <a:r>
              <a:rPr lang="en-US" baseline="-25000" dirty="0">
                <a:latin typeface="Arial" panose="020B0604020202020204" pitchFamily="34" charset="0"/>
                <a:cs typeface="Arial" panose="020B0604020202020204" pitchFamily="34" charset="0"/>
              </a:rPr>
              <a:t>181</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NA</a:t>
            </a:r>
            <a:endParaRPr lang="en-US" dirty="0">
              <a:latin typeface="Arial" panose="020B0604020202020204" pitchFamily="34" charset="0"/>
              <a:cs typeface="Arial" panose="020B0604020202020204" pitchFamily="34" charset="0"/>
            </a:endParaRPr>
          </a:p>
          <a:p>
            <a:pPr>
              <a:buClr>
                <a:srgbClr val="C00000"/>
              </a:buClr>
            </a:pPr>
            <a:r>
              <a:rPr lang="en-US" sz="2400" dirty="0" smtClean="0">
                <a:latin typeface="Arial" panose="020B0604020202020204" pitchFamily="34" charset="0"/>
                <a:cs typeface="Arial" panose="020B0604020202020204" pitchFamily="34" charset="0"/>
              </a:rPr>
              <a:t>Prediction from </a:t>
            </a:r>
            <a:r>
              <a:rPr lang="en-US" sz="2400" dirty="0" err="1" smtClean="0">
                <a:latin typeface="Arial" panose="020B0604020202020204" pitchFamily="34" charset="0"/>
                <a:cs typeface="Arial" panose="020B0604020202020204" pitchFamily="34" charset="0"/>
              </a:rPr>
              <a:t>BioFINDER</a:t>
            </a:r>
            <a:r>
              <a:rPr lang="en-US" sz="2400" dirty="0" smtClean="0">
                <a:latin typeface="Arial" panose="020B0604020202020204" pitchFamily="34" charset="0"/>
                <a:cs typeface="Arial" panose="020B0604020202020204" pitchFamily="34" charset="0"/>
              </a:rPr>
              <a:t> study based on pre-analytic differences</a:t>
            </a:r>
          </a:p>
          <a:p>
            <a:pPr lvl="1">
              <a:buClr>
                <a:srgbClr val="00B050"/>
              </a:buClr>
            </a:pPr>
            <a:r>
              <a:rPr lang="en-US" dirty="0">
                <a:latin typeface="Arial" panose="020B0604020202020204" pitchFamily="34" charset="0"/>
                <a:cs typeface="Arial" panose="020B0604020202020204" pitchFamily="34" charset="0"/>
              </a:rPr>
              <a:t>A</a:t>
            </a:r>
            <a:r>
              <a:rPr lang="en-US" dirty="0">
                <a:latin typeface="Symbol" panose="05050102010706020507" pitchFamily="18" charset="2"/>
                <a:cs typeface="Arial" panose="020B0604020202020204" pitchFamily="34" charset="0"/>
              </a:rPr>
              <a:t>b</a:t>
            </a:r>
            <a:r>
              <a:rPr lang="en-US" baseline="-25000" dirty="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880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/mL	</a:t>
            </a:r>
            <a:r>
              <a:rPr lang="en-US" dirty="0" smtClean="0">
                <a:latin typeface="Arial" panose="020B0604020202020204" pitchFamily="34" charset="0"/>
                <a:cs typeface="Arial" panose="020B0604020202020204" pitchFamily="34" charset="0"/>
              </a:rPr>
              <a:t>	t-tau/A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0.33</a:t>
            </a:r>
          </a:p>
          <a:p>
            <a:pPr lvl="1">
              <a:buClr>
                <a:srgbClr val="00B050"/>
              </a:buClr>
            </a:pPr>
            <a:r>
              <a:rPr lang="en-US" dirty="0">
                <a:latin typeface="Arial" panose="020B0604020202020204" pitchFamily="34" charset="0"/>
                <a:cs typeface="Arial" panose="020B0604020202020204" pitchFamily="34" charset="0"/>
              </a:rPr>
              <a:t>t-tau, </a:t>
            </a:r>
            <a:r>
              <a:rPr lang="en-US" dirty="0" smtClean="0">
                <a:latin typeface="Arial" panose="020B0604020202020204" pitchFamily="34" charset="0"/>
                <a:cs typeface="Arial" panose="020B0604020202020204" pitchFamily="34" charset="0"/>
              </a:rPr>
              <a:t>270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/mL	</a:t>
            </a:r>
            <a:r>
              <a:rPr lang="en-US" dirty="0" smtClean="0">
                <a:latin typeface="Arial" panose="020B0604020202020204" pitchFamily="34" charset="0"/>
                <a:cs typeface="Arial" panose="020B0604020202020204" pitchFamily="34" charset="0"/>
              </a:rPr>
              <a:t>	p-tau</a:t>
            </a:r>
            <a:r>
              <a:rPr lang="en-US" baseline="-25000" dirty="0" smtClean="0">
                <a:latin typeface="Arial" panose="020B0604020202020204" pitchFamily="34" charset="0"/>
                <a:cs typeface="Arial" panose="020B0604020202020204" pitchFamily="34" charset="0"/>
              </a:rPr>
              <a:t>181</a:t>
            </a:r>
            <a:r>
              <a:rPr lang="en-US" dirty="0" smtClean="0">
                <a:latin typeface="Arial" panose="020B0604020202020204" pitchFamily="34" charset="0"/>
                <a:cs typeface="Arial" panose="020B0604020202020204" pitchFamily="34" charset="0"/>
              </a:rPr>
              <a:t>/A</a:t>
            </a:r>
            <a:r>
              <a:rPr lang="en-US" dirty="0" smtClean="0">
                <a:latin typeface="Symbol" panose="05050102010706020507" pitchFamily="18" charset="2"/>
                <a:cs typeface="Arial" panose="020B0604020202020204" pitchFamily="34" charset="0"/>
              </a:rPr>
              <a:t>b</a:t>
            </a:r>
            <a:r>
              <a:rPr lang="en-US" baseline="-25000" dirty="0" smtClean="0">
                <a:latin typeface="Arial" panose="020B0604020202020204" pitchFamily="34" charset="0"/>
                <a:cs typeface="Arial" panose="020B0604020202020204" pitchFamily="34" charset="0"/>
              </a:rPr>
              <a:t>1-42</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0.028</a:t>
            </a:r>
          </a:p>
          <a:p>
            <a:pPr lvl="1">
              <a:buClr>
                <a:srgbClr val="00B050"/>
              </a:buClr>
            </a:pPr>
            <a:r>
              <a:rPr lang="en-US" dirty="0">
                <a:latin typeface="Arial" panose="020B0604020202020204" pitchFamily="34" charset="0"/>
                <a:cs typeface="Arial" panose="020B0604020202020204" pitchFamily="34" charset="0"/>
              </a:rPr>
              <a:t>p-tau</a:t>
            </a:r>
            <a:r>
              <a:rPr lang="en-US" baseline="-25000" dirty="0">
                <a:latin typeface="Arial" panose="020B0604020202020204" pitchFamily="34" charset="0"/>
                <a:cs typeface="Arial" panose="020B0604020202020204" pitchFamily="34" charset="0"/>
              </a:rPr>
              <a:t>181</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24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/mL</a:t>
            </a:r>
          </a:p>
          <a:p>
            <a:pPr lvl="1">
              <a:buClr>
                <a:srgbClr val="00B050"/>
              </a:buClr>
            </a:pPr>
            <a:endParaRPr lang="en-US" dirty="0">
              <a:latin typeface="Arial" panose="020B0604020202020204" pitchFamily="34" charset="0"/>
              <a:cs typeface="Arial" panose="020B0604020202020204" pitchFamily="34" charset="0"/>
            </a:endParaRPr>
          </a:p>
          <a:p>
            <a:pPr lvl="1">
              <a:buClr>
                <a:srgbClr val="00B050"/>
              </a:buCl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34163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8680" y="0"/>
            <a:ext cx="11849099" cy="954107"/>
          </a:xfrm>
          <a:prstGeom prst="rect">
            <a:avLst/>
          </a:prstGeom>
          <a:noFill/>
        </p:spPr>
        <p:txBody>
          <a:bodyPr wrap="square" rtlCol="0">
            <a:spAutoFit/>
          </a:bodyPr>
          <a:lstStyle/>
          <a:p>
            <a:pPr algn="ctr"/>
            <a:r>
              <a:rPr lang="en-US" sz="2800" dirty="0" smtClean="0">
                <a:solidFill>
                  <a:srgbClr val="002060"/>
                </a:solidFill>
              </a:rPr>
              <a:t>Concordance plots for FBP vs CSF A</a:t>
            </a:r>
            <a:r>
              <a:rPr lang="en-US" sz="2800" dirty="0" smtClean="0">
                <a:solidFill>
                  <a:srgbClr val="002060"/>
                </a:solidFill>
                <a:latin typeface="Symbol" panose="05050102010706020507" pitchFamily="18" charset="2"/>
              </a:rPr>
              <a:t>b</a:t>
            </a:r>
            <a:r>
              <a:rPr lang="en-US" sz="2800" baseline="-25000" dirty="0" smtClean="0">
                <a:solidFill>
                  <a:srgbClr val="002060"/>
                </a:solidFill>
              </a:rPr>
              <a:t>1-42</a:t>
            </a:r>
            <a:r>
              <a:rPr lang="en-US" sz="2800" dirty="0" smtClean="0">
                <a:solidFill>
                  <a:srgbClr val="002060"/>
                </a:solidFill>
              </a:rPr>
              <a:t> in ADNIGO/2 NL, SMC, EMCI, LMCI &amp; AD participants at BASELINE</a:t>
            </a:r>
            <a:endParaRPr lang="en-US" sz="2800" dirty="0">
              <a:solidFill>
                <a:srgbClr val="00206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564" y="944080"/>
            <a:ext cx="3060031" cy="306003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590" y="934054"/>
            <a:ext cx="3080084" cy="308008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9047" y="954107"/>
            <a:ext cx="3060031" cy="306003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564" y="3729789"/>
            <a:ext cx="3128211" cy="312821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9496" y="3729789"/>
            <a:ext cx="3152272" cy="315227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6963" y="3729790"/>
            <a:ext cx="3152272" cy="3152272"/>
          </a:xfrm>
          <a:prstGeom prst="rect">
            <a:avLst/>
          </a:prstGeom>
        </p:spPr>
      </p:pic>
    </p:spTree>
    <p:extLst>
      <p:ext uri="{BB962C8B-B14F-4D97-AF65-F5344CB8AC3E}">
        <p14:creationId xmlns:p14="http://schemas.microsoft.com/office/powerpoint/2010/main" val="374748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65113" y="-152400"/>
            <a:ext cx="11926887" cy="762000"/>
          </a:xfrm>
        </p:spPr>
        <p:txBody>
          <a:bodyPr/>
          <a:lstStyle/>
          <a:p>
            <a:pPr eaLnBrk="1" hangingPunct="1"/>
            <a:r>
              <a:rPr lang="en-US" sz="3600" dirty="0" smtClean="0"/>
              <a:t>New biomarkers in NIA/ADNI/RARC-approved studies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6960054"/>
              </p:ext>
            </p:extLst>
          </p:nvPr>
        </p:nvGraphicFramePr>
        <p:xfrm>
          <a:off x="0" y="533400"/>
          <a:ext cx="12165012" cy="6303957"/>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0000"/>
                    </a:ext>
                  </a:extLst>
                </a:gridCol>
                <a:gridCol w="810491">
                  <a:extLst>
                    <a:ext uri="{9D8B030D-6E8A-4147-A177-3AD203B41FA5}">
                      <a16:colId xmlns="" xmlns:a16="http://schemas.microsoft.com/office/drawing/2014/main" val="20001"/>
                    </a:ext>
                  </a:extLst>
                </a:gridCol>
                <a:gridCol w="880253">
                  <a:extLst>
                    <a:ext uri="{9D8B030D-6E8A-4147-A177-3AD203B41FA5}">
                      <a16:colId xmlns="" xmlns:a16="http://schemas.microsoft.com/office/drawing/2014/main" val="20002"/>
                    </a:ext>
                  </a:extLst>
                </a:gridCol>
                <a:gridCol w="4252856">
                  <a:extLst>
                    <a:ext uri="{9D8B030D-6E8A-4147-A177-3AD203B41FA5}">
                      <a16:colId xmlns="" xmlns:a16="http://schemas.microsoft.com/office/drawing/2014/main" val="20003"/>
                    </a:ext>
                  </a:extLst>
                </a:gridCol>
                <a:gridCol w="3859212">
                  <a:extLst>
                    <a:ext uri="{9D8B030D-6E8A-4147-A177-3AD203B41FA5}">
                      <a16:colId xmlns="" xmlns:a16="http://schemas.microsoft.com/office/drawing/2014/main" val="20004"/>
                    </a:ext>
                  </a:extLst>
                </a:gridCol>
              </a:tblGrid>
              <a:tr h="370821">
                <a:tc>
                  <a:txBody>
                    <a:bodyPr/>
                    <a:lstStyle/>
                    <a:p>
                      <a:r>
                        <a:rPr lang="en-US" sz="1800" dirty="0" smtClean="0"/>
                        <a:t>Biomarker</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Fluid</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ADNI study</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Investigator</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21">
                <a:tc>
                  <a:txBody>
                    <a:bodyPr/>
                    <a:lstStyle/>
                    <a:p>
                      <a:r>
                        <a:rPr lang="en-US" sz="1100" dirty="0" smtClean="0"/>
                        <a:t>CMGA,NPTX2,VGF, CG2,FABP;MSMS</a:t>
                      </a:r>
                      <a:endParaRPr lang="en-US" sz="11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CSF</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645</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ADNIGO/2</a:t>
                      </a:r>
                      <a:r>
                        <a:rPr lang="en-US" sz="1600" baseline="0" dirty="0" smtClean="0"/>
                        <a:t> longitudinal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WPotter,etal</a:t>
                      </a:r>
                      <a:r>
                        <a:rPr lang="en-US" sz="1600" dirty="0" smtClean="0"/>
                        <a:t>, FNIH Biomarker Consortium</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57444761"/>
                  </a:ext>
                </a:extLst>
              </a:tr>
              <a:tr h="370821">
                <a:tc>
                  <a:txBody>
                    <a:bodyPr/>
                    <a:lstStyle/>
                    <a:p>
                      <a:r>
                        <a:rPr lang="en-US" sz="1600" dirty="0" smtClean="0"/>
                        <a:t>NFL &amp; Tau </a:t>
                      </a:r>
                      <a:r>
                        <a:rPr lang="en-US" sz="1600" dirty="0" err="1" smtClean="0"/>
                        <a:t>diag</a:t>
                      </a:r>
                      <a:r>
                        <a:rPr lang="en-US" sz="1600" dirty="0" smtClean="0"/>
                        <a:t>/prognosis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3,742</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ADNIGO/2 BL + longitudinal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HZetterberg;NMattsson;Kblennow</a:t>
                      </a:r>
                      <a:r>
                        <a:rPr lang="en-US" sz="1600" dirty="0" smtClean="0"/>
                        <a:t>; Sweden</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6036811"/>
                  </a:ext>
                </a:extLst>
              </a:tr>
              <a:tr h="370821">
                <a:tc>
                  <a:txBody>
                    <a:bodyPr/>
                    <a:lstStyle/>
                    <a:p>
                      <a:r>
                        <a:rPr lang="en-US" sz="1600" dirty="0" smtClean="0"/>
                        <a:t>sTREM2</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CSF</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1007</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ADNI1/GO/2 BL + longitudinal – shared samples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MSuares-Calvert,MEwers</a:t>
                      </a:r>
                      <a:r>
                        <a:rPr lang="en-US" sz="1600" dirty="0" smtClean="0"/>
                        <a:t>; DZNE, Germany</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19931034"/>
                  </a:ext>
                </a:extLst>
              </a:tr>
              <a:tr h="370821">
                <a:tc>
                  <a:txBody>
                    <a:bodyPr/>
                    <a:lstStyle/>
                    <a:p>
                      <a:r>
                        <a:rPr lang="en-US" sz="1600" dirty="0" smtClean="0"/>
                        <a:t>sTREM2 levels &amp; AD;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CSF</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1007 </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ADNI1/GO/2 BL</a:t>
                      </a:r>
                      <a:r>
                        <a:rPr lang="en-US" sz="1600" baseline="0" dirty="0" smtClean="0"/>
                        <a:t> + longitudinal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Cruchaga; Wash U</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805892431"/>
                  </a:ext>
                </a:extLst>
              </a:tr>
              <a:tr h="370821">
                <a:tc>
                  <a:txBody>
                    <a:bodyPr/>
                    <a:lstStyle/>
                    <a:p>
                      <a:r>
                        <a:rPr lang="en-US" sz="1600" dirty="0" smtClean="0"/>
                        <a:t>Metabolic networks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Serum </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905</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Studies in ADNIGO/2 BL samples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RKaddoura</a:t>
                      </a:r>
                      <a:r>
                        <a:rPr lang="en-US" sz="1600" dirty="0" smtClean="0"/>
                        <a:t>-Daouk; Duke </a:t>
                      </a:r>
                      <a:r>
                        <a:rPr lang="en-US" sz="1600" dirty="0" err="1" smtClean="0"/>
                        <a:t>Univ</a:t>
                      </a:r>
                      <a:r>
                        <a:rPr lang="en-US" sz="1600" dirty="0" smtClean="0"/>
                        <a:t>, </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21">
                <a:tc>
                  <a:txBody>
                    <a:bodyPr/>
                    <a:lstStyle/>
                    <a:p>
                      <a:r>
                        <a:rPr lang="en-US" sz="1600" baseline="0" dirty="0" smtClean="0"/>
                        <a:t>A</a:t>
                      </a:r>
                      <a:r>
                        <a:rPr lang="en-US" sz="1600" baseline="0" dirty="0" smtClean="0">
                          <a:latin typeface="Symbol" panose="05050102010706020507" pitchFamily="18" charset="2"/>
                        </a:rPr>
                        <a:t>b</a:t>
                      </a:r>
                      <a:r>
                        <a:rPr lang="en-US" sz="1600" baseline="0" dirty="0" smtClean="0"/>
                        <a:t>1-42/1-40;ELISA</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764</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 1, GO, 2 in BL &amp; longitudinal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ISherriff</a:t>
                      </a:r>
                      <a:r>
                        <a:rPr lang="en-US" sz="1600" dirty="0" smtClean="0"/>
                        <a:t>; </a:t>
                      </a:r>
                      <a:r>
                        <a:rPr lang="en-US" sz="1600" dirty="0" err="1" smtClean="0"/>
                        <a:t>Araclon</a:t>
                      </a:r>
                      <a:r>
                        <a:rPr lang="en-US" sz="1600" dirty="0" smtClean="0"/>
                        <a:t> Biotech</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21">
                <a:tc>
                  <a:txBody>
                    <a:bodyPr/>
                    <a:lstStyle/>
                    <a:p>
                      <a:r>
                        <a:rPr lang="en-US" sz="1600" dirty="0" smtClean="0"/>
                        <a:t>Metabolic</a:t>
                      </a:r>
                      <a:r>
                        <a:rPr lang="en-US" sz="1600" baseline="0" dirty="0" smtClean="0"/>
                        <a:t> networks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serum</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833</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Studies in ADNI1 BL samples; data</a:t>
                      </a:r>
                      <a:r>
                        <a:rPr lang="en-US" sz="1600" baseline="0" dirty="0" smtClean="0"/>
                        <a:t> uploaded</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RKaddoura</a:t>
                      </a:r>
                      <a:r>
                        <a:rPr lang="en-US" sz="1600" dirty="0" smtClean="0"/>
                        <a:t>-Daouk; Duke </a:t>
                      </a:r>
                      <a:r>
                        <a:rPr lang="en-US" sz="1600" dirty="0" err="1" smtClean="0"/>
                        <a:t>Univ</a:t>
                      </a:r>
                      <a:r>
                        <a:rPr lang="en-US" sz="1600" dirty="0" smtClean="0"/>
                        <a:t>, </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0821">
                <a:tc>
                  <a:txBody>
                    <a:bodyPr/>
                    <a:lstStyle/>
                    <a:p>
                      <a:r>
                        <a:rPr lang="en-US" sz="1500" baseline="0" dirty="0" smtClean="0"/>
                        <a:t>SNAP25 &amp; </a:t>
                      </a:r>
                      <a:r>
                        <a:rPr lang="en-US" sz="1500" baseline="0" dirty="0" err="1" smtClean="0"/>
                        <a:t>neurogranin</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CSF</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612</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Longitudinal samples </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AFagan</a:t>
                      </a:r>
                      <a:r>
                        <a:rPr lang="en-US" sz="1600" baseline="0" dirty="0" smtClean="0"/>
                        <a:t>; Wash University</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21">
                <a:tc>
                  <a:txBody>
                    <a:bodyPr/>
                    <a:lstStyle/>
                    <a:p>
                      <a:r>
                        <a:rPr lang="en-US" sz="1600" baseline="0" dirty="0" smtClean="0"/>
                        <a:t>T-&amp; </a:t>
                      </a:r>
                      <a:r>
                        <a:rPr lang="en-US" sz="1600" baseline="0" dirty="0" err="1" smtClean="0"/>
                        <a:t>Phos</a:t>
                      </a:r>
                      <a:r>
                        <a:rPr lang="en-US" sz="1600" baseline="0" dirty="0" smtClean="0"/>
                        <a:t>-</a:t>
                      </a:r>
                      <a:r>
                        <a:rPr lang="en-US" sz="1600" baseline="0" dirty="0" smtClean="0">
                          <a:latin typeface="Symbol" panose="05050102010706020507" pitchFamily="18" charset="2"/>
                        </a:rPr>
                        <a:t>a</a:t>
                      </a:r>
                      <a:r>
                        <a:rPr lang="en-US" sz="1600" baseline="0" dirty="0" smtClean="0"/>
                        <a:t>-SYN; IA</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CSF</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567</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Longitudinal samples, to be uploaded </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JZhang</a:t>
                      </a:r>
                      <a:r>
                        <a:rPr lang="en-US" sz="1600" baseline="0" dirty="0" smtClean="0"/>
                        <a:t>; University of Wash</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21">
                <a:tc>
                  <a:txBody>
                    <a:bodyPr/>
                    <a:lstStyle/>
                    <a:p>
                      <a:r>
                        <a:rPr lang="en-US" sz="1600" dirty="0" err="1" smtClean="0"/>
                        <a:t>Vilip</a:t>
                      </a:r>
                      <a:r>
                        <a:rPr lang="en-US" sz="1600" dirty="0" smtClean="0"/>
                        <a:t> 1; YKL-40;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612</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Longitudinal samples, publication planned</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AFagan</a:t>
                      </a:r>
                      <a:r>
                        <a:rPr lang="en-US" sz="1600" dirty="0" smtClean="0"/>
                        <a:t>; Wash University</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70821">
                <a:tc>
                  <a:txBody>
                    <a:bodyPr/>
                    <a:lstStyle/>
                    <a:p>
                      <a:r>
                        <a:rPr lang="en-US" sz="1600" dirty="0" smtClean="0"/>
                        <a:t>Tau;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595</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KBlennow</a:t>
                      </a:r>
                      <a:r>
                        <a:rPr lang="en-US" sz="1600" dirty="0" smtClean="0"/>
                        <a:t>; </a:t>
                      </a:r>
                      <a:r>
                        <a:rPr lang="en-US" sz="1600" dirty="0" err="1" smtClean="0"/>
                        <a:t>Sahlgrenska</a:t>
                      </a:r>
                      <a:r>
                        <a:rPr lang="en-US" sz="1600" baseline="0" dirty="0" smtClean="0"/>
                        <a:t> </a:t>
                      </a:r>
                      <a:r>
                        <a:rPr lang="en-US" sz="1600" baseline="0" dirty="0" err="1" smtClean="0"/>
                        <a:t>UHosp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70821">
                <a:tc>
                  <a:txBody>
                    <a:bodyPr/>
                    <a:lstStyle/>
                    <a:p>
                      <a:r>
                        <a:rPr lang="en-US" sz="1600" dirty="0" err="1" smtClean="0"/>
                        <a:t>Neurogranin</a:t>
                      </a:r>
                      <a:r>
                        <a:rPr lang="en-US" sz="1600" dirty="0" smtClean="0"/>
                        <a:t>; NFL;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416</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multiple publications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KBlennow</a:t>
                      </a:r>
                      <a:r>
                        <a:rPr lang="en-US" sz="1600" dirty="0" smtClean="0"/>
                        <a:t>; </a:t>
                      </a:r>
                      <a:r>
                        <a:rPr lang="en-US" sz="1600" dirty="0" err="1" smtClean="0"/>
                        <a:t>Sahlgrenska</a:t>
                      </a:r>
                      <a:r>
                        <a:rPr lang="en-US" sz="1600" dirty="0" smtClean="0"/>
                        <a:t> </a:t>
                      </a:r>
                      <a:r>
                        <a:rPr lang="en-US" sz="1600" dirty="0" err="1" smtClean="0"/>
                        <a:t>UHosp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370821">
                <a:tc>
                  <a:txBody>
                    <a:bodyPr/>
                    <a:lstStyle/>
                    <a:p>
                      <a:r>
                        <a:rPr lang="en-US" sz="1400" dirty="0" smtClean="0"/>
                        <a:t>Proteome/ MRM/MSMS</a:t>
                      </a:r>
                      <a:endParaRPr lang="en-US" sz="14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306</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aseline="0" dirty="0" smtClean="0"/>
                        <a:t>BL  ADNI1; 221 </a:t>
                      </a:r>
                      <a:r>
                        <a:rPr lang="en-US" sz="1300" baseline="0" dirty="0" err="1" smtClean="0"/>
                        <a:t>proteins;publication;another</a:t>
                      </a:r>
                      <a:r>
                        <a:rPr lang="en-US" sz="1300" baseline="0" dirty="0" smtClean="0"/>
                        <a:t> planned</a:t>
                      </a:r>
                      <a:endParaRPr lang="en-US" sz="13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 PPSB/FNIH; </a:t>
                      </a:r>
                      <a:r>
                        <a:rPr lang="en-US" sz="1600" dirty="0" err="1" smtClean="0"/>
                        <a:t>LHonigsberg</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370821">
                <a:tc>
                  <a:txBody>
                    <a:bodyPr/>
                    <a:lstStyle/>
                    <a:p>
                      <a:r>
                        <a:rPr lang="en-US" sz="1600" dirty="0" smtClean="0"/>
                        <a:t>Proteome/RBM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1,065</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&amp; yr1; multiple publications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HSoares;Pfizer</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370821">
                <a:tc>
                  <a:txBody>
                    <a:bodyPr/>
                    <a:lstStyle/>
                    <a:p>
                      <a:r>
                        <a:rPr lang="en-US" sz="1600" dirty="0" smtClean="0"/>
                        <a:t>Proteome/RBM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317</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multiple publications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WPotter,etal</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370821">
                <a:tc>
                  <a:txBody>
                    <a:bodyPr/>
                    <a:lstStyle/>
                    <a:p>
                      <a:r>
                        <a:rPr lang="en-US" sz="1600" dirty="0" smtClean="0"/>
                        <a:t>BACE &amp; </a:t>
                      </a:r>
                      <a:r>
                        <a:rPr lang="en-US" sz="1600" dirty="0" err="1" smtClean="0"/>
                        <a:t>sAPP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402</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recent</a:t>
                      </a:r>
                      <a:r>
                        <a:rPr lang="en-US" sz="1600" baseline="0" dirty="0" smtClean="0"/>
                        <a:t> 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MSavage;merck</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bl>
          </a:graphicData>
        </a:graphic>
      </p:graphicFrame>
      <p:sp>
        <p:nvSpPr>
          <p:cNvPr id="2" name="Curved Down Arrow 1"/>
          <p:cNvSpPr/>
          <p:nvPr/>
        </p:nvSpPr>
        <p:spPr>
          <a:xfrm>
            <a:off x="2888164" y="1828800"/>
            <a:ext cx="182137" cy="38100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urved Down Arrow 2"/>
          <p:cNvSpPr/>
          <p:nvPr/>
        </p:nvSpPr>
        <p:spPr>
          <a:xfrm>
            <a:off x="8043746" y="1828800"/>
            <a:ext cx="228600" cy="38100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420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32"/>
            <a:ext cx="12493677" cy="954107"/>
          </a:xfrm>
          <a:prstGeom prst="rect">
            <a:avLst/>
          </a:prstGeom>
          <a:noFill/>
        </p:spPr>
        <p:txBody>
          <a:bodyPr wrap="none" rtlCol="0">
            <a:spAutoFit/>
          </a:bodyPr>
          <a:lstStyle/>
          <a:p>
            <a:r>
              <a:rPr lang="en-US" sz="2700" dirty="0">
                <a:solidFill>
                  <a:srgbClr val="002060"/>
                </a:solidFill>
                <a:cs typeface="Arial" panose="020B0604020202020204" pitchFamily="34" charset="0"/>
              </a:rPr>
              <a:t>Concordance plots for FBP vs CSF </a:t>
            </a:r>
            <a:r>
              <a:rPr lang="en-US" sz="2700" dirty="0" smtClean="0">
                <a:solidFill>
                  <a:srgbClr val="002060"/>
                </a:solidFill>
                <a:cs typeface="Arial" panose="020B0604020202020204" pitchFamily="34" charset="0"/>
              </a:rPr>
              <a:t>tau/A</a:t>
            </a:r>
            <a:r>
              <a:rPr lang="en-US" sz="2700" dirty="0" smtClean="0">
                <a:solidFill>
                  <a:srgbClr val="002060"/>
                </a:solidFill>
                <a:latin typeface="Symbol" panose="05050102010706020507" pitchFamily="18" charset="2"/>
                <a:cs typeface="Arial" panose="020B0604020202020204" pitchFamily="34" charset="0"/>
              </a:rPr>
              <a:t>b</a:t>
            </a:r>
            <a:r>
              <a:rPr lang="en-US" sz="2700" baseline="-25000" dirty="0" smtClean="0">
                <a:solidFill>
                  <a:srgbClr val="002060"/>
                </a:solidFill>
                <a:cs typeface="Arial" panose="020B0604020202020204" pitchFamily="34" charset="0"/>
              </a:rPr>
              <a:t>1-42</a:t>
            </a:r>
            <a:r>
              <a:rPr lang="en-US" sz="2700" dirty="0" smtClean="0">
                <a:solidFill>
                  <a:srgbClr val="002060"/>
                </a:solidFill>
                <a:cs typeface="Arial" panose="020B0604020202020204" pitchFamily="34" charset="0"/>
              </a:rPr>
              <a:t> </a:t>
            </a:r>
            <a:r>
              <a:rPr lang="en-US" sz="2700" dirty="0">
                <a:solidFill>
                  <a:srgbClr val="002060"/>
                </a:solidFill>
                <a:cs typeface="Arial" panose="020B0604020202020204" pitchFamily="34" charset="0"/>
              </a:rPr>
              <a:t>in ADNIGO/2 </a:t>
            </a:r>
            <a:r>
              <a:rPr lang="en-US" sz="2700" dirty="0" smtClean="0">
                <a:solidFill>
                  <a:srgbClr val="002060"/>
                </a:solidFill>
                <a:cs typeface="Arial" panose="020B0604020202020204" pitchFamily="34" charset="0"/>
              </a:rPr>
              <a:t>NL, SMC, EMCI, LMCI &amp; AD</a:t>
            </a:r>
          </a:p>
          <a:p>
            <a:pPr algn="ctr"/>
            <a:r>
              <a:rPr lang="en-US" sz="2700" dirty="0" smtClean="0">
                <a:solidFill>
                  <a:srgbClr val="002060"/>
                </a:solidFill>
                <a:cs typeface="Arial" panose="020B0604020202020204" pitchFamily="34" charset="0"/>
              </a:rPr>
              <a:t>participants </a:t>
            </a:r>
            <a:r>
              <a:rPr lang="en-US" sz="2700" dirty="0">
                <a:solidFill>
                  <a:srgbClr val="002060"/>
                </a:solidFill>
                <a:cs typeface="Arial" panose="020B0604020202020204" pitchFamily="34" charset="0"/>
              </a:rPr>
              <a:t>at BASELINE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149" y="966140"/>
            <a:ext cx="2963777" cy="296377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4981" y="962130"/>
            <a:ext cx="2887577" cy="28875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4613" y="962130"/>
            <a:ext cx="2923671" cy="292367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3053" y="3705327"/>
            <a:ext cx="3035967" cy="303596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4953" y="3677453"/>
            <a:ext cx="2984233" cy="298423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04585" y="3677453"/>
            <a:ext cx="3017920" cy="3017920"/>
          </a:xfrm>
          <a:prstGeom prst="rect">
            <a:avLst/>
          </a:prstGeom>
        </p:spPr>
      </p:pic>
    </p:spTree>
    <p:extLst>
      <p:ext uri="{BB962C8B-B14F-4D97-AF65-F5344CB8AC3E}">
        <p14:creationId xmlns:p14="http://schemas.microsoft.com/office/powerpoint/2010/main" val="1551714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8099"/>
            <a:ext cx="12094579" cy="892552"/>
          </a:xfrm>
          <a:prstGeom prst="rect">
            <a:avLst/>
          </a:prstGeom>
        </p:spPr>
        <p:txBody>
          <a:bodyPr wrap="square">
            <a:spAutoFit/>
          </a:bodyPr>
          <a:lstStyle/>
          <a:p>
            <a:pPr algn="ctr"/>
            <a:r>
              <a:rPr lang="en-US" sz="2600" dirty="0">
                <a:solidFill>
                  <a:srgbClr val="002060"/>
                </a:solidFill>
              </a:rPr>
              <a:t>Concordance plots for FBP vs CSF </a:t>
            </a:r>
            <a:r>
              <a:rPr lang="en-US" sz="2600" dirty="0" err="1" smtClean="0">
                <a:solidFill>
                  <a:srgbClr val="002060"/>
                </a:solidFill>
              </a:rPr>
              <a:t>ptau</a:t>
            </a:r>
            <a:r>
              <a:rPr lang="en-US" sz="2600" dirty="0" smtClean="0">
                <a:solidFill>
                  <a:srgbClr val="002060"/>
                </a:solidFill>
              </a:rPr>
              <a:t>/A</a:t>
            </a:r>
            <a:r>
              <a:rPr lang="en-US" sz="2600" dirty="0" smtClean="0">
                <a:solidFill>
                  <a:srgbClr val="002060"/>
                </a:solidFill>
                <a:latin typeface="Symbol" panose="05050102010706020507" pitchFamily="18" charset="2"/>
              </a:rPr>
              <a:t>b</a:t>
            </a:r>
            <a:r>
              <a:rPr lang="en-US" sz="2600" baseline="-25000" dirty="0" smtClean="0">
                <a:solidFill>
                  <a:srgbClr val="002060"/>
                </a:solidFill>
              </a:rPr>
              <a:t>1-42</a:t>
            </a:r>
            <a:r>
              <a:rPr lang="en-US" sz="2600" dirty="0" smtClean="0">
                <a:solidFill>
                  <a:srgbClr val="002060"/>
                </a:solidFill>
              </a:rPr>
              <a:t> </a:t>
            </a:r>
            <a:r>
              <a:rPr lang="en-US" sz="2600" dirty="0">
                <a:solidFill>
                  <a:srgbClr val="002060"/>
                </a:solidFill>
              </a:rPr>
              <a:t>in ADNIGO/2 </a:t>
            </a:r>
            <a:r>
              <a:rPr lang="en-US" sz="2600" dirty="0" smtClean="0">
                <a:solidFill>
                  <a:srgbClr val="002060"/>
                </a:solidFill>
              </a:rPr>
              <a:t>NL, SMC, EMCI, LMCI, AD participants </a:t>
            </a:r>
            <a:r>
              <a:rPr lang="en-US" sz="2600" dirty="0">
                <a:solidFill>
                  <a:srgbClr val="002060"/>
                </a:solidFill>
              </a:rPr>
              <a:t>at BASELINE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4072" y="906962"/>
            <a:ext cx="3072063" cy="307206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510" y="890335"/>
            <a:ext cx="3048585" cy="304858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4295" y="906962"/>
            <a:ext cx="3031958" cy="303195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4072" y="3717758"/>
            <a:ext cx="3140242" cy="314024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4578" y="3717758"/>
            <a:ext cx="3140242" cy="314024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94295" y="3717758"/>
            <a:ext cx="3140242" cy="3140242"/>
          </a:xfrm>
          <a:prstGeom prst="rect">
            <a:avLst/>
          </a:prstGeom>
        </p:spPr>
      </p:pic>
    </p:spTree>
    <p:extLst>
      <p:ext uri="{BB962C8B-B14F-4D97-AF65-F5344CB8AC3E}">
        <p14:creationId xmlns:p14="http://schemas.microsoft.com/office/powerpoint/2010/main" val="3466390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325" y="1520889"/>
            <a:ext cx="3982673" cy="398267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651" y="1520889"/>
            <a:ext cx="4074675" cy="40746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520889"/>
            <a:ext cx="4170556" cy="4170556"/>
          </a:xfrm>
          <a:prstGeom prst="rect">
            <a:avLst/>
          </a:prstGeom>
        </p:spPr>
      </p:pic>
      <p:sp>
        <p:nvSpPr>
          <p:cNvPr id="4" name="TextBox 3"/>
          <p:cNvSpPr txBox="1"/>
          <p:nvPr/>
        </p:nvSpPr>
        <p:spPr>
          <a:xfrm>
            <a:off x="573741" y="2079812"/>
            <a:ext cx="726481" cy="369332"/>
          </a:xfrm>
          <a:prstGeom prst="rect">
            <a:avLst/>
          </a:prstGeom>
          <a:noFill/>
        </p:spPr>
        <p:txBody>
          <a:bodyPr wrap="none" rtlCol="0">
            <a:spAutoFit/>
          </a:bodyPr>
          <a:lstStyle/>
          <a:p>
            <a:r>
              <a:rPr lang="en-US" dirty="0" smtClean="0"/>
              <a:t>A</a:t>
            </a:r>
            <a:r>
              <a:rPr lang="en-US" dirty="0" smtClean="0">
                <a:latin typeface="Symbol" panose="05050102010706020507" pitchFamily="18" charset="2"/>
              </a:rPr>
              <a:t>b</a:t>
            </a:r>
            <a:r>
              <a:rPr lang="en-US" baseline="-25000" dirty="0" smtClean="0"/>
              <a:t>1-42</a:t>
            </a:r>
            <a:endParaRPr lang="en-US" baseline="-25000" dirty="0"/>
          </a:p>
        </p:txBody>
      </p:sp>
      <p:sp>
        <p:nvSpPr>
          <p:cNvPr id="5" name="TextBox 4"/>
          <p:cNvSpPr txBox="1"/>
          <p:nvPr/>
        </p:nvSpPr>
        <p:spPr>
          <a:xfrm>
            <a:off x="8685707" y="2063195"/>
            <a:ext cx="1041888" cy="369332"/>
          </a:xfrm>
          <a:prstGeom prst="rect">
            <a:avLst/>
          </a:prstGeom>
          <a:noFill/>
        </p:spPr>
        <p:txBody>
          <a:bodyPr wrap="none" rtlCol="0">
            <a:spAutoFit/>
          </a:bodyPr>
          <a:lstStyle/>
          <a:p>
            <a:r>
              <a:rPr lang="en-US" dirty="0" smtClean="0"/>
              <a:t>riskTAA2i</a:t>
            </a:r>
            <a:endParaRPr lang="en-US" dirty="0"/>
          </a:p>
        </p:txBody>
      </p:sp>
      <p:sp>
        <p:nvSpPr>
          <p:cNvPr id="6" name="Title 5"/>
          <p:cNvSpPr>
            <a:spLocks noGrp="1"/>
          </p:cNvSpPr>
          <p:nvPr>
            <p:ph type="title"/>
          </p:nvPr>
        </p:nvSpPr>
        <p:spPr>
          <a:xfrm>
            <a:off x="234176" y="365127"/>
            <a:ext cx="11686478" cy="1325563"/>
          </a:xfrm>
        </p:spPr>
        <p:txBody>
          <a:bodyPr>
            <a:normAutofit/>
          </a:bodyPr>
          <a:lstStyle/>
          <a:p>
            <a:pPr algn="ctr"/>
            <a:r>
              <a:rPr lang="en-US" sz="2800" b="1" dirty="0" smtClean="0">
                <a:solidFill>
                  <a:srgbClr val="002060"/>
                </a:solidFill>
              </a:rPr>
              <a:t>Prediction of cognitive decline(</a:t>
            </a:r>
            <a:r>
              <a:rPr lang="en-US" sz="2800" b="1" dirty="0" err="1" smtClean="0">
                <a:solidFill>
                  <a:srgbClr val="002060"/>
                </a:solidFill>
              </a:rPr>
              <a:t>CDRsob</a:t>
            </a:r>
            <a:r>
              <a:rPr lang="en-US" sz="2800" b="1" dirty="0" smtClean="0">
                <a:solidFill>
                  <a:srgbClr val="002060"/>
                </a:solidFill>
              </a:rPr>
              <a:t>) in ADNI1/GO/2 EMCI +MCI subjects                                                                                                                                </a:t>
            </a:r>
            <a:endParaRPr lang="en-US" sz="2800" b="1" dirty="0">
              <a:solidFill>
                <a:srgbClr val="002060"/>
              </a:solidFill>
            </a:endParaRPr>
          </a:p>
        </p:txBody>
      </p:sp>
      <p:sp>
        <p:nvSpPr>
          <p:cNvPr id="8" name="TextBox 7"/>
          <p:cNvSpPr txBox="1"/>
          <p:nvPr/>
        </p:nvSpPr>
        <p:spPr>
          <a:xfrm>
            <a:off x="4815380" y="2063195"/>
            <a:ext cx="1299138" cy="369332"/>
          </a:xfrm>
          <a:prstGeom prst="rect">
            <a:avLst/>
          </a:prstGeom>
          <a:noFill/>
        </p:spPr>
        <p:txBody>
          <a:bodyPr wrap="none" rtlCol="0">
            <a:spAutoFit/>
          </a:bodyPr>
          <a:lstStyle/>
          <a:p>
            <a:r>
              <a:rPr lang="en-US" dirty="0" smtClean="0"/>
              <a:t>t-tau/A</a:t>
            </a:r>
            <a:r>
              <a:rPr lang="en-US" dirty="0" smtClean="0">
                <a:latin typeface="Symbol" panose="05050102010706020507" pitchFamily="18" charset="2"/>
              </a:rPr>
              <a:t>b</a:t>
            </a:r>
            <a:r>
              <a:rPr lang="en-US" baseline="-25000" dirty="0" smtClean="0">
                <a:latin typeface="Symbol" panose="05050102010706020507" pitchFamily="18" charset="2"/>
              </a:rPr>
              <a:t>1</a:t>
            </a:r>
            <a:r>
              <a:rPr lang="en-US" baseline="-25000" dirty="0" smtClean="0"/>
              <a:t>-42</a:t>
            </a:r>
            <a:endParaRPr lang="en-US" baseline="-25000" dirty="0"/>
          </a:p>
        </p:txBody>
      </p:sp>
      <p:cxnSp>
        <p:nvCxnSpPr>
          <p:cNvPr id="10" name="Straight Arrow Connector 9"/>
          <p:cNvCxnSpPr/>
          <p:nvPr/>
        </p:nvCxnSpPr>
        <p:spPr>
          <a:xfrm flipH="1">
            <a:off x="3512634" y="3532984"/>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504114" y="3568579"/>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1455583" y="3522685"/>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5106" y="5746376"/>
            <a:ext cx="10974351" cy="923330"/>
          </a:xfrm>
          <a:prstGeom prst="rect">
            <a:avLst/>
          </a:prstGeom>
          <a:noFill/>
        </p:spPr>
        <p:txBody>
          <a:bodyPr wrap="none" rtlCol="0">
            <a:spAutoFit/>
          </a:bodyPr>
          <a:lstStyle/>
          <a:p>
            <a:r>
              <a:rPr lang="en-US" dirty="0" smtClean="0"/>
              <a:t>Vertical red arrow points to regression line for </a:t>
            </a:r>
            <a:r>
              <a:rPr lang="en-US" dirty="0" err="1" smtClean="0"/>
              <a:t>CDRsob</a:t>
            </a:r>
            <a:r>
              <a:rPr lang="en-US" dirty="0" smtClean="0"/>
              <a:t> values associated with A</a:t>
            </a:r>
            <a:r>
              <a:rPr lang="en-US" dirty="0" smtClean="0">
                <a:latin typeface="Symbol" panose="05050102010706020507" pitchFamily="18" charset="2"/>
              </a:rPr>
              <a:t>b</a:t>
            </a:r>
            <a:r>
              <a:rPr lang="en-US" baseline="-25000" dirty="0" smtClean="0"/>
              <a:t>1-42</a:t>
            </a:r>
            <a:r>
              <a:rPr lang="en-US" dirty="0" smtClean="0"/>
              <a:t> values below cut-point value, </a:t>
            </a:r>
          </a:p>
          <a:p>
            <a:r>
              <a:rPr lang="en-US" dirty="0" smtClean="0"/>
              <a:t>t-tau/A</a:t>
            </a:r>
            <a:r>
              <a:rPr lang="en-US" dirty="0" smtClean="0">
                <a:latin typeface="Symbol" panose="05050102010706020507" pitchFamily="18" charset="2"/>
              </a:rPr>
              <a:t>b</a:t>
            </a:r>
            <a:r>
              <a:rPr lang="en-US" baseline="-25000" dirty="0" smtClean="0"/>
              <a:t>1-42 </a:t>
            </a:r>
            <a:r>
              <a:rPr lang="en-US" dirty="0" smtClean="0"/>
              <a:t>values above cut-point value, and logistic regression model(includes A</a:t>
            </a:r>
            <a:r>
              <a:rPr lang="en-US" dirty="0" smtClean="0">
                <a:latin typeface="Symbol" panose="05050102010706020507" pitchFamily="18" charset="2"/>
              </a:rPr>
              <a:t>b</a:t>
            </a:r>
            <a:r>
              <a:rPr lang="en-US" baseline="-25000" dirty="0" smtClean="0"/>
              <a:t>1-42</a:t>
            </a:r>
            <a:r>
              <a:rPr lang="en-US" dirty="0" smtClean="0"/>
              <a:t>, t-tau and </a:t>
            </a:r>
            <a:r>
              <a:rPr lang="en-US" i="1" dirty="0" smtClean="0"/>
              <a:t>APOE </a:t>
            </a:r>
            <a:r>
              <a:rPr lang="en-US" i="1" dirty="0" smtClean="0">
                <a:latin typeface="Symbol" panose="05050102010706020507" pitchFamily="18" charset="2"/>
              </a:rPr>
              <a:t>e</a:t>
            </a:r>
            <a:r>
              <a:rPr lang="en-US" i="1" dirty="0" smtClean="0"/>
              <a:t>4 </a:t>
            </a:r>
            <a:r>
              <a:rPr lang="en-US" dirty="0" smtClean="0"/>
              <a:t>allele #</a:t>
            </a:r>
          </a:p>
          <a:p>
            <a:r>
              <a:rPr lang="en-US" dirty="0"/>
              <a:t>a</a:t>
            </a:r>
            <a:r>
              <a:rPr lang="en-US" dirty="0" smtClean="0"/>
              <a:t>s covariates) values above cut-point value.  </a:t>
            </a:r>
            <a:endParaRPr lang="en-US" baseline="-25000" dirty="0"/>
          </a:p>
        </p:txBody>
      </p:sp>
    </p:spTree>
    <p:extLst>
      <p:ext uri="{BB962C8B-B14F-4D97-AF65-F5344CB8AC3E}">
        <p14:creationId xmlns:p14="http://schemas.microsoft.com/office/powerpoint/2010/main" val="3922434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pPr algn="ctr"/>
            <a:r>
              <a:rPr lang="en-US" sz="3200" b="1" dirty="0">
                <a:solidFill>
                  <a:srgbClr val="002060"/>
                </a:solidFill>
              </a:rPr>
              <a:t>Prediction of </a:t>
            </a:r>
            <a:r>
              <a:rPr lang="en-US" sz="3200" b="1" dirty="0" smtClean="0">
                <a:solidFill>
                  <a:srgbClr val="002060"/>
                </a:solidFill>
              </a:rPr>
              <a:t>functional decline(FAQ) </a:t>
            </a:r>
            <a:r>
              <a:rPr lang="en-US" sz="3200" b="1" dirty="0">
                <a:solidFill>
                  <a:srgbClr val="002060"/>
                </a:solidFill>
              </a:rPr>
              <a:t>in ADNI1/GO/2 EMCI +MCI subjects</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5734"/>
            <a:ext cx="4151546" cy="41515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610" y="1070117"/>
            <a:ext cx="4151546" cy="415154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9220" y="1104500"/>
            <a:ext cx="4082780" cy="4082780"/>
          </a:xfrm>
          <a:prstGeom prst="rect">
            <a:avLst/>
          </a:prstGeom>
        </p:spPr>
      </p:pic>
      <p:sp>
        <p:nvSpPr>
          <p:cNvPr id="7" name="Rectangle 6"/>
          <p:cNvSpPr/>
          <p:nvPr/>
        </p:nvSpPr>
        <p:spPr>
          <a:xfrm>
            <a:off x="90139" y="5086919"/>
            <a:ext cx="12080488" cy="923330"/>
          </a:xfrm>
          <a:prstGeom prst="rect">
            <a:avLst/>
          </a:prstGeom>
          <a:solidFill>
            <a:schemeClr val="bg1"/>
          </a:solidFill>
        </p:spPr>
        <p:txBody>
          <a:bodyPr wrap="square">
            <a:spAutoFit/>
          </a:bodyPr>
          <a:lstStyle/>
          <a:p>
            <a:r>
              <a:rPr lang="en-US" dirty="0"/>
              <a:t>Vertical red arrow points to regression line for </a:t>
            </a:r>
            <a:r>
              <a:rPr lang="en-US" dirty="0" err="1"/>
              <a:t>CDRsob</a:t>
            </a:r>
            <a:r>
              <a:rPr lang="en-US" dirty="0"/>
              <a:t> values associated with </a:t>
            </a:r>
            <a:r>
              <a:rPr lang="en-US" b="1" dirty="0"/>
              <a:t>A</a:t>
            </a:r>
            <a:r>
              <a:rPr lang="en-US" b="1" dirty="0">
                <a:latin typeface="Symbol" panose="05050102010706020507" pitchFamily="18" charset="2"/>
              </a:rPr>
              <a:t>b</a:t>
            </a:r>
            <a:r>
              <a:rPr lang="en-US" b="1" baseline="-25000" dirty="0"/>
              <a:t>1-42</a:t>
            </a:r>
            <a:r>
              <a:rPr lang="en-US" b="1" dirty="0"/>
              <a:t> </a:t>
            </a:r>
            <a:r>
              <a:rPr lang="en-US" dirty="0"/>
              <a:t>values below cut-point value, </a:t>
            </a:r>
          </a:p>
          <a:p>
            <a:r>
              <a:rPr lang="en-US" b="1" dirty="0"/>
              <a:t>t-tau/A</a:t>
            </a:r>
            <a:r>
              <a:rPr lang="en-US" b="1" dirty="0">
                <a:latin typeface="Symbol" panose="05050102010706020507" pitchFamily="18" charset="2"/>
              </a:rPr>
              <a:t>b</a:t>
            </a:r>
            <a:r>
              <a:rPr lang="en-US" b="1" baseline="-25000" dirty="0"/>
              <a:t>1-42 </a:t>
            </a:r>
            <a:r>
              <a:rPr lang="en-US" dirty="0"/>
              <a:t>values above cut-point value, and logistic regression </a:t>
            </a:r>
            <a:r>
              <a:rPr lang="en-US" dirty="0" smtClean="0"/>
              <a:t>model, </a:t>
            </a:r>
            <a:r>
              <a:rPr lang="en-US" b="1" dirty="0" smtClean="0"/>
              <a:t>riskTAA2i</a:t>
            </a:r>
            <a:r>
              <a:rPr lang="en-US" dirty="0" smtClean="0"/>
              <a:t>, (includes </a:t>
            </a:r>
            <a:r>
              <a:rPr lang="en-US" dirty="0"/>
              <a:t>A</a:t>
            </a:r>
            <a:r>
              <a:rPr lang="en-US" dirty="0">
                <a:latin typeface="Symbol" panose="05050102010706020507" pitchFamily="18" charset="2"/>
              </a:rPr>
              <a:t>b</a:t>
            </a:r>
            <a:r>
              <a:rPr lang="en-US" baseline="-25000" dirty="0"/>
              <a:t>1-42</a:t>
            </a:r>
            <a:r>
              <a:rPr lang="en-US" dirty="0"/>
              <a:t>, t-tau and </a:t>
            </a:r>
            <a:r>
              <a:rPr lang="en-US" i="1" dirty="0"/>
              <a:t>APOE </a:t>
            </a:r>
            <a:r>
              <a:rPr lang="en-US" i="1" dirty="0">
                <a:latin typeface="Symbol" panose="05050102010706020507" pitchFamily="18" charset="2"/>
              </a:rPr>
              <a:t>e</a:t>
            </a:r>
            <a:r>
              <a:rPr lang="en-US" i="1" dirty="0"/>
              <a:t>4 </a:t>
            </a:r>
            <a:r>
              <a:rPr lang="en-US" dirty="0"/>
              <a:t>allele #</a:t>
            </a:r>
          </a:p>
          <a:p>
            <a:r>
              <a:rPr lang="en-US" dirty="0"/>
              <a:t>as covariates) values above cut-point value.  </a:t>
            </a:r>
            <a:endParaRPr lang="en-US" baseline="-25000" dirty="0"/>
          </a:p>
        </p:txBody>
      </p:sp>
      <p:cxnSp>
        <p:nvCxnSpPr>
          <p:cNvPr id="8" name="Straight Arrow Connector 7"/>
          <p:cNvCxnSpPr/>
          <p:nvPr/>
        </p:nvCxnSpPr>
        <p:spPr>
          <a:xfrm flipH="1">
            <a:off x="3490332" y="2691645"/>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632913" y="2700303"/>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588401" y="2622296"/>
            <a:ext cx="8965" cy="5647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32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2060"/>
                </a:solidFill>
              </a:rPr>
              <a:t>Summary</a:t>
            </a:r>
            <a:endParaRPr lang="en-US" b="1" dirty="0">
              <a:solidFill>
                <a:srgbClr val="002060"/>
              </a:solidFill>
            </a:endParaRPr>
          </a:p>
        </p:txBody>
      </p:sp>
      <p:sp>
        <p:nvSpPr>
          <p:cNvPr id="3" name="Content Placeholder 2"/>
          <p:cNvSpPr>
            <a:spLocks noGrp="1"/>
          </p:cNvSpPr>
          <p:nvPr>
            <p:ph idx="1"/>
          </p:nvPr>
        </p:nvSpPr>
        <p:spPr>
          <a:xfrm>
            <a:off x="753035" y="806823"/>
            <a:ext cx="10793505" cy="5988423"/>
          </a:xfrm>
        </p:spPr>
        <p:txBody>
          <a:bodyPr>
            <a:normAutofit fontScale="85000" lnSpcReduction="20000"/>
          </a:bodyPr>
          <a:lstStyle/>
          <a:p>
            <a:endParaRPr lang="en-US" dirty="0" smtClean="0"/>
          </a:p>
          <a:p>
            <a:pPr>
              <a:buClr>
                <a:srgbClr val="C00000"/>
              </a:buClr>
              <a:buSzPct val="125000"/>
            </a:pPr>
            <a:r>
              <a:rPr lang="en-US" dirty="0" smtClean="0"/>
              <a:t>Roche </a:t>
            </a:r>
            <a:r>
              <a:rPr lang="en-US" dirty="0" err="1" smtClean="0"/>
              <a:t>Elecsys</a:t>
            </a:r>
            <a:r>
              <a:rPr lang="en-US" dirty="0" smtClean="0"/>
              <a:t> immunoassays for Abeta1-42, t-tau and p-tau181 completed for 2401 ADNI1/GO/2 CSFs,  and uploaded on the ADNI/LONI website, March 2017</a:t>
            </a:r>
          </a:p>
          <a:p>
            <a:pPr>
              <a:buClr>
                <a:srgbClr val="C00000"/>
              </a:buClr>
              <a:buSzPct val="125000"/>
            </a:pPr>
            <a:r>
              <a:rPr lang="en-US" dirty="0" smtClean="0"/>
              <a:t>Precision and accuracy validations completed according to CLSI EP05</a:t>
            </a:r>
          </a:p>
          <a:p>
            <a:pPr>
              <a:buClr>
                <a:srgbClr val="C00000"/>
              </a:buClr>
              <a:buSzPct val="125000"/>
            </a:pPr>
            <a:r>
              <a:rPr lang="en-US" dirty="0" smtClean="0"/>
              <a:t>General stats, Frequency distributions, mixture modeling &amp; ROC with FBP PET as </a:t>
            </a:r>
            <a:r>
              <a:rPr lang="en-US" dirty="0" err="1" smtClean="0"/>
              <a:t>endpt</a:t>
            </a:r>
            <a:r>
              <a:rPr lang="en-US" dirty="0" smtClean="0"/>
              <a:t> described</a:t>
            </a:r>
          </a:p>
          <a:p>
            <a:pPr>
              <a:buClr>
                <a:srgbClr val="C00000"/>
              </a:buClr>
              <a:buSzPct val="125000"/>
            </a:pPr>
            <a:r>
              <a:rPr lang="en-US" dirty="0" smtClean="0"/>
              <a:t>The t-tau/A</a:t>
            </a:r>
            <a:r>
              <a:rPr lang="en-US" dirty="0" smtClean="0">
                <a:latin typeface="Symbol" panose="05050102010706020507" pitchFamily="18" charset="2"/>
              </a:rPr>
              <a:t>b</a:t>
            </a:r>
            <a:r>
              <a:rPr lang="en-US" baseline="-25000" dirty="0" smtClean="0"/>
              <a:t>1-42 </a:t>
            </a:r>
            <a:r>
              <a:rPr lang="en-US" dirty="0" smtClean="0"/>
              <a:t> and p-tau</a:t>
            </a:r>
            <a:r>
              <a:rPr lang="en-US" baseline="-25000" dirty="0" smtClean="0"/>
              <a:t>181</a:t>
            </a:r>
            <a:r>
              <a:rPr lang="en-US" dirty="0" smtClean="0"/>
              <a:t>/A</a:t>
            </a:r>
            <a:r>
              <a:rPr lang="en-US" dirty="0" smtClean="0">
                <a:latin typeface="Symbol" panose="05050102010706020507" pitchFamily="18" charset="2"/>
              </a:rPr>
              <a:t>b</a:t>
            </a:r>
            <a:r>
              <a:rPr lang="en-US" baseline="-25000" dirty="0" smtClean="0"/>
              <a:t>1-42</a:t>
            </a:r>
            <a:r>
              <a:rPr lang="en-US" dirty="0" smtClean="0"/>
              <a:t> ratios outperformed </a:t>
            </a:r>
            <a:r>
              <a:rPr lang="en-US" dirty="0"/>
              <a:t>A</a:t>
            </a:r>
            <a:r>
              <a:rPr lang="en-US" dirty="0">
                <a:latin typeface="Symbol" panose="05050102010706020507" pitchFamily="18" charset="2"/>
              </a:rPr>
              <a:t>b</a:t>
            </a:r>
            <a:r>
              <a:rPr lang="en-US" baseline="-25000" dirty="0"/>
              <a:t>1-42 </a:t>
            </a:r>
            <a:r>
              <a:rPr lang="en-US" dirty="0" smtClean="0"/>
              <a:t>alone for clinical utilities based on:</a:t>
            </a:r>
          </a:p>
          <a:p>
            <a:pPr lvl="1">
              <a:buClr>
                <a:srgbClr val="00B050"/>
              </a:buClr>
            </a:pPr>
            <a:r>
              <a:rPr lang="en-US" dirty="0" smtClean="0"/>
              <a:t>Comparisons to FBP PET in ROC analyses</a:t>
            </a:r>
          </a:p>
          <a:p>
            <a:pPr lvl="1">
              <a:buClr>
                <a:srgbClr val="00B050"/>
              </a:buClr>
            </a:pPr>
            <a:r>
              <a:rPr lang="en-US" dirty="0" smtClean="0"/>
              <a:t>Concordance with FBP PET</a:t>
            </a:r>
          </a:p>
          <a:p>
            <a:pPr lvl="1">
              <a:buClr>
                <a:srgbClr val="00B050"/>
              </a:buClr>
            </a:pPr>
            <a:r>
              <a:rPr lang="en-US" dirty="0" smtClean="0"/>
              <a:t>Disease-independent mixture modeling </a:t>
            </a:r>
          </a:p>
          <a:p>
            <a:pPr lvl="1">
              <a:buClr>
                <a:srgbClr val="00B050"/>
              </a:buClr>
            </a:pPr>
            <a:r>
              <a:rPr lang="en-US" dirty="0" smtClean="0"/>
              <a:t>This observation is consistent with the </a:t>
            </a:r>
            <a:r>
              <a:rPr lang="en-US" dirty="0" err="1" smtClean="0"/>
              <a:t>BioFINDER</a:t>
            </a:r>
            <a:r>
              <a:rPr lang="en-US" dirty="0" smtClean="0"/>
              <a:t> study(using Roche platform/</a:t>
            </a:r>
            <a:r>
              <a:rPr lang="en-US" dirty="0" err="1" smtClean="0"/>
              <a:t>flutemetmol</a:t>
            </a:r>
            <a:r>
              <a:rPr lang="en-US" dirty="0" smtClean="0"/>
              <a:t> PET) as well as multiple other studies that used other immunoassay platforms and clinical endpoints:</a:t>
            </a:r>
          </a:p>
          <a:p>
            <a:pPr lvl="2">
              <a:buClr>
                <a:srgbClr val="00B050"/>
              </a:buClr>
            </a:pPr>
            <a:r>
              <a:rPr lang="en-US" dirty="0" err="1" smtClean="0"/>
              <a:t>Seeburger</a:t>
            </a:r>
            <a:r>
              <a:rPr lang="en-US" dirty="0" smtClean="0"/>
              <a:t>, 2015(OPTIMA study, N=227, autopsy-based diagnosis); Fagan, 2011(HASD,  PIB PET based endpoint, N=103); </a:t>
            </a:r>
            <a:r>
              <a:rPr lang="en-US" dirty="0" err="1" smtClean="0"/>
              <a:t>Palmqvist</a:t>
            </a:r>
            <a:r>
              <a:rPr lang="en-US" dirty="0" smtClean="0"/>
              <a:t>, 2015(</a:t>
            </a:r>
            <a:r>
              <a:rPr lang="en-US" dirty="0" err="1" smtClean="0"/>
              <a:t>BioFINDER</a:t>
            </a:r>
            <a:r>
              <a:rPr lang="en-US" dirty="0" smtClean="0"/>
              <a:t>, </a:t>
            </a:r>
            <a:r>
              <a:rPr lang="en-US" dirty="0" err="1" smtClean="0"/>
              <a:t>Flutemetamol</a:t>
            </a:r>
            <a:r>
              <a:rPr lang="en-US" dirty="0" smtClean="0"/>
              <a:t> PET, N=366)</a:t>
            </a:r>
          </a:p>
          <a:p>
            <a:pPr lvl="1">
              <a:buClr>
                <a:srgbClr val="00B050"/>
              </a:buClr>
            </a:pPr>
            <a:r>
              <a:rPr lang="en-US" dirty="0" smtClean="0"/>
              <a:t>Mechanism possibilities: normalization of variance; tau abnormality adds to predictive performance, further studies needed </a:t>
            </a:r>
          </a:p>
          <a:p>
            <a:pPr>
              <a:buClr>
                <a:srgbClr val="C00000"/>
              </a:buClr>
              <a:buSzPct val="125000"/>
            </a:pPr>
            <a:r>
              <a:rPr lang="en-US" dirty="0" err="1" smtClean="0"/>
              <a:t>Cutpoint</a:t>
            </a:r>
            <a:r>
              <a:rPr lang="en-US" dirty="0" smtClean="0"/>
              <a:t> assessments: ROC with FBP as endpoint; disease independent mixture modeling; extrapolation from </a:t>
            </a:r>
            <a:r>
              <a:rPr lang="en-US" dirty="0" err="1" smtClean="0"/>
              <a:t>BioFINDER</a:t>
            </a:r>
            <a:r>
              <a:rPr lang="en-US" dirty="0" smtClean="0"/>
              <a:t> study based on pre-analytical differences</a:t>
            </a:r>
          </a:p>
          <a:p>
            <a:pPr>
              <a:buClr>
                <a:srgbClr val="C00000"/>
              </a:buClr>
              <a:buSzPct val="125000"/>
            </a:pPr>
            <a:r>
              <a:rPr lang="en-US" dirty="0" smtClean="0"/>
              <a:t>Prediction performance of BASELINE CSF AD biomarkers for </a:t>
            </a:r>
            <a:r>
              <a:rPr lang="en-US" dirty="0" err="1" smtClean="0"/>
              <a:t>cognitive&amp;functional</a:t>
            </a:r>
            <a:r>
              <a:rPr lang="en-US" dirty="0" smtClean="0"/>
              <a:t> decline documentation</a:t>
            </a:r>
          </a:p>
          <a:p>
            <a:pPr>
              <a:buClr>
                <a:srgbClr val="C00000"/>
              </a:buClr>
              <a:buSzPct val="125000"/>
            </a:pPr>
            <a:r>
              <a:rPr lang="en-US" dirty="0" smtClean="0"/>
              <a:t>Continue ongoing work with ADNI and other studies toward goal of defining universal </a:t>
            </a:r>
            <a:r>
              <a:rPr lang="en-US" dirty="0" err="1" smtClean="0"/>
              <a:t>cutpoints</a:t>
            </a:r>
            <a:r>
              <a:rPr lang="en-US" dirty="0" smtClean="0"/>
              <a:t> for A</a:t>
            </a:r>
            <a:r>
              <a:rPr lang="en-US" dirty="0" smtClean="0">
                <a:latin typeface="Symbol" panose="05050102010706020507" pitchFamily="18" charset="2"/>
              </a:rPr>
              <a:t>b</a:t>
            </a:r>
            <a:r>
              <a:rPr lang="en-US" baseline="-25000" dirty="0" smtClean="0"/>
              <a:t>1-42</a:t>
            </a:r>
            <a:r>
              <a:rPr lang="en-US" dirty="0" smtClean="0"/>
              <a:t>, t-tau and p-tau</a:t>
            </a:r>
            <a:r>
              <a:rPr lang="en-US" baseline="-25000" dirty="0" smtClean="0"/>
              <a:t>181</a:t>
            </a:r>
            <a:r>
              <a:rPr lang="en-US" dirty="0" smtClean="0"/>
              <a:t> including use of autopsy-based cases and age-matched controls.</a:t>
            </a:r>
          </a:p>
          <a:p>
            <a:pPr>
              <a:buClr>
                <a:srgbClr val="C00000"/>
              </a:buClr>
              <a:buSzPct val="125000"/>
            </a:pPr>
            <a:r>
              <a:rPr lang="en-US" dirty="0" smtClean="0"/>
              <a:t>Continue to work with colleagues on pre-analytical and other factors to help minimize and control these sources of variability</a:t>
            </a:r>
          </a:p>
          <a:p>
            <a:pPr>
              <a:buClr>
                <a:srgbClr val="C00000"/>
              </a:buClr>
              <a:buSzPct val="125000"/>
            </a:pPr>
            <a:r>
              <a:rPr lang="en-US" dirty="0" smtClean="0"/>
              <a:t>Implement in ADNI3</a:t>
            </a:r>
          </a:p>
          <a:p>
            <a:pPr>
              <a:buClr>
                <a:srgbClr val="C00000"/>
              </a:buClr>
              <a:buSzPct val="125000"/>
            </a:pPr>
            <a:r>
              <a:rPr lang="en-US" dirty="0" smtClean="0"/>
              <a:t>Collaboration on multimodal studies that include CSF, imaging, genetic, clinical parameters</a:t>
            </a:r>
          </a:p>
          <a:p>
            <a:endParaRPr lang="en-US" dirty="0"/>
          </a:p>
        </p:txBody>
      </p:sp>
    </p:spTree>
    <p:extLst>
      <p:ext uri="{BB962C8B-B14F-4D97-AF65-F5344CB8AC3E}">
        <p14:creationId xmlns:p14="http://schemas.microsoft.com/office/powerpoint/2010/main" val="1437572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207916" y="152401"/>
            <a:ext cx="1197844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nchor="ctr"/>
          <a:lstStyle/>
          <a:p>
            <a:pPr algn="ctr"/>
            <a:r>
              <a:rPr lang="en-US" altLang="en-US" sz="3463" dirty="0">
                <a:solidFill>
                  <a:srgbClr val="002060"/>
                </a:solidFill>
                <a:latin typeface="Calibri" pitchFamily="34" charset="0"/>
              </a:rPr>
              <a:t>ACKNOWLEDGEMENTS</a:t>
            </a:r>
          </a:p>
        </p:txBody>
      </p:sp>
      <p:sp>
        <p:nvSpPr>
          <p:cNvPr id="74755" name="Rectangle 5"/>
          <p:cNvSpPr>
            <a:spLocks noChangeArrowheads="1"/>
          </p:cNvSpPr>
          <p:nvPr/>
        </p:nvSpPr>
        <p:spPr bwMode="auto">
          <a:xfrm>
            <a:off x="681343" y="660050"/>
            <a:ext cx="3618910" cy="5126038"/>
          </a:xfrm>
          <a:prstGeom prst="rect">
            <a:avLst/>
          </a:prstGeom>
          <a:noFill/>
          <a:ln>
            <a:noFill/>
          </a:ln>
          <a:extLst/>
        </p:spPr>
        <p:txBody>
          <a:bodyPr lIns="100199" tIns="50099" rIns="100199" bIns="50099"/>
          <a:lstStyle/>
          <a:p>
            <a:pPr marL="375745" indent="-375745">
              <a:defRPr/>
            </a:pPr>
            <a:r>
              <a:rPr lang="en-US" sz="2398" u="sng" dirty="0">
                <a:solidFill>
                  <a:prstClr val="black"/>
                </a:solidFill>
              </a:rPr>
              <a:t>Biomarker Research Lab</a:t>
            </a:r>
          </a:p>
          <a:p>
            <a:pPr marL="375745" indent="-375745">
              <a:defRPr/>
            </a:pPr>
            <a:r>
              <a:rPr lang="en-US" sz="2200" dirty="0">
                <a:solidFill>
                  <a:prstClr val="black"/>
                </a:solidFill>
              </a:rPr>
              <a:t>Magdalena Korecka</a:t>
            </a:r>
          </a:p>
          <a:p>
            <a:pPr marL="375745" indent="-375745">
              <a:defRPr/>
            </a:pPr>
            <a:r>
              <a:rPr lang="en-US" sz="2200" dirty="0">
                <a:solidFill>
                  <a:prstClr val="black"/>
                </a:solidFill>
              </a:rPr>
              <a:t>Michal Figurski</a:t>
            </a:r>
          </a:p>
          <a:p>
            <a:pPr marL="375745" indent="-375745">
              <a:defRPr/>
            </a:pPr>
            <a:r>
              <a:rPr lang="en-US" sz="2200" dirty="0">
                <a:solidFill>
                  <a:prstClr val="black"/>
                </a:solidFill>
              </a:rPr>
              <a:t>Magdalena </a:t>
            </a:r>
            <a:r>
              <a:rPr lang="en-US" sz="2200" dirty="0" err="1">
                <a:solidFill>
                  <a:prstClr val="black"/>
                </a:solidFill>
              </a:rPr>
              <a:t>Brylska</a:t>
            </a:r>
            <a:endParaRPr lang="en-US" sz="2200" dirty="0">
              <a:solidFill>
                <a:prstClr val="black"/>
              </a:solidFill>
            </a:endParaRPr>
          </a:p>
          <a:p>
            <a:pPr marL="375745" indent="-375745">
              <a:defRPr/>
            </a:pPr>
            <a:r>
              <a:rPr lang="en-US" sz="2200" dirty="0">
                <a:solidFill>
                  <a:prstClr val="black"/>
                </a:solidFill>
              </a:rPr>
              <a:t>Teresa </a:t>
            </a:r>
            <a:r>
              <a:rPr lang="en-US" sz="2200" dirty="0" err="1">
                <a:solidFill>
                  <a:prstClr val="black"/>
                </a:solidFill>
              </a:rPr>
              <a:t>Waligorska</a:t>
            </a:r>
            <a:endParaRPr lang="en-US" sz="2200" dirty="0">
              <a:solidFill>
                <a:prstClr val="black"/>
              </a:solidFill>
            </a:endParaRPr>
          </a:p>
          <a:p>
            <a:pPr marL="375745" indent="-375745">
              <a:defRPr/>
            </a:pPr>
            <a:r>
              <a:rPr lang="en-US" sz="2200" dirty="0">
                <a:solidFill>
                  <a:prstClr val="black"/>
                </a:solidFill>
              </a:rPr>
              <a:t>Leona Fields</a:t>
            </a:r>
          </a:p>
          <a:p>
            <a:pPr>
              <a:defRPr/>
            </a:pPr>
            <a:r>
              <a:rPr lang="en-US" sz="2200" dirty="0">
                <a:solidFill>
                  <a:prstClr val="black"/>
                </a:solidFill>
              </a:rPr>
              <a:t>Jacob Alexander</a:t>
            </a:r>
          </a:p>
          <a:p>
            <a:pPr>
              <a:defRPr/>
            </a:pPr>
            <a:r>
              <a:rPr lang="en-US" sz="2200" dirty="0" err="1">
                <a:solidFill>
                  <a:prstClr val="black"/>
                </a:solidFill>
              </a:rPr>
              <a:t>Ju</a:t>
            </a:r>
            <a:r>
              <a:rPr lang="en-US" sz="2200" dirty="0">
                <a:solidFill>
                  <a:prstClr val="black"/>
                </a:solidFill>
              </a:rPr>
              <a:t> </a:t>
            </a:r>
            <a:r>
              <a:rPr lang="en-US" sz="2200" dirty="0" err="1">
                <a:solidFill>
                  <a:prstClr val="black"/>
                </a:solidFill>
              </a:rPr>
              <a:t>Hee</a:t>
            </a:r>
            <a:r>
              <a:rPr lang="en-US" sz="2200" dirty="0">
                <a:solidFill>
                  <a:prstClr val="black"/>
                </a:solidFill>
              </a:rPr>
              <a:t> Kang</a:t>
            </a:r>
            <a:endParaRPr lang="en-US" sz="2200" i="1" dirty="0">
              <a:solidFill>
                <a:prstClr val="black"/>
              </a:solidFill>
            </a:endParaRPr>
          </a:p>
          <a:p>
            <a:pPr marL="375745" indent="-375745">
              <a:defRPr/>
            </a:pPr>
            <a:r>
              <a:rPr lang="en-US" sz="2398" u="sng" dirty="0">
                <a:solidFill>
                  <a:prstClr val="black"/>
                </a:solidFill>
              </a:rPr>
              <a:t>CNDR/ADRC</a:t>
            </a:r>
          </a:p>
          <a:p>
            <a:pPr marL="375745" indent="-375745">
              <a:defRPr/>
            </a:pPr>
            <a:r>
              <a:rPr lang="en-US" sz="2200" dirty="0">
                <a:solidFill>
                  <a:prstClr val="black"/>
                </a:solidFill>
              </a:rPr>
              <a:t>John </a:t>
            </a:r>
            <a:r>
              <a:rPr lang="en-US" sz="2200" dirty="0" err="1">
                <a:solidFill>
                  <a:prstClr val="black"/>
                </a:solidFill>
              </a:rPr>
              <a:t>Trojanowski</a:t>
            </a:r>
            <a:endParaRPr lang="en-US" sz="2200" dirty="0">
              <a:solidFill>
                <a:prstClr val="black"/>
              </a:solidFill>
            </a:endParaRPr>
          </a:p>
          <a:p>
            <a:pPr marL="375745" indent="-375745">
              <a:defRPr/>
            </a:pPr>
            <a:r>
              <a:rPr lang="en-US" sz="2200" dirty="0">
                <a:solidFill>
                  <a:prstClr val="black"/>
                </a:solidFill>
              </a:rPr>
              <a:t>Virginia M-Y Lee</a:t>
            </a:r>
          </a:p>
          <a:p>
            <a:pPr marL="375745" indent="-375745">
              <a:defRPr/>
            </a:pPr>
            <a:r>
              <a:rPr lang="en-US" sz="2200" dirty="0">
                <a:solidFill>
                  <a:prstClr val="black"/>
                </a:solidFill>
              </a:rPr>
              <a:t>Steve Arnold</a:t>
            </a:r>
          </a:p>
          <a:p>
            <a:pPr marL="375745" indent="-375745">
              <a:defRPr/>
            </a:pPr>
            <a:r>
              <a:rPr lang="en-US" sz="2200" dirty="0">
                <a:solidFill>
                  <a:prstClr val="black"/>
                </a:solidFill>
              </a:rPr>
              <a:t>Murray Grossman</a:t>
            </a:r>
          </a:p>
          <a:p>
            <a:pPr marL="375745" indent="-375745">
              <a:defRPr/>
            </a:pPr>
            <a:r>
              <a:rPr lang="en-US" sz="2200" dirty="0">
                <a:solidFill>
                  <a:prstClr val="black"/>
                </a:solidFill>
              </a:rPr>
              <a:t>Jon Toledo</a:t>
            </a:r>
          </a:p>
          <a:p>
            <a:pPr marL="375745" indent="-375745">
              <a:defRPr/>
            </a:pPr>
            <a:r>
              <a:rPr lang="en-US" sz="2200" dirty="0">
                <a:solidFill>
                  <a:prstClr val="black"/>
                </a:solidFill>
              </a:rPr>
              <a:t>Alice </a:t>
            </a:r>
            <a:r>
              <a:rPr lang="en-US" sz="2200" dirty="0" smtClean="0">
                <a:solidFill>
                  <a:prstClr val="black"/>
                </a:solidFill>
              </a:rPr>
              <a:t>Chen-</a:t>
            </a:r>
            <a:r>
              <a:rPr lang="en-US" sz="2200" dirty="0" err="1" smtClean="0">
                <a:solidFill>
                  <a:prstClr val="black"/>
                </a:solidFill>
              </a:rPr>
              <a:t>Plotkin</a:t>
            </a:r>
            <a:endParaRPr lang="en-US" sz="2200" dirty="0" smtClean="0">
              <a:solidFill>
                <a:prstClr val="black"/>
              </a:solidFill>
            </a:endParaRPr>
          </a:p>
          <a:p>
            <a:pPr marL="375745" indent="-375745">
              <a:defRPr/>
            </a:pPr>
            <a:endParaRPr lang="en-US" sz="2398" dirty="0">
              <a:solidFill>
                <a:prstClr val="black"/>
              </a:solidFill>
            </a:endParaRPr>
          </a:p>
          <a:p>
            <a:pPr marL="375745" indent="-375745">
              <a:defRPr/>
            </a:pPr>
            <a:endParaRPr lang="en-US" sz="2398" dirty="0">
              <a:solidFill>
                <a:prstClr val="black"/>
              </a:solidFill>
            </a:endParaRPr>
          </a:p>
          <a:p>
            <a:pPr marL="375745" indent="-375745">
              <a:spcBef>
                <a:spcPct val="20000"/>
              </a:spcBef>
              <a:defRPr/>
            </a:pPr>
            <a:endParaRPr lang="en-US" sz="2398" dirty="0">
              <a:solidFill>
                <a:prstClr val="black"/>
              </a:solidFill>
            </a:endParaRPr>
          </a:p>
          <a:p>
            <a:pPr marL="375745" indent="-375745">
              <a:spcBef>
                <a:spcPct val="20000"/>
              </a:spcBef>
              <a:defRPr/>
            </a:pPr>
            <a:r>
              <a:rPr lang="en-US" sz="2398" dirty="0">
                <a:solidFill>
                  <a:prstClr val="black"/>
                </a:solidFill>
              </a:rPr>
              <a:t>*Deceased</a:t>
            </a:r>
          </a:p>
          <a:p>
            <a:pPr marL="375745" indent="-375745">
              <a:spcBef>
                <a:spcPct val="20000"/>
              </a:spcBef>
              <a:defRPr/>
            </a:pPr>
            <a:endParaRPr lang="en-US" sz="2398" dirty="0">
              <a:solidFill>
                <a:prstClr val="black"/>
              </a:solidFill>
            </a:endParaRPr>
          </a:p>
        </p:txBody>
      </p:sp>
      <p:sp>
        <p:nvSpPr>
          <p:cNvPr id="43012" name="Rectangle 6"/>
          <p:cNvSpPr>
            <a:spLocks noChangeArrowheads="1"/>
          </p:cNvSpPr>
          <p:nvPr/>
        </p:nvSpPr>
        <p:spPr bwMode="auto">
          <a:xfrm>
            <a:off x="5213339" y="1600201"/>
            <a:ext cx="3442378" cy="452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lstStyle/>
          <a:p>
            <a:pPr marL="375745" indent="-375745">
              <a:lnSpc>
                <a:spcPct val="90000"/>
              </a:lnSpc>
              <a:spcBef>
                <a:spcPct val="20000"/>
              </a:spcBef>
            </a:pPr>
            <a:endParaRPr lang="en-US" altLang="en-US" sz="2398">
              <a:solidFill>
                <a:srgbClr val="000000"/>
              </a:solidFill>
              <a:latin typeface="Calibri" pitchFamily="34" charset="0"/>
            </a:endParaRPr>
          </a:p>
          <a:p>
            <a:pPr marL="375745" indent="-375745">
              <a:lnSpc>
                <a:spcPct val="90000"/>
              </a:lnSpc>
              <a:spcBef>
                <a:spcPct val="20000"/>
              </a:spcBef>
            </a:pPr>
            <a:endParaRPr lang="en-US" altLang="en-US" sz="2398">
              <a:solidFill>
                <a:srgbClr val="000000"/>
              </a:solidFill>
              <a:latin typeface="Calibri" pitchFamily="34" charset="0"/>
            </a:endParaRPr>
          </a:p>
          <a:p>
            <a:pPr marL="375745" indent="-375745">
              <a:lnSpc>
                <a:spcPct val="90000"/>
              </a:lnSpc>
              <a:spcBef>
                <a:spcPct val="20000"/>
              </a:spcBef>
              <a:buFontTx/>
              <a:buChar char="•"/>
            </a:pPr>
            <a:endParaRPr lang="en-US" altLang="en-US" sz="3064">
              <a:solidFill>
                <a:srgbClr val="000000"/>
              </a:solidFill>
              <a:latin typeface="Calibri" pitchFamily="34" charset="0"/>
            </a:endParaRPr>
          </a:p>
        </p:txBody>
      </p:sp>
      <p:sp>
        <p:nvSpPr>
          <p:cNvPr id="74757" name="Text Box 7"/>
          <p:cNvSpPr txBox="1">
            <a:spLocks noChangeArrowheads="1"/>
          </p:cNvSpPr>
          <p:nvPr/>
        </p:nvSpPr>
        <p:spPr bwMode="auto">
          <a:xfrm>
            <a:off x="3801081" y="1077174"/>
            <a:ext cx="3348595" cy="5824859"/>
          </a:xfrm>
          <a:prstGeom prst="rect">
            <a:avLst/>
          </a:prstGeom>
          <a:noFill/>
          <a:ln>
            <a:noFill/>
          </a:ln>
          <a:extLst/>
        </p:spPr>
        <p:txBody>
          <a:bodyPr lIns="100199" tIns="50099" rIns="100199" bIns="50099">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sz="2200" dirty="0">
                <a:solidFill>
                  <a:prstClr val="black"/>
                </a:solidFill>
              </a:rPr>
              <a:t>William Hu</a:t>
            </a:r>
          </a:p>
          <a:p>
            <a:pPr eaLnBrk="1" hangingPunct="1">
              <a:defRPr/>
            </a:pPr>
            <a:r>
              <a:rPr lang="en-US" sz="2200" dirty="0">
                <a:solidFill>
                  <a:prstClr val="black"/>
                </a:solidFill>
              </a:rPr>
              <a:t>Anne Fagan</a:t>
            </a:r>
          </a:p>
          <a:p>
            <a:pPr eaLnBrk="1" hangingPunct="1">
              <a:defRPr/>
            </a:pPr>
            <a:r>
              <a:rPr lang="en-US" sz="2200" dirty="0">
                <a:solidFill>
                  <a:prstClr val="black"/>
                </a:solidFill>
              </a:rPr>
              <a:t>Hugo Vanderstichele</a:t>
            </a:r>
          </a:p>
          <a:p>
            <a:pPr eaLnBrk="1" hangingPunct="1">
              <a:defRPr/>
            </a:pPr>
            <a:r>
              <a:rPr lang="en-US" sz="2200" dirty="0">
                <a:solidFill>
                  <a:prstClr val="black"/>
                </a:solidFill>
              </a:rPr>
              <a:t>Kaj Blennow</a:t>
            </a:r>
          </a:p>
          <a:p>
            <a:pPr eaLnBrk="1" hangingPunct="1">
              <a:defRPr/>
            </a:pPr>
            <a:r>
              <a:rPr lang="en-US" sz="2200" dirty="0">
                <a:solidFill>
                  <a:prstClr val="black"/>
                </a:solidFill>
              </a:rPr>
              <a:t>Henrik Zetterberg</a:t>
            </a:r>
          </a:p>
          <a:p>
            <a:pPr eaLnBrk="1" hangingPunct="1">
              <a:defRPr/>
            </a:pPr>
            <a:r>
              <a:rPr lang="en-US" sz="2200" dirty="0">
                <a:solidFill>
                  <a:prstClr val="black"/>
                </a:solidFill>
              </a:rPr>
              <a:t>Chris Clark*</a:t>
            </a:r>
          </a:p>
          <a:p>
            <a:pPr eaLnBrk="1" hangingPunct="1">
              <a:defRPr/>
            </a:pPr>
            <a:r>
              <a:rPr lang="en-US" sz="2200" dirty="0">
                <a:solidFill>
                  <a:prstClr val="black"/>
                </a:solidFill>
              </a:rPr>
              <a:t>Manu </a:t>
            </a:r>
            <a:r>
              <a:rPr lang="en-US" sz="2200" dirty="0" err="1">
                <a:solidFill>
                  <a:prstClr val="black"/>
                </a:solidFill>
              </a:rPr>
              <a:t>Vandijck</a:t>
            </a:r>
            <a:endParaRPr lang="en-US" sz="2200" dirty="0">
              <a:solidFill>
                <a:prstClr val="black"/>
              </a:solidFill>
            </a:endParaRPr>
          </a:p>
          <a:p>
            <a:pPr eaLnBrk="1" hangingPunct="1">
              <a:defRPr/>
            </a:pPr>
            <a:r>
              <a:rPr lang="en-US" sz="2200" dirty="0">
                <a:solidFill>
                  <a:prstClr val="black"/>
                </a:solidFill>
              </a:rPr>
              <a:t>John Lawson</a:t>
            </a:r>
          </a:p>
          <a:p>
            <a:pPr eaLnBrk="1" hangingPunct="1">
              <a:defRPr/>
            </a:pPr>
            <a:r>
              <a:rPr lang="en-US" sz="2200" dirty="0" smtClean="0">
                <a:solidFill>
                  <a:prstClr val="black"/>
                </a:solidFill>
              </a:rPr>
              <a:t>Udo </a:t>
            </a:r>
            <a:r>
              <a:rPr lang="en-US" sz="2200" dirty="0" err="1" smtClean="0">
                <a:solidFill>
                  <a:prstClr val="black"/>
                </a:solidFill>
              </a:rPr>
              <a:t>Eichenlaub</a:t>
            </a:r>
            <a:endParaRPr lang="en-US" sz="2200" dirty="0" smtClean="0">
              <a:solidFill>
                <a:prstClr val="black"/>
              </a:solidFill>
            </a:endParaRPr>
          </a:p>
          <a:p>
            <a:pPr eaLnBrk="1" hangingPunct="1">
              <a:defRPr/>
            </a:pPr>
            <a:r>
              <a:rPr lang="en-US" sz="2200" dirty="0" smtClean="0">
                <a:solidFill>
                  <a:prstClr val="black"/>
                </a:solidFill>
              </a:rPr>
              <a:t>Tobias Bittner</a:t>
            </a:r>
            <a:endParaRPr lang="en-US" sz="2200" dirty="0">
              <a:solidFill>
                <a:prstClr val="black"/>
              </a:solidFill>
            </a:endParaRPr>
          </a:p>
          <a:p>
            <a:pPr eaLnBrk="1" hangingPunct="1">
              <a:defRPr/>
            </a:pPr>
            <a:r>
              <a:rPr lang="en-US" sz="2200" dirty="0">
                <a:solidFill>
                  <a:prstClr val="black"/>
                </a:solidFill>
              </a:rPr>
              <a:t>The Roche </a:t>
            </a:r>
            <a:r>
              <a:rPr lang="en-US" sz="2200" dirty="0" smtClean="0">
                <a:solidFill>
                  <a:prstClr val="black"/>
                </a:solidFill>
              </a:rPr>
              <a:t>team</a:t>
            </a:r>
          </a:p>
          <a:p>
            <a:pPr eaLnBrk="1" hangingPunct="1">
              <a:defRPr/>
            </a:pPr>
            <a:endParaRPr lang="en-US" sz="1400" dirty="0" smtClean="0">
              <a:solidFill>
                <a:prstClr val="black"/>
              </a:solidFill>
            </a:endParaRPr>
          </a:p>
          <a:p>
            <a:pPr eaLnBrk="1" hangingPunct="1">
              <a:defRPr/>
            </a:pPr>
            <a:r>
              <a:rPr lang="en-US" sz="2200" dirty="0">
                <a:solidFill>
                  <a:prstClr val="black"/>
                </a:solidFill>
              </a:rPr>
              <a:t>*</a:t>
            </a:r>
            <a:r>
              <a:rPr lang="en-US" sz="2200" dirty="0" smtClean="0">
                <a:solidFill>
                  <a:prstClr val="black"/>
                </a:solidFill>
              </a:rPr>
              <a:t>Deceased</a:t>
            </a:r>
            <a:endParaRPr lang="en-US" sz="2200" dirty="0">
              <a:solidFill>
                <a:prstClr val="black"/>
              </a:solidFill>
            </a:endParaRPr>
          </a:p>
          <a:p>
            <a:pPr eaLnBrk="1" hangingPunct="1">
              <a:defRPr/>
            </a:pPr>
            <a:endParaRPr lang="en-US" sz="2200" dirty="0">
              <a:solidFill>
                <a:prstClr val="black"/>
              </a:solidFill>
            </a:endParaRPr>
          </a:p>
          <a:p>
            <a:pPr eaLnBrk="1" hangingPunct="1">
              <a:defRPr/>
            </a:pPr>
            <a:endParaRPr lang="en-US" sz="2398" dirty="0">
              <a:solidFill>
                <a:prstClr val="black"/>
              </a:solidFill>
            </a:endParaRPr>
          </a:p>
          <a:p>
            <a:pPr eaLnBrk="1" hangingPunct="1">
              <a:defRPr/>
            </a:pPr>
            <a:endParaRPr lang="en-US" sz="2398" dirty="0">
              <a:solidFill>
                <a:prstClr val="black"/>
              </a:solidFill>
            </a:endParaRPr>
          </a:p>
          <a:p>
            <a:pPr eaLnBrk="1" hangingPunct="1">
              <a:defRPr/>
            </a:pPr>
            <a:endParaRPr lang="en-US" sz="2398" dirty="0">
              <a:solidFill>
                <a:prstClr val="black"/>
              </a:solidFill>
            </a:endParaRPr>
          </a:p>
        </p:txBody>
      </p:sp>
      <p:sp>
        <p:nvSpPr>
          <p:cNvPr id="43014" name="Rectangle 5"/>
          <p:cNvSpPr>
            <a:spLocks noChangeArrowheads="1"/>
          </p:cNvSpPr>
          <p:nvPr/>
        </p:nvSpPr>
        <p:spPr bwMode="auto">
          <a:xfrm>
            <a:off x="3268332" y="5487725"/>
            <a:ext cx="5946928" cy="111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spAutoFit/>
          </a:bodyPr>
          <a:lstStyle/>
          <a:p>
            <a:pPr marL="375745" indent="-375745">
              <a:spcBef>
                <a:spcPct val="20000"/>
              </a:spcBef>
            </a:pPr>
            <a:r>
              <a:rPr lang="en-US" altLang="en-US" sz="2200" dirty="0">
                <a:solidFill>
                  <a:srgbClr val="000000"/>
                </a:solidFill>
                <a:latin typeface="Calibri" pitchFamily="34" charset="0"/>
              </a:rPr>
              <a:t>ADNI investigators include: (complete listing available at </a:t>
            </a:r>
            <a:r>
              <a:rPr lang="en-US" altLang="en-US" sz="2200" dirty="0">
                <a:solidFill>
                  <a:srgbClr val="000000"/>
                </a:solidFill>
                <a:latin typeface="Calibri" pitchFamily="34" charset="0"/>
                <a:hlinkClick r:id="rId3"/>
              </a:rPr>
              <a:t>www.loni.usc.edu</a:t>
            </a:r>
            <a:r>
              <a:rPr lang="en-US" altLang="en-US" sz="2200" dirty="0">
                <a:solidFill>
                  <a:srgbClr val="000000"/>
                </a:solidFill>
                <a:latin typeface="Calibri" pitchFamily="34" charset="0"/>
              </a:rPr>
              <a:t>\ADNI\ </a:t>
            </a:r>
            <a:r>
              <a:rPr lang="en-US" altLang="en-US" sz="2200" dirty="0" smtClean="0">
                <a:solidFill>
                  <a:srgbClr val="000000"/>
                </a:solidFill>
                <a:latin typeface="Calibri" pitchFamily="34" charset="0"/>
              </a:rPr>
              <a:t>Collaboration\ADNI_Manuscript_Citations.pdf</a:t>
            </a:r>
            <a:endParaRPr lang="en-US" altLang="en-US" sz="2200" dirty="0">
              <a:solidFill>
                <a:srgbClr val="000000"/>
              </a:solidFill>
              <a:latin typeface="Calibri" pitchFamily="34" charset="0"/>
            </a:endParaRPr>
          </a:p>
        </p:txBody>
      </p:sp>
      <p:sp>
        <p:nvSpPr>
          <p:cNvPr id="43015" name="TextBox 6"/>
          <p:cNvSpPr txBox="1">
            <a:spLocks noChangeArrowheads="1"/>
          </p:cNvSpPr>
          <p:nvPr/>
        </p:nvSpPr>
        <p:spPr bwMode="auto">
          <a:xfrm>
            <a:off x="6651812" y="1077174"/>
            <a:ext cx="6523095" cy="440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199" tIns="50099" rIns="100199" bIns="50099">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200" dirty="0">
                <a:solidFill>
                  <a:srgbClr val="000000"/>
                </a:solidFill>
                <a:latin typeface="Calibri" pitchFamily="34" charset="0"/>
              </a:rPr>
              <a:t>Robert Dean</a:t>
            </a:r>
          </a:p>
          <a:p>
            <a:pPr eaLnBrk="1" hangingPunct="1"/>
            <a:r>
              <a:rPr lang="en-US" altLang="en-US" sz="2200" dirty="0">
                <a:solidFill>
                  <a:srgbClr val="000000"/>
                </a:solidFill>
                <a:latin typeface="Calibri" pitchFamily="34" charset="0"/>
              </a:rPr>
              <a:t>Holly </a:t>
            </a:r>
            <a:r>
              <a:rPr lang="en-US" altLang="en-US" sz="2200" dirty="0" err="1">
                <a:solidFill>
                  <a:srgbClr val="000000"/>
                </a:solidFill>
                <a:latin typeface="Calibri" pitchFamily="34" charset="0"/>
              </a:rPr>
              <a:t>Soares</a:t>
            </a:r>
            <a:endParaRPr lang="en-US" altLang="en-US" sz="2200" dirty="0">
              <a:solidFill>
                <a:srgbClr val="000000"/>
              </a:solidFill>
              <a:latin typeface="Calibri" pitchFamily="34" charset="0"/>
            </a:endParaRPr>
          </a:p>
          <a:p>
            <a:pPr eaLnBrk="1" hangingPunct="1"/>
            <a:r>
              <a:rPr lang="en-US" altLang="en-US" sz="2200" dirty="0">
                <a:solidFill>
                  <a:srgbClr val="000000"/>
                </a:solidFill>
                <a:latin typeface="Calibri" pitchFamily="34" charset="0"/>
              </a:rPr>
              <a:t>Adam Simon</a:t>
            </a:r>
          </a:p>
          <a:p>
            <a:pPr eaLnBrk="1" hangingPunct="1"/>
            <a:r>
              <a:rPr lang="en-US" altLang="en-US" sz="2200" dirty="0">
                <a:solidFill>
                  <a:srgbClr val="000000"/>
                </a:solidFill>
                <a:latin typeface="Calibri" pitchFamily="34" charset="0"/>
              </a:rPr>
              <a:t>Eric Siemers</a:t>
            </a:r>
          </a:p>
          <a:p>
            <a:pPr eaLnBrk="1" hangingPunct="1"/>
            <a:r>
              <a:rPr lang="en-US" altLang="en-US" sz="2200" dirty="0">
                <a:solidFill>
                  <a:srgbClr val="000000"/>
                </a:solidFill>
                <a:latin typeface="Calibri" pitchFamily="34" charset="0"/>
              </a:rPr>
              <a:t>Piotr </a:t>
            </a:r>
            <a:r>
              <a:rPr lang="en-US" altLang="en-US" sz="2200" dirty="0" err="1">
                <a:solidFill>
                  <a:srgbClr val="000000"/>
                </a:solidFill>
                <a:latin typeface="Calibri" pitchFamily="34" charset="0"/>
              </a:rPr>
              <a:t>Lewczuk</a:t>
            </a:r>
            <a:endParaRPr lang="en-US" altLang="en-US" sz="2200" dirty="0">
              <a:solidFill>
                <a:srgbClr val="000000"/>
              </a:solidFill>
              <a:latin typeface="Calibri" pitchFamily="34" charset="0"/>
            </a:endParaRPr>
          </a:p>
          <a:p>
            <a:pPr eaLnBrk="1" hangingPunct="1"/>
            <a:r>
              <a:rPr lang="en-US" altLang="en-US" sz="2200" dirty="0">
                <a:solidFill>
                  <a:srgbClr val="000000"/>
                </a:solidFill>
                <a:latin typeface="Calibri" pitchFamily="34" charset="0"/>
              </a:rPr>
              <a:t>William Potter</a:t>
            </a:r>
          </a:p>
          <a:p>
            <a:pPr eaLnBrk="1" hangingPunct="1"/>
            <a:r>
              <a:rPr lang="en-US" altLang="en-US" sz="2200" dirty="0">
                <a:solidFill>
                  <a:srgbClr val="000000"/>
                </a:solidFill>
                <a:latin typeface="Calibri" pitchFamily="34" charset="0"/>
              </a:rPr>
              <a:t>Rand Jenkins</a:t>
            </a:r>
          </a:p>
          <a:p>
            <a:pPr eaLnBrk="1" hangingPunct="1"/>
            <a:r>
              <a:rPr lang="en-US" altLang="en-US" sz="2200" dirty="0">
                <a:solidFill>
                  <a:srgbClr val="000000"/>
                </a:solidFill>
                <a:latin typeface="Calibri" pitchFamily="34" charset="0"/>
              </a:rPr>
              <a:t>Erin Chambers</a:t>
            </a:r>
          </a:p>
          <a:p>
            <a:pPr eaLnBrk="1" hangingPunct="1"/>
            <a:endParaRPr lang="en-US" altLang="en-US" sz="2398" dirty="0">
              <a:solidFill>
                <a:srgbClr val="000000"/>
              </a:solidFill>
              <a:latin typeface="Calibri" pitchFamily="34" charset="0"/>
            </a:endParaRPr>
          </a:p>
          <a:p>
            <a:pPr eaLnBrk="1" hangingPunct="1"/>
            <a:r>
              <a:rPr lang="en-US" altLang="en-US" sz="2800" b="1" dirty="0">
                <a:solidFill>
                  <a:srgbClr val="000000"/>
                </a:solidFill>
                <a:latin typeface="Calibri" pitchFamily="34" charset="0"/>
              </a:rPr>
              <a:t>Supported by the NIH/NIA </a:t>
            </a:r>
            <a:r>
              <a:rPr lang="en-US" altLang="en-US" sz="2800" b="1" dirty="0" smtClean="0">
                <a:solidFill>
                  <a:srgbClr val="000000"/>
                </a:solidFill>
                <a:latin typeface="Calibri" pitchFamily="34" charset="0"/>
              </a:rPr>
              <a:t>&amp; </a:t>
            </a:r>
            <a:r>
              <a:rPr lang="en-US" altLang="en-US" sz="2800" b="1" dirty="0">
                <a:solidFill>
                  <a:srgbClr val="000000"/>
                </a:solidFill>
                <a:latin typeface="Calibri" pitchFamily="34" charset="0"/>
              </a:rPr>
              <a:t>families</a:t>
            </a:r>
          </a:p>
          <a:p>
            <a:pPr eaLnBrk="1" hangingPunct="1"/>
            <a:r>
              <a:rPr lang="en-US" altLang="en-US" sz="2800" b="1" dirty="0">
                <a:solidFill>
                  <a:srgbClr val="000000"/>
                </a:solidFill>
                <a:latin typeface="Calibri" pitchFamily="34" charset="0"/>
              </a:rPr>
              <a:t>of our patients </a:t>
            </a:r>
          </a:p>
          <a:p>
            <a:pPr eaLnBrk="1" hangingPunct="1"/>
            <a:r>
              <a:rPr lang="en-US" altLang="en-US" sz="2398" b="1" dirty="0">
                <a:solidFill>
                  <a:srgbClr val="000000"/>
                </a:solidFill>
                <a:latin typeface="Calibri" pitchFamily="34" charset="0"/>
              </a:rPr>
              <a:t>MJ Fox </a:t>
            </a:r>
            <a:r>
              <a:rPr lang="en-US" altLang="en-US" sz="2398" b="1" dirty="0" err="1">
                <a:solidFill>
                  <a:srgbClr val="000000"/>
                </a:solidFill>
                <a:latin typeface="Calibri" pitchFamily="34" charset="0"/>
              </a:rPr>
              <a:t>Fdn</a:t>
            </a:r>
            <a:r>
              <a:rPr lang="en-US" altLang="en-US" sz="2398" b="1" dirty="0">
                <a:solidFill>
                  <a:srgbClr val="000000"/>
                </a:solidFill>
                <a:latin typeface="Calibri" pitchFamily="34" charset="0"/>
              </a:rPr>
              <a:t> for PD research</a:t>
            </a:r>
          </a:p>
        </p:txBody>
      </p:sp>
    </p:spTree>
    <p:extLst>
      <p:ext uri="{BB962C8B-B14F-4D97-AF65-F5344CB8AC3E}">
        <p14:creationId xmlns:p14="http://schemas.microsoft.com/office/powerpoint/2010/main" val="358504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696" y="2054678"/>
            <a:ext cx="6480720" cy="812006"/>
          </a:xfrm>
        </p:spPr>
        <p:txBody>
          <a:bodyPr>
            <a:normAutofit/>
          </a:bodyPr>
          <a:lstStyle/>
          <a:p>
            <a:r>
              <a:rPr lang="en-US" sz="1800" dirty="0">
                <a:latin typeface="Arial" panose="020B0604020202020204" pitchFamily="34" charset="0"/>
                <a:cs typeface="Arial" panose="020B0604020202020204" pitchFamily="34" charset="0"/>
              </a:rPr>
              <a:t>PART/Ageing                                                    AD</a:t>
            </a:r>
          </a:p>
        </p:txBody>
      </p:sp>
      <p:graphicFrame>
        <p:nvGraphicFramePr>
          <p:cNvPr id="5" name="Chart 4"/>
          <p:cNvGraphicFramePr>
            <a:graphicFrameLocks/>
          </p:cNvGraphicFramePr>
          <p:nvPr>
            <p:extLst/>
          </p:nvPr>
        </p:nvGraphicFramePr>
        <p:xfrm>
          <a:off x="1524000" y="2561031"/>
          <a:ext cx="4800600" cy="3154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nvPr>
        </p:nvGraphicFramePr>
        <p:xfrm>
          <a:off x="6324600" y="2817721"/>
          <a:ext cx="4114800" cy="226314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2486025" y="476673"/>
            <a:ext cx="7677150" cy="1323439"/>
          </a:xfrm>
          <a:prstGeom prst="rect">
            <a:avLst/>
          </a:prstGeom>
          <a:noFill/>
        </p:spPr>
        <p:txBody>
          <a:bodyPr wrap="square" rtlCol="0">
            <a:spAutoFit/>
          </a:bodyPr>
          <a:lstStyle/>
          <a:p>
            <a:pPr defTabSz="685800"/>
            <a:r>
              <a:rPr lang="en-US" sz="2000" kern="0" dirty="0">
                <a:solidFill>
                  <a:sysClr val="windowText" lastClr="000000"/>
                </a:solidFill>
                <a:latin typeface="Arial" panose="020B0604020202020204" pitchFamily="34" charset="0"/>
                <a:cs typeface="Arial" panose="020B0604020202020204" pitchFamily="34" charset="0"/>
              </a:rPr>
              <a:t>Incidental Alpha-</a:t>
            </a:r>
            <a:r>
              <a:rPr lang="en-US" sz="2000" kern="0" dirty="0" err="1">
                <a:solidFill>
                  <a:sysClr val="windowText" lastClr="000000"/>
                </a:solidFill>
                <a:latin typeface="Arial" panose="020B0604020202020204" pitchFamily="34" charset="0"/>
                <a:cs typeface="Arial" panose="020B0604020202020204" pitchFamily="34" charset="0"/>
              </a:rPr>
              <a:t>synuclein</a:t>
            </a:r>
            <a:r>
              <a:rPr lang="en-US" sz="2000" kern="0" dirty="0">
                <a:solidFill>
                  <a:sysClr val="windowText" lastClr="000000"/>
                </a:solidFill>
                <a:latin typeface="Arial" panose="020B0604020202020204" pitchFamily="34" charset="0"/>
                <a:cs typeface="Arial" panose="020B0604020202020204" pitchFamily="34" charset="0"/>
              </a:rPr>
              <a:t> (</a:t>
            </a:r>
            <a:r>
              <a:rPr lang="en-US" sz="2000" kern="0" dirty="0" err="1">
                <a:solidFill>
                  <a:sysClr val="windowText" lastClr="000000"/>
                </a:solidFill>
                <a:latin typeface="Arial" panose="020B0604020202020204" pitchFamily="34" charset="0"/>
                <a:cs typeface="Arial" panose="020B0604020202020204" pitchFamily="34" charset="0"/>
              </a:rPr>
              <a:t>Syn</a:t>
            </a:r>
            <a:r>
              <a:rPr lang="en-US" sz="2000" kern="0" dirty="0">
                <a:solidFill>
                  <a:sysClr val="windowText" lastClr="000000"/>
                </a:solidFill>
                <a:latin typeface="Arial" panose="020B0604020202020204" pitchFamily="34" charset="0"/>
                <a:cs typeface="Arial" panose="020B0604020202020204" pitchFamily="34" charset="0"/>
              </a:rPr>
              <a:t>) And TDP-43 (TDP) Pathologies Are Rare In PART/NA, But Very Common In AD Such That Only 35% Of AD Patients In Our CNDR Brain Bank Have Pure Plaque And Tangle only AD.</a:t>
            </a:r>
          </a:p>
        </p:txBody>
      </p:sp>
      <p:sp>
        <p:nvSpPr>
          <p:cNvPr id="3" name="TextBox 2"/>
          <p:cNvSpPr txBox="1"/>
          <p:nvPr/>
        </p:nvSpPr>
        <p:spPr>
          <a:xfrm>
            <a:off x="5375920" y="4691221"/>
            <a:ext cx="1380186" cy="646331"/>
          </a:xfrm>
          <a:prstGeom prst="rect">
            <a:avLst/>
          </a:prstGeom>
          <a:noFill/>
        </p:spPr>
        <p:txBody>
          <a:bodyPr wrap="none" rtlCol="0">
            <a:spAutoFit/>
          </a:bodyPr>
          <a:lstStyle/>
          <a:p>
            <a:r>
              <a:rPr lang="en-US" dirty="0">
                <a:solidFill>
                  <a:prstClr val="black"/>
                </a:solidFill>
              </a:rPr>
              <a:t>+</a:t>
            </a:r>
            <a:r>
              <a:rPr lang="en-US" dirty="0" err="1">
                <a:solidFill>
                  <a:prstClr val="black"/>
                </a:solidFill>
              </a:rPr>
              <a:t>tdp</a:t>
            </a:r>
            <a:r>
              <a:rPr lang="en-US" dirty="0">
                <a:solidFill>
                  <a:prstClr val="black"/>
                </a:solidFill>
              </a:rPr>
              <a:t> 2%</a:t>
            </a:r>
          </a:p>
          <a:p>
            <a:r>
              <a:rPr lang="en-US" dirty="0">
                <a:solidFill>
                  <a:prstClr val="black"/>
                </a:solidFill>
              </a:rPr>
              <a:t>+</a:t>
            </a:r>
            <a:r>
              <a:rPr lang="en-US" dirty="0" err="1">
                <a:solidFill>
                  <a:prstClr val="black"/>
                </a:solidFill>
              </a:rPr>
              <a:t>tdp+syn</a:t>
            </a:r>
            <a:r>
              <a:rPr lang="en-US" dirty="0">
                <a:solidFill>
                  <a:prstClr val="black"/>
                </a:solidFill>
              </a:rPr>
              <a:t> 2%</a:t>
            </a:r>
          </a:p>
        </p:txBody>
      </p:sp>
      <p:sp>
        <p:nvSpPr>
          <p:cNvPr id="4" name="TextBox 3"/>
          <p:cNvSpPr txBox="1"/>
          <p:nvPr/>
        </p:nvSpPr>
        <p:spPr>
          <a:xfrm>
            <a:off x="914400" y="5715711"/>
            <a:ext cx="1580754" cy="369332"/>
          </a:xfrm>
          <a:prstGeom prst="rect">
            <a:avLst/>
          </a:prstGeom>
          <a:noFill/>
        </p:spPr>
        <p:txBody>
          <a:bodyPr wrap="none" rtlCol="0">
            <a:spAutoFit/>
          </a:bodyPr>
          <a:lstStyle/>
          <a:p>
            <a:r>
              <a:rPr lang="en-US" dirty="0" smtClean="0"/>
              <a:t>Trojanowski JQ</a:t>
            </a:r>
            <a:endParaRPr lang="en-US" dirty="0"/>
          </a:p>
        </p:txBody>
      </p:sp>
    </p:spTree>
    <p:extLst>
      <p:ext uri="{BB962C8B-B14F-4D97-AF65-F5344CB8AC3E}">
        <p14:creationId xmlns:p14="http://schemas.microsoft.com/office/powerpoint/2010/main" val="1614744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63" y="76200"/>
            <a:ext cx="9464675" cy="1143000"/>
          </a:xfrm>
        </p:spPr>
        <p:txBody>
          <a:bodyPr rtlCol="0">
            <a:normAutofit/>
          </a:bodyPr>
          <a:lstStyle/>
          <a:p>
            <a:pPr eaLnBrk="1" fontAlgn="auto" hangingPunct="1">
              <a:spcAft>
                <a:spcPts val="0"/>
              </a:spcAft>
              <a:defRPr/>
            </a:pPr>
            <a:r>
              <a:rPr lang="en-US" sz="3200" dirty="0">
                <a:solidFill>
                  <a:schemeClr val="tx2">
                    <a:lumMod val="75000"/>
                  </a:schemeClr>
                </a:solidFill>
              </a:rPr>
              <a:t>ADNI3 Aims for Biomarker Core</a:t>
            </a:r>
            <a:endParaRPr lang="en-US" sz="3200" dirty="0"/>
          </a:p>
        </p:txBody>
      </p:sp>
      <p:sp>
        <p:nvSpPr>
          <p:cNvPr id="3" name="Content Placeholder 2"/>
          <p:cNvSpPr>
            <a:spLocks noGrp="1"/>
          </p:cNvSpPr>
          <p:nvPr>
            <p:ph idx="1"/>
          </p:nvPr>
        </p:nvSpPr>
        <p:spPr>
          <a:xfrm>
            <a:off x="1363663" y="914400"/>
            <a:ext cx="9464675" cy="5562600"/>
          </a:xfrm>
        </p:spPr>
        <p:txBody>
          <a:bodyPr rtlCol="0">
            <a:normAutofit fontScale="92500" lnSpcReduction="20000"/>
          </a:bodyPr>
          <a:lstStyle/>
          <a:p>
            <a:pPr marL="0" indent="0" eaLnBrk="1" fontAlgn="auto" hangingPunct="1">
              <a:spcAft>
                <a:spcPts val="0"/>
              </a:spcAft>
              <a:buFont typeface="Arial" panose="020B0604020202020204" pitchFamily="34" charset="0"/>
              <a:buNone/>
              <a:defRPr/>
            </a:pPr>
            <a:r>
              <a:rPr lang="en-US" sz="2600" b="1" i="1" dirty="0"/>
              <a:t>Aim 2:</a:t>
            </a:r>
            <a:r>
              <a:rPr lang="en-US" b="1" dirty="0"/>
              <a:t> </a:t>
            </a:r>
            <a:r>
              <a:rPr lang="en-US" sz="2100" dirty="0"/>
              <a:t>Provide highly standardized Aβ</a:t>
            </a:r>
            <a:r>
              <a:rPr lang="en-US" sz="2100" baseline="-25000" dirty="0"/>
              <a:t>1-42</a:t>
            </a:r>
            <a:r>
              <a:rPr lang="en-US" sz="2100" dirty="0"/>
              <a:t>, t-tau and p-tau</a:t>
            </a:r>
            <a:r>
              <a:rPr lang="en-US" sz="2100" baseline="-25000" dirty="0"/>
              <a:t>181</a:t>
            </a:r>
            <a:r>
              <a:rPr lang="en-US" sz="2100" dirty="0"/>
              <a:t> measurements on all ADNI subject CSF samples using the Roche automated immunoassay platform(</a:t>
            </a:r>
            <a:r>
              <a:rPr lang="en-US" sz="2100" dirty="0" err="1"/>
              <a:t>Cobas</a:t>
            </a:r>
            <a:r>
              <a:rPr lang="en-US" sz="2100" dirty="0"/>
              <a:t> e601) and immunoassay reagents.  In addition provide immunoassay-independent measurements of Aβ species (Aβ</a:t>
            </a:r>
            <a:r>
              <a:rPr lang="en-US" sz="2100" baseline="-25000" dirty="0"/>
              <a:t>1-42</a:t>
            </a:r>
            <a:r>
              <a:rPr lang="en-US" sz="2100" dirty="0"/>
              <a:t>, Aβ</a:t>
            </a:r>
            <a:r>
              <a:rPr lang="en-US" sz="2100" baseline="-25000" dirty="0"/>
              <a:t>1-40</a:t>
            </a:r>
            <a:r>
              <a:rPr lang="en-US" sz="2100" dirty="0"/>
              <a:t> and Aβ</a:t>
            </a:r>
            <a:r>
              <a:rPr lang="en-US" sz="2100" baseline="-25000" dirty="0"/>
              <a:t>1-38</a:t>
            </a:r>
            <a:r>
              <a:rPr lang="en-US" sz="2100" dirty="0"/>
              <a:t>)  using a validated reference 2D-UPLC/tandem mass spectrometry method in baseline and longitudinal CSF samples.  Continue collaboration with other investigators to achieve harmonization of these measurements across centers and different platforms in support of their use in clinical trials</a:t>
            </a:r>
            <a:r>
              <a:rPr lang="en-US" sz="2100" dirty="0" smtClean="0"/>
              <a:t>.</a:t>
            </a:r>
          </a:p>
          <a:p>
            <a:pPr eaLnBrk="1" fontAlgn="auto" hangingPunct="1">
              <a:spcAft>
                <a:spcPts val="0"/>
              </a:spcAft>
              <a:buClr>
                <a:srgbClr val="800000"/>
              </a:buClr>
              <a:buSzPct val="125000"/>
              <a:buFont typeface="Arial" panose="020B0604020202020204" pitchFamily="34" charset="0"/>
              <a:buChar char="•"/>
              <a:defRPr/>
            </a:pPr>
            <a:endParaRPr lang="en-US" sz="1600" dirty="0" smtClean="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Change:</a:t>
            </a:r>
            <a:r>
              <a:rPr lang="en-US" sz="1900" dirty="0" smtClean="0">
                <a:solidFill>
                  <a:prstClr val="black"/>
                </a:solidFill>
              </a:rPr>
              <a:t> </a:t>
            </a:r>
            <a:r>
              <a:rPr lang="en-US" sz="1900" dirty="0">
                <a:solidFill>
                  <a:prstClr val="black"/>
                </a:solidFill>
              </a:rPr>
              <a:t>from manual RUO immunoassay to fully automated immunoassay platform for ADNI 3: </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Due diligence: </a:t>
            </a:r>
            <a:r>
              <a:rPr lang="en-US" sz="1900" dirty="0">
                <a:solidFill>
                  <a:prstClr val="black"/>
                </a:solidFill>
              </a:rPr>
              <a:t>started Q4, 2014, in consultation with ADNI Exec </a:t>
            </a:r>
            <a:r>
              <a:rPr lang="en-US" sz="1900" dirty="0" err="1">
                <a:solidFill>
                  <a:prstClr val="black"/>
                </a:solidFill>
              </a:rPr>
              <a:t>Comm</a:t>
            </a:r>
            <a:r>
              <a:rPr lang="en-US" sz="1900" dirty="0">
                <a:solidFill>
                  <a:prstClr val="black"/>
                </a:solidFill>
              </a:rPr>
              <a:t> &amp; NIA &amp; PPSB/BBWG/DDWG.</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Selection:</a:t>
            </a:r>
            <a:r>
              <a:rPr lang="en-US" sz="1900" dirty="0" smtClean="0">
                <a:solidFill>
                  <a:prstClr val="black"/>
                </a:solidFill>
              </a:rPr>
              <a:t> in </a:t>
            </a:r>
            <a:r>
              <a:rPr lang="en-US" sz="1900" dirty="0">
                <a:solidFill>
                  <a:prstClr val="black"/>
                </a:solidFill>
              </a:rPr>
              <a:t>consultation with </a:t>
            </a:r>
            <a:r>
              <a:rPr lang="en-US" sz="1900" dirty="0" smtClean="0">
                <a:solidFill>
                  <a:prstClr val="black"/>
                </a:solidFill>
              </a:rPr>
              <a:t>ADNI </a:t>
            </a:r>
            <a:r>
              <a:rPr lang="en-US" sz="1900" dirty="0">
                <a:solidFill>
                  <a:prstClr val="black"/>
                </a:solidFill>
              </a:rPr>
              <a:t>PPSB/BBWG/DDWG, chaired by Johan </a:t>
            </a:r>
            <a:r>
              <a:rPr lang="en-US" sz="1900" dirty="0" err="1">
                <a:solidFill>
                  <a:prstClr val="black"/>
                </a:solidFill>
              </a:rPr>
              <a:t>Luthman</a:t>
            </a:r>
            <a:r>
              <a:rPr lang="en-US" sz="1900" dirty="0">
                <a:solidFill>
                  <a:prstClr val="black"/>
                </a:solidFill>
              </a:rPr>
              <a:t>.</a:t>
            </a: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Roche </a:t>
            </a:r>
            <a:r>
              <a:rPr lang="en-US" sz="1900" b="1" i="1" dirty="0" err="1">
                <a:solidFill>
                  <a:prstClr val="black"/>
                </a:solidFill>
              </a:rPr>
              <a:t>Elecsys</a:t>
            </a:r>
            <a:r>
              <a:rPr lang="en-US" sz="1900" b="1" i="1" dirty="0">
                <a:solidFill>
                  <a:prstClr val="black"/>
                </a:solidFill>
              </a:rPr>
              <a:t>: </a:t>
            </a:r>
            <a:r>
              <a:rPr lang="en-US" sz="1900" dirty="0">
                <a:solidFill>
                  <a:prstClr val="black"/>
                </a:solidFill>
              </a:rPr>
              <a:t>validation for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in CSF </a:t>
            </a:r>
            <a:r>
              <a:rPr lang="en-US" sz="1900" dirty="0" smtClean="0">
                <a:solidFill>
                  <a:prstClr val="black"/>
                </a:solidFill>
              </a:rPr>
              <a:t>completed. </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External QC: </a:t>
            </a:r>
            <a:r>
              <a:rPr lang="en-US" sz="1900" dirty="0" smtClean="0">
                <a:solidFill>
                  <a:prstClr val="black"/>
                </a:solidFill>
              </a:rPr>
              <a:t>Participation </a:t>
            </a:r>
            <a:r>
              <a:rPr lang="en-US" sz="1900" dirty="0">
                <a:solidFill>
                  <a:prstClr val="black"/>
                </a:solidFill>
              </a:rPr>
              <a:t>in the </a:t>
            </a:r>
            <a:r>
              <a:rPr lang="en-US" sz="1900" dirty="0" err="1">
                <a:solidFill>
                  <a:prstClr val="black"/>
                </a:solidFill>
              </a:rPr>
              <a:t>AlzAssn</a:t>
            </a:r>
            <a:r>
              <a:rPr lang="en-US" sz="1900" dirty="0">
                <a:solidFill>
                  <a:prstClr val="black"/>
                </a:solidFill>
              </a:rPr>
              <a:t> CSF QC program </a:t>
            </a:r>
            <a:r>
              <a:rPr lang="en-US" sz="1900" dirty="0" smtClean="0">
                <a:solidFill>
                  <a:prstClr val="black"/>
                </a:solidFill>
              </a:rPr>
              <a:t>for A</a:t>
            </a:r>
            <a:r>
              <a:rPr lang="en-US" sz="1900" dirty="0" smtClean="0">
                <a:solidFill>
                  <a:prstClr val="black"/>
                </a:solidFill>
                <a:latin typeface="Symbol" panose="05050102010706020507" pitchFamily="18" charset="2"/>
              </a:rPr>
              <a:t>b</a:t>
            </a:r>
            <a:r>
              <a:rPr lang="en-US" sz="1900" baseline="-25000" dirty="0" smtClean="0">
                <a:solidFill>
                  <a:prstClr val="black"/>
                </a:solidFill>
              </a:rPr>
              <a:t>1-42</a:t>
            </a:r>
            <a:endParaRPr lang="en-US" sz="1900" baseline="-250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Validation of t-tau and </a:t>
            </a:r>
            <a:r>
              <a:rPr lang="en-US" sz="1900" b="1" i="1" dirty="0" smtClean="0">
                <a:solidFill>
                  <a:prstClr val="black"/>
                </a:solidFill>
              </a:rPr>
              <a:t>p-tau</a:t>
            </a:r>
            <a:r>
              <a:rPr lang="en-US" sz="1900" b="1" i="1" baseline="-25000" dirty="0" smtClean="0">
                <a:solidFill>
                  <a:prstClr val="black"/>
                </a:solidFill>
              </a:rPr>
              <a:t>181</a:t>
            </a:r>
            <a:r>
              <a:rPr lang="en-US" sz="1900" b="1" i="1" dirty="0" smtClean="0">
                <a:solidFill>
                  <a:prstClr val="black"/>
                </a:solidFill>
              </a:rPr>
              <a:t>:  </a:t>
            </a:r>
            <a:r>
              <a:rPr lang="en-US" sz="1900" dirty="0" smtClean="0">
                <a:solidFill>
                  <a:prstClr val="black"/>
                </a:solidFill>
              </a:rPr>
              <a:t>completed FALL, </a:t>
            </a:r>
            <a:r>
              <a:rPr lang="en-US" sz="1900" dirty="0">
                <a:solidFill>
                  <a:prstClr val="black"/>
                </a:solidFill>
              </a:rPr>
              <a:t>2016</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Analyses </a:t>
            </a:r>
            <a:r>
              <a:rPr lang="en-US" sz="1900" b="1" i="1" dirty="0">
                <a:solidFill>
                  <a:prstClr val="black"/>
                </a:solidFill>
              </a:rPr>
              <a:t>of all ADNI CSFs: </a:t>
            </a:r>
            <a:r>
              <a:rPr lang="en-US" sz="1900" i="1" dirty="0" smtClean="0">
                <a:solidFill>
                  <a:prstClr val="black"/>
                </a:solidFill>
              </a:rPr>
              <a:t>late</a:t>
            </a:r>
            <a:r>
              <a:rPr lang="en-US" sz="1900" b="1" i="1" dirty="0" smtClean="0">
                <a:solidFill>
                  <a:prstClr val="black"/>
                </a:solidFill>
              </a:rPr>
              <a:t> </a:t>
            </a:r>
            <a:r>
              <a:rPr lang="en-US" sz="1900" dirty="0" smtClean="0">
                <a:solidFill>
                  <a:prstClr val="black"/>
                </a:solidFill>
              </a:rPr>
              <a:t>FALL</a:t>
            </a:r>
            <a:r>
              <a:rPr lang="en-US" sz="1900" dirty="0">
                <a:solidFill>
                  <a:prstClr val="black"/>
                </a:solidFill>
              </a:rPr>
              <a:t>, </a:t>
            </a:r>
            <a:r>
              <a:rPr lang="en-US" sz="1900" dirty="0" smtClean="0">
                <a:solidFill>
                  <a:prstClr val="black"/>
                </a:solidFill>
              </a:rPr>
              <a:t>2016-early WINTER, 2017</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Continued </a:t>
            </a:r>
            <a:r>
              <a:rPr lang="en-US" sz="1900" b="1" i="1" dirty="0" smtClean="0">
                <a:solidFill>
                  <a:prstClr val="black"/>
                </a:solidFill>
              </a:rPr>
              <a:t>collaboration: </a:t>
            </a:r>
            <a:r>
              <a:rPr lang="en-US" sz="1900" dirty="0">
                <a:solidFill>
                  <a:prstClr val="black"/>
                </a:solidFill>
              </a:rPr>
              <a:t>with </a:t>
            </a:r>
            <a:r>
              <a:rPr lang="en-US" sz="1900" dirty="0" err="1">
                <a:solidFill>
                  <a:prstClr val="black"/>
                </a:solidFill>
              </a:rPr>
              <a:t>Kaj</a:t>
            </a:r>
            <a:r>
              <a:rPr lang="en-US" sz="1900" dirty="0">
                <a:solidFill>
                  <a:prstClr val="black"/>
                </a:solidFill>
              </a:rPr>
              <a:t> </a:t>
            </a:r>
            <a:r>
              <a:rPr lang="en-US" sz="1900" dirty="0" err="1">
                <a:solidFill>
                  <a:prstClr val="black"/>
                </a:solidFill>
              </a:rPr>
              <a:t>Blennow</a:t>
            </a:r>
            <a:r>
              <a:rPr lang="en-US" sz="1900" dirty="0">
                <a:solidFill>
                  <a:prstClr val="black"/>
                </a:solidFill>
              </a:rPr>
              <a:t> </a:t>
            </a:r>
            <a:r>
              <a:rPr lang="en-US" sz="1900" dirty="0" smtClean="0">
                <a:solidFill>
                  <a:prstClr val="black"/>
                </a:solidFill>
              </a:rPr>
              <a:t>&amp; </a:t>
            </a:r>
            <a:r>
              <a:rPr lang="en-US" sz="1900" dirty="0" err="1" smtClean="0">
                <a:solidFill>
                  <a:prstClr val="black"/>
                </a:solidFill>
              </a:rPr>
              <a:t>AlzAssn</a:t>
            </a:r>
            <a:r>
              <a:rPr lang="en-US" sz="1900" dirty="0" smtClean="0">
                <a:solidFill>
                  <a:prstClr val="black"/>
                </a:solidFill>
              </a:rPr>
              <a:t> and IFCC </a:t>
            </a:r>
            <a:r>
              <a:rPr lang="en-US" sz="1900" dirty="0">
                <a:solidFill>
                  <a:prstClr val="black"/>
                </a:solidFill>
              </a:rPr>
              <a:t>CSF </a:t>
            </a:r>
            <a:r>
              <a:rPr lang="en-US" sz="1900" dirty="0" smtClean="0">
                <a:solidFill>
                  <a:prstClr val="black"/>
                </a:solidFill>
              </a:rPr>
              <a:t>WGs </a:t>
            </a:r>
            <a:r>
              <a:rPr lang="en-US" sz="1900" dirty="0">
                <a:solidFill>
                  <a:prstClr val="black"/>
                </a:solidFill>
              </a:rPr>
              <a:t>to </a:t>
            </a:r>
            <a:r>
              <a:rPr lang="en-US" sz="1900" dirty="0" smtClean="0">
                <a:solidFill>
                  <a:prstClr val="black"/>
                </a:solidFill>
              </a:rPr>
              <a:t>produce certified reference CSF pools with assigned  </a:t>
            </a:r>
            <a:r>
              <a:rPr lang="en-US" sz="1900" dirty="0">
                <a:solidFill>
                  <a:prstClr val="black"/>
                </a:solidFill>
              </a:rPr>
              <a:t>reference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concentration values, measured with reference 2D-UPLC/tandem mass spectrometry, </a:t>
            </a:r>
            <a:r>
              <a:rPr lang="en-US" sz="1900" dirty="0" smtClean="0">
                <a:solidFill>
                  <a:prstClr val="black"/>
                </a:solidFill>
              </a:rPr>
              <a:t>to </a:t>
            </a:r>
            <a:r>
              <a:rPr lang="en-US" sz="1900" dirty="0">
                <a:solidFill>
                  <a:prstClr val="black"/>
                </a:solidFill>
              </a:rPr>
              <a:t>provide certified reference materials for </a:t>
            </a:r>
            <a:r>
              <a:rPr lang="en-US" sz="1900" dirty="0" smtClean="0">
                <a:solidFill>
                  <a:prstClr val="black"/>
                </a:solidFill>
              </a:rPr>
              <a:t>validation </a:t>
            </a:r>
            <a:r>
              <a:rPr lang="en-US" sz="1900" dirty="0">
                <a:solidFill>
                  <a:prstClr val="black"/>
                </a:solidFill>
              </a:rPr>
              <a:t>of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calibrators--promoting harmonization across assay platforms.</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Review &amp; participate in:</a:t>
            </a:r>
            <a:r>
              <a:rPr lang="en-US" sz="1900" dirty="0" smtClean="0">
                <a:solidFill>
                  <a:prstClr val="black"/>
                </a:solidFill>
              </a:rPr>
              <a:t>  studies of pre-analytical </a:t>
            </a:r>
            <a:r>
              <a:rPr lang="en-US" sz="1900" dirty="0">
                <a:solidFill>
                  <a:prstClr val="black"/>
                </a:solidFill>
              </a:rPr>
              <a:t>factors for CSF </a:t>
            </a:r>
            <a:r>
              <a:rPr lang="en-US" sz="1900" dirty="0" smtClean="0">
                <a:solidFill>
                  <a:prstClr val="black"/>
                </a:solidFill>
              </a:rPr>
              <a:t>collection. </a:t>
            </a:r>
            <a:endParaRPr lang="en-US" sz="1900" dirty="0">
              <a:solidFill>
                <a:prstClr val="black"/>
              </a:solidFill>
            </a:endParaRPr>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1749976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2060"/>
                </a:solidFill>
                <a:latin typeface="Arial" panose="020B0604020202020204" pitchFamily="34" charset="0"/>
                <a:cs typeface="Arial" panose="020B0604020202020204" pitchFamily="34" charset="0"/>
              </a:rPr>
              <a:t>Analysis of 2401 ADNI1/GO/2 CSF samples</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4826187"/>
          </a:xfrm>
        </p:spPr>
        <p:txBody>
          <a:bodyPr/>
          <a:lstStyle/>
          <a:p>
            <a:pPr marL="0" indent="0">
              <a:buNone/>
            </a:pPr>
            <a:r>
              <a:rPr lang="en-US" dirty="0" smtClean="0">
                <a:latin typeface="Arial" panose="020B0604020202020204" pitchFamily="34" charset="0"/>
                <a:cs typeface="Arial" panose="020B0604020202020204" pitchFamily="34" charset="0"/>
              </a:rPr>
              <a:t>2401 ADNI pristine CSFs, collected from 9/7/2005 to 7/25/2016 were analyzed in 36 analytical runs at </a:t>
            </a:r>
            <a:r>
              <a:rPr lang="en-US" dirty="0" err="1" smtClean="0">
                <a:latin typeface="Arial" panose="020B0604020202020204" pitchFamily="34" charset="0"/>
                <a:cs typeface="Arial" panose="020B0604020202020204" pitchFamily="34" charset="0"/>
              </a:rPr>
              <a:t>UPenn</a:t>
            </a:r>
            <a:r>
              <a:rPr lang="en-US" dirty="0" smtClean="0">
                <a:latin typeface="Arial" panose="020B0604020202020204" pitchFamily="34" charset="0"/>
                <a:cs typeface="Arial" panose="020B0604020202020204" pitchFamily="34" charset="0"/>
              </a:rPr>
              <a:t> from 11-17-2016 to 1-20-2017: </a:t>
            </a:r>
          </a:p>
          <a:p>
            <a:endParaRPr lang="en-US" dirty="0"/>
          </a:p>
          <a:p>
            <a:pPr lvl="1">
              <a:buClr>
                <a:srgbClr val="C00000"/>
              </a:buClr>
              <a:buSzPct val="125000"/>
            </a:pPr>
            <a:r>
              <a:rPr lang="en-US" dirty="0" smtClean="0">
                <a:latin typeface="Arial" panose="020B0604020202020204" pitchFamily="34" charset="0"/>
                <a:cs typeface="Arial" panose="020B0604020202020204" pitchFamily="34" charset="0"/>
              </a:rPr>
              <a:t>402 ADNI1 BASELINE; 	819 ADNIGO/2 BASELINE</a:t>
            </a:r>
          </a:p>
          <a:p>
            <a:pPr>
              <a:buClr>
                <a:srgbClr val="C00000"/>
              </a:buClr>
              <a:buSzPct val="125000"/>
            </a:pPr>
            <a:endParaRPr lang="en-US" dirty="0" smtClean="0">
              <a:latin typeface="Arial" panose="020B0604020202020204" pitchFamily="34" charset="0"/>
              <a:cs typeface="Arial" panose="020B0604020202020204" pitchFamily="34" charset="0"/>
            </a:endParaRPr>
          </a:p>
          <a:p>
            <a:pPr lvl="1">
              <a:buClr>
                <a:srgbClr val="C00000"/>
              </a:buClr>
              <a:buSzPct val="125000"/>
            </a:pPr>
            <a:r>
              <a:rPr lang="en-US" dirty="0" smtClean="0">
                <a:latin typeface="Arial" panose="020B0604020202020204" pitchFamily="34" charset="0"/>
                <a:cs typeface="Arial" panose="020B0604020202020204" pitchFamily="34" charset="0"/>
              </a:rPr>
              <a:t>ADNI1: 				112 HC, 192 MCI, 98 AD</a:t>
            </a:r>
          </a:p>
          <a:p>
            <a:pPr>
              <a:buClr>
                <a:srgbClr val="C00000"/>
              </a:buClr>
              <a:buSzPct val="125000"/>
            </a:pPr>
            <a:endParaRPr lang="en-US" dirty="0" smtClean="0">
              <a:latin typeface="Arial" panose="020B0604020202020204" pitchFamily="34" charset="0"/>
              <a:cs typeface="Arial" panose="020B0604020202020204" pitchFamily="34" charset="0"/>
            </a:endParaRPr>
          </a:p>
          <a:p>
            <a:pPr lvl="1">
              <a:buClr>
                <a:srgbClr val="C00000"/>
              </a:buClr>
              <a:buSzPct val="125000"/>
            </a:pPr>
            <a:r>
              <a:rPr lang="en-US" dirty="0" smtClean="0">
                <a:latin typeface="Arial" panose="020B0604020202020204" pitchFamily="34" charset="0"/>
                <a:cs typeface="Arial" panose="020B0604020202020204" pitchFamily="34" charset="0"/>
              </a:rPr>
              <a:t>ADNIGO/2: 			160 HC, 96 SMC, 277 EMCI, 												154 LMCI, 132 AD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49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365125"/>
            <a:ext cx="11360727" cy="1325563"/>
          </a:xfrm>
        </p:spPr>
        <p:txBody>
          <a:bodyPr>
            <a:normAutofit fontScale="90000"/>
          </a:bodyPr>
          <a:lstStyle/>
          <a:p>
            <a:pPr algn="ctr"/>
            <a:r>
              <a:rPr lang="en-US" sz="3600" dirty="0" smtClean="0">
                <a:solidFill>
                  <a:srgbClr val="002060"/>
                </a:solidFill>
                <a:latin typeface="Arial" panose="020B0604020202020204" pitchFamily="34" charset="0"/>
                <a:cs typeface="Arial" panose="020B0604020202020204" pitchFamily="34" charset="0"/>
              </a:rPr>
              <a:t>Analyses of ADNI1/GO/2 CSF A</a:t>
            </a:r>
            <a:r>
              <a:rPr lang="en-US" sz="3600" dirty="0" smtClean="0">
                <a:solidFill>
                  <a:srgbClr val="002060"/>
                </a:solidFill>
                <a:latin typeface="Symbol" panose="05050102010706020507" pitchFamily="18" charset="2"/>
                <a:cs typeface="Arial" panose="020B0604020202020204" pitchFamily="34" charset="0"/>
              </a:rPr>
              <a:t>b</a:t>
            </a:r>
            <a:r>
              <a:rPr lang="en-US" sz="3600" baseline="-25000" dirty="0" smtClean="0">
                <a:solidFill>
                  <a:srgbClr val="002060"/>
                </a:solidFill>
                <a:latin typeface="Arial" panose="020B0604020202020204" pitchFamily="34" charset="0"/>
                <a:cs typeface="Arial" panose="020B0604020202020204" pitchFamily="34" charset="0"/>
              </a:rPr>
              <a:t>1-42</a:t>
            </a:r>
            <a:r>
              <a:rPr lang="en-US" sz="3600" dirty="0" smtClean="0">
                <a:solidFill>
                  <a:srgbClr val="002060"/>
                </a:solidFill>
                <a:latin typeface="Arial" panose="020B0604020202020204" pitchFamily="34" charset="0"/>
                <a:cs typeface="Arial" panose="020B0604020202020204" pitchFamily="34" charset="0"/>
              </a:rPr>
              <a:t>, t-tau, p-tau</a:t>
            </a:r>
            <a:r>
              <a:rPr lang="en-US" sz="3600" baseline="-25000" dirty="0" smtClean="0">
                <a:solidFill>
                  <a:srgbClr val="002060"/>
                </a:solidFill>
                <a:latin typeface="Arial" panose="020B0604020202020204" pitchFamily="34" charset="0"/>
                <a:cs typeface="Arial" panose="020B0604020202020204" pitchFamily="34" charset="0"/>
              </a:rPr>
              <a:t>181</a:t>
            </a:r>
            <a:r>
              <a:rPr lang="en-US" sz="3600" dirty="0" smtClean="0">
                <a:solidFill>
                  <a:srgbClr val="002060"/>
                </a:solidFill>
                <a:latin typeface="Arial" panose="020B0604020202020204" pitchFamily="34" charset="0"/>
                <a:cs typeface="Arial" panose="020B0604020202020204" pitchFamily="34" charset="0"/>
              </a:rPr>
              <a:t> using the Roche </a:t>
            </a:r>
            <a:r>
              <a:rPr lang="en-US" sz="3600" dirty="0" err="1" smtClean="0">
                <a:solidFill>
                  <a:srgbClr val="002060"/>
                </a:solidFill>
                <a:latin typeface="Arial" panose="020B0604020202020204" pitchFamily="34" charset="0"/>
                <a:cs typeface="Arial" panose="020B0604020202020204" pitchFamily="34" charset="0"/>
              </a:rPr>
              <a:t>Elecsys</a:t>
            </a:r>
            <a:r>
              <a:rPr lang="en-US" sz="3600" dirty="0" smtClean="0">
                <a:solidFill>
                  <a:srgbClr val="002060"/>
                </a:solidFill>
                <a:latin typeface="Arial" panose="020B0604020202020204" pitchFamily="34" charset="0"/>
                <a:cs typeface="Arial" panose="020B0604020202020204" pitchFamily="34" charset="0"/>
              </a:rPr>
              <a:t> fully automated immunoassay platform</a:t>
            </a:r>
            <a:endParaRPr lang="en-US" sz="3600" baseline="-25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buClr>
                <a:srgbClr val="C00000"/>
              </a:buClr>
              <a:buSzPct val="125000"/>
            </a:pPr>
            <a:r>
              <a:rPr lang="en-US" sz="2400" dirty="0" smtClean="0">
                <a:latin typeface="Arial" panose="020B0604020202020204" pitchFamily="34" charset="0"/>
                <a:cs typeface="Arial" panose="020B0604020202020204" pitchFamily="34" charset="0"/>
              </a:rPr>
              <a:t>Rationale for moving from RUO to full automation</a:t>
            </a:r>
          </a:p>
          <a:p>
            <a:pPr>
              <a:buClr>
                <a:srgbClr val="C00000"/>
              </a:buClr>
              <a:buSzPct val="125000"/>
            </a:pPr>
            <a:r>
              <a:rPr lang="en-US" sz="2400" dirty="0" smtClean="0">
                <a:latin typeface="Arial" panose="020B0604020202020204" pitchFamily="34" charset="0"/>
                <a:cs typeface="Arial" panose="020B0604020202020204" pitchFamily="34" charset="0"/>
              </a:rPr>
              <a:t>Validation of 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 </a:t>
            </a:r>
            <a:r>
              <a:rPr lang="en-US" sz="2400" dirty="0" smtClean="0">
                <a:latin typeface="Arial" panose="020B0604020202020204" pitchFamily="34" charset="0"/>
                <a:cs typeface="Arial" panose="020B0604020202020204" pitchFamily="34" charset="0"/>
              </a:rPr>
              <a:t>for precision, accuracy, and clinical performance</a:t>
            </a:r>
            <a:endParaRPr lang="en-US" sz="2400" baseline="-25000" dirty="0" smtClean="0">
              <a:latin typeface="Arial" panose="020B0604020202020204" pitchFamily="34" charset="0"/>
              <a:cs typeface="Arial" panose="020B0604020202020204" pitchFamily="34" charset="0"/>
            </a:endParaRPr>
          </a:p>
          <a:p>
            <a:pPr>
              <a:buClr>
                <a:srgbClr val="C00000"/>
              </a:buClr>
              <a:buSzPct val="125000"/>
            </a:pPr>
            <a:r>
              <a:rPr lang="en-US" sz="2400" dirty="0" smtClean="0">
                <a:latin typeface="Arial" panose="020B0604020202020204" pitchFamily="34" charset="0"/>
                <a:cs typeface="Arial" panose="020B0604020202020204" pitchFamily="34" charset="0"/>
              </a:rPr>
              <a:t>General statistics for </a:t>
            </a:r>
            <a:r>
              <a:rPr lang="en-US" sz="2400" dirty="0">
                <a:latin typeface="Arial" panose="020B0604020202020204" pitchFamily="34" charset="0"/>
                <a:cs typeface="Arial" panose="020B0604020202020204" pitchFamily="34" charset="0"/>
              </a:rPr>
              <a:t>A</a:t>
            </a:r>
            <a:r>
              <a:rPr lang="en-US" sz="2400" dirty="0">
                <a:latin typeface="Symbol" panose="05050102010706020507" pitchFamily="18" charset="2"/>
                <a:cs typeface="Arial" panose="020B0604020202020204" pitchFamily="34" charset="0"/>
              </a:rPr>
              <a:t>b</a:t>
            </a:r>
            <a:r>
              <a:rPr lang="en-US" sz="2400" baseline="-25000" dirty="0">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t-tau, p-tau</a:t>
            </a:r>
            <a:r>
              <a:rPr lang="en-US" sz="2400" baseline="-25000" dirty="0" smtClean="0">
                <a:latin typeface="Arial" panose="020B0604020202020204" pitchFamily="34" charset="0"/>
                <a:cs typeface="Arial" panose="020B0604020202020204" pitchFamily="34" charset="0"/>
              </a:rPr>
              <a:t>181</a:t>
            </a:r>
            <a:r>
              <a:rPr lang="en-US" sz="2400" dirty="0" smtClean="0">
                <a:latin typeface="Arial" panose="020B0604020202020204" pitchFamily="34" charset="0"/>
                <a:cs typeface="Arial" panose="020B0604020202020204" pitchFamily="34" charset="0"/>
              </a:rPr>
              <a:t>, t-tau/A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p-tau</a:t>
            </a:r>
            <a:r>
              <a:rPr lang="en-US" sz="2400" baseline="-25000" dirty="0" smtClean="0">
                <a:latin typeface="Arial" panose="020B0604020202020204" pitchFamily="34" charset="0"/>
                <a:cs typeface="Arial" panose="020B0604020202020204" pitchFamily="34" charset="0"/>
              </a:rPr>
              <a:t>181</a:t>
            </a:r>
            <a:r>
              <a:rPr lang="en-US" sz="2400" dirty="0" smtClean="0">
                <a:latin typeface="Arial" panose="020B0604020202020204" pitchFamily="34" charset="0"/>
                <a:cs typeface="Arial" panose="020B0604020202020204" pitchFamily="34" charset="0"/>
              </a:rPr>
              <a:t>/A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in the ADNI1/GO/2 CSF samples</a:t>
            </a:r>
          </a:p>
          <a:p>
            <a:pPr>
              <a:buClr>
                <a:srgbClr val="C00000"/>
              </a:buClr>
              <a:buSzPct val="125000"/>
            </a:pPr>
            <a:r>
              <a:rPr lang="en-US" sz="2400" dirty="0" smtClean="0">
                <a:latin typeface="Arial" panose="020B0604020202020204" pitchFamily="34" charset="0"/>
                <a:cs typeface="Arial" panose="020B0604020202020204" pitchFamily="34" charset="0"/>
              </a:rPr>
              <a:t>Histogram distributions for 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t-tau/A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p-tau</a:t>
            </a:r>
            <a:r>
              <a:rPr lang="en-US" sz="2400" baseline="-25000" dirty="0" smtClean="0">
                <a:latin typeface="Arial" panose="020B0604020202020204" pitchFamily="34" charset="0"/>
                <a:cs typeface="Arial" panose="020B0604020202020204" pitchFamily="34" charset="0"/>
              </a:rPr>
              <a:t>181</a:t>
            </a:r>
          </a:p>
          <a:p>
            <a:pPr>
              <a:buClr>
                <a:srgbClr val="C00000"/>
              </a:buClr>
              <a:buSzPct val="125000"/>
            </a:pPr>
            <a:r>
              <a:rPr lang="en-US" sz="2400" dirty="0" smtClean="0">
                <a:latin typeface="Arial" panose="020B0604020202020204" pitchFamily="34" charset="0"/>
                <a:cs typeface="Arial" panose="020B0604020202020204" pitchFamily="34" charset="0"/>
              </a:rPr>
              <a:t>Distributions based on FBP amyloid-</a:t>
            </a:r>
            <a:r>
              <a:rPr lang="en-US" sz="2400" dirty="0" smtClean="0">
                <a:latin typeface="Symbol" panose="05050102010706020507" pitchFamily="18" charset="2"/>
                <a:cs typeface="Arial" panose="020B0604020202020204" pitchFamily="34" charset="0"/>
              </a:rPr>
              <a:t>b</a:t>
            </a:r>
            <a:r>
              <a:rPr lang="en-US" sz="2400" dirty="0" smtClean="0">
                <a:latin typeface="Arial" panose="020B0604020202020204" pitchFamily="34" charset="0"/>
                <a:cs typeface="Arial" panose="020B0604020202020204" pitchFamily="34" charset="0"/>
              </a:rPr>
              <a:t> PET + or –</a:t>
            </a:r>
          </a:p>
          <a:p>
            <a:pPr>
              <a:buClr>
                <a:srgbClr val="C00000"/>
              </a:buClr>
              <a:buSzPct val="125000"/>
            </a:pPr>
            <a:r>
              <a:rPr lang="en-US" sz="2400" dirty="0" err="1" smtClean="0">
                <a:latin typeface="Arial" panose="020B0604020202020204" pitchFamily="34" charset="0"/>
                <a:cs typeface="Arial" panose="020B0604020202020204" pitchFamily="34" charset="0"/>
              </a:rPr>
              <a:t>Cutpoint</a:t>
            </a:r>
            <a:r>
              <a:rPr lang="en-US" sz="2400" dirty="0" smtClean="0">
                <a:latin typeface="Arial" panose="020B0604020202020204" pitchFamily="34" charset="0"/>
                <a:cs typeface="Arial" panose="020B0604020202020204" pitchFamily="34" charset="0"/>
              </a:rPr>
              <a:t> determinations</a:t>
            </a:r>
          </a:p>
          <a:p>
            <a:pPr>
              <a:buClr>
                <a:srgbClr val="C00000"/>
              </a:buClr>
              <a:buSzPct val="125000"/>
            </a:pPr>
            <a:r>
              <a:rPr lang="en-US" sz="2400" dirty="0">
                <a:latin typeface="Arial" panose="020B0604020202020204" pitchFamily="34" charset="0"/>
                <a:cs typeface="Arial" panose="020B0604020202020204" pitchFamily="34" charset="0"/>
              </a:rPr>
              <a:t>Collaborative study with </a:t>
            </a:r>
            <a:r>
              <a:rPr lang="en-US" sz="2400" dirty="0" err="1" smtClean="0">
                <a:latin typeface="Arial" panose="020B0604020202020204" pitchFamily="34" charset="0"/>
                <a:cs typeface="Arial" panose="020B0604020202020204" pitchFamily="34" charset="0"/>
              </a:rPr>
              <a:t>BioFINDER</a:t>
            </a:r>
            <a:endParaRPr lang="en-US" sz="2400" dirty="0" smtClean="0">
              <a:latin typeface="Arial" panose="020B0604020202020204" pitchFamily="34" charset="0"/>
              <a:cs typeface="Arial" panose="020B0604020202020204" pitchFamily="34" charset="0"/>
            </a:endParaRPr>
          </a:p>
          <a:p>
            <a:pPr>
              <a:buClr>
                <a:srgbClr val="C00000"/>
              </a:buClr>
              <a:buSzPct val="125000"/>
            </a:pPr>
            <a:r>
              <a:rPr lang="en-US" sz="2400" dirty="0" smtClean="0">
                <a:latin typeface="Arial" panose="020B0604020202020204" pitchFamily="34" charset="0"/>
                <a:cs typeface="Arial" panose="020B0604020202020204" pitchFamily="34" charset="0"/>
              </a:rPr>
              <a:t>Concordance with FBP amyloid-</a:t>
            </a:r>
            <a:r>
              <a:rPr lang="en-US" sz="2400" dirty="0" smtClean="0">
                <a:latin typeface="Symbol" panose="05050102010706020507" pitchFamily="18" charset="2"/>
                <a:cs typeface="Arial" panose="020B0604020202020204" pitchFamily="34" charset="0"/>
              </a:rPr>
              <a:t>b</a:t>
            </a:r>
            <a:r>
              <a:rPr lang="en-US" sz="2400" dirty="0" smtClean="0">
                <a:latin typeface="Arial" panose="020B0604020202020204" pitchFamily="34" charset="0"/>
                <a:cs typeface="Arial" panose="020B0604020202020204" pitchFamily="34" charset="0"/>
              </a:rPr>
              <a:t> PET</a:t>
            </a:r>
          </a:p>
          <a:p>
            <a:pPr>
              <a:buClr>
                <a:srgbClr val="C00000"/>
              </a:buClr>
              <a:buSzPct val="125000"/>
            </a:pPr>
            <a:r>
              <a:rPr lang="en-US" sz="2400" dirty="0" smtClean="0">
                <a:latin typeface="Arial" panose="020B0604020202020204" pitchFamily="34" charset="0"/>
                <a:cs typeface="Arial" panose="020B0604020202020204" pitchFamily="34" charset="0"/>
              </a:rPr>
              <a:t>Prediction of cognitive decline(</a:t>
            </a:r>
            <a:r>
              <a:rPr lang="en-US" sz="2400" dirty="0" err="1" smtClean="0">
                <a:latin typeface="Arial" panose="020B0604020202020204" pitchFamily="34" charset="0"/>
                <a:cs typeface="Arial" panose="020B0604020202020204" pitchFamily="34" charset="0"/>
              </a:rPr>
              <a:t>CDRsob</a:t>
            </a:r>
            <a:r>
              <a:rPr lang="en-US" sz="2400" dirty="0" smtClean="0">
                <a:latin typeface="Arial" panose="020B0604020202020204" pitchFamily="34" charset="0"/>
                <a:cs typeface="Arial" panose="020B0604020202020204" pitchFamily="34" charset="0"/>
              </a:rPr>
              <a:t>)</a:t>
            </a:r>
          </a:p>
          <a:p>
            <a:pPr>
              <a:buClr>
                <a:srgbClr val="C00000"/>
              </a:buClr>
              <a:buSzPct val="125000"/>
            </a:pPr>
            <a:r>
              <a:rPr lang="en-US" sz="2400" dirty="0" smtClean="0">
                <a:latin typeface="Arial" panose="020B0604020202020204" pitchFamily="34" charset="0"/>
                <a:cs typeface="Arial" panose="020B0604020202020204" pitchFamily="34" charset="0"/>
              </a:rPr>
              <a:t>Summary</a:t>
            </a:r>
          </a:p>
          <a:p>
            <a:pPr>
              <a:buClr>
                <a:srgbClr val="C00000"/>
              </a:buClr>
              <a:buSzPct val="125000"/>
            </a:pPr>
            <a:endParaRPr lang="en-US" dirty="0"/>
          </a:p>
        </p:txBody>
      </p:sp>
    </p:spTree>
    <p:extLst>
      <p:ext uri="{BB962C8B-B14F-4D97-AF65-F5344CB8AC3E}">
        <p14:creationId xmlns:p14="http://schemas.microsoft.com/office/powerpoint/2010/main" val="268018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sz="4000" dirty="0" smtClean="0">
                <a:solidFill>
                  <a:schemeClr val="tx2">
                    <a:lumMod val="75000"/>
                  </a:schemeClr>
                </a:solidFill>
                <a:latin typeface="Arial" panose="020B0604020202020204" pitchFamily="34" charset="0"/>
                <a:cs typeface="Arial" panose="020B0604020202020204" pitchFamily="34" charset="0"/>
              </a:rPr>
              <a:t>Method validation studies at </a:t>
            </a:r>
            <a:r>
              <a:rPr lang="en-US" sz="4000" dirty="0" err="1" smtClean="0">
                <a:solidFill>
                  <a:schemeClr val="tx2">
                    <a:lumMod val="75000"/>
                  </a:schemeClr>
                </a:solidFill>
                <a:latin typeface="Arial" panose="020B0604020202020204" pitchFamily="34" charset="0"/>
                <a:cs typeface="Arial" panose="020B0604020202020204" pitchFamily="34" charset="0"/>
              </a:rPr>
              <a:t>UPenn</a:t>
            </a:r>
            <a:r>
              <a:rPr lang="en-US" sz="4000" dirty="0" smtClean="0">
                <a:solidFill>
                  <a:schemeClr val="tx2">
                    <a:lumMod val="75000"/>
                  </a:schemeClr>
                </a:solidFill>
                <a:latin typeface="Arial" panose="020B0604020202020204" pitchFamily="34" charset="0"/>
                <a:cs typeface="Arial" panose="020B0604020202020204" pitchFamily="34" charset="0"/>
              </a:rPr>
              <a:t>: Roche </a:t>
            </a:r>
            <a:r>
              <a:rPr lang="en-US" sz="4000" dirty="0" err="1" smtClean="0">
                <a:solidFill>
                  <a:schemeClr val="tx2">
                    <a:lumMod val="75000"/>
                  </a:schemeClr>
                </a:solidFill>
                <a:latin typeface="Arial" panose="020B0604020202020204" pitchFamily="34" charset="0"/>
                <a:cs typeface="Arial" panose="020B0604020202020204" pitchFamily="34" charset="0"/>
              </a:rPr>
              <a:t>Elecsys</a:t>
            </a:r>
            <a:r>
              <a:rPr lang="en-US" sz="4000" dirty="0" smtClean="0">
                <a:solidFill>
                  <a:schemeClr val="tx2">
                    <a:lumMod val="75000"/>
                  </a:schemeClr>
                </a:solidFill>
                <a:latin typeface="Arial" panose="020B0604020202020204" pitchFamily="34" charset="0"/>
                <a:cs typeface="Arial" panose="020B0604020202020204" pitchFamily="34" charset="0"/>
              </a:rPr>
              <a:t> immunoassay</a:t>
            </a:r>
            <a:endParaRPr lang="en-US" sz="4000" dirty="0">
              <a:solidFill>
                <a:schemeClr val="tx2">
                  <a:lumMod val="75000"/>
                </a:schemeClr>
              </a:solidFill>
              <a:latin typeface="Arial" panose="020B0604020202020204" pitchFamily="34" charset="0"/>
              <a:cs typeface="Arial" panose="020B0604020202020204" pitchFamily="34" charset="0"/>
            </a:endParaRPr>
          </a:p>
        </p:txBody>
      </p:sp>
      <p:sp>
        <p:nvSpPr>
          <p:cNvPr id="6147" name="Content Placeholder 4"/>
          <p:cNvSpPr>
            <a:spLocks noGrp="1"/>
          </p:cNvSpPr>
          <p:nvPr>
            <p:ph idx="1"/>
          </p:nvPr>
        </p:nvSpPr>
        <p:spPr/>
        <p:txBody>
          <a:bodyPr/>
          <a:lstStyle/>
          <a:p>
            <a:pPr marL="0" indent="0" eaLnBrk="1" hangingPunct="1">
              <a:buFont typeface="Arial" charset="0"/>
              <a:buNone/>
            </a:pPr>
            <a:r>
              <a:rPr lang="en-US" u="sng" dirty="0" smtClean="0">
                <a:latin typeface="Arial" panose="020B0604020202020204" pitchFamily="34" charset="0"/>
                <a:cs typeface="Arial" panose="020B0604020202020204" pitchFamily="34" charset="0"/>
              </a:rPr>
              <a:t>CSF A</a:t>
            </a:r>
            <a:r>
              <a:rPr lang="en-US" u="sng" dirty="0" smtClean="0">
                <a:latin typeface="Symbol" panose="05050102010706020507" pitchFamily="18" charset="2"/>
                <a:cs typeface="Arial" panose="020B0604020202020204" pitchFamily="34" charset="0"/>
              </a:rPr>
              <a:t>b</a:t>
            </a:r>
            <a:r>
              <a:rPr lang="en-US" u="sng" dirty="0" smtClean="0">
                <a:latin typeface="Arial" panose="020B0604020202020204" pitchFamily="34" charset="0"/>
                <a:cs typeface="Arial" panose="020B0604020202020204" pitchFamily="34" charset="0"/>
              </a:rPr>
              <a:t>1-42:</a:t>
            </a:r>
          </a:p>
          <a:p>
            <a:pPr lvl="1" eaLnBrk="1" hangingPunct="1"/>
            <a:r>
              <a:rPr lang="en-US" sz="2400" dirty="0" smtClean="0">
                <a:latin typeface="Arial" panose="020B0604020202020204" pitchFamily="34" charset="0"/>
                <a:cs typeface="Arial" panose="020B0604020202020204" pitchFamily="34" charset="0"/>
              </a:rPr>
              <a:t>Analytical studies</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Short and long-term precision studies</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Linearity</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Comparison of </a:t>
            </a:r>
            <a:r>
              <a:rPr lang="en-US" sz="2000" dirty="0" err="1" smtClean="0">
                <a:latin typeface="Arial" panose="020B0604020202020204" pitchFamily="34" charset="0"/>
                <a:cs typeface="Arial" panose="020B0604020202020204" pitchFamily="34" charset="0"/>
              </a:rPr>
              <a:t>Elecsys</a:t>
            </a:r>
            <a:r>
              <a:rPr lang="en-US" sz="2000" dirty="0" smtClean="0">
                <a:latin typeface="Arial" panose="020B0604020202020204" pitchFamily="34" charset="0"/>
                <a:cs typeface="Arial" panose="020B0604020202020204" pitchFamily="34" charset="0"/>
              </a:rPr>
              <a:t> between </a:t>
            </a:r>
            <a:r>
              <a:rPr lang="en-US" sz="2000" dirty="0" err="1" smtClean="0">
                <a:latin typeface="Arial" panose="020B0604020202020204" pitchFamily="34" charset="0"/>
                <a:cs typeface="Arial" panose="020B0604020202020204" pitchFamily="34" charset="0"/>
              </a:rPr>
              <a:t>UPenn</a:t>
            </a:r>
            <a:r>
              <a:rPr lang="en-US" sz="2000" dirty="0" smtClean="0">
                <a:latin typeface="Arial" panose="020B0604020202020204" pitchFamily="34" charset="0"/>
                <a:cs typeface="Arial" panose="020B0604020202020204" pitchFamily="34" charset="0"/>
              </a:rPr>
              <a:t> and Roche</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Comparison with a reference </a:t>
            </a:r>
            <a:r>
              <a:rPr lang="en-US" sz="2000" dirty="0" err="1" smtClean="0">
                <a:latin typeface="Arial" panose="020B0604020202020204" pitchFamily="34" charset="0"/>
                <a:cs typeface="Arial" panose="020B0604020202020204" pitchFamily="34" charset="0"/>
              </a:rPr>
              <a:t>mrm</a:t>
            </a:r>
            <a:r>
              <a:rPr lang="en-US" sz="2000" dirty="0" smtClean="0">
                <a:latin typeface="Arial" panose="020B0604020202020204" pitchFamily="34" charset="0"/>
                <a:cs typeface="Arial" panose="020B0604020202020204" pitchFamily="34" charset="0"/>
              </a:rPr>
              <a:t>/mass spectrometry method</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Comparison with the RUO AlzBio3 immunoassay</a:t>
            </a:r>
          </a:p>
          <a:p>
            <a:pPr lvl="2" eaLnBrk="1" hangingPunct="1">
              <a:buClr>
                <a:srgbClr val="C00000"/>
              </a:buClr>
              <a:buSzPct val="125000"/>
            </a:pPr>
            <a:r>
              <a:rPr lang="en-US" sz="2000" dirty="0" smtClean="0">
                <a:latin typeface="Arial" panose="020B0604020202020204" pitchFamily="34" charset="0"/>
                <a:cs typeface="Arial" panose="020B0604020202020204" pitchFamily="34" charset="0"/>
              </a:rPr>
              <a:t>Two sets of non-ADNI CSF samples utilized(250 residual CSF from routine clinic patients; 129 CSFs from the </a:t>
            </a:r>
            <a:r>
              <a:rPr lang="en-US" sz="2000" dirty="0" err="1" smtClean="0">
                <a:latin typeface="Arial" panose="020B0604020202020204" pitchFamily="34" charset="0"/>
                <a:cs typeface="Arial" panose="020B0604020202020204" pitchFamily="34" charset="0"/>
              </a:rPr>
              <a:t>UPenn</a:t>
            </a:r>
            <a:r>
              <a:rPr lang="en-US" sz="2000" dirty="0" smtClean="0">
                <a:latin typeface="Arial" panose="020B0604020202020204" pitchFamily="34" charset="0"/>
                <a:cs typeface="Arial" panose="020B0604020202020204" pitchFamily="34" charset="0"/>
              </a:rPr>
              <a:t> ADRC)</a:t>
            </a:r>
          </a:p>
          <a:p>
            <a:pPr lvl="1" eaLnBrk="1" hangingPunct="1"/>
            <a:r>
              <a:rPr lang="en-US" sz="2400" dirty="0" smtClean="0">
                <a:latin typeface="Arial" panose="020B0604020202020204" pitchFamily="34" charset="0"/>
                <a:cs typeface="Arial" panose="020B0604020202020204" pitchFamily="34" charset="0"/>
              </a:rPr>
              <a:t>ROC analyses for AD vs HC in 129 CSFs from the </a:t>
            </a:r>
            <a:r>
              <a:rPr lang="en-US" sz="2400" dirty="0" err="1" smtClean="0">
                <a:latin typeface="Arial" panose="020B0604020202020204" pitchFamily="34" charset="0"/>
                <a:cs typeface="Arial" panose="020B0604020202020204" pitchFamily="34" charset="0"/>
              </a:rPr>
              <a:t>UPenn</a:t>
            </a:r>
            <a:r>
              <a:rPr lang="en-US" sz="2400" dirty="0" smtClean="0">
                <a:latin typeface="Arial" panose="020B0604020202020204" pitchFamily="34" charset="0"/>
                <a:cs typeface="Arial" panose="020B0604020202020204" pitchFamily="34" charset="0"/>
              </a:rPr>
              <a:t> ADRC(62 AD, 67 HC)</a:t>
            </a:r>
          </a:p>
        </p:txBody>
      </p:sp>
    </p:spTree>
    <p:extLst>
      <p:ext uri="{BB962C8B-B14F-4D97-AF65-F5344CB8AC3E}">
        <p14:creationId xmlns:p14="http://schemas.microsoft.com/office/powerpoint/2010/main" val="3219926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9274" y="0"/>
            <a:ext cx="8522549" cy="6858000"/>
          </a:xfrm>
          <a:prstGeom prst="rect">
            <a:avLst/>
          </a:prstGeom>
        </p:spPr>
      </p:pic>
    </p:spTree>
    <p:extLst>
      <p:ext uri="{BB962C8B-B14F-4D97-AF65-F5344CB8AC3E}">
        <p14:creationId xmlns:p14="http://schemas.microsoft.com/office/powerpoint/2010/main" val="1438069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0"/>
            <a:ext cx="8324850"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090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88921</TotalTime>
  <Words>1781</Words>
  <Application>Microsoft Office PowerPoint</Application>
  <PresentationFormat>Custom</PresentationFormat>
  <Paragraphs>468</Paragraphs>
  <Slides>25</Slides>
  <Notes>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1_Office Theme</vt:lpstr>
      <vt:lpstr>Biomarker Core WWADNI report</vt:lpstr>
      <vt:lpstr>New biomarkers in NIA/ADNI/RARC-approved studies </vt:lpstr>
      <vt:lpstr>PART/Ageing                                                    AD</vt:lpstr>
      <vt:lpstr>ADNI3 Aims for Biomarker Core</vt:lpstr>
      <vt:lpstr>Analysis of 2401 ADNI1/GO/2 CSF samples</vt:lpstr>
      <vt:lpstr>Analyses of ADNI1/GO/2 CSF Ab1-42, t-tau, p-tau181 using the Roche Elecsys fully automated immunoassay platform</vt:lpstr>
      <vt:lpstr>Method validation studies at UPenn: Roche Elecsys immunoassay</vt:lpstr>
      <vt:lpstr>PowerPoint Presentation</vt:lpstr>
      <vt:lpstr>PowerPoint Presentation</vt:lpstr>
      <vt:lpstr>Roche Elecsys versus LC/MS for ADNI1 BASELINE CSF Ab1-42 </vt:lpstr>
      <vt:lpstr>ADNI1 BASELINE CSF Ab1-42, t-tau, p-tau181&amp; ratios</vt:lpstr>
      <vt:lpstr>ADNIGO/2 CSF BASELINE Ab1-42, t-tau, p-tau181 &amp; ratios</vt:lpstr>
      <vt:lpstr>PowerPoint Presentation</vt:lpstr>
      <vt:lpstr>PowerPoint Presentation</vt:lpstr>
      <vt:lpstr>PowerPoint Presentation</vt:lpstr>
      <vt:lpstr>PowerPoint Presentation</vt:lpstr>
      <vt:lpstr>PowerPoint Presentation</vt:lpstr>
      <vt:lpstr>Cutpoint assessments for CSF Ab1-42, t-tau &amp; p-tau181 in ADNI</vt:lpstr>
      <vt:lpstr>PowerPoint Presentation</vt:lpstr>
      <vt:lpstr>PowerPoint Presentation</vt:lpstr>
      <vt:lpstr>PowerPoint Presentation</vt:lpstr>
      <vt:lpstr>Prediction of cognitive decline(CDRsob) in ADNI1/GO/2 EMCI +MCI subjects                                                                                                                                </vt:lpstr>
      <vt:lpstr>Prediction of functional decline(FAQ) in ADNI1/GO/2 EMCI +MCI subjects</vt:lpstr>
      <vt:lpstr>Summary</vt:lpstr>
      <vt:lpstr>PowerPoint Presentation</vt:lpstr>
    </vt:vector>
  </TitlesOfParts>
  <Company>Penn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Biomarker Core ADNI Steering Committee Boston, MA 4/24/2017</dc:title>
  <dc:creator>Shaw, Leslie</dc:creator>
  <cp:lastModifiedBy>Julie Dolci</cp:lastModifiedBy>
  <cp:revision>60</cp:revision>
  <dcterms:created xsi:type="dcterms:W3CDTF">2017-04-21T19:12:09Z</dcterms:created>
  <dcterms:modified xsi:type="dcterms:W3CDTF">2018-04-13T23:14:54Z</dcterms:modified>
</cp:coreProperties>
</file>