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  <p:sldId id="268" r:id="rId14"/>
    <p:sldId id="269" r:id="rId15"/>
    <p:sldId id="270" r:id="rId16"/>
    <p:sldId id="272" r:id="rId17"/>
    <p:sldId id="276" r:id="rId18"/>
    <p:sldId id="271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2"/>
  </p:normalViewPr>
  <p:slideViewPr>
    <p:cSldViewPr>
      <p:cViewPr>
        <p:scale>
          <a:sx n="118" d="100"/>
          <a:sy n="118" d="100"/>
        </p:scale>
        <p:origin x="-1434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91713-6CC3-AE42-B880-6A25B061EC5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2FEB0-CD84-4045-ADB1-203A4A6EC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56C2-ED8C-436A-AA03-06C811D378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87AB-C6C4-42AA-BE7E-A03756E885F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56C2-ED8C-436A-AA03-06C811D378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87AB-C6C4-42AA-BE7E-A03756E88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56C2-ED8C-436A-AA03-06C811D378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87AB-C6C4-42AA-BE7E-A03756E88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56C2-ED8C-436A-AA03-06C811D378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87AB-C6C4-42AA-BE7E-A03756E88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56C2-ED8C-436A-AA03-06C811D378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87AB-C6C4-42AA-BE7E-A03756E885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56C2-ED8C-436A-AA03-06C811D378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87AB-C6C4-42AA-BE7E-A03756E88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56C2-ED8C-436A-AA03-06C811D378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87AB-C6C4-42AA-BE7E-A03756E885F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56C2-ED8C-436A-AA03-06C811D378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87AB-C6C4-42AA-BE7E-A03756E88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56C2-ED8C-436A-AA03-06C811D378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87AB-C6C4-42AA-BE7E-A03756E88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56C2-ED8C-436A-AA03-06C811D378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87AB-C6C4-42AA-BE7E-A03756E885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56C2-ED8C-436A-AA03-06C811D378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87AB-C6C4-42AA-BE7E-A03756E885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5C56C2-ED8C-436A-AA03-06C811D378F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6B187AB-C6C4-42AA-BE7E-A03756E885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arxiv.org/abs/1703.102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x.doi.org/10.1001/jama.2017.666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848600" cy="2536825"/>
          </a:xfrm>
        </p:spPr>
        <p:txBody>
          <a:bodyPr/>
          <a:lstStyle/>
          <a:p>
            <a:pPr algn="ctr"/>
            <a:r>
              <a:rPr lang="en-US" dirty="0" smtClean="0"/>
              <a:t>BIOSTATISTICS Core</a:t>
            </a:r>
            <a:br>
              <a:rPr lang="en-US" dirty="0" smtClean="0"/>
            </a:br>
            <a:r>
              <a:rPr lang="en-US" dirty="0" smtClean="0"/>
              <a:t>ADNI 2 Summary &amp; ADNI3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8382000" cy="2895600"/>
          </a:xfrm>
        </p:spPr>
        <p:txBody>
          <a:bodyPr/>
          <a:lstStyle/>
          <a:p>
            <a:pPr algn="ctr"/>
            <a:r>
              <a:rPr lang="en-US" dirty="0" smtClean="0"/>
              <a:t>Laurel Beckett, Danielle Harvey, Michael Donohue </a:t>
            </a:r>
          </a:p>
          <a:p>
            <a:pPr algn="ctr"/>
            <a:r>
              <a:rPr lang="en-US" dirty="0" smtClean="0"/>
              <a:t>with help from Daniel </a:t>
            </a:r>
            <a:r>
              <a:rPr lang="en-US" dirty="0" err="1" smtClean="0"/>
              <a:t>Tancredi</a:t>
            </a:r>
            <a:r>
              <a:rPr lang="en-US" dirty="0" smtClean="0"/>
              <a:t>, Naomi Saito, and Teresa </a:t>
            </a:r>
            <a:r>
              <a:rPr lang="en-US" dirty="0" err="1" smtClean="0"/>
              <a:t>Filshtein</a:t>
            </a:r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University of California, Davis and University of Southern California (MD)</a:t>
            </a:r>
          </a:p>
          <a:p>
            <a:endParaRPr lang="en-US" sz="2000" dirty="0"/>
          </a:p>
          <a:p>
            <a:pPr algn="ctr"/>
            <a:r>
              <a:rPr lang="en-US" dirty="0" smtClean="0"/>
              <a:t>14 July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about sequences of change in markers in NC and MCI?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methods developed by Teresa </a:t>
            </a:r>
            <a:r>
              <a:rPr lang="en-US" dirty="0" err="1" smtClean="0"/>
              <a:t>Filshtein</a:t>
            </a:r>
            <a:endParaRPr lang="en-US" dirty="0" smtClean="0"/>
          </a:p>
          <a:p>
            <a:r>
              <a:rPr lang="en-US" dirty="0" smtClean="0"/>
              <a:t>Utilizes longitudinal sequence of multiple markers to group “similar” people</a:t>
            </a:r>
          </a:p>
          <a:p>
            <a:r>
              <a:rPr lang="en-US" dirty="0" smtClean="0"/>
              <a:t>Applied to 339 participants (106 NC and 233 MCI) from ADNI-GO/ADNI-2</a:t>
            </a:r>
          </a:p>
          <a:p>
            <a:r>
              <a:rPr lang="en-US" dirty="0" smtClean="0"/>
              <a:t>Based on 3 markers</a:t>
            </a:r>
          </a:p>
          <a:p>
            <a:pPr lvl="1"/>
            <a:r>
              <a:rPr lang="en-US" dirty="0" smtClean="0"/>
              <a:t>Hippocampal Occupancy (HOC; derived from UCSF </a:t>
            </a:r>
            <a:r>
              <a:rPr lang="en-US" dirty="0" err="1" smtClean="0"/>
              <a:t>FreeSurfer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AV45 SUVR Summary Measure (UC Berkeley)</a:t>
            </a:r>
          </a:p>
          <a:p>
            <a:pPr lvl="1"/>
            <a:r>
              <a:rPr lang="en-US" dirty="0" smtClean="0"/>
              <a:t>FDG-PET Summary Measure (UC Berkeley)</a:t>
            </a:r>
          </a:p>
          <a:p>
            <a:r>
              <a:rPr lang="en-US" dirty="0" smtClean="0"/>
              <a:t>Each measurement type transformed via weighted empirical distribution to get pseudo-</a:t>
            </a:r>
            <a:r>
              <a:rPr lang="en-US" dirty="0" err="1" smtClean="0"/>
              <a:t>centiloid</a:t>
            </a:r>
            <a:r>
              <a:rPr lang="en-US" dirty="0" smtClean="0"/>
              <a:t> measures (on 0 to 1 scale</a:t>
            </a:r>
            <a:r>
              <a:rPr lang="en-US" smtClean="0"/>
              <a:t>; 0=normal, 1=fully realized dementia)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6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number of clusters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Calinski</a:t>
            </a:r>
            <a:r>
              <a:rPr lang="en-US" sz="2800" dirty="0" smtClean="0"/>
              <a:t> and </a:t>
            </a:r>
            <a:r>
              <a:rPr lang="en-US" sz="2800" dirty="0" err="1" smtClean="0"/>
              <a:t>Harabasz</a:t>
            </a:r>
            <a:r>
              <a:rPr lang="en-US" sz="2800" dirty="0" smtClean="0"/>
              <a:t> criterion – identified two syndromes</a:t>
            </a:r>
          </a:p>
          <a:p>
            <a:r>
              <a:rPr lang="en-US" sz="2800" dirty="0" smtClean="0"/>
              <a:t>Clinical relevance</a:t>
            </a:r>
          </a:p>
          <a:p>
            <a:pPr lvl="1"/>
            <a:r>
              <a:rPr lang="en-US" sz="2400" dirty="0" smtClean="0"/>
              <a:t>Adapted a technique from Mike Donohue’s approach for estimating trajectories within a single well-defined syndrome. </a:t>
            </a:r>
          </a:p>
          <a:p>
            <a:pPr lvl="1"/>
            <a:r>
              <a:rPr lang="en-US" sz="2400" dirty="0" smtClean="0"/>
              <a:t>Technique identified 3 subgroups (essentially split one of the C-H groups)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064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Calinski-Harabasz</a:t>
            </a:r>
            <a:r>
              <a:rPr lang="en-US" dirty="0" smtClean="0"/>
              <a:t> grouping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9" y="1673352"/>
            <a:ext cx="4953000" cy="3099519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62600" y="1673352"/>
            <a:ext cx="3124200" cy="4718304"/>
          </a:xfrm>
        </p:spPr>
        <p:txBody>
          <a:bodyPr/>
          <a:lstStyle/>
          <a:p>
            <a:r>
              <a:rPr lang="en-US" dirty="0" smtClean="0"/>
              <a:t>Two syndromes</a:t>
            </a:r>
          </a:p>
          <a:p>
            <a:r>
              <a:rPr lang="en-US" dirty="0" smtClean="0"/>
              <a:t>Left side: amyloid 1</a:t>
            </a:r>
            <a:r>
              <a:rPr lang="en-US" baseline="30000" dirty="0" smtClean="0"/>
              <a:t>st</a:t>
            </a:r>
            <a:r>
              <a:rPr lang="en-US" dirty="0" smtClean="0"/>
              <a:t>, then FDG, then HOC (54% of sample)</a:t>
            </a:r>
          </a:p>
          <a:p>
            <a:r>
              <a:rPr lang="en-US" dirty="0" smtClean="0"/>
              <a:t>Right side: FDG and HOC first, then amyloid (46% of sample)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3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Clinical relevance grouping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97872"/>
            <a:ext cx="7467600" cy="3733800"/>
          </a:xfrm>
        </p:spPr>
      </p:pic>
      <p:sp>
        <p:nvSpPr>
          <p:cNvPr id="6" name="TextBox 5"/>
          <p:cNvSpPr txBox="1"/>
          <p:nvPr/>
        </p:nvSpPr>
        <p:spPr>
          <a:xfrm>
            <a:off x="457200" y="4859045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Left side: amyloid first, then HOC, then FDG (31% of sample)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Center: amyloid and FDG first, then HOC (29% of sample)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Right side: FDG and HOC first, then amyloid (40% of sample)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681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subgroups in MCI	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Interested in subgroup of MCI that remains stable</a:t>
            </a:r>
          </a:p>
          <a:p>
            <a:r>
              <a:rPr lang="en-US" dirty="0" smtClean="0"/>
              <a:t>Considered MCI (at baseline) from ADNI-1, GO, 2 (includes EMCI)</a:t>
            </a:r>
          </a:p>
          <a:p>
            <a:r>
              <a:rPr lang="en-US" dirty="0" smtClean="0"/>
              <a:t>Computed person-specific slopes in ADAS-Cog</a:t>
            </a:r>
          </a:p>
          <a:p>
            <a:pPr lvl="1"/>
            <a:r>
              <a:rPr lang="en-US" dirty="0" smtClean="0"/>
              <a:t>Split according to slow changer (slope &lt; 1) or not</a:t>
            </a:r>
          </a:p>
          <a:p>
            <a:r>
              <a:rPr lang="en-US" dirty="0" smtClean="0"/>
              <a:t>Further evaluated change in CDR Sum of Boxes (stable=1</a:t>
            </a:r>
            <a:r>
              <a:rPr lang="en-US" baseline="30000" dirty="0" smtClean="0"/>
              <a:t>st</a:t>
            </a:r>
            <a:r>
              <a:rPr lang="en-US" dirty="0" smtClean="0"/>
              <a:t> and last score equal)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0808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Spaghetti plots of ADAS-Cog</a:t>
            </a:r>
            <a:endParaRPr lang="en-US" dirty="0"/>
          </a:p>
        </p:txBody>
      </p:sp>
      <p:pic>
        <p:nvPicPr>
          <p:cNvPr id="4" name="Content Placeholder 3" descr="The SGPanel Procedure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607383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58674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markers differ between those that remain stable and those that change? Something informative/protective in those that remain stable?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2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Bayesian Latent Time Joint Mixed-Models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16040"/>
            <a:ext cx="8458200" cy="38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Submitted to </a:t>
            </a:r>
            <a:r>
              <a:rPr lang="en-US" sz="1800" i="1" dirty="0" smtClean="0"/>
              <a:t>Stat Meth Med Res</a:t>
            </a:r>
            <a:r>
              <a:rPr lang="en-US" sz="1800" dirty="0" smtClean="0"/>
              <a:t>. Preprint: </a:t>
            </a:r>
            <a:r>
              <a:rPr lang="mr-IN" sz="1800" dirty="0" err="1" smtClean="0">
                <a:hlinkClick r:id="rId2"/>
              </a:rPr>
              <a:t>https</a:t>
            </a:r>
            <a:r>
              <a:rPr lang="mr-IN" sz="1800" dirty="0">
                <a:hlinkClick r:id="rId2"/>
              </a:rPr>
              <a:t>://</a:t>
            </a:r>
            <a:r>
              <a:rPr lang="mr-IN" sz="1800" dirty="0" err="1" smtClean="0">
                <a:hlinkClick r:id="rId2"/>
              </a:rPr>
              <a:t>arxiv.org</a:t>
            </a:r>
            <a:r>
              <a:rPr lang="mr-IN" sz="1800" dirty="0" smtClean="0">
                <a:hlinkClick r:id="rId2"/>
              </a:rPr>
              <a:t>/</a:t>
            </a:r>
            <a:r>
              <a:rPr lang="mr-IN" sz="1800" dirty="0" err="1" smtClean="0">
                <a:hlinkClick r:id="rId2"/>
              </a:rPr>
              <a:t>abs</a:t>
            </a:r>
            <a:r>
              <a:rPr lang="mr-IN" sz="1800" dirty="0" smtClean="0">
                <a:hlinkClick r:id="rId2"/>
              </a:rPr>
              <a:t>/1703.10266</a:t>
            </a:r>
            <a:endParaRPr lang="mr-I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3422175" cy="210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524000"/>
            <a:ext cx="3365500" cy="2050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4034683"/>
            <a:ext cx="3434875" cy="2289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85" y="4066857"/>
            <a:ext cx="3500915" cy="23339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48445" y="3810000"/>
            <a:ext cx="2347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Population-level predicted order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076414" y="3810000"/>
            <a:ext cx="2957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Subject-level predicted order (</a:t>
            </a:r>
            <a:r>
              <a:rPr lang="en-US" sz="1200" i="1" dirty="0" smtClean="0"/>
              <a:t>APOE</a:t>
            </a:r>
            <a:r>
              <a:rPr lang="en-US" sz="1200" dirty="0" smtClean="0"/>
              <a:t>𝝴4+)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60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Preclinical progression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16040"/>
            <a:ext cx="8458200" cy="38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x-none" sz="1800" dirty="0">
                <a:latin typeface="Helvetica" charset="0"/>
              </a:rPr>
              <a:t>JAMA. 2017;317(22):2305-2316. </a:t>
            </a:r>
            <a:r>
              <a:rPr lang="en-US" altLang="x-none" sz="1800" dirty="0" smtClean="0">
                <a:latin typeface="Helvetica" charset="0"/>
                <a:hlinkClick r:id="rId2"/>
              </a:rPr>
              <a:t>doi:10.1001/jama.2017.6669</a:t>
            </a:r>
            <a:endParaRPr lang="en-US" altLang="x-none" sz="1800" dirty="0">
              <a:latin typeface="Helvetica" charset="0"/>
            </a:endParaRPr>
          </a:p>
          <a:p>
            <a:pPr marL="0" indent="0">
              <a:buNone/>
            </a:pPr>
            <a:endParaRPr lang="mr-IN" sz="1800" dirty="0" smtClean="0"/>
          </a:p>
        </p:txBody>
      </p:sp>
      <p:pic>
        <p:nvPicPr>
          <p:cNvPr id="5" name="Picture 13" descr="Cov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84"/>
          <a:stretch/>
        </p:blipFill>
        <p:spPr bwMode="auto">
          <a:xfrm>
            <a:off x="457200" y="1066800"/>
            <a:ext cx="8305800" cy="526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36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ADNI3: toward better clinical trials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assess new candidate markers (including from tau imaging), looking for markers with:</a:t>
            </a:r>
          </a:p>
          <a:p>
            <a:pPr lvl="1"/>
            <a:r>
              <a:rPr lang="en-US" dirty="0" smtClean="0"/>
              <a:t>Sensitivity to change in early disease (at baseline, over time)</a:t>
            </a:r>
          </a:p>
          <a:p>
            <a:pPr lvl="1"/>
            <a:r>
              <a:rPr lang="en-US" dirty="0" smtClean="0"/>
              <a:t>Good signal-to-noise properties</a:t>
            </a:r>
          </a:p>
          <a:p>
            <a:pPr lvl="1"/>
            <a:r>
              <a:rPr lang="en-US" dirty="0" smtClean="0"/>
              <a:t>Correlated with relevant clinical change</a:t>
            </a:r>
          </a:p>
          <a:p>
            <a:pPr lvl="1"/>
            <a:r>
              <a:rPr lang="en-US" dirty="0" smtClean="0"/>
              <a:t>Plausibility as surrogate marker and intervention target</a:t>
            </a:r>
          </a:p>
          <a:p>
            <a:r>
              <a:rPr lang="en-US" dirty="0" smtClean="0"/>
              <a:t>Also consider new clinical outcome measures (such as </a:t>
            </a:r>
            <a:r>
              <a:rPr lang="en-US" dirty="0" err="1" smtClean="0"/>
              <a:t>CogState</a:t>
            </a:r>
            <a:r>
              <a:rPr lang="en-US" dirty="0" smtClean="0"/>
              <a:t>) and how they might help in early disease </a:t>
            </a:r>
          </a:p>
          <a:p>
            <a:pPr lvl="1"/>
            <a:r>
              <a:rPr lang="en-US" dirty="0" smtClean="0"/>
              <a:t>Sensitivity to early change</a:t>
            </a:r>
          </a:p>
          <a:p>
            <a:pPr lvl="1"/>
            <a:r>
              <a:rPr lang="en-US" dirty="0" smtClean="0"/>
              <a:t>Good signal-to-noise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93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Thank you for your attention!</a:t>
            </a:r>
            <a:endParaRPr lang="en-US" dirty="0"/>
          </a:p>
        </p:txBody>
      </p:sp>
      <p:pic>
        <p:nvPicPr>
          <p:cNvPr id="9" name="Picture 8" descr="Dad and dogs 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904999"/>
            <a:ext cx="2667000" cy="430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ADNI2 Results: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The Biostatistics Core integrates data from all Cores to address implications for clinical trial design:</a:t>
            </a:r>
          </a:p>
          <a:p>
            <a:pPr lvl="1"/>
            <a:r>
              <a:rPr lang="en-US" sz="2800" dirty="0" smtClean="0"/>
              <a:t>Comparing candidate biomarkers for potential for inclusion/exclusion, stratification, adjustment</a:t>
            </a:r>
          </a:p>
          <a:p>
            <a:pPr lvl="2"/>
            <a:r>
              <a:rPr lang="en-US" sz="2200" dirty="0" smtClean="0"/>
              <a:t>Predictors of disease progression (to MCI or to AD)</a:t>
            </a:r>
          </a:p>
          <a:p>
            <a:pPr lvl="2"/>
            <a:r>
              <a:rPr lang="en-US" sz="2200" dirty="0" smtClean="0"/>
              <a:t>Predictors of cognitive and functional decline</a:t>
            </a:r>
          </a:p>
          <a:p>
            <a:pPr lvl="1"/>
            <a:r>
              <a:rPr lang="en-US" sz="2800" dirty="0" smtClean="0"/>
              <a:t>Comparing candidate biomarkers as outcome measures of change</a:t>
            </a:r>
          </a:p>
          <a:p>
            <a:pPr lvl="2"/>
            <a:r>
              <a:rPr lang="en-US" sz="2200" dirty="0" smtClean="0"/>
              <a:t>Signal-to-noise ratio of change over 1-2 years</a:t>
            </a:r>
          </a:p>
          <a:p>
            <a:pPr lvl="2"/>
            <a:r>
              <a:rPr lang="en-US" sz="2200" dirty="0" smtClean="0"/>
              <a:t>Correlation of change in biomarker with cognitive or functional change</a:t>
            </a:r>
          </a:p>
          <a:p>
            <a:pPr lvl="1"/>
            <a:r>
              <a:rPr lang="en-US" sz="2800" dirty="0" smtClean="0"/>
              <a:t>Characterizing sequence of change, especially in preclinical and early stages</a:t>
            </a:r>
          </a:p>
          <a:p>
            <a:pPr lvl="1"/>
            <a:r>
              <a:rPr lang="en-US" sz="2800" dirty="0" smtClean="0"/>
              <a:t>Identifying important subgroups in MCI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421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Predictors of progression from MCI to AD within 24 months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72111872"/>
              </p:ext>
            </p:extLst>
          </p:nvPr>
        </p:nvGraphicFramePr>
        <p:xfrm>
          <a:off x="685800" y="1676404"/>
          <a:ext cx="3657599" cy="4679315"/>
        </p:xfrm>
        <a:graphic>
          <a:graphicData uri="http://schemas.openxmlformats.org/drawingml/2006/table">
            <a:tbl>
              <a:tblPr/>
              <a:tblGrid>
                <a:gridCol w="16765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95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1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713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713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 Size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FDG-R-UCB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CD5B4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AV45-R-UCB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CD5B4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 thickness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CD5B4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Hpc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CD5B4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CSF pTau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CSF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abeta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CSF tau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 vol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Ventricles vol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Whole brain vol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 mat hyp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191000" cy="471830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Measures with highest effect size for predicting progression are at top</a:t>
            </a:r>
          </a:p>
          <a:p>
            <a:r>
              <a:rPr lang="en-US" dirty="0" smtClean="0"/>
              <a:t>Effect size: how many SD separate the means for those that progress and those that do not</a:t>
            </a:r>
          </a:p>
          <a:p>
            <a:r>
              <a:rPr lang="en-US" dirty="0" smtClean="0"/>
              <a:t>Measures sharing colored bar are not significantly different after multiple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8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Predictors of change in ADAS-Cog in MCI (n=328)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42566200"/>
              </p:ext>
            </p:extLst>
          </p:nvPr>
        </p:nvGraphicFramePr>
        <p:xfrm>
          <a:off x="228601" y="1752601"/>
          <a:ext cx="4876801" cy="3345212"/>
        </p:xfrm>
        <a:graphic>
          <a:graphicData uri="http://schemas.openxmlformats.org/drawingml/2006/table">
            <a:tbl>
              <a:tblPr/>
              <a:tblGrid>
                <a:gridCol w="12373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24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27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57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571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0571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571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0571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0571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Marker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Correlation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FDG-R-UCB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-0.32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thickness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-0.25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AV45-R-UCB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CSF pTau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CSF tau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CSF abeta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-0.15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Hpc vol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-0.14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&lt;0.01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Ventricles vol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 vol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-0.09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Whole brain vol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673352"/>
            <a:ext cx="3657600" cy="471830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Many baseline markers correlated with increase in ADAS-Cog</a:t>
            </a:r>
          </a:p>
          <a:p>
            <a:r>
              <a:rPr lang="en-US" dirty="0" smtClean="0"/>
              <a:t>The same top 3 as for progression to AD</a:t>
            </a:r>
          </a:p>
          <a:p>
            <a:r>
              <a:rPr lang="en-US" dirty="0" smtClean="0"/>
              <a:t>Measures sharing colored bar are not different after multiple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Promising biomarkers for prediction in MCI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different brain markers have at least a 1-SD difference between the baseline means for those that progress and those that do not and also correlate (|</a:t>
            </a:r>
            <a:r>
              <a:rPr lang="en-US" i="1" dirty="0" smtClean="0"/>
              <a:t>r</a:t>
            </a:r>
            <a:r>
              <a:rPr lang="en-US" dirty="0" smtClean="0"/>
              <a:t>| ≥ 0.2) with ADAS-Cog change</a:t>
            </a:r>
          </a:p>
          <a:p>
            <a:pPr lvl="1"/>
            <a:r>
              <a:rPr lang="en-US" dirty="0" smtClean="0"/>
              <a:t>FDG-PET summary measure (UC Berkeley)</a:t>
            </a:r>
          </a:p>
          <a:p>
            <a:pPr lvl="1"/>
            <a:r>
              <a:rPr lang="en-US" dirty="0" smtClean="0"/>
              <a:t>AV45 cortical summary measure (UC Berkeley)</a:t>
            </a:r>
          </a:p>
          <a:p>
            <a:pPr lvl="1"/>
            <a:r>
              <a:rPr lang="en-US" dirty="0" smtClean="0"/>
              <a:t>Entorhinal cortex thickness (UCSF, </a:t>
            </a:r>
            <a:r>
              <a:rPr lang="en-US" dirty="0" err="1" smtClean="0"/>
              <a:t>FreeSurfer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These markers, singly or in combination, could be used to improve clinical trial design by:</a:t>
            </a:r>
          </a:p>
          <a:p>
            <a:pPr lvl="1"/>
            <a:r>
              <a:rPr lang="en-US" dirty="0" smtClean="0"/>
              <a:t>Inclusion of people more likely to progress</a:t>
            </a:r>
          </a:p>
          <a:p>
            <a:pPr lvl="1"/>
            <a:r>
              <a:rPr lang="en-US" dirty="0" smtClean="0"/>
              <a:t>Exclusion of people more likely to stay stable, or </a:t>
            </a:r>
          </a:p>
          <a:p>
            <a:pPr lvl="1"/>
            <a:r>
              <a:rPr lang="en-US" dirty="0" smtClean="0"/>
              <a:t>Stratifying by risk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1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Assessing biomarkers in NC is harder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Prediction of short-term progression to MCI is much weaker than MCI to AD</a:t>
            </a:r>
          </a:p>
          <a:p>
            <a:r>
              <a:rPr lang="en-US" sz="2800" dirty="0" smtClean="0"/>
              <a:t>Short-term change in ADAS-Cog is smaller and more variable, so harder to predict</a:t>
            </a:r>
          </a:p>
          <a:p>
            <a:r>
              <a:rPr lang="en-US" sz="2800" dirty="0" smtClean="0"/>
              <a:t>Instead, will see what does change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39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Signal-to-noise properties of 1-year change in NC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098725"/>
              </p:ext>
            </p:extLst>
          </p:nvPr>
        </p:nvGraphicFramePr>
        <p:xfrm>
          <a:off x="152400" y="1676400"/>
          <a:ext cx="5257797" cy="4772325"/>
        </p:xfrm>
        <a:graphic>
          <a:graphicData uri="http://schemas.openxmlformats.org/drawingml/2006/table">
            <a:tbl>
              <a:tblPr/>
              <a:tblGrid>
                <a:gridCol w="15694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54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4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1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1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1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2411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11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11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411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21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Marker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n/group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91" marR="9291" marT="929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CSF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Abeta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rate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13546</a:t>
                      </a:r>
                    </a:p>
                  </a:txBody>
                  <a:tcPr marL="9291" marR="9291" marT="929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WMHYP rate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7382</a:t>
                      </a:r>
                    </a:p>
                  </a:txBody>
                  <a:tcPr marL="9291" marR="9291" marT="929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AV45 rate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6873</a:t>
                      </a:r>
                    </a:p>
                  </a:txBody>
                  <a:tcPr marL="9291" marR="9291" marT="929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 volume rate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3810</a:t>
                      </a:r>
                    </a:p>
                  </a:txBody>
                  <a:tcPr marL="9291" marR="9291" marT="929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TOTAL13 rate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3223</a:t>
                      </a:r>
                    </a:p>
                  </a:txBody>
                  <a:tcPr marL="9291" marR="9291" marT="929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Hippocampal vol rate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3173</a:t>
                      </a:r>
                    </a:p>
                  </a:txBody>
                  <a:tcPr marL="9291" marR="9291" marT="929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CDR-sb rate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2880</a:t>
                      </a:r>
                    </a:p>
                  </a:txBody>
                  <a:tcPr marL="9291" marR="9291" marT="929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MMSE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1582</a:t>
                      </a:r>
                    </a:p>
                  </a:txBody>
                  <a:tcPr marL="9291" marR="9291" marT="929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CSF Tau rate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1548</a:t>
                      </a:r>
                    </a:p>
                  </a:txBody>
                  <a:tcPr marL="9291" marR="9291" marT="929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CSF PTau rate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1389</a:t>
                      </a:r>
                    </a:p>
                  </a:txBody>
                  <a:tcPr marL="9291" marR="9291" marT="929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 thickness rate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1130</a:t>
                      </a:r>
                    </a:p>
                  </a:txBody>
                  <a:tcPr marL="9291" marR="9291" marT="929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Whole brain vol rate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947</a:t>
                      </a:r>
                    </a:p>
                  </a:txBody>
                  <a:tcPr marL="9291" marR="9291" marT="929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TBM rate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516</a:t>
                      </a:r>
                    </a:p>
                  </a:txBody>
                  <a:tcPr marL="9291" marR="9291" marT="929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19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Ventricles vol rate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397</a:t>
                      </a:r>
                    </a:p>
                  </a:txBody>
                  <a:tcPr marL="9291" marR="9291" marT="929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91" marR="9291" marT="92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1673352"/>
            <a:ext cx="3276600" cy="47183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Sample size required for 1-yr trial in NC to detect 25% reduction in change</a:t>
            </a:r>
          </a:p>
          <a:p>
            <a:r>
              <a:rPr lang="en-US" dirty="0" smtClean="0"/>
              <a:t>Best precision (smallest sample size) at bottom</a:t>
            </a:r>
          </a:p>
          <a:p>
            <a:r>
              <a:rPr lang="en-US" dirty="0" smtClean="0"/>
              <a:t>Measures sharing colored bar are not significantly different after multiple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8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Validating change in markers: correlation with ADAS-Cog change in NC (n=206)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41483648"/>
              </p:ext>
            </p:extLst>
          </p:nvPr>
        </p:nvGraphicFramePr>
        <p:xfrm>
          <a:off x="152400" y="1828800"/>
          <a:ext cx="5181603" cy="34249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43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48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8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48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2481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481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481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Marker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Correlation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AV45-R-UCB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0.049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 thickness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-0.12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 vol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-0.12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0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CSF abeta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-0.08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CSF ptau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Hpc vol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-0.07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CSF tau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-0.06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FDG-R-UCB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Ventricles vol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-0.05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Whole brain vol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</a:t>
                      </a:r>
                    </a:p>
                  </a:txBody>
                  <a:tcPr marL="9042" marR="9042" marT="90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042" marR="9042" marT="90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673352"/>
            <a:ext cx="3657600" cy="47183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Increase in AV45 correlated with increase in ADAS-Cog</a:t>
            </a:r>
          </a:p>
          <a:p>
            <a:r>
              <a:rPr lang="en-US" dirty="0" smtClean="0"/>
              <a:t>No other association is significant</a:t>
            </a:r>
          </a:p>
          <a:p>
            <a:r>
              <a:rPr lang="en-US" dirty="0" smtClean="0"/>
              <a:t>Measures sharing colored bar are not significantly different after multiple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2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Promising markers for prediction in 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Less consistent than in MCI</a:t>
            </a:r>
          </a:p>
          <a:p>
            <a:r>
              <a:rPr lang="en-US" sz="2800" dirty="0" smtClean="0"/>
              <a:t>Some imaging measures have promising signal-to-noise ratios</a:t>
            </a:r>
          </a:p>
          <a:p>
            <a:pPr lvl="1"/>
            <a:r>
              <a:rPr lang="en-US" sz="2400" dirty="0" smtClean="0"/>
              <a:t>Ventricular volume (</a:t>
            </a:r>
            <a:r>
              <a:rPr lang="en-US" sz="2400" dirty="0" err="1" smtClean="0"/>
              <a:t>FreeSurfer</a:t>
            </a:r>
            <a:r>
              <a:rPr lang="en-US" sz="2400" dirty="0" smtClean="0"/>
              <a:t>, UCSF)</a:t>
            </a:r>
          </a:p>
          <a:p>
            <a:pPr lvl="1"/>
            <a:r>
              <a:rPr lang="en-US" sz="2400" dirty="0" smtClean="0"/>
              <a:t>TBM (Mayo)</a:t>
            </a:r>
          </a:p>
          <a:p>
            <a:pPr lvl="1"/>
            <a:r>
              <a:rPr lang="en-US" sz="2400" dirty="0" smtClean="0"/>
              <a:t>Not as correlated with change in ADAS-Cog</a:t>
            </a:r>
          </a:p>
          <a:p>
            <a:r>
              <a:rPr lang="en-US" sz="2800" dirty="0" smtClean="0"/>
              <a:t>Change in AV45 summary measure most correlated with change in ADAS-Cog</a:t>
            </a:r>
          </a:p>
          <a:p>
            <a:r>
              <a:rPr lang="en-US" sz="2800" dirty="0" smtClean="0"/>
              <a:t>Best marker to use in NC depends on goal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9587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385</TotalTime>
  <Words>1119</Words>
  <Application>Microsoft Office PowerPoint</Application>
  <PresentationFormat>On-screen Show (4:3)</PresentationFormat>
  <Paragraphs>508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BIOSTATISTICS Core ADNI 2 Summary &amp; ADNI3 Plans</vt:lpstr>
      <vt:lpstr>ADNI2 Results: Highlights</vt:lpstr>
      <vt:lpstr>Predictors of progression from MCI to AD within 24 months </vt:lpstr>
      <vt:lpstr>Predictors of change in ADAS-Cog in MCI (n=328)</vt:lpstr>
      <vt:lpstr>Promising biomarkers for prediction in MCI</vt:lpstr>
      <vt:lpstr>Assessing biomarkers in NC is harder</vt:lpstr>
      <vt:lpstr>Signal-to-noise properties of 1-year change in NC</vt:lpstr>
      <vt:lpstr>Validating change in markers: correlation with ADAS-Cog change in NC (n=206)</vt:lpstr>
      <vt:lpstr>Promising markers for prediction in NC</vt:lpstr>
      <vt:lpstr>What about sequences of change in markers in NC and MCI?</vt:lpstr>
      <vt:lpstr>Determining number of clusters </vt:lpstr>
      <vt:lpstr>Calinski-Harabasz grouping</vt:lpstr>
      <vt:lpstr>Clinical relevance grouping</vt:lpstr>
      <vt:lpstr>What about subgroups in MCI ?</vt:lpstr>
      <vt:lpstr>Spaghetti plots of ADAS-Cog</vt:lpstr>
      <vt:lpstr>Bayesian Latent Time Joint Mixed-Models</vt:lpstr>
      <vt:lpstr>Preclinical progression</vt:lpstr>
      <vt:lpstr>ADNI3: toward better clinical trials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BIOSTATISTICS Core ADNI 2 Summary</dc:title>
  <dc:creator>Danielle Harvey</dc:creator>
  <cp:lastModifiedBy>Julie Dolci</cp:lastModifiedBy>
  <cp:revision>30</cp:revision>
  <dcterms:created xsi:type="dcterms:W3CDTF">2017-04-17T20:38:51Z</dcterms:created>
  <dcterms:modified xsi:type="dcterms:W3CDTF">2018-04-13T23:15:30Z</dcterms:modified>
</cp:coreProperties>
</file>