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2">
  <p:sldMasterIdLst>
    <p:sldMasterId id="2147483655" r:id="rId1"/>
  </p:sldMasterIdLst>
  <p:notesMasterIdLst>
    <p:notesMasterId r:id="rId13"/>
  </p:notesMasterIdLst>
  <p:handoutMasterIdLst>
    <p:handoutMasterId r:id="rId14"/>
  </p:handoutMasterIdLst>
  <p:sldIdLst>
    <p:sldId id="4376" r:id="rId2"/>
    <p:sldId id="4567" r:id="rId3"/>
    <p:sldId id="4581" r:id="rId4"/>
    <p:sldId id="4582" r:id="rId5"/>
    <p:sldId id="4583" r:id="rId6"/>
    <p:sldId id="4585" r:id="rId7"/>
    <p:sldId id="4588" r:id="rId8"/>
    <p:sldId id="4481" r:id="rId9"/>
    <p:sldId id="4570" r:id="rId10"/>
    <p:sldId id="4589" r:id="rId11"/>
    <p:sldId id="4591" r:id="rId12"/>
  </p:sldIdLst>
  <p:sldSz cx="9144000" cy="5143500" type="screen16x9"/>
  <p:notesSz cx="9232900" cy="6934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1pPr>
    <a:lvl2pPr marL="38971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2pPr>
    <a:lvl3pPr marL="77943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3pPr>
    <a:lvl4pPr marL="116915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4pPr>
    <a:lvl5pPr marL="155886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5pPr>
    <a:lvl6pPr marL="1948586" algn="l" defTabSz="779435" rtl="0" eaLnBrk="1" latinLnBrk="0" hangingPunct="1"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6pPr>
    <a:lvl7pPr marL="2338304" algn="l" defTabSz="779435" rtl="0" eaLnBrk="1" latinLnBrk="0" hangingPunct="1"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7pPr>
    <a:lvl8pPr marL="2728021" algn="l" defTabSz="779435" rtl="0" eaLnBrk="1" latinLnBrk="0" hangingPunct="1"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8pPr>
    <a:lvl9pPr marL="3117738" algn="l" defTabSz="779435" rtl="0" eaLnBrk="1" latinLnBrk="0" hangingPunct="1"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33"/>
    <a:srgbClr val="FF0000"/>
    <a:srgbClr val="00FF00"/>
    <a:srgbClr val="339933"/>
    <a:srgbClr val="9999FF"/>
    <a:srgbClr val="080808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73" autoAdjust="0"/>
    <p:restoredTop sz="94569" autoAdjust="0"/>
  </p:normalViewPr>
  <p:slideViewPr>
    <p:cSldViewPr>
      <p:cViewPr>
        <p:scale>
          <a:sx n="80" d="100"/>
          <a:sy n="80" d="100"/>
        </p:scale>
        <p:origin x="-3384" y="-1590"/>
      </p:cViewPr>
      <p:guideLst>
        <p:guide orient="horz" pos="1620"/>
        <p:guide orient="horz" pos="515"/>
        <p:guide orient="horz" pos="1288"/>
        <p:guide orient="horz" pos="2725"/>
        <p:guide orient="horz" pos="29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816" y="-78"/>
      </p:cViewPr>
      <p:guideLst>
        <p:guide orient="horz" pos="2184"/>
        <p:guide pos="29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371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1900" y="3292475"/>
            <a:ext cx="6769100" cy="312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5345" rIns="92309" bIns="453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09813" y="522288"/>
            <a:ext cx="4614862" cy="2597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82449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9717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7943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691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58869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48586" algn="l" defTabSz="7794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8304" algn="l" defTabSz="7794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8021" algn="l" defTabSz="7794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738" algn="l" defTabSz="7794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1114" cy="5137409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3" y="2317"/>
                <a:ext cx="1245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248 h 1906"/>
                <a:gd name="T4" fmla="*/ 5848 w 5740"/>
                <a:gd name="T5" fmla="*/ 1248 h 1906"/>
                <a:gd name="T6" fmla="*/ 584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08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512" y="1302322"/>
            <a:ext cx="7772977" cy="1441203"/>
          </a:xfrm>
        </p:spPr>
        <p:txBody>
          <a:bodyPr/>
          <a:lstStyle>
            <a:lvl1pPr>
              <a:defRPr sz="51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2708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023" y="2914082"/>
            <a:ext cx="6401955" cy="131450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489" y="4686653"/>
            <a:ext cx="2133023" cy="356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489" y="4689089"/>
            <a:ext cx="2895023" cy="356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489" y="4691526"/>
            <a:ext cx="2133023" cy="356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102E1-DB8E-4B14-9166-5C8BCFA92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6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87D4E-95B1-484C-A295-C26AEDC6B5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77" y="205887"/>
            <a:ext cx="2056535" cy="43881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489" y="205887"/>
            <a:ext cx="6033943" cy="43881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ACD39-E868-4456-AA4B-100EEC473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89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489" y="205887"/>
            <a:ext cx="8229023" cy="43881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F3EF5-AC1A-4F9C-9206-45B4C148C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8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E2046-5541-494C-9FA4-4294C9514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5" y="3305144"/>
            <a:ext cx="7771534" cy="1022121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5" y="2179470"/>
            <a:ext cx="7771534" cy="1125674"/>
          </a:xfrm>
        </p:spPr>
        <p:txBody>
          <a:bodyPr anchor="b"/>
          <a:lstStyle>
            <a:lvl1pPr marL="0" indent="0">
              <a:buNone/>
              <a:defRPr sz="1700"/>
            </a:lvl1pPr>
            <a:lvl2pPr marL="389717" indent="0">
              <a:buNone/>
              <a:defRPr sz="1500"/>
            </a:lvl2pPr>
            <a:lvl3pPr marL="779435" indent="0">
              <a:buNone/>
              <a:defRPr sz="1400"/>
            </a:lvl3pPr>
            <a:lvl4pPr marL="1169152" indent="0">
              <a:buNone/>
              <a:defRPr sz="1200"/>
            </a:lvl4pPr>
            <a:lvl5pPr marL="1558869" indent="0">
              <a:buNone/>
              <a:defRPr sz="1200"/>
            </a:lvl5pPr>
            <a:lvl6pPr marL="1948586" indent="0">
              <a:buNone/>
              <a:defRPr sz="1200"/>
            </a:lvl6pPr>
            <a:lvl7pPr marL="2338304" indent="0">
              <a:buNone/>
              <a:defRPr sz="1200"/>
            </a:lvl7pPr>
            <a:lvl8pPr marL="2728021" indent="0">
              <a:buNone/>
              <a:defRPr sz="1200"/>
            </a:lvl8pPr>
            <a:lvl9pPr marL="311773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86987-D4FB-4965-AA42-3FEC0FBF3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489" y="1199988"/>
            <a:ext cx="4045238" cy="33940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273" y="1199988"/>
            <a:ext cx="4045239" cy="33940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714B6-CE41-49B9-AEDB-86B7FADFF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1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151258"/>
            <a:ext cx="4039465" cy="47999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717" indent="0">
              <a:buNone/>
              <a:defRPr sz="1700" b="1"/>
            </a:lvl2pPr>
            <a:lvl3pPr marL="779435" indent="0">
              <a:buNone/>
              <a:defRPr sz="1500" b="1"/>
            </a:lvl3pPr>
            <a:lvl4pPr marL="1169152" indent="0">
              <a:buNone/>
              <a:defRPr sz="1400" b="1"/>
            </a:lvl4pPr>
            <a:lvl5pPr marL="1558869" indent="0">
              <a:buNone/>
              <a:defRPr sz="1400" b="1"/>
            </a:lvl5pPr>
            <a:lvl6pPr marL="1948586" indent="0">
              <a:buNone/>
              <a:defRPr sz="1400" b="1"/>
            </a:lvl6pPr>
            <a:lvl7pPr marL="2338304" indent="0">
              <a:buNone/>
              <a:defRPr sz="1400" b="1"/>
            </a:lvl7pPr>
            <a:lvl8pPr marL="2728021" indent="0">
              <a:buNone/>
              <a:defRPr sz="1400" b="1"/>
            </a:lvl8pPr>
            <a:lvl9pPr marL="3117738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89" y="1631252"/>
            <a:ext cx="4039465" cy="296281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03" y="1151258"/>
            <a:ext cx="4040909" cy="47999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717" indent="0">
              <a:buNone/>
              <a:defRPr sz="1700" b="1"/>
            </a:lvl2pPr>
            <a:lvl3pPr marL="779435" indent="0">
              <a:buNone/>
              <a:defRPr sz="1500" b="1"/>
            </a:lvl3pPr>
            <a:lvl4pPr marL="1169152" indent="0">
              <a:buNone/>
              <a:defRPr sz="1400" b="1"/>
            </a:lvl4pPr>
            <a:lvl5pPr marL="1558869" indent="0">
              <a:buNone/>
              <a:defRPr sz="1400" b="1"/>
            </a:lvl5pPr>
            <a:lvl6pPr marL="1948586" indent="0">
              <a:buNone/>
              <a:defRPr sz="1400" b="1"/>
            </a:lvl6pPr>
            <a:lvl7pPr marL="2338304" indent="0">
              <a:buNone/>
              <a:defRPr sz="1400" b="1"/>
            </a:lvl7pPr>
            <a:lvl8pPr marL="2728021" indent="0">
              <a:buNone/>
              <a:defRPr sz="1400" b="1"/>
            </a:lvl8pPr>
            <a:lvl9pPr marL="3117738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03" y="1631252"/>
            <a:ext cx="4040909" cy="296281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6BC57-D645-4EF0-A5A1-96CC0D447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3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FE575-2B04-48CA-84C1-EB1535889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4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F912D-47D2-4C4C-A502-7C9E3FB420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1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204668"/>
            <a:ext cx="3007591" cy="87105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2" y="204668"/>
            <a:ext cx="5111750" cy="4389397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89" y="1075725"/>
            <a:ext cx="3007591" cy="3518339"/>
          </a:xfrm>
        </p:spPr>
        <p:txBody>
          <a:bodyPr/>
          <a:lstStyle>
            <a:lvl1pPr marL="0" indent="0">
              <a:buNone/>
              <a:defRPr sz="1200"/>
            </a:lvl1pPr>
            <a:lvl2pPr marL="389717" indent="0">
              <a:buNone/>
              <a:defRPr sz="1000"/>
            </a:lvl2pPr>
            <a:lvl3pPr marL="779435" indent="0">
              <a:buNone/>
              <a:defRPr sz="900"/>
            </a:lvl3pPr>
            <a:lvl4pPr marL="1169152" indent="0">
              <a:buNone/>
              <a:defRPr sz="800"/>
            </a:lvl4pPr>
            <a:lvl5pPr marL="1558869" indent="0">
              <a:buNone/>
              <a:defRPr sz="800"/>
            </a:lvl5pPr>
            <a:lvl6pPr marL="1948586" indent="0">
              <a:buNone/>
              <a:defRPr sz="800"/>
            </a:lvl6pPr>
            <a:lvl7pPr marL="2338304" indent="0">
              <a:buNone/>
              <a:defRPr sz="800"/>
            </a:lvl7pPr>
            <a:lvl8pPr marL="2728021" indent="0">
              <a:buNone/>
              <a:defRPr sz="800"/>
            </a:lvl8pPr>
            <a:lvl9pPr marL="311773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E19DE-BDAD-4513-8E9A-4A4FD5777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32" y="3599963"/>
            <a:ext cx="5486977" cy="42517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32" y="459285"/>
            <a:ext cx="5486977" cy="3085856"/>
          </a:xfrm>
        </p:spPr>
        <p:txBody>
          <a:bodyPr/>
          <a:lstStyle>
            <a:lvl1pPr marL="0" indent="0">
              <a:buNone/>
              <a:defRPr sz="2700"/>
            </a:lvl1pPr>
            <a:lvl2pPr marL="389717" indent="0">
              <a:buNone/>
              <a:defRPr sz="2400"/>
            </a:lvl2pPr>
            <a:lvl3pPr marL="779435" indent="0">
              <a:buNone/>
              <a:defRPr sz="2000"/>
            </a:lvl3pPr>
            <a:lvl4pPr marL="1169152" indent="0">
              <a:buNone/>
              <a:defRPr sz="1700"/>
            </a:lvl4pPr>
            <a:lvl5pPr marL="1558869" indent="0">
              <a:buNone/>
              <a:defRPr sz="1700"/>
            </a:lvl5pPr>
            <a:lvl6pPr marL="1948586" indent="0">
              <a:buNone/>
              <a:defRPr sz="1700"/>
            </a:lvl6pPr>
            <a:lvl7pPr marL="2338304" indent="0">
              <a:buNone/>
              <a:defRPr sz="1700"/>
            </a:lvl7pPr>
            <a:lvl8pPr marL="2728021" indent="0">
              <a:buNone/>
              <a:defRPr sz="1700"/>
            </a:lvl8pPr>
            <a:lvl9pPr marL="3117738" indent="0">
              <a:buNone/>
              <a:defRPr sz="1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32" y="4025136"/>
            <a:ext cx="5486977" cy="604258"/>
          </a:xfrm>
        </p:spPr>
        <p:txBody>
          <a:bodyPr/>
          <a:lstStyle>
            <a:lvl1pPr marL="0" indent="0">
              <a:buNone/>
              <a:defRPr sz="1200"/>
            </a:lvl1pPr>
            <a:lvl2pPr marL="389717" indent="0">
              <a:buNone/>
              <a:defRPr sz="1000"/>
            </a:lvl2pPr>
            <a:lvl3pPr marL="779435" indent="0">
              <a:buNone/>
              <a:defRPr sz="900"/>
            </a:lvl3pPr>
            <a:lvl4pPr marL="1169152" indent="0">
              <a:buNone/>
              <a:defRPr sz="800"/>
            </a:lvl4pPr>
            <a:lvl5pPr marL="1558869" indent="0">
              <a:buNone/>
              <a:defRPr sz="800"/>
            </a:lvl5pPr>
            <a:lvl6pPr marL="1948586" indent="0">
              <a:buNone/>
              <a:defRPr sz="800"/>
            </a:lvl6pPr>
            <a:lvl7pPr marL="2338304" indent="0">
              <a:buNone/>
              <a:defRPr sz="800"/>
            </a:lvl7pPr>
            <a:lvl8pPr marL="2728021" indent="0">
              <a:buNone/>
              <a:defRPr sz="800"/>
            </a:lvl8pPr>
            <a:lvl9pPr marL="311773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F1EB9-4B40-4E23-A1E6-D25C5CA415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489" y="4689089"/>
            <a:ext cx="2133023" cy="35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934" tIns="38967" rIns="77934" bIns="3896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60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489" y="4686653"/>
            <a:ext cx="2133023" cy="35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934" tIns="38967" rIns="77934" bIns="3896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fld id="{19D17DA8-D0CC-4AB2-82D1-03FF5D2FD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1114" cy="5137409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605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605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6056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058" name="Freeform 10"/>
              <p:cNvSpPr>
                <a:spLocks/>
              </p:cNvSpPr>
              <p:nvPr/>
            </p:nvSpPr>
            <p:spPr bwMode="hidden">
              <a:xfrm>
                <a:off x="4503" y="2317"/>
                <a:ext cx="1245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2605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248 h 1906"/>
                <a:gd name="T4" fmla="*/ 5848 w 5740"/>
                <a:gd name="T5" fmla="*/ 1248 h 1906"/>
                <a:gd name="T6" fmla="*/ 584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606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489" y="205887"/>
            <a:ext cx="8229023" cy="85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934" tIns="38967" rIns="77934" bIns="3896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606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489" y="4686653"/>
            <a:ext cx="2895023" cy="35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934" tIns="38967" rIns="77934" bIns="38967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606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489" y="1199988"/>
            <a:ext cx="8229023" cy="3394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934" tIns="38967" rIns="77934" bIns="38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5" r:id="rId1"/>
    <p:sldLayoutId id="2147483744" r:id="rId2"/>
    <p:sldLayoutId id="2147483743" r:id="rId3"/>
    <p:sldLayoutId id="2147483742" r:id="rId4"/>
    <p:sldLayoutId id="2147483741" r:id="rId5"/>
    <p:sldLayoutId id="2147483740" r:id="rId6"/>
    <p:sldLayoutId id="2147483739" r:id="rId7"/>
    <p:sldLayoutId id="2147483738" r:id="rId8"/>
    <p:sldLayoutId id="2147483737" r:id="rId9"/>
    <p:sldLayoutId id="2147483736" r:id="rId10"/>
    <p:sldLayoutId id="2147483735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389717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779435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169152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558869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292288" indent="-29228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7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633291" indent="-24357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974293" indent="-194859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364010" indent="-19485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17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753728" indent="-194859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7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143445" indent="-194859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7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533162" indent="-194859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7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2922880" indent="-194859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7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312597" indent="-194859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7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7794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717" algn="l" defTabSz="7794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435" algn="l" defTabSz="7794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9152" algn="l" defTabSz="7794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869" algn="l" defTabSz="7794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586" algn="l" defTabSz="7794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8304" algn="l" defTabSz="7794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8021" algn="l" defTabSz="7794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738" algn="l" defTabSz="7794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adni.loni.usc.edu/methods/documents/mri-protocol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adni.loni.usc.edu/methods/documents/mri-protocols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54182" y="-1219"/>
            <a:ext cx="7758545" cy="584766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solidFill>
                  <a:schemeClr val="hlink"/>
                </a:solidFill>
              </a:rPr>
              <a:t>MRI </a:t>
            </a:r>
            <a:r>
              <a:rPr lang="en-US" sz="3200" dirty="0" smtClean="0">
                <a:solidFill>
                  <a:schemeClr val="hlink"/>
                </a:solidFill>
              </a:rPr>
              <a:t>WW ADNI 2017</a:t>
            </a:r>
            <a:endParaRPr lang="en-US" sz="3200" dirty="0">
              <a:solidFill>
                <a:schemeClr val="hlink"/>
              </a:solidFill>
            </a:endParaRPr>
          </a:p>
        </p:txBody>
      </p:sp>
      <p:sp>
        <p:nvSpPr>
          <p:cNvPr id="271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637" y="825891"/>
            <a:ext cx="3186545" cy="4260459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u="sng" dirty="0" smtClean="0">
                <a:effectLst/>
              </a:rPr>
              <a:t>Mayo</a:t>
            </a:r>
            <a:r>
              <a:rPr lang="en-US" sz="2400" dirty="0" smtClean="0">
                <a:effectLst/>
              </a:rPr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600" dirty="0"/>
              <a:t>Cliff Jack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600" dirty="0"/>
              <a:t>Bret Borowski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600" dirty="0"/>
              <a:t>Matt Bernstein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600" dirty="0"/>
              <a:t>Arvin Forghanian-Arani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600" dirty="0"/>
              <a:t>Jeff Gunter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600" dirty="0"/>
              <a:t>Dave Jones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600" dirty="0"/>
              <a:t>Kejal Kantarci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600" dirty="0"/>
              <a:t>Rob Reid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600" dirty="0"/>
              <a:t>Denise Reyes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600" dirty="0"/>
              <a:t>Matt Senjem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600" dirty="0"/>
              <a:t>Kaely Thostenson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600" dirty="0"/>
              <a:t>Prashanthi Vemuri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1600" dirty="0"/>
              <a:t>Chad Ward </a:t>
            </a:r>
          </a:p>
        </p:txBody>
      </p:sp>
      <p:sp>
        <p:nvSpPr>
          <p:cNvPr id="2715652" name="Text Box 4"/>
          <p:cNvSpPr txBox="1">
            <a:spLocks noChangeArrowheads="1"/>
          </p:cNvSpPr>
          <p:nvPr/>
        </p:nvSpPr>
        <p:spPr bwMode="auto">
          <a:xfrm>
            <a:off x="4191000" y="666750"/>
            <a:ext cx="4814455" cy="4326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7943" tIns="38972" rIns="77943" bIns="38972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Funded MRI Investigators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Charlie DeCarli – UCD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Nick Fox – UCL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latin typeface="+mj-lt"/>
              </a:rPr>
              <a:t>Duygu Tosun </a:t>
            </a: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–  SFVA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Paul Thompson – </a:t>
            </a: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USC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Paul </a:t>
            </a:r>
            <a:r>
              <a:rPr lang="en-US" sz="1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Yuskevich</a:t>
            </a: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 - Penn</a:t>
            </a:r>
            <a:endParaRPr lang="en-US" sz="1600" dirty="0"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Danielle Harvey – </a:t>
            </a:r>
            <a:r>
              <a:rPr lang="en-US" sz="16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biostats</a:t>
            </a:r>
            <a:endParaRPr lang="en-US" sz="1600" dirty="0"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MR company scientists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Dan Rettmann (</a:t>
            </a: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Mayo) – </a:t>
            </a: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GE </a:t>
            </a:r>
            <a:endParaRPr lang="en-US" sz="1600" dirty="0" smtClean="0"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Pete Kollasch (Mayo)/Gunnar </a:t>
            </a: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Kruger </a:t>
            </a: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(</a:t>
            </a:r>
            <a:r>
              <a:rPr lang="en-US" sz="1600" dirty="0" err="1" smtClean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MGH</a:t>
            </a: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) – </a:t>
            </a: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Siemens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Yansong Zhao  </a:t>
            </a:r>
            <a:r>
              <a:rPr lang="en-US" sz="1600" dirty="0" smtClean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(BU) - Philips</a:t>
            </a:r>
            <a:endParaRPr lang="en-US" sz="16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193757"/>
            <a:ext cx="8381712" cy="1387393"/>
          </a:xfrm>
        </p:spPr>
        <p:txBody>
          <a:bodyPr/>
          <a:lstStyle/>
          <a:p>
            <a:r>
              <a:rPr lang="en-US" sz="2800" dirty="0"/>
              <a:t>Link to </a:t>
            </a:r>
            <a:r>
              <a:rPr lang="en-US" sz="2800" dirty="0" smtClean="0"/>
              <a:t>ADNI 3 protocol </a:t>
            </a:r>
            <a:r>
              <a:rPr lang="en-US" sz="2800" dirty="0"/>
              <a:t>PDFs: </a:t>
            </a:r>
            <a:r>
              <a:rPr lang="en-US" sz="2800" u="sng" dirty="0" smtClean="0">
                <a:effectLst/>
                <a:hlinkClick r:id="rId2"/>
              </a:rPr>
              <a:t>http</a:t>
            </a:r>
            <a:r>
              <a:rPr lang="en-US" sz="2800" u="sng" dirty="0">
                <a:effectLst/>
                <a:hlinkClick r:id="rId2"/>
              </a:rPr>
              <a:t>://adni.loni.usc.edu/methods/documents/mri-protocols/</a:t>
            </a:r>
            <a:r>
              <a:rPr lang="en-US" dirty="0">
                <a:effectLst/>
              </a:rPr>
              <a:t/>
            </a:r>
            <a:br>
              <a:rPr lang="en-US" dirty="0">
                <a:effectLst/>
              </a:rPr>
            </a:br>
            <a:endParaRPr lang="en-US" dirty="0"/>
          </a:p>
        </p:txBody>
      </p:sp>
      <p:pic>
        <p:nvPicPr>
          <p:cNvPr id="1026" name="Picture 2" descr="C:\Users\CRJ03\Desktop\ADNI3 Protocol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352549"/>
            <a:ext cx="7010400" cy="359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220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51" y="133350"/>
            <a:ext cx="9067800" cy="576944"/>
          </a:xfrm>
        </p:spPr>
        <p:txBody>
          <a:bodyPr/>
          <a:lstStyle/>
          <a:p>
            <a:r>
              <a:rPr lang="en-US" sz="4800" dirty="0" smtClean="0">
                <a:solidFill>
                  <a:srgbClr val="FFC000"/>
                </a:solidFill>
              </a:rPr>
              <a:t>ADNI-3 MRI Protocols Posters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264682"/>
            <a:ext cx="7848600" cy="1992869"/>
          </a:xfrm>
        </p:spPr>
        <p:txBody>
          <a:bodyPr/>
          <a:lstStyle/>
          <a:p>
            <a:r>
              <a:rPr lang="en-US" dirty="0" smtClean="0"/>
              <a:t>AIC: IC-P-137  Saturday, 12:15-13:30 </a:t>
            </a:r>
          </a:p>
          <a:p>
            <a:r>
              <a:rPr lang="en-US" sz="2000" dirty="0" smtClean="0"/>
              <a:t>(Poster #18496)</a:t>
            </a:r>
          </a:p>
          <a:p>
            <a:r>
              <a:rPr lang="en-US" dirty="0" smtClean="0"/>
              <a:t>AAIC: P4-242  Wednesday, 12:00-13:00</a:t>
            </a:r>
          </a:p>
          <a:p>
            <a:r>
              <a:rPr lang="en-US" sz="2000" dirty="0" smtClean="0"/>
              <a:t>(Poster # 16551)</a:t>
            </a:r>
          </a:p>
          <a:p>
            <a:r>
              <a:rPr lang="en-US" sz="2000" dirty="0" smtClean="0"/>
              <a:t>Posted to </a:t>
            </a:r>
            <a:r>
              <a:rPr lang="en-US" sz="2000" u="sng" dirty="0">
                <a:effectLst/>
                <a:hlinkClick r:id="rId2"/>
              </a:rPr>
              <a:t>http://adni.loni.usc.edu/methods/documents/mri-protocols/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89535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General overview – Jeff Gunter PhD</a:t>
            </a:r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1631" y="3574018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Diffusion MRI – Rob Reid PhD</a:t>
            </a:r>
            <a:endParaRPr lang="en-US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 bwMode="auto">
          <a:xfrm>
            <a:off x="838200" y="4024982"/>
            <a:ext cx="7772400" cy="1061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934" tIns="38967" rIns="77934" bIns="38967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None/>
              <a:defRPr sz="2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633291" indent="-24357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974293" indent="-19485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364010" indent="-19485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1753728" indent="-19485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143445" indent="-194859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533162" indent="-194859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2922880" indent="-194859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312597" indent="-194859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err="1" smtClean="0"/>
              <a:t>AAIC</a:t>
            </a:r>
            <a:r>
              <a:rPr lang="en-US" kern="0" dirty="0" smtClean="0"/>
              <a:t>: </a:t>
            </a:r>
            <a:r>
              <a:rPr lang="en-US" dirty="0" err="1">
                <a:effectLst/>
              </a:rPr>
              <a:t>P3</a:t>
            </a:r>
            <a:r>
              <a:rPr lang="en-US" dirty="0">
                <a:effectLst/>
              </a:rPr>
              <a:t>-09 </a:t>
            </a:r>
            <a:r>
              <a:rPr lang="en-US" kern="0" dirty="0" smtClean="0"/>
              <a:t>  Tuesday, 12:00-13:00</a:t>
            </a:r>
          </a:p>
          <a:p>
            <a:r>
              <a:rPr lang="en-US" sz="2000" kern="0" dirty="0" smtClean="0"/>
              <a:t>(Poster # 327)</a:t>
            </a:r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118184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3" y="57258"/>
            <a:ext cx="9074727" cy="994101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ADNI 3 </a:t>
            </a:r>
            <a:r>
              <a:rPr lang="en-US" dirty="0" smtClean="0">
                <a:solidFill>
                  <a:srgbClr val="FFC000"/>
                </a:solidFill>
              </a:rPr>
              <a:t>protocol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sz="2800" dirty="0" smtClean="0">
                <a:solidFill>
                  <a:srgbClr val="FFC000"/>
                </a:solidFill>
              </a:rPr>
              <a:t>all </a:t>
            </a:r>
            <a:r>
              <a:rPr lang="en-US" sz="2800" dirty="0" err="1">
                <a:solidFill>
                  <a:srgbClr val="FFC000"/>
                </a:solidFill>
              </a:rPr>
              <a:t>3T</a:t>
            </a:r>
            <a:r>
              <a:rPr lang="en-US" sz="2800" dirty="0">
                <a:solidFill>
                  <a:srgbClr val="FFC000"/>
                </a:solidFill>
              </a:rPr>
              <a:t>, all </a:t>
            </a:r>
            <a:r>
              <a:rPr lang="en-US" sz="2800" dirty="0" smtClean="0">
                <a:solidFill>
                  <a:srgbClr val="FFC000"/>
                </a:solidFill>
              </a:rPr>
              <a:t>8 sequences </a:t>
            </a:r>
            <a:r>
              <a:rPr lang="en-US" sz="2800" dirty="0">
                <a:solidFill>
                  <a:srgbClr val="FFC000"/>
                </a:solidFill>
              </a:rPr>
              <a:t>in all </a:t>
            </a:r>
            <a:r>
              <a:rPr lang="en-US" sz="2800" dirty="0" smtClean="0">
                <a:solidFill>
                  <a:srgbClr val="FFC000"/>
                </a:solidFill>
              </a:rPr>
              <a:t>subjects (where possible)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3" y="1123950"/>
            <a:ext cx="8769927" cy="3886200"/>
          </a:xfrm>
        </p:spPr>
        <p:txBody>
          <a:bodyPr/>
          <a:lstStyle/>
          <a:p>
            <a:r>
              <a:rPr lang="en-US" dirty="0" smtClean="0"/>
              <a:t>3D </a:t>
            </a:r>
            <a:r>
              <a:rPr lang="en-US" dirty="0" err="1" smtClean="0"/>
              <a:t>T1</a:t>
            </a:r>
            <a:r>
              <a:rPr lang="en-US" dirty="0" smtClean="0"/>
              <a:t> volume </a:t>
            </a:r>
          </a:p>
          <a:p>
            <a:r>
              <a:rPr lang="en-US" dirty="0" err="1" smtClean="0"/>
              <a:t>3D</a:t>
            </a:r>
            <a:r>
              <a:rPr lang="en-US" dirty="0" smtClean="0"/>
              <a:t> FLAIR  </a:t>
            </a:r>
          </a:p>
          <a:p>
            <a:r>
              <a:rPr lang="en-US" dirty="0" err="1" smtClean="0"/>
              <a:t>T2</a:t>
            </a:r>
            <a:r>
              <a:rPr lang="en-US" dirty="0" smtClean="0"/>
              <a:t>* GRE</a:t>
            </a:r>
          </a:p>
          <a:p>
            <a:r>
              <a:rPr lang="en-US" dirty="0" smtClean="0"/>
              <a:t>ASL – 3 possible sequences depending on model</a:t>
            </a:r>
          </a:p>
          <a:p>
            <a:r>
              <a:rPr lang="en-US" dirty="0" err="1" smtClean="0"/>
              <a:t>TF</a:t>
            </a:r>
            <a:r>
              <a:rPr lang="en-US" dirty="0"/>
              <a:t>-fMRI - advanced and </a:t>
            </a:r>
            <a:r>
              <a:rPr lang="en-US" dirty="0" smtClean="0"/>
              <a:t>basic versions</a:t>
            </a:r>
          </a:p>
          <a:p>
            <a:r>
              <a:rPr lang="en-US" dirty="0" smtClean="0"/>
              <a:t>Field map</a:t>
            </a:r>
          </a:p>
          <a:p>
            <a:r>
              <a:rPr lang="en-US" dirty="0" err="1" smtClean="0"/>
              <a:t>dMRI</a:t>
            </a:r>
            <a:r>
              <a:rPr lang="en-US" dirty="0"/>
              <a:t> - advanced and </a:t>
            </a:r>
            <a:r>
              <a:rPr lang="en-US" dirty="0" smtClean="0"/>
              <a:t>basic versions</a:t>
            </a:r>
            <a:endParaRPr lang="en-US" dirty="0"/>
          </a:p>
          <a:p>
            <a:r>
              <a:rPr lang="en-US" dirty="0" smtClean="0"/>
              <a:t>Coronal high resolution </a:t>
            </a:r>
            <a:r>
              <a:rPr lang="en-US" dirty="0" err="1" smtClean="0"/>
              <a:t>T2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857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57258"/>
            <a:ext cx="8229023" cy="494613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3D </a:t>
            </a:r>
            <a:r>
              <a:rPr lang="en-US" dirty="0" err="1" smtClean="0">
                <a:solidFill>
                  <a:srgbClr val="FFC000"/>
                </a:solidFill>
              </a:rPr>
              <a:t>T1</a:t>
            </a:r>
            <a:r>
              <a:rPr lang="en-US" dirty="0" smtClean="0">
                <a:solidFill>
                  <a:srgbClr val="FFC000"/>
                </a:solidFill>
              </a:rPr>
              <a:t>: Change from ADNI 2 to 3</a:t>
            </a:r>
            <a:endParaRPr lang="en-US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5931"/>
            <a:ext cx="9155545" cy="3067420"/>
          </a:xfrm>
        </p:spPr>
        <p:txBody>
          <a:bodyPr/>
          <a:lstStyle/>
          <a:p>
            <a:r>
              <a:rPr lang="en-US" dirty="0" smtClean="0"/>
              <a:t>ADNI 2</a:t>
            </a:r>
          </a:p>
          <a:p>
            <a:pPr lvl="1"/>
            <a:r>
              <a:rPr lang="en-US" dirty="0" err="1" smtClean="0"/>
              <a:t>Unaccelerated</a:t>
            </a:r>
            <a:r>
              <a:rPr lang="en-US" dirty="0" smtClean="0"/>
              <a:t> and </a:t>
            </a:r>
            <a:r>
              <a:rPr lang="en-US" dirty="0" err="1" smtClean="0"/>
              <a:t>2x</a:t>
            </a:r>
            <a:r>
              <a:rPr lang="en-US" dirty="0" smtClean="0"/>
              <a:t> accelerated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all </a:t>
            </a:r>
            <a:r>
              <a:rPr lang="en-US" dirty="0" smtClean="0"/>
              <a:t>platforms</a:t>
            </a:r>
          </a:p>
          <a:p>
            <a:r>
              <a:rPr lang="en-US" dirty="0" smtClean="0"/>
              <a:t>ADNI 3</a:t>
            </a:r>
          </a:p>
          <a:p>
            <a:pPr lvl="1"/>
            <a:r>
              <a:rPr lang="en-US" dirty="0" err="1"/>
              <a:t>2x</a:t>
            </a:r>
            <a:r>
              <a:rPr lang="en-US" dirty="0"/>
              <a:t> </a:t>
            </a:r>
            <a:r>
              <a:rPr lang="en-US" dirty="0" smtClean="0"/>
              <a:t>accelerated</a:t>
            </a:r>
          </a:p>
          <a:p>
            <a:pPr lvl="1"/>
            <a:r>
              <a:rPr lang="en-US" dirty="0" smtClean="0"/>
              <a:t>All platforms</a:t>
            </a:r>
          </a:p>
          <a:p>
            <a:pPr lvl="1"/>
            <a:r>
              <a:rPr lang="en-US" dirty="0" smtClean="0"/>
              <a:t>Slight resolution improvement – </a:t>
            </a:r>
            <a:r>
              <a:rPr lang="en-US" dirty="0" err="1" smtClean="0"/>
              <a:t>1mm</a:t>
            </a:r>
            <a:r>
              <a:rPr lang="en-US" dirty="0" smtClean="0"/>
              <a:t> cubed</a:t>
            </a:r>
          </a:p>
        </p:txBody>
      </p:sp>
    </p:spTree>
    <p:extLst>
      <p:ext uri="{BB962C8B-B14F-4D97-AF65-F5344CB8AC3E}">
        <p14:creationId xmlns:p14="http://schemas.microsoft.com/office/powerpoint/2010/main" val="147940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57258"/>
            <a:ext cx="8229023" cy="494613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FLAIR: </a:t>
            </a:r>
            <a:r>
              <a:rPr lang="en-US" dirty="0">
                <a:solidFill>
                  <a:srgbClr val="FFC000"/>
                </a:solidFill>
              </a:rPr>
              <a:t>Change from ADNI 2 to 3</a:t>
            </a:r>
            <a:endParaRPr lang="en-US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04530"/>
            <a:ext cx="9155545" cy="2991220"/>
          </a:xfrm>
        </p:spPr>
        <p:txBody>
          <a:bodyPr/>
          <a:lstStyle/>
          <a:p>
            <a:r>
              <a:rPr lang="en-US" dirty="0" smtClean="0"/>
              <a:t>ADNI 2</a:t>
            </a:r>
          </a:p>
          <a:p>
            <a:pPr lvl="1"/>
            <a:r>
              <a:rPr lang="en-US" dirty="0"/>
              <a:t>all platforms</a:t>
            </a:r>
          </a:p>
          <a:p>
            <a:pPr lvl="1"/>
            <a:r>
              <a:rPr lang="en-US" dirty="0" err="1" smtClean="0"/>
              <a:t>2D</a:t>
            </a:r>
            <a:r>
              <a:rPr lang="en-US" dirty="0" smtClean="0"/>
              <a:t> FLAIR</a:t>
            </a:r>
          </a:p>
          <a:p>
            <a:pPr lvl="1"/>
            <a:r>
              <a:rPr lang="en-US" dirty="0" err="1" smtClean="0"/>
              <a:t>1x1x5</a:t>
            </a:r>
            <a:r>
              <a:rPr lang="en-US" dirty="0" smtClean="0"/>
              <a:t> mm</a:t>
            </a:r>
          </a:p>
          <a:p>
            <a:r>
              <a:rPr lang="en-US" dirty="0" smtClean="0"/>
              <a:t>ADNI 3 </a:t>
            </a:r>
          </a:p>
          <a:p>
            <a:pPr lvl="1"/>
            <a:r>
              <a:rPr lang="en-US" dirty="0"/>
              <a:t>all platforms</a:t>
            </a:r>
          </a:p>
          <a:p>
            <a:pPr lvl="1"/>
            <a:r>
              <a:rPr lang="en-US" dirty="0" smtClean="0"/>
              <a:t>3D </a:t>
            </a:r>
            <a:r>
              <a:rPr lang="en-US" dirty="0"/>
              <a:t>FLAIR</a:t>
            </a:r>
          </a:p>
          <a:p>
            <a:pPr lvl="1"/>
            <a:r>
              <a:rPr lang="en-US" dirty="0" err="1" smtClean="0"/>
              <a:t>1x1x2</a:t>
            </a:r>
            <a:r>
              <a:rPr lang="en-US" dirty="0" smtClean="0"/>
              <a:t> 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24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57258"/>
            <a:ext cx="8229023" cy="494613"/>
          </a:xfrm>
        </p:spPr>
        <p:txBody>
          <a:bodyPr/>
          <a:lstStyle/>
          <a:p>
            <a:r>
              <a:rPr lang="en-US" dirty="0" err="1" smtClean="0">
                <a:solidFill>
                  <a:srgbClr val="FFC000"/>
                </a:solidFill>
              </a:rPr>
              <a:t>T2</a:t>
            </a:r>
            <a:r>
              <a:rPr lang="en-US" dirty="0" smtClean="0">
                <a:solidFill>
                  <a:srgbClr val="FFC000"/>
                </a:solidFill>
              </a:rPr>
              <a:t>*GRE: </a:t>
            </a:r>
            <a:r>
              <a:rPr lang="en-US" dirty="0">
                <a:solidFill>
                  <a:srgbClr val="FFC000"/>
                </a:solidFill>
              </a:rPr>
              <a:t>Change from ADNI 2 to 3</a:t>
            </a:r>
            <a:endParaRPr lang="en-US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300" y="666750"/>
            <a:ext cx="9155545" cy="1086220"/>
          </a:xfrm>
        </p:spPr>
        <p:txBody>
          <a:bodyPr/>
          <a:lstStyle/>
          <a:p>
            <a:r>
              <a:rPr lang="en-US" dirty="0" smtClean="0"/>
              <a:t>None</a:t>
            </a:r>
          </a:p>
          <a:p>
            <a:r>
              <a:rPr lang="en-US" dirty="0" smtClean="0"/>
              <a:t>All platforms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33794" y="2038350"/>
            <a:ext cx="8915400" cy="838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934" tIns="38967" rIns="77934" bIns="38967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5pPr>
            <a:lvl6pPr marL="389717" algn="ctr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779435" algn="ctr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169152" algn="ctr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558869" algn="ctr" rtl="0" fontAlgn="base">
              <a:spcBef>
                <a:spcPct val="0"/>
              </a:spcBef>
              <a:spcAft>
                <a:spcPct val="0"/>
              </a:spcAft>
              <a:defRPr sz="38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US" kern="0" smtClean="0">
                <a:solidFill>
                  <a:srgbClr val="FFC000"/>
                </a:solidFill>
              </a:rPr>
              <a:t>Hi res coronal: Change from ADNI 2 to 3</a:t>
            </a:r>
            <a:endParaRPr lang="en-US" sz="2400" u="sng" kern="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3253" y="2800350"/>
            <a:ext cx="5181600" cy="23054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934" tIns="38967" rIns="77934" bIns="38967" numCol="1" anchor="t" anchorCtr="0" compatLnSpc="1">
            <a:prstTxWarp prst="textNoShape">
              <a:avLst/>
            </a:prstTxWarp>
          </a:bodyPr>
          <a:lstStyle>
            <a:lvl1pPr marL="292288" indent="-292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2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633291" indent="-24357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974293" indent="-19485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364010" indent="-19485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n"/>
              <a:defRPr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1753728" indent="-194859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143445" indent="-194859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533162" indent="-194859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2922880" indent="-194859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312597" indent="-194859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n"/>
              <a:defRPr sz="17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r>
              <a:rPr lang="en-US" kern="0" dirty="0" smtClean="0"/>
              <a:t>ADNI 2</a:t>
            </a:r>
          </a:p>
          <a:p>
            <a:pPr lvl="1"/>
            <a:r>
              <a:rPr lang="en-US" kern="0" dirty="0" smtClean="0"/>
              <a:t>One vendor</a:t>
            </a:r>
          </a:p>
          <a:p>
            <a:r>
              <a:rPr lang="en-US" kern="0" dirty="0" smtClean="0"/>
              <a:t>ADNI 3</a:t>
            </a:r>
          </a:p>
          <a:p>
            <a:pPr lvl="1"/>
            <a:r>
              <a:rPr lang="en-US" kern="0" dirty="0" smtClean="0"/>
              <a:t>Minor tune up to parameters</a:t>
            </a:r>
          </a:p>
          <a:p>
            <a:pPr lvl="1"/>
            <a:r>
              <a:rPr lang="en-US" kern="0" dirty="0" smtClean="0"/>
              <a:t>all platforms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16284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1" y="57258"/>
            <a:ext cx="8915400" cy="609492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ASL: </a:t>
            </a:r>
            <a:r>
              <a:rPr lang="en-US" dirty="0">
                <a:solidFill>
                  <a:srgbClr val="FFC000"/>
                </a:solidFill>
              </a:rPr>
              <a:t>Change from ADNI 2 to 3</a:t>
            </a:r>
            <a:endParaRPr lang="en-US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66750"/>
            <a:ext cx="7772399" cy="4343400"/>
          </a:xfrm>
        </p:spPr>
        <p:txBody>
          <a:bodyPr/>
          <a:lstStyle/>
          <a:p>
            <a:r>
              <a:rPr lang="en-US" dirty="0" smtClean="0"/>
              <a:t>ADNI 2</a:t>
            </a:r>
          </a:p>
          <a:p>
            <a:pPr lvl="1"/>
            <a:r>
              <a:rPr lang="en-US" dirty="0" smtClean="0"/>
              <a:t>One vendor – Siemens </a:t>
            </a:r>
            <a:r>
              <a:rPr lang="en-US" dirty="0" err="1" smtClean="0"/>
              <a:t>2D</a:t>
            </a:r>
            <a:r>
              <a:rPr lang="en-US" dirty="0" smtClean="0"/>
              <a:t> </a:t>
            </a:r>
            <a:r>
              <a:rPr lang="en-US" dirty="0" err="1" smtClean="0"/>
              <a:t>PASL</a:t>
            </a:r>
            <a:endParaRPr lang="en-US" dirty="0" smtClean="0"/>
          </a:p>
          <a:p>
            <a:r>
              <a:rPr lang="en-US" dirty="0"/>
              <a:t>ADNI </a:t>
            </a:r>
            <a:r>
              <a:rPr lang="en-US" dirty="0" smtClean="0"/>
              <a:t>3</a:t>
            </a:r>
            <a:endParaRPr lang="en-US" dirty="0"/>
          </a:p>
          <a:p>
            <a:pPr lvl="1"/>
            <a:r>
              <a:rPr lang="en-US" dirty="0" smtClean="0"/>
              <a:t>all platforms (but must have license)</a:t>
            </a:r>
          </a:p>
          <a:p>
            <a:pPr lvl="1"/>
            <a:r>
              <a:rPr lang="en-US" dirty="0" smtClean="0"/>
              <a:t>3D </a:t>
            </a:r>
            <a:r>
              <a:rPr lang="en-US" dirty="0" err="1" smtClean="0"/>
              <a:t>pCASL</a:t>
            </a:r>
            <a:r>
              <a:rPr lang="en-US" dirty="0" smtClean="0"/>
              <a:t> : GE &gt;</a:t>
            </a:r>
            <a:r>
              <a:rPr lang="en-US" dirty="0"/>
              <a:t>15 &amp; Philips 5.3 </a:t>
            </a:r>
            <a:endParaRPr lang="en-US" dirty="0" smtClean="0"/>
          </a:p>
          <a:p>
            <a:pPr lvl="1"/>
            <a:r>
              <a:rPr lang="en-US" dirty="0" smtClean="0"/>
              <a:t>3D </a:t>
            </a:r>
            <a:r>
              <a:rPr lang="en-US" dirty="0" err="1" smtClean="0"/>
              <a:t>PASL</a:t>
            </a:r>
            <a:r>
              <a:rPr lang="en-US" dirty="0"/>
              <a:t>  </a:t>
            </a:r>
            <a:r>
              <a:rPr lang="en-US" dirty="0" smtClean="0"/>
              <a:t>: Siemens VD &amp; </a:t>
            </a:r>
            <a:r>
              <a:rPr lang="en-US" dirty="0" err="1" smtClean="0"/>
              <a:t>VE</a:t>
            </a:r>
            <a:endParaRPr lang="en-US" dirty="0" smtClean="0"/>
          </a:p>
          <a:p>
            <a:pPr lvl="1"/>
            <a:r>
              <a:rPr lang="en-US" dirty="0" err="1" smtClean="0"/>
              <a:t>2D</a:t>
            </a:r>
            <a:r>
              <a:rPr lang="en-US" dirty="0" smtClean="0"/>
              <a:t> </a:t>
            </a:r>
            <a:r>
              <a:rPr lang="en-US" dirty="0" err="1" smtClean="0"/>
              <a:t>PASL</a:t>
            </a:r>
            <a:r>
              <a:rPr lang="en-US" dirty="0" smtClean="0"/>
              <a:t>: Siemens VB, Philips </a:t>
            </a:r>
            <a:r>
              <a:rPr lang="en-US" dirty="0" err="1" smtClean="0"/>
              <a:t>3X</a:t>
            </a:r>
            <a:r>
              <a:rPr lang="en-US" dirty="0" smtClean="0"/>
              <a:t> and 5.1</a:t>
            </a:r>
          </a:p>
          <a:p>
            <a:pPr lvl="1"/>
            <a:r>
              <a:rPr lang="en-US" dirty="0" smtClean="0"/>
              <a:t>Upgrade schedule</a:t>
            </a:r>
          </a:p>
          <a:p>
            <a:pPr lvl="2"/>
            <a:r>
              <a:rPr lang="en-US" dirty="0" smtClean="0"/>
              <a:t>Siemens 3D </a:t>
            </a:r>
            <a:r>
              <a:rPr lang="en-US" dirty="0" err="1" smtClean="0"/>
              <a:t>pCASL</a:t>
            </a:r>
            <a:r>
              <a:rPr lang="en-US" dirty="0" smtClean="0"/>
              <a:t> 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788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8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09600" y="133350"/>
            <a:ext cx="8340147" cy="409336"/>
          </a:xfrm>
        </p:spPr>
        <p:txBody>
          <a:bodyPr/>
          <a:lstStyle/>
          <a:p>
            <a:r>
              <a:rPr lang="en-US" sz="3400" dirty="0">
                <a:solidFill>
                  <a:srgbClr val="FFC000"/>
                </a:solidFill>
              </a:rPr>
              <a:t> </a:t>
            </a:r>
            <a:r>
              <a:rPr lang="en-US" sz="3400" dirty="0" err="1">
                <a:solidFill>
                  <a:srgbClr val="FFC000"/>
                </a:solidFill>
              </a:rPr>
              <a:t>dMRI</a:t>
            </a:r>
            <a:r>
              <a:rPr lang="en-US" sz="3400" dirty="0">
                <a:solidFill>
                  <a:srgbClr val="FFC000"/>
                </a:solidFill>
              </a:rPr>
              <a:t> : change from ADNI 2 to 3</a:t>
            </a:r>
          </a:p>
        </p:txBody>
      </p:sp>
      <p:sp>
        <p:nvSpPr>
          <p:cNvPr id="280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590550"/>
            <a:ext cx="8936182" cy="4385741"/>
          </a:xfrm>
        </p:spPr>
        <p:txBody>
          <a:bodyPr/>
          <a:lstStyle/>
          <a:p>
            <a:pPr marL="292273" lvl="1" indent="-292273">
              <a:buClr>
                <a:schemeClr val="hlink"/>
              </a:buClr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ADNI 2  - single vendor, single b=1000 shell</a:t>
            </a:r>
          </a:p>
          <a:p>
            <a:pPr marL="292273" lvl="1" indent="-292273">
              <a:buClr>
                <a:schemeClr val="hlink"/>
              </a:buClr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ADNI 3 – all platforms, advanced or basic</a:t>
            </a:r>
          </a:p>
          <a:p>
            <a:pPr marL="292256" lvl="1" indent="-292273">
              <a:buClr>
                <a:schemeClr val="hlink"/>
              </a:buClr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– single b=1000 shell</a:t>
            </a:r>
          </a:p>
          <a:p>
            <a:pPr marL="292256" lvl="1" indent="-292273">
              <a:buClr>
                <a:schemeClr val="hlink"/>
              </a:buClr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advanced,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HCP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-like: b=500, 1000, 2000;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3X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SMS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6/8 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PF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33258" lvl="2" indent="-292273">
              <a:buClr>
                <a:schemeClr val="hlink"/>
              </a:buClr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FA/MD</a:t>
            </a:r>
          </a:p>
          <a:p>
            <a:pPr marL="633258" lvl="2" indent="-292273">
              <a:buClr>
                <a:schemeClr val="hlink"/>
              </a:buClr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Enable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NODDI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tractography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cortical hub to hub connectivity , multi tissue compartments</a:t>
            </a:r>
          </a:p>
          <a:p>
            <a:pPr marL="292256" lvl="1" indent="-292273">
              <a:buClr>
                <a:schemeClr val="hlink"/>
              </a:buClr>
            </a:pP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gradient direction set – posted LONI</a:t>
            </a:r>
          </a:p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Compatibility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derive equivalent of basic single b=1000 shell in every subject at no time penalty 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812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8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489" y="174211"/>
            <a:ext cx="8340147" cy="409336"/>
          </a:xfrm>
        </p:spPr>
        <p:txBody>
          <a:bodyPr/>
          <a:lstStyle/>
          <a:p>
            <a:r>
              <a:rPr lang="en-US" sz="3400" dirty="0" err="1" smtClean="0">
                <a:solidFill>
                  <a:srgbClr val="FFC000"/>
                </a:solidFill>
              </a:rPr>
              <a:t>TF</a:t>
            </a:r>
            <a:r>
              <a:rPr lang="en-US" sz="3400" dirty="0" smtClean="0">
                <a:solidFill>
                  <a:srgbClr val="FFC000"/>
                </a:solidFill>
              </a:rPr>
              <a:t>-fMRI: </a:t>
            </a:r>
            <a:r>
              <a:rPr lang="en-US" sz="3400" dirty="0">
                <a:solidFill>
                  <a:srgbClr val="FFC000"/>
                </a:solidFill>
              </a:rPr>
              <a:t>change from ADNI 2 to </a:t>
            </a:r>
            <a:r>
              <a:rPr lang="en-US" sz="3400" dirty="0" smtClean="0">
                <a:solidFill>
                  <a:srgbClr val="FFC000"/>
                </a:solidFill>
              </a:rPr>
              <a:t>3</a:t>
            </a:r>
            <a:endParaRPr lang="en-US" sz="3400" dirty="0">
              <a:solidFill>
                <a:srgbClr val="FFC000"/>
              </a:solidFill>
            </a:endParaRPr>
          </a:p>
        </p:txBody>
      </p:sp>
      <p:sp>
        <p:nvSpPr>
          <p:cNvPr id="280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545" y="819150"/>
            <a:ext cx="8929255" cy="4191000"/>
          </a:xfrm>
        </p:spPr>
        <p:txBody>
          <a:bodyPr/>
          <a:lstStyle/>
          <a:p>
            <a:r>
              <a:rPr lang="en-US" sz="3100" dirty="0" smtClean="0"/>
              <a:t>ADNI 2 – single vendor, ~ 3 sec </a:t>
            </a:r>
            <a:r>
              <a:rPr lang="en-US" sz="3100" dirty="0" err="1" smtClean="0"/>
              <a:t>TR</a:t>
            </a:r>
            <a:endParaRPr lang="en-US" sz="3100" dirty="0" smtClean="0"/>
          </a:p>
          <a:p>
            <a:r>
              <a:rPr lang="en-US" sz="3100" dirty="0" smtClean="0"/>
              <a:t>ADNI 3 </a:t>
            </a:r>
            <a:r>
              <a:rPr lang="en-US" sz="3200" dirty="0" smtClean="0"/>
              <a:t>– all platforms, advanced or </a:t>
            </a:r>
            <a:r>
              <a:rPr lang="en-US" sz="3200" dirty="0"/>
              <a:t>basic</a:t>
            </a:r>
            <a:endParaRPr lang="en-US" sz="3100" dirty="0" smtClean="0"/>
          </a:p>
          <a:p>
            <a:pPr lvl="1"/>
            <a:r>
              <a:rPr lang="en-US" sz="2800" dirty="0" smtClean="0"/>
              <a:t>basic </a:t>
            </a:r>
            <a:r>
              <a:rPr lang="en-US" sz="2800" dirty="0"/>
              <a:t>– 10 minute, ~3 sec </a:t>
            </a:r>
            <a:r>
              <a:rPr lang="en-US" sz="2800" dirty="0" err="1"/>
              <a:t>TR</a:t>
            </a:r>
            <a:endParaRPr lang="en-US" sz="2800" dirty="0"/>
          </a:p>
          <a:p>
            <a:pPr lvl="1"/>
            <a:r>
              <a:rPr lang="en-US" sz="2800" dirty="0" smtClean="0"/>
              <a:t>advanced</a:t>
            </a:r>
            <a:r>
              <a:rPr lang="en-US" sz="2800" dirty="0"/>
              <a:t>, </a:t>
            </a:r>
            <a:r>
              <a:rPr lang="en-US" sz="2800" dirty="0" err="1"/>
              <a:t>HCP</a:t>
            </a:r>
            <a:r>
              <a:rPr lang="en-US" sz="2800" dirty="0"/>
              <a:t>-like – 10 min, </a:t>
            </a:r>
            <a:r>
              <a:rPr lang="en-US" sz="2800" dirty="0" err="1" smtClean="0"/>
              <a:t>600msTR</a:t>
            </a:r>
            <a:r>
              <a:rPr lang="en-US" sz="2800" dirty="0"/>
              <a:t>, </a:t>
            </a:r>
            <a:r>
              <a:rPr lang="en-US" sz="2800" dirty="0" err="1" smtClean="0"/>
              <a:t>8x</a:t>
            </a:r>
            <a:r>
              <a:rPr lang="en-US" sz="2800" dirty="0"/>
              <a:t> </a:t>
            </a:r>
            <a:r>
              <a:rPr lang="en-US" sz="2800" dirty="0" err="1" smtClean="0"/>
              <a:t>SMS</a:t>
            </a:r>
            <a:endParaRPr lang="en-US" sz="2800" dirty="0"/>
          </a:p>
          <a:p>
            <a:pPr lvl="2"/>
            <a:r>
              <a:rPr lang="en-US" dirty="0" smtClean="0"/>
              <a:t>More precise measure of time series (temporal resolution)</a:t>
            </a:r>
          </a:p>
          <a:p>
            <a:pPr lvl="2"/>
            <a:r>
              <a:rPr lang="en-US" dirty="0" smtClean="0"/>
              <a:t>Less noisy node to node, ICA, graph theory measures</a:t>
            </a:r>
          </a:p>
          <a:p>
            <a:pPr lvl="2"/>
            <a:r>
              <a:rPr lang="en-US" dirty="0" smtClean="0"/>
              <a:t>Time varying connectivity metrics</a:t>
            </a:r>
          </a:p>
          <a:p>
            <a:pPr lvl="1"/>
            <a:r>
              <a:rPr lang="en-US" sz="2800" dirty="0" smtClean="0"/>
              <a:t>Compatibly </a:t>
            </a:r>
            <a:r>
              <a:rPr lang="en-US" sz="2800" dirty="0"/>
              <a:t>advanced and basic </a:t>
            </a:r>
            <a:r>
              <a:rPr lang="en-US" sz="2800" dirty="0">
                <a:sym typeface="Wingdings" panose="05000000000000000000" pitchFamily="2" charset="2"/>
              </a:rPr>
              <a:t> derived basic </a:t>
            </a:r>
            <a:r>
              <a:rPr lang="en-US" sz="2800" dirty="0" smtClean="0">
                <a:sym typeface="Wingdings" panose="05000000000000000000" pitchFamily="2" charset="2"/>
              </a:rPr>
              <a:t>equivalent</a:t>
            </a: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4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115735"/>
            <a:ext cx="8229023" cy="377660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FFC000"/>
                </a:solidFill>
              </a:rPr>
              <a:t>dMRI</a:t>
            </a:r>
            <a:r>
              <a:rPr lang="en-US" sz="2800" dirty="0" smtClean="0">
                <a:solidFill>
                  <a:srgbClr val="FFC000"/>
                </a:solidFill>
              </a:rPr>
              <a:t> and </a:t>
            </a:r>
            <a:r>
              <a:rPr lang="en-US" sz="2800" dirty="0" err="1" smtClean="0">
                <a:solidFill>
                  <a:srgbClr val="FFC000"/>
                </a:solidFill>
              </a:rPr>
              <a:t>TF</a:t>
            </a:r>
            <a:r>
              <a:rPr lang="en-US" sz="2800" dirty="0" smtClean="0">
                <a:solidFill>
                  <a:srgbClr val="FFC000"/>
                </a:solidFill>
              </a:rPr>
              <a:t>-fMRI – requirements for advanced 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46" y="829870"/>
            <a:ext cx="8797636" cy="3875480"/>
          </a:xfrm>
        </p:spPr>
        <p:txBody>
          <a:bodyPr/>
          <a:lstStyle/>
          <a:p>
            <a:r>
              <a:rPr lang="en-US" sz="3100" dirty="0" smtClean="0"/>
              <a:t>32 or 64 channel head coil</a:t>
            </a:r>
          </a:p>
          <a:p>
            <a:r>
              <a:rPr lang="en-US" sz="3100" dirty="0" smtClean="0"/>
              <a:t>multi band (</a:t>
            </a:r>
            <a:r>
              <a:rPr lang="en-US" sz="3200" dirty="0" smtClean="0"/>
              <a:t>SMS)</a:t>
            </a:r>
            <a:endParaRPr lang="en-US" sz="3100" dirty="0"/>
          </a:p>
          <a:p>
            <a:pPr lvl="1"/>
            <a:r>
              <a:rPr lang="en-US" dirty="0" smtClean="0"/>
              <a:t>Siemens product </a:t>
            </a:r>
            <a:r>
              <a:rPr lang="en-US" dirty="0" err="1" smtClean="0"/>
              <a:t>VE11C</a:t>
            </a:r>
            <a:r>
              <a:rPr lang="en-US" dirty="0" smtClean="0"/>
              <a:t> plus </a:t>
            </a:r>
            <a:r>
              <a:rPr lang="en-US" dirty="0" err="1" smtClean="0"/>
              <a:t>SMS</a:t>
            </a:r>
            <a:r>
              <a:rPr lang="en-US" dirty="0" smtClean="0"/>
              <a:t> license</a:t>
            </a:r>
            <a:endParaRPr lang="en-US" dirty="0"/>
          </a:p>
          <a:p>
            <a:pPr lvl="1"/>
            <a:r>
              <a:rPr lang="en-US" dirty="0"/>
              <a:t>Philips </a:t>
            </a:r>
            <a:r>
              <a:rPr lang="en-US" dirty="0" smtClean="0"/>
              <a:t>5.3 – initial roll out</a:t>
            </a:r>
          </a:p>
          <a:p>
            <a:pPr lvl="1"/>
            <a:r>
              <a:rPr lang="en-US" dirty="0" smtClean="0"/>
              <a:t>GE DV 26 – 2017 only </a:t>
            </a:r>
            <a:r>
              <a:rPr lang="en-US" dirty="0" err="1" smtClean="0"/>
              <a:t>dMRI</a:t>
            </a:r>
            <a:r>
              <a:rPr lang="en-US" dirty="0" smtClean="0"/>
              <a:t>; fMRI SMS?</a:t>
            </a:r>
          </a:p>
          <a:p>
            <a:r>
              <a:rPr lang="en-US" dirty="0" smtClean="0"/>
              <a:t>Consequently, almost all ADNI 3 have started with basic and sites will step up to advanced as systems are upgraded  </a:t>
            </a:r>
          </a:p>
        </p:txBody>
      </p:sp>
    </p:spTree>
    <p:extLst>
      <p:ext uri="{BB962C8B-B14F-4D97-AF65-F5344CB8AC3E}">
        <p14:creationId xmlns:p14="http://schemas.microsoft.com/office/powerpoint/2010/main" val="11984784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29752</TotalTime>
  <Pages>1</Pages>
  <Words>564</Words>
  <Application>Microsoft Office PowerPoint</Application>
  <PresentationFormat>On-screen Show (16:9)</PresentationFormat>
  <Paragraphs>108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Stream</vt:lpstr>
      <vt:lpstr>MRI WW ADNI 2017</vt:lpstr>
      <vt:lpstr>ADNI 3 protocol  all 3T, all 8 sequences in all subjects (where possible)</vt:lpstr>
      <vt:lpstr>3D T1: Change from ADNI 2 to 3</vt:lpstr>
      <vt:lpstr>FLAIR: Change from ADNI 2 to 3</vt:lpstr>
      <vt:lpstr>T2*GRE: Change from ADNI 2 to 3</vt:lpstr>
      <vt:lpstr>ASL: Change from ADNI 2 to 3</vt:lpstr>
      <vt:lpstr> dMRI : change from ADNI 2 to 3</vt:lpstr>
      <vt:lpstr>TF-fMRI: change from ADNI 2 to 3</vt:lpstr>
      <vt:lpstr>dMRI and TF-fMRI – requirements for advanced </vt:lpstr>
      <vt:lpstr>Link to ADNI 3 protocol PDFs: http://adni.loni.usc.edu/methods/documents/mri-protocols/ </vt:lpstr>
      <vt:lpstr>ADNI-3 MRI Protocols Posters</vt:lpstr>
    </vt:vector>
  </TitlesOfParts>
  <Company>Mayo Foundation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FMRI - MR Lab Radiology Research Facility</dc:title>
  <dc:creator>BLM01</dc:creator>
  <cp:lastModifiedBy>Julie Dolci</cp:lastModifiedBy>
  <cp:revision>3695</cp:revision>
  <cp:lastPrinted>2001-03-29T21:00:15Z</cp:lastPrinted>
  <dcterms:created xsi:type="dcterms:W3CDTF">1999-03-03T22:23:07Z</dcterms:created>
  <dcterms:modified xsi:type="dcterms:W3CDTF">2018-04-13T23:14:15Z</dcterms:modified>
</cp:coreProperties>
</file>