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0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1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5" r:id="rId2"/>
    <p:sldMasterId id="2147483687" r:id="rId3"/>
    <p:sldMasterId id="2147483669" r:id="rId4"/>
    <p:sldMasterId id="2147483675" r:id="rId5"/>
    <p:sldMasterId id="2147483682" r:id="rId6"/>
    <p:sldMasterId id="2147483692" r:id="rId7"/>
    <p:sldMasterId id="2147483662" r:id="rId8"/>
    <p:sldMasterId id="2147483650" r:id="rId9"/>
    <p:sldMasterId id="2147483672" r:id="rId10"/>
    <p:sldMasterId id="2147483700" r:id="rId11"/>
    <p:sldMasterId id="2147483717" r:id="rId12"/>
  </p:sldMasterIdLst>
  <p:notesMasterIdLst>
    <p:notesMasterId r:id="rId34"/>
  </p:notesMasterIdLst>
  <p:sldIdLst>
    <p:sldId id="258" r:id="rId13"/>
    <p:sldId id="279" r:id="rId14"/>
    <p:sldId id="325" r:id="rId15"/>
    <p:sldId id="308" r:id="rId16"/>
    <p:sldId id="280" r:id="rId17"/>
    <p:sldId id="296" r:id="rId18"/>
    <p:sldId id="329" r:id="rId19"/>
    <p:sldId id="330" r:id="rId20"/>
    <p:sldId id="331" r:id="rId21"/>
    <p:sldId id="332" r:id="rId22"/>
    <p:sldId id="335" r:id="rId23"/>
    <p:sldId id="336" r:id="rId24"/>
    <p:sldId id="295" r:id="rId25"/>
    <p:sldId id="314" r:id="rId26"/>
    <p:sldId id="337" r:id="rId27"/>
    <p:sldId id="342" r:id="rId28"/>
    <p:sldId id="339" r:id="rId29"/>
    <p:sldId id="340" r:id="rId30"/>
    <p:sldId id="333" r:id="rId31"/>
    <p:sldId id="334" r:id="rId32"/>
    <p:sldId id="343" r:id="rId33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CEBEB"/>
    <a:srgbClr val="11457F"/>
    <a:srgbClr val="FFCB05"/>
    <a:srgbClr val="FAA61A"/>
    <a:srgbClr val="8ABB39"/>
    <a:srgbClr val="F0F1E3"/>
    <a:srgbClr val="00A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89260" autoAdjust="0"/>
  </p:normalViewPr>
  <p:slideViewPr>
    <p:cSldViewPr>
      <p:cViewPr>
        <p:scale>
          <a:sx n="111" d="100"/>
          <a:sy n="111" d="100"/>
        </p:scale>
        <p:origin x="-162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ableStyles" Target="tableStyles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CD2E4C3-07A4-4F6C-BC18-B2D780CEE59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156F1752-CD15-4B38-AC08-675E3CB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DDD7-D716-49B4-8D93-EF20F207927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16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Financial Capacity Instrument-Short Form is a new brief performance measure of financial skills that is part of ADNI3.</a:t>
            </a:r>
          </a:p>
          <a:p>
            <a:r>
              <a:rPr lang="en-US" dirty="0"/>
              <a:t>Administration and scoring of the Financial Capacity Instrument-Short Form.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C6453-1238-4C2D-90C1-EB2E13AD32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7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GBSC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Global Biomarker Standardization Consortium, coordinated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Alz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obtaining material (reference material) and method (competitive studies across assays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including both ELISA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Masspect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methods)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F1752-CD15-4B38-AC08-675E3CB0E5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Foundation for the National Institutes</a:t>
            </a:r>
            <a:r>
              <a:rPr lang="en-US" sz="1400" b="1" baseline="0" dirty="0">
                <a:solidFill>
                  <a:schemeClr val="tx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9650 Rockville Pike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Bethesda, Md., 20814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915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736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Foundation for the National Institutes</a:t>
            </a:r>
            <a:r>
              <a:rPr lang="en-US" sz="1400" b="1" baseline="0" dirty="0">
                <a:solidFill>
                  <a:schemeClr val="tx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9650 Rockville Pike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Bethesda, Md., 20814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976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961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Foundation for the National Institutes</a:t>
            </a:r>
            <a:r>
              <a:rPr lang="en-US" sz="1400" b="1" baseline="0" dirty="0">
                <a:solidFill>
                  <a:schemeClr val="tx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9650 Rockville Pike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Bethesda, Md., 20814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1330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68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9650 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u="sng" dirty="0">
                <a:solidFill>
                  <a:srgbClr val="FFCB05"/>
                </a:solidFill>
              </a:rPr>
              <a:t>www.fnih.org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914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39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9650 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7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6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4199D1-8F1D-4452-BCDD-325096EC1C53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BE469-77EC-4930-BA84-D26FEBA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7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18EAFC-9C2A-49A2-AF33-86AD94D5B9CD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EC9BAF-3399-4354-A09F-3BCE9B71F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5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AA61A"/>
          </a:solidFill>
        </p:spPr>
        <p:txBody>
          <a:bodyPr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4144"/>
            <a:ext cx="9144000" cy="310056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73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11457F"/>
          </a:solidFill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333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ADE2"/>
          </a:solidFill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1187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AA61A"/>
          </a:solidFill>
        </p:spPr>
        <p:txBody>
          <a:bodyPr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24144"/>
            <a:ext cx="9144000" cy="310056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86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AA61A"/>
          </a:solidFill>
        </p:spPr>
        <p:txBody>
          <a:bodyPr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24144"/>
            <a:ext cx="9144000" cy="310056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520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11457F"/>
          </a:solidFill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24144"/>
            <a:ext cx="9144000" cy="310056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569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7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8728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0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24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693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10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34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095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83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265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75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1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9650 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16585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1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8918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prstClr val="white"/>
                </a:solidFill>
              </a:rPr>
              <a:t>Foundation for the National Institutes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prstClr val="white"/>
                </a:solidFill>
              </a:rPr>
              <a:t>9650 Rockville Pike</a:t>
            </a:r>
            <a:br>
              <a:rPr lang="en-US" sz="1400" dirty="0">
                <a:solidFill>
                  <a:prstClr val="white"/>
                </a:solidFill>
              </a:rPr>
            </a:br>
            <a:r>
              <a:rPr lang="en-US" sz="1400" dirty="0">
                <a:solidFill>
                  <a:prstClr val="white"/>
                </a:solidFill>
              </a:rPr>
              <a:t>Bethesda, Md., 20814</a:t>
            </a:r>
            <a:br>
              <a:rPr lang="en-US" sz="1400" dirty="0">
                <a:solidFill>
                  <a:prstClr val="white"/>
                </a:solidFill>
              </a:rPr>
            </a:b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u="sng" dirty="0">
                <a:solidFill>
                  <a:srgbClr val="FFCB05"/>
                </a:solidFill>
              </a:rPr>
              <a:t>www.fnih.org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589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66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9650 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2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02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9650 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965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54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7543798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4"/>
            <a:ext cx="1600200" cy="5638801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162298" y="2476503"/>
            <a:ext cx="1219203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629400"/>
            <a:ext cx="9144000" cy="246221"/>
          </a:xfrm>
          <a:prstGeom prst="rect">
            <a:avLst/>
          </a:prstGeom>
          <a:solidFill>
            <a:srgbClr val="FAA61A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6" r:id="rId4"/>
    <p:sldLayoutId id="214748369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1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7543799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3162298" y="2476503"/>
            <a:ext cx="1219203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5"/>
          <a:stretch/>
        </p:blipFill>
        <p:spPr>
          <a:xfrm>
            <a:off x="7543798" y="0"/>
            <a:ext cx="1600201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9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7543798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4"/>
            <a:ext cx="1600200" cy="5638801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t="14528" r="-418" b="69310"/>
          <a:stretch/>
        </p:blipFill>
        <p:spPr>
          <a:xfrm>
            <a:off x="-3660" y="5638800"/>
            <a:ext cx="754745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7543798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524499" y="2019301"/>
            <a:ext cx="5638802" cy="160020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5638800"/>
            <a:ext cx="7543798" cy="1219200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0800000">
            <a:off x="-2629" y="-2"/>
            <a:ext cx="7546427" cy="5638801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798" y="0"/>
            <a:ext cx="1600202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162298" y="2476503"/>
            <a:ext cx="1219203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952499" y="-952497"/>
            <a:ext cx="5638802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-2" y="5638801"/>
            <a:ext cx="7543799" cy="1255984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798" y="0"/>
            <a:ext cx="1600202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952499" y="-952497"/>
            <a:ext cx="5638802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1"/>
            <a:ext cx="1600200" cy="5638803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38802"/>
            <a:ext cx="7543799" cy="1219197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952499" y="-952497"/>
            <a:ext cx="5638802" cy="7543798"/>
          </a:xfrm>
          <a:prstGeom prst="rect">
            <a:avLst/>
          </a:prstGeom>
          <a:solidFill>
            <a:srgbClr val="F0F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1"/>
            <a:ext cx="1600200" cy="5638803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38802"/>
            <a:ext cx="7543799" cy="1295398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7543799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162298" y="2476503"/>
            <a:ext cx="1219203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5"/>
          <a:stretch/>
        </p:blipFill>
        <p:spPr>
          <a:xfrm>
            <a:off x="7543798" y="0"/>
            <a:ext cx="1600201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4457695" y="2171702"/>
            <a:ext cx="228605" cy="9143999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3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1" r:id="rId2"/>
    <p:sldLayoutId id="2147483685" r:id="rId3"/>
    <p:sldLayoutId id="2147483690" r:id="rId4"/>
    <p:sldLayoutId id="2147483712" r:id="rId5"/>
    <p:sldLayoutId id="2147483715" r:id="rId6"/>
    <p:sldLayoutId id="214748371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26" Type="http://schemas.openxmlformats.org/officeDocument/2006/relationships/image" Target="../media/image26.JP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5" Type="http://schemas.openxmlformats.org/officeDocument/2006/relationships/image" Target="../media/image5.png"/><Relationship Id="rId15" Type="http://schemas.openxmlformats.org/officeDocument/2006/relationships/image" Target="../media/image15.gif"/><Relationship Id="rId23" Type="http://schemas.openxmlformats.org/officeDocument/2006/relationships/image" Target="../media/image23.jpeg"/><Relationship Id="rId28" Type="http://schemas.openxmlformats.org/officeDocument/2006/relationships/image" Target="../media/image28.jpe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Relationship Id="rId27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7010400" cy="1905000"/>
          </a:xfrm>
        </p:spPr>
        <p:txBody>
          <a:bodyPr/>
          <a:lstStyle/>
          <a:p>
            <a:r>
              <a:rPr lang="en-US" dirty="0"/>
              <a:t>ADNI Private Partner Scientific Board (PPSB)</a:t>
            </a:r>
            <a:br>
              <a:rPr lang="en-US" dirty="0"/>
            </a:br>
            <a:r>
              <a:rPr lang="en-US" dirty="0"/>
              <a:t>Update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err="1" smtClean="0"/>
              <a:t>Veronika</a:t>
            </a:r>
            <a:r>
              <a:rPr lang="en-US" sz="4000" dirty="0" smtClean="0"/>
              <a:t> </a:t>
            </a:r>
            <a:r>
              <a:rPr lang="en-US" sz="4000" dirty="0" err="1" smtClean="0"/>
              <a:t>Logovinsky</a:t>
            </a:r>
            <a:r>
              <a:rPr lang="en-US" sz="4000" dirty="0" smtClean="0"/>
              <a:t>, MD, PhD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4000" dirty="0" smtClean="0"/>
              <a:t>2017 </a:t>
            </a:r>
            <a:r>
              <a:rPr lang="en-US" sz="4000" dirty="0"/>
              <a:t>Chairperson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5715000"/>
            <a:ext cx="6400800" cy="914400"/>
          </a:xfrm>
        </p:spPr>
        <p:txBody>
          <a:bodyPr/>
          <a:lstStyle/>
          <a:p>
            <a:r>
              <a:rPr lang="en-US" dirty="0"/>
              <a:t>WW ADNI Meeting</a:t>
            </a:r>
            <a:br>
              <a:rPr lang="en-US" dirty="0"/>
            </a:br>
            <a:r>
              <a:rPr lang="en-US" dirty="0"/>
              <a:t>July </a:t>
            </a:r>
            <a:r>
              <a:rPr lang="en-US" dirty="0" smtClean="0"/>
              <a:t>14, 2017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17638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>
                <a:solidFill>
                  <a:srgbClr val="000099"/>
                </a:solidFill>
              </a:rPr>
              <a:t>ADNI/UAB/</a:t>
            </a:r>
            <a:r>
              <a:rPr lang="en-US" sz="3600" b="1" dirty="0" err="1">
                <a:solidFill>
                  <a:srgbClr val="000099"/>
                </a:solidFill>
              </a:rPr>
              <a:t>Brookwood</a:t>
            </a:r>
            <a:r>
              <a:rPr lang="en-US" sz="3600" b="1" dirty="0">
                <a:solidFill>
                  <a:srgbClr val="000099"/>
                </a:solidFill>
              </a:rPr>
              <a:t> FCI Portal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000918"/>
            <a:ext cx="8229600" cy="45513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u="sng" dirty="0" smtClean="0"/>
              <a:t>Portal Role in Rater Training and Certification</a:t>
            </a:r>
          </a:p>
          <a:p>
            <a:pPr marL="457200" lvl="1" indent="-228600">
              <a:spcBef>
                <a:spcPts val="0"/>
              </a:spcBef>
            </a:pPr>
            <a:r>
              <a:rPr lang="en-US" altLang="en-US" sz="2000" dirty="0" smtClean="0"/>
              <a:t>Manages a large number of raters across many sites (120 raters at 60 sites)</a:t>
            </a:r>
          </a:p>
          <a:p>
            <a:pPr marL="457200" lvl="1" indent="-228600">
              <a:spcBef>
                <a:spcPts val="0"/>
              </a:spcBef>
            </a:pPr>
            <a:r>
              <a:rPr lang="en-US" altLang="en-US" sz="2000" dirty="0" smtClean="0"/>
              <a:t>Houses reference and training materials</a:t>
            </a:r>
          </a:p>
          <a:p>
            <a:pPr marL="857250" lvl="2">
              <a:spcBef>
                <a:spcPts val="0"/>
              </a:spcBef>
            </a:pPr>
            <a:r>
              <a:rPr lang="en-US" altLang="en-US" sz="1600" dirty="0" smtClean="0"/>
              <a:t>Past webinars</a:t>
            </a:r>
          </a:p>
          <a:p>
            <a:pPr marL="857250" lvl="2">
              <a:spcBef>
                <a:spcPts val="0"/>
              </a:spcBef>
            </a:pPr>
            <a:r>
              <a:rPr lang="en-US" altLang="en-US" sz="1600" dirty="0" smtClean="0"/>
              <a:t>Videos with mock administrations for practice scoring</a:t>
            </a:r>
          </a:p>
          <a:p>
            <a:pPr marL="857250" lvl="2">
              <a:spcBef>
                <a:spcPts val="0"/>
              </a:spcBef>
            </a:pPr>
            <a:r>
              <a:rPr lang="en-US" altLang="en-US" sz="1600" dirty="0" smtClean="0"/>
              <a:t>Work sheets</a:t>
            </a:r>
          </a:p>
          <a:p>
            <a:pPr marL="857250" lvl="2">
              <a:spcBef>
                <a:spcPts val="0"/>
              </a:spcBef>
            </a:pPr>
            <a:r>
              <a:rPr lang="en-US" altLang="en-US" sz="1600" dirty="0" smtClean="0"/>
              <a:t>Q&amp;A section</a:t>
            </a:r>
          </a:p>
          <a:p>
            <a:pPr marL="457200" lvl="1" indent="-228600">
              <a:spcBef>
                <a:spcPts val="0"/>
              </a:spcBef>
            </a:pPr>
            <a:r>
              <a:rPr lang="en-US" altLang="en-US" sz="2000" dirty="0" smtClean="0"/>
              <a:t>Administers certification assessment</a:t>
            </a:r>
          </a:p>
          <a:p>
            <a:pPr marL="457200" lvl="1" indent="-228600">
              <a:spcBef>
                <a:spcPts val="0"/>
              </a:spcBef>
            </a:pPr>
            <a:r>
              <a:rPr lang="en-US" altLang="en-US" sz="2000" dirty="0"/>
              <a:t>Communicates with raters via “blast” </a:t>
            </a:r>
            <a:r>
              <a:rPr lang="en-US" altLang="en-US" sz="2000" dirty="0" smtClean="0"/>
              <a:t>emails</a:t>
            </a:r>
          </a:p>
          <a:p>
            <a:pPr marL="457200" lvl="1" indent="-228600">
              <a:spcBef>
                <a:spcPts val="0"/>
              </a:spcBef>
            </a:pPr>
            <a:r>
              <a:rPr lang="en-US" altLang="en-US" sz="2000" dirty="0" smtClean="0"/>
              <a:t>Allows for real time tracking of rater activities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and customized emails for </a:t>
            </a:r>
            <a:r>
              <a:rPr lang="en-US" sz="2000" dirty="0"/>
              <a:t>uncertified raters </a:t>
            </a:r>
            <a:endParaRPr lang="en-US" sz="2000" dirty="0" smtClean="0"/>
          </a:p>
          <a:p>
            <a:pPr marL="228600" lvl="1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at </a:t>
            </a:r>
            <a:r>
              <a:rPr lang="en-US" sz="2000" dirty="0"/>
              <a:t>sites approaching approval</a:t>
            </a:r>
            <a:endParaRPr lang="en-US" altLang="en-US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-3886200" y="1743075"/>
            <a:ext cx="3886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Clr>
                <a:srgbClr val="00599C"/>
              </a:buClr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lvl="1">
              <a:buClr>
                <a:srgbClr val="00599C"/>
              </a:buClr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lvl="1">
              <a:buClr>
                <a:srgbClr val="00599C"/>
              </a:buClr>
              <a:buFont typeface="Wingdings" panose="05000000000000000000" pitchFamily="2" charset="2"/>
              <a:buChar char="§"/>
            </a:pPr>
            <a:endParaRPr lang="en-US" alt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276600"/>
            <a:ext cx="3629025" cy="3183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EAEAE0"/>
            </a:solidFill>
          </a:ln>
          <a:effectLst>
            <a:outerShdw blurRad="50800" dist="38100" dir="5400000" algn="t" rotWithShape="0">
              <a:srgbClr val="EAEAE0"/>
            </a:outerShdw>
          </a:effectLst>
        </p:spPr>
      </p:pic>
      <p:sp>
        <p:nvSpPr>
          <p:cNvPr id="15" name="Slide Number Placeholder 1"/>
          <p:cNvSpPr txBox="1">
            <a:spLocks/>
          </p:cNvSpPr>
          <p:nvPr/>
        </p:nvSpPr>
        <p:spPr bwMode="auto">
          <a:xfrm>
            <a:off x="7010400" y="657952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 b="1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1" dirty="0">
              <a:solidFill>
                <a:srgbClr val="898989"/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0" y="6248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17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FCI-SF Certification: Rigorous Process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76200" y="838200"/>
            <a:ext cx="90678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smtClean="0"/>
              <a:t>Certification steps for raters who have attended a webinar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Review </a:t>
            </a:r>
            <a:r>
              <a:rPr lang="en-US" sz="1600" dirty="0"/>
              <a:t>educational and training resources on portal 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/>
              <a:t>Review FCI-SF test kit and binder materials previously sent to your </a:t>
            </a:r>
            <a:r>
              <a:rPr lang="en-US" sz="1600" dirty="0" smtClean="0"/>
              <a:t>site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Conduct </a:t>
            </a:r>
            <a:r>
              <a:rPr lang="en-US" sz="1600" dirty="0"/>
              <a:t>two local FCI-SF assessments at </a:t>
            </a:r>
            <a:r>
              <a:rPr lang="en-US" sz="1600" dirty="0" smtClean="0"/>
              <a:t>the </a:t>
            </a:r>
            <a:r>
              <a:rPr lang="en-US" sz="1600" dirty="0"/>
              <a:t>site, and </a:t>
            </a:r>
            <a:r>
              <a:rPr lang="en-US" sz="1600" dirty="0" smtClean="0"/>
              <a:t>self-verify </a:t>
            </a:r>
            <a:r>
              <a:rPr lang="en-US" sz="1600" dirty="0"/>
              <a:t>administration on the portal 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As </a:t>
            </a:r>
            <a:r>
              <a:rPr lang="en-US" sz="1600" dirty="0"/>
              <a:t>a training exercise, review and score 1 mock video on the web portal, and receive output and score 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Proceed </a:t>
            </a:r>
            <a:r>
              <a:rPr lang="en-US" sz="1600" dirty="0"/>
              <a:t>to certification section on portal and take certification quiz (passing score needed of 80%+)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After </a:t>
            </a:r>
            <a:r>
              <a:rPr lang="en-US" sz="1600" dirty="0"/>
              <a:t>passing, print certificate from portal; ATRI automatically notified of certification and </a:t>
            </a:r>
            <a:r>
              <a:rPr lang="en-US" sz="1600" dirty="0" smtClean="0"/>
              <a:t>approval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u="sng" dirty="0"/>
              <a:t>Certification steps for raters who have </a:t>
            </a:r>
            <a:r>
              <a:rPr lang="en-US" sz="1800" u="sng" dirty="0" smtClean="0"/>
              <a:t>NOT attended </a:t>
            </a:r>
            <a:r>
              <a:rPr lang="en-US" sz="1800" u="sng" dirty="0"/>
              <a:t>a webinar</a:t>
            </a:r>
          </a:p>
          <a:p>
            <a:pPr marL="0" indent="0">
              <a:buNone/>
            </a:pPr>
            <a:r>
              <a:rPr lang="en-US" sz="1600" dirty="0"/>
              <a:t>1.     Review educational and training resources on portal </a:t>
            </a:r>
            <a:br>
              <a:rPr lang="en-US" sz="1600" dirty="0"/>
            </a:br>
            <a:r>
              <a:rPr lang="en-US" sz="1600" dirty="0"/>
              <a:t>2.     Review FCI-SF test kit and binder materials previously sent to your site </a:t>
            </a:r>
            <a:br>
              <a:rPr lang="en-US" sz="1600" dirty="0"/>
            </a:br>
            <a:r>
              <a:rPr lang="en-US" sz="1600" dirty="0"/>
              <a:t>3.     Review 2nd taped FCI-SF webinar dated September 26, 2016, and webinar slides, on porta</a:t>
            </a:r>
            <a:r>
              <a:rPr lang="en-US" sz="1600" dirty="0">
                <a:solidFill>
                  <a:srgbClr val="0000FF"/>
                </a:solidFill>
              </a:rPr>
              <a:t>l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4.     Conduct two local FCI-SF assessments at </a:t>
            </a:r>
            <a:r>
              <a:rPr lang="en-US" sz="1600" dirty="0" smtClean="0"/>
              <a:t>the </a:t>
            </a:r>
            <a:r>
              <a:rPr lang="en-US" sz="1600" dirty="0"/>
              <a:t>site, and self-verify their administration on the </a:t>
            </a:r>
            <a:r>
              <a:rPr lang="en-US" sz="1600" dirty="0" smtClean="0"/>
              <a:t>portal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5.     As a training exercise, review and score a mock video on the web portal, and receive output and score </a:t>
            </a:r>
            <a:br>
              <a:rPr lang="en-US" sz="1600" dirty="0"/>
            </a:br>
            <a:r>
              <a:rPr lang="en-US" sz="1600" dirty="0"/>
              <a:t>6.     Proceed to certification section on portal and take certification quiz (passing score needed of 80%+) </a:t>
            </a:r>
            <a:br>
              <a:rPr lang="en-US" sz="1600" dirty="0"/>
            </a:br>
            <a:r>
              <a:rPr lang="en-US" sz="1600" dirty="0"/>
              <a:t>7.     After passing, print certificate from portal; ATRI automatically notified of certification and approval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400" b="1" dirty="0" smtClean="0"/>
              <a:t>At present 109 raters across 54 sites have been certified. </a:t>
            </a:r>
            <a:endParaRPr lang="en-US" sz="2400" b="1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>
                <a:solidFill>
                  <a:srgbClr val="000099"/>
                </a:solidFill>
              </a:rPr>
              <a:t>High Level Data Quality Surveillance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85800"/>
            <a:ext cx="8915400" cy="51816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Longitudinal FCI-SF data have been collected in small single-site studies</a:t>
            </a:r>
          </a:p>
          <a:p>
            <a:endParaRPr lang="en-US" sz="2000" dirty="0" smtClean="0"/>
          </a:p>
          <a:p>
            <a:r>
              <a:rPr lang="en-US" sz="2000" dirty="0" smtClean="0"/>
              <a:t>Rater performance can be sub-optimal, even for well-established clinical instruments</a:t>
            </a:r>
          </a:p>
          <a:p>
            <a:pPr lvl="1"/>
            <a:r>
              <a:rPr lang="en-US" sz="1800" dirty="0" smtClean="0"/>
              <a:t>Many studies use an in-study rater quality surveillance strategy to identify and mitigate issues</a:t>
            </a:r>
          </a:p>
          <a:p>
            <a:pPr lvl="1"/>
            <a:r>
              <a:rPr lang="en-US" sz="1800" dirty="0" smtClean="0"/>
              <a:t>A recent report in a large, Phase 2b study in Early AD suggests that rater error can occur at a rate of 23-32% on MMSE, CDR, and ADAS-cog</a:t>
            </a:r>
            <a:endParaRPr lang="en-US" sz="1800" baseline="30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FCI-SF is a new clinical tool, and it is being administered in a large multi-site study (ADNI3) by raters who have had no prior experience with the instrument</a:t>
            </a:r>
          </a:p>
          <a:p>
            <a:endParaRPr lang="en-US" sz="2000" dirty="0" smtClean="0"/>
          </a:p>
          <a:p>
            <a:r>
              <a:rPr lang="en-US" sz="2000" dirty="0" smtClean="0"/>
              <a:t>It is not feasible to implement an intensive data quality surveillance approach, but high level quality assessments can and should be used</a:t>
            </a:r>
          </a:p>
          <a:p>
            <a:endParaRPr lang="en-US" sz="2000" dirty="0"/>
          </a:p>
          <a:p>
            <a:r>
              <a:rPr lang="en-US" sz="2000" b="1" dirty="0" smtClean="0"/>
              <a:t>CEWG and ATRI are currently developing approaches for such data quality surveillance</a:t>
            </a:r>
          </a:p>
          <a:p>
            <a:pPr marL="457200" lvl="1" indent="0">
              <a:buNone/>
            </a:pPr>
            <a:endParaRPr lang="en-US" sz="1800" baseline="30000" dirty="0" smtClean="0"/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0" y="6248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7620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0099"/>
                </a:solidFill>
              </a:rPr>
              <a:t>Biofluid Biomarker Working Group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738593"/>
              </p:ext>
            </p:extLst>
          </p:nvPr>
        </p:nvGraphicFramePr>
        <p:xfrm>
          <a:off x="609600" y="1143000"/>
          <a:ext cx="8229600" cy="470914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Chair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Susan De Santi,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Piramal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Biofluid Biomarkers Working Group Members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*ADNI3 Due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Diligence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Team (past)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Johan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Luthman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Eisai;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Alvydas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Mikulskis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Biogen;                     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Gary Tong,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Lundbeck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;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Eskild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Colding-Jørgensen, Lundbeck;        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Enchi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Liu*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Janssen; 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Richard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Batrla-Utermann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Roche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;             Just Genius, AbbVie;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Holly 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Soares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*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BMS;                                    Ian Sherriff, Araclon;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James Hendrix, Alzheimer’s Assoc.;          Jeffrey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Dage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Jan Torleif Pedersen, Lundbeck;               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June 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Kaplow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*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Eisai;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Jesse Cedarbaum, Biogen;                         Omar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Laterza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Merck;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John Lawson,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Fujirebio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;                              Patricia Cole, Takeda;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Kristin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Wildsmith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Genentech;                  Robert Dean,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Lee Honigberg, Genentech;                       Mary Savage, Merck;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Manu Vandijck, Fujirebio;                          Robert Umek,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MSD;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Tobias Bittner, Roche;                                 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Robert Dean*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Lilly: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Tanja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Schubert, 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BioClinica</a:t>
                      </a:r>
                      <a:r>
                        <a:rPr kumimoji="0" lang="en-US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; </a:t>
                      </a:r>
                      <a:r>
                        <a:rPr kumimoji="0" lang="en-US" sz="1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Zivjena</a:t>
                      </a:r>
                      <a:r>
                        <a:rPr kumimoji="0" lang="en-US" sz="1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 </a:t>
                      </a:r>
                      <a:r>
                        <a:rPr kumimoji="0" lang="en-US" sz="1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Vucetic</a:t>
                      </a:r>
                      <a:r>
                        <a:rPr kumimoji="0" lang="en-US" sz="1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, </a:t>
                      </a:r>
                      <a:r>
                        <a:rPr kumimoji="0" lang="en-US" sz="1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Fujirebio</a:t>
                      </a:r>
                      <a:endParaRPr kumimoji="0" lang="en-US" sz="17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charset="-128"/>
                        <a:cs typeface="+mn-cs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Les Shaw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*,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UPenn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"/>
            <a:ext cx="8839200" cy="563562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000099"/>
                </a:solidFill>
              </a:rPr>
              <a:t>Biofluids</a:t>
            </a:r>
            <a:r>
              <a:rPr lang="en-US" sz="3600" b="1" dirty="0">
                <a:solidFill>
                  <a:srgbClr val="000099"/>
                </a:solidFill>
              </a:rPr>
              <a:t> Biomarker Working Group: </a:t>
            </a:r>
            <a:br>
              <a:rPr lang="en-US" sz="3600" b="1" dirty="0">
                <a:solidFill>
                  <a:srgbClr val="000099"/>
                </a:solidFill>
              </a:rPr>
            </a:br>
            <a:r>
              <a:rPr lang="en-US" sz="3600" b="1" dirty="0">
                <a:solidFill>
                  <a:srgbClr val="000099"/>
                </a:solidFill>
              </a:rPr>
              <a:t>Goals and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066800"/>
            <a:ext cx="8899524" cy="5410200"/>
          </a:xfrm>
        </p:spPr>
        <p:txBody>
          <a:bodyPr>
            <a:noAutofit/>
          </a:bodyPr>
          <a:lstStyle/>
          <a:p>
            <a:pPr fontAlgn="t"/>
            <a:r>
              <a:rPr lang="en-US" sz="2800" dirty="0"/>
              <a:t>Broad group of Pharma &amp; Diagnostics  companies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Several interfaces: GBSC project, CAMD CSF Project (C-Path) etc.</a:t>
            </a:r>
            <a:endParaRPr lang="en-US" sz="1800" dirty="0"/>
          </a:p>
          <a:p>
            <a:pPr lvl="1">
              <a:spcBef>
                <a:spcPts val="300"/>
              </a:spcBef>
            </a:pPr>
            <a:endParaRPr lang="en-US" sz="900" dirty="0"/>
          </a:p>
          <a:p>
            <a:pPr>
              <a:spcBef>
                <a:spcPts val="300"/>
              </a:spcBef>
            </a:pPr>
            <a:r>
              <a:rPr lang="en-US" sz="2800" dirty="0"/>
              <a:t>Forum to discuss </a:t>
            </a:r>
            <a:r>
              <a:rPr lang="en-US" sz="2800" dirty="0" smtClean="0"/>
              <a:t>ADNI3 </a:t>
            </a:r>
            <a:r>
              <a:rPr lang="en-US" sz="2800" dirty="0" err="1"/>
              <a:t>biofluid</a:t>
            </a:r>
            <a:r>
              <a:rPr lang="en-US" sz="2800" dirty="0"/>
              <a:t> CSF &amp; blood biomarkers, assays used, sample management &amp; data collection 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Coordinate industry input into ADNI Biomarker Core activities in </a:t>
            </a:r>
            <a:r>
              <a:rPr lang="en-US" sz="2400" dirty="0" smtClean="0"/>
              <a:t>ADNI3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400" dirty="0"/>
              <a:t>Align efforts within the PPSB</a:t>
            </a:r>
          </a:p>
          <a:p>
            <a:pPr lvl="1">
              <a:spcBef>
                <a:spcPts val="300"/>
              </a:spcBef>
            </a:pPr>
            <a:endParaRPr lang="en-US" sz="900" dirty="0"/>
          </a:p>
          <a:p>
            <a:pPr>
              <a:spcBef>
                <a:spcPts val="300"/>
              </a:spcBef>
            </a:pPr>
            <a:r>
              <a:rPr lang="en-US" sz="2800" dirty="0" smtClean="0"/>
              <a:t>Promote </a:t>
            </a:r>
            <a:r>
              <a:rPr lang="en-US" sz="2800" dirty="0" err="1"/>
              <a:t>Biofluid</a:t>
            </a:r>
            <a:r>
              <a:rPr lang="en-US" sz="2800" dirty="0"/>
              <a:t> Biomarkers best practices for diagnostic and prognostic intended uses (beyond ADNI)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prstClr val="black"/>
                </a:solidFill>
              </a:rPr>
              <a:t>Forum to discuss </a:t>
            </a:r>
            <a:r>
              <a:rPr lang="en-US" sz="2400" dirty="0" err="1">
                <a:solidFill>
                  <a:prstClr val="black"/>
                </a:solidFill>
              </a:rPr>
              <a:t>Biofluid</a:t>
            </a:r>
            <a:r>
              <a:rPr lang="en-US" sz="2400" dirty="0">
                <a:solidFill>
                  <a:prstClr val="black"/>
                </a:solidFill>
              </a:rPr>
              <a:t> Biomarkers Rx &amp; </a:t>
            </a:r>
            <a:r>
              <a:rPr lang="en-US" sz="2400" dirty="0" err="1">
                <a:solidFill>
                  <a:prstClr val="black"/>
                </a:solidFill>
              </a:rPr>
              <a:t>Dx</a:t>
            </a:r>
            <a:r>
              <a:rPr lang="en-US" sz="2400" dirty="0">
                <a:solidFill>
                  <a:prstClr val="black"/>
                </a:solidFill>
              </a:rPr>
              <a:t> industry-specific topics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solidFill>
                  <a:srgbClr val="000099"/>
                </a:solidFill>
              </a:rPr>
              <a:t>Biofluids</a:t>
            </a:r>
            <a:r>
              <a:rPr lang="en-US" sz="4000" b="1" dirty="0">
                <a:solidFill>
                  <a:srgbClr val="000099"/>
                </a:solidFill>
              </a:rPr>
              <a:t> Biomarker Working Group: </a:t>
            </a:r>
            <a:br>
              <a:rPr lang="en-US" sz="4000" b="1" dirty="0">
                <a:solidFill>
                  <a:srgbClr val="000099"/>
                </a:solidFill>
              </a:rPr>
            </a:br>
            <a:r>
              <a:rPr lang="en-US" sz="4000" b="1" dirty="0" smtClean="0">
                <a:solidFill>
                  <a:srgbClr val="000099"/>
                </a:solidFill>
              </a:rPr>
              <a:t>Current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219200"/>
            <a:ext cx="8899524" cy="5257800"/>
          </a:xfrm>
        </p:spPr>
        <p:txBody>
          <a:bodyPr>
            <a:noAutofit/>
          </a:bodyPr>
          <a:lstStyle/>
          <a:p>
            <a:r>
              <a:rPr lang="en-US" sz="2400" dirty="0"/>
              <a:t>Making the most of a scarce </a:t>
            </a:r>
            <a:r>
              <a:rPr lang="en-US" sz="2400" dirty="0" smtClean="0"/>
              <a:t>resource</a:t>
            </a:r>
          </a:p>
          <a:p>
            <a:pPr lvl="1"/>
            <a:r>
              <a:rPr lang="en-US" sz="2000" b="1" dirty="0" smtClean="0"/>
              <a:t>Pristine CSF and blood samples </a:t>
            </a:r>
            <a:r>
              <a:rPr lang="en-US" sz="2000" dirty="0" smtClean="0"/>
              <a:t>-  </a:t>
            </a:r>
            <a:endParaRPr lang="en-US" sz="2000" dirty="0"/>
          </a:p>
          <a:p>
            <a:pPr lvl="2"/>
            <a:r>
              <a:rPr lang="en-US" sz="2000" dirty="0" smtClean="0"/>
              <a:t>Number </a:t>
            </a:r>
            <a:r>
              <a:rPr lang="en-US" sz="2000" dirty="0"/>
              <a:t>of </a:t>
            </a:r>
            <a:r>
              <a:rPr lang="en-US" sz="2000" dirty="0" smtClean="0"/>
              <a:t>pristine </a:t>
            </a:r>
            <a:r>
              <a:rPr lang="en-US" sz="2000" dirty="0"/>
              <a:t>aliquots? (see inventory in LONI)</a:t>
            </a:r>
          </a:p>
          <a:p>
            <a:pPr lvl="2"/>
            <a:r>
              <a:rPr lang="en-US" sz="2000" dirty="0" smtClean="0"/>
              <a:t>Process for requesting pristine samples -  Application through RARC Final </a:t>
            </a:r>
            <a:r>
              <a:rPr lang="en-US" sz="2000" dirty="0"/>
              <a:t>decision by </a:t>
            </a:r>
            <a:r>
              <a:rPr lang="en-US" sz="2000" dirty="0" smtClean="0"/>
              <a:t>NIA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As per Dr. Hsiao’ letter dated Sept. 12, 2016; NIA makes </a:t>
            </a:r>
            <a:r>
              <a:rPr lang="en-US" sz="2400" dirty="0"/>
              <a:t>ADNI CSF available to private companies developing commercial IVD </a:t>
            </a:r>
            <a:r>
              <a:rPr lang="en-US" sz="2400" dirty="0" smtClean="0"/>
              <a:t>tests</a:t>
            </a:r>
            <a:r>
              <a:rPr lang="en-US" sz="2400" dirty="0"/>
              <a:t> </a:t>
            </a:r>
            <a:r>
              <a:rPr lang="en-US" sz="2400" dirty="0" smtClean="0"/>
              <a:t>subject to following conditions:</a:t>
            </a:r>
          </a:p>
          <a:p>
            <a:pPr lvl="1"/>
            <a:r>
              <a:rPr lang="en-US" sz="2000" dirty="0"/>
              <a:t>All data </a:t>
            </a:r>
            <a:r>
              <a:rPr lang="en-US" sz="2000" dirty="0" smtClean="0"/>
              <a:t>must </a:t>
            </a:r>
            <a:r>
              <a:rPr lang="en-US" sz="2000" dirty="0"/>
              <a:t>be made </a:t>
            </a:r>
            <a:r>
              <a:rPr lang="en-US" sz="2000" b="1" dirty="0"/>
              <a:t>publicly available</a:t>
            </a:r>
            <a:r>
              <a:rPr lang="en-US" sz="2000" dirty="0"/>
              <a:t>, </a:t>
            </a:r>
            <a:r>
              <a:rPr lang="en-US" sz="2000" dirty="0" smtClean="0"/>
              <a:t>become </a:t>
            </a:r>
            <a:r>
              <a:rPr lang="en-US" sz="2000" dirty="0"/>
              <a:t>part of the ADNI database. </a:t>
            </a:r>
          </a:p>
          <a:p>
            <a:pPr lvl="1"/>
            <a:r>
              <a:rPr lang="en-US" sz="2000" dirty="0"/>
              <a:t>Only previously assayed (thawed twice) CSF will be made available </a:t>
            </a:r>
            <a:endParaRPr lang="en-US" sz="20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transparent, fair process for prioritizing access </a:t>
            </a:r>
            <a:r>
              <a:rPr lang="en-US" sz="2000" dirty="0" smtClean="0"/>
              <a:t>essential</a:t>
            </a:r>
            <a:r>
              <a:rPr lang="en-US" sz="2000" dirty="0"/>
              <a:t>. </a:t>
            </a:r>
            <a:r>
              <a:rPr lang="en-US" sz="2000" dirty="0" smtClean="0"/>
              <a:t>PPSB </a:t>
            </a:r>
            <a:r>
              <a:rPr lang="en-US" sz="2000" dirty="0"/>
              <a:t>biomarker working </a:t>
            </a:r>
            <a:r>
              <a:rPr lang="en-US" sz="2000" dirty="0" smtClean="0"/>
              <a:t>group most appropriate </a:t>
            </a:r>
            <a:r>
              <a:rPr lang="en-US" sz="2000" dirty="0"/>
              <a:t>and knowledgeable body </a:t>
            </a:r>
            <a:r>
              <a:rPr lang="en-US" sz="2000" dirty="0" smtClean="0"/>
              <a:t>to lead</a:t>
            </a:r>
            <a:endParaRPr lang="en-US" sz="2000" dirty="0"/>
          </a:p>
          <a:p>
            <a:pPr lvl="1"/>
            <a:r>
              <a:rPr lang="en-US" sz="2000" dirty="0" smtClean="0"/>
              <a:t>Subject </a:t>
            </a:r>
            <a:r>
              <a:rPr lang="en-US" sz="2000" dirty="0"/>
              <a:t>to final NIA approval, </a:t>
            </a:r>
            <a:r>
              <a:rPr lang="en-US" sz="2000" b="1" dirty="0" smtClean="0"/>
              <a:t>additional </a:t>
            </a:r>
            <a:r>
              <a:rPr lang="en-US" sz="2000" b="1" dirty="0"/>
              <a:t>RARC review is not necessary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100" dirty="0"/>
          </a:p>
          <a:p>
            <a:endParaRPr lang="en-US" sz="20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0" y="6248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solidFill>
                  <a:srgbClr val="000099"/>
                </a:solidFill>
              </a:rPr>
              <a:t>Biofluids</a:t>
            </a:r>
            <a:r>
              <a:rPr lang="en-US" sz="4000" b="1" dirty="0">
                <a:solidFill>
                  <a:srgbClr val="000099"/>
                </a:solidFill>
              </a:rPr>
              <a:t> Biomarker Working Group: </a:t>
            </a:r>
            <a:br>
              <a:rPr lang="en-US" sz="4000" b="1" dirty="0">
                <a:solidFill>
                  <a:srgbClr val="000099"/>
                </a:solidFill>
              </a:rPr>
            </a:br>
            <a:r>
              <a:rPr lang="en-US" sz="4000" b="1" dirty="0" smtClean="0">
                <a:solidFill>
                  <a:srgbClr val="000099"/>
                </a:solidFill>
              </a:rPr>
              <a:t>Current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65" y="1143000"/>
            <a:ext cx="8899524" cy="5257800"/>
          </a:xfrm>
        </p:spPr>
        <p:txBody>
          <a:bodyPr>
            <a:noAutofit/>
          </a:bodyPr>
          <a:lstStyle/>
          <a:p>
            <a:r>
              <a:rPr lang="en-US" sz="2400" dirty="0"/>
              <a:t>ADNI CSF available to private companies developing commercial IVD tests </a:t>
            </a:r>
            <a:endParaRPr lang="en-US" sz="2400" dirty="0" smtClean="0"/>
          </a:p>
          <a:p>
            <a:pPr lvl="1"/>
            <a:r>
              <a:rPr lang="en-US" sz="2000" b="1" dirty="0" smtClean="0"/>
              <a:t>Previously </a:t>
            </a:r>
            <a:r>
              <a:rPr lang="en-US" sz="2000" b="1" dirty="0"/>
              <a:t>thawed </a:t>
            </a:r>
            <a:r>
              <a:rPr lang="en-US" sz="2000" b="1" dirty="0" smtClean="0"/>
              <a:t>refrozen remnants </a:t>
            </a:r>
            <a:r>
              <a:rPr lang="en-US" sz="2000" b="1" dirty="0"/>
              <a:t>of </a:t>
            </a:r>
            <a:r>
              <a:rPr lang="en-US" sz="2000" b="1" dirty="0" smtClean="0"/>
              <a:t>CSF aliquots</a:t>
            </a:r>
            <a:r>
              <a:rPr lang="en-US" sz="2000" dirty="0" smtClean="0"/>
              <a:t> from ADNI 1, Go and 2 assay analyses are available to assay development companies who were vetted as part of the ADNI 3 CSF assay due diligence process and submitted a proposal for these CSF samples.  </a:t>
            </a:r>
            <a:endParaRPr lang="en-US" sz="2000" dirty="0"/>
          </a:p>
          <a:p>
            <a:pPr lvl="2"/>
            <a:r>
              <a:rPr lang="en-US" sz="2000" dirty="0"/>
              <a:t>Goal: divide the ADNI CSF residual refrozen samples to assay companies in a fair and balanced manner for their assay </a:t>
            </a:r>
            <a:r>
              <a:rPr lang="en-US" sz="2000" dirty="0" smtClean="0"/>
              <a:t>development.</a:t>
            </a:r>
          </a:p>
          <a:p>
            <a:pPr lvl="2"/>
            <a:r>
              <a:rPr lang="en-US" sz="2000" dirty="0" smtClean="0"/>
              <a:t>Four </a:t>
            </a:r>
            <a:r>
              <a:rPr lang="en-US" sz="2000" dirty="0"/>
              <a:t>members companies interested in receiving CSF </a:t>
            </a:r>
            <a:r>
              <a:rPr lang="en-US" sz="2000" dirty="0" smtClean="0"/>
              <a:t>provided proposals with </a:t>
            </a:r>
            <a:r>
              <a:rPr lang="en-US" sz="2000" dirty="0"/>
              <a:t>power calculations for sample size requests addressing their </a:t>
            </a:r>
            <a:r>
              <a:rPr lang="en-US" sz="2000" dirty="0" smtClean="0"/>
              <a:t>aims</a:t>
            </a:r>
          </a:p>
          <a:p>
            <a:pPr lvl="2"/>
            <a:r>
              <a:rPr lang="en-US" sz="2000" dirty="0"/>
              <a:t>CSF sample request </a:t>
            </a:r>
            <a:r>
              <a:rPr lang="en-US" sz="2000" dirty="0" smtClean="0"/>
              <a:t>sub-team formed</a:t>
            </a:r>
          </a:p>
          <a:p>
            <a:pPr lvl="2"/>
            <a:r>
              <a:rPr lang="en-US" sz="2000" dirty="0" smtClean="0"/>
              <a:t>Multiple formal meetings set with each assay company, CSF core, </a:t>
            </a:r>
            <a:r>
              <a:rPr lang="en-US" sz="2000" dirty="0" err="1" smtClean="0"/>
              <a:t>Biostats</a:t>
            </a:r>
            <a:r>
              <a:rPr lang="en-US" sz="2000" dirty="0" smtClean="0"/>
              <a:t> core, FNIH and PPSB to discuss proposal, power calculation, feasibility of proposal, etc.</a:t>
            </a:r>
          </a:p>
          <a:p>
            <a:r>
              <a:rPr lang="en-US" sz="2400" b="1" dirty="0"/>
              <a:t>This process </a:t>
            </a:r>
            <a:r>
              <a:rPr lang="en-US" sz="2400" b="1" dirty="0" smtClean="0"/>
              <a:t>of sample distributions is at its final stages</a:t>
            </a:r>
            <a:endParaRPr lang="en-US" sz="2400" b="1" dirty="0"/>
          </a:p>
          <a:p>
            <a:pPr marL="914400" lvl="2" indent="0">
              <a:buNone/>
            </a:pPr>
            <a:r>
              <a:rPr lang="en-US" sz="2000" dirty="0" smtClean="0"/>
              <a:t> </a:t>
            </a:r>
          </a:p>
          <a:p>
            <a:pPr lvl="2"/>
            <a:endParaRPr lang="en-US" sz="2000" dirty="0"/>
          </a:p>
          <a:p>
            <a:pPr marL="0" indent="0">
              <a:buNone/>
            </a:pPr>
            <a:endParaRPr lang="en-US" sz="1100" dirty="0"/>
          </a:p>
          <a:p>
            <a:endParaRPr lang="en-US" sz="20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0" y="6248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None/>
            </a:pPr>
            <a:fld id="{0E21E13C-CB96-4392-AA98-CDBB7E21C2D4}" type="slidenum">
              <a:rPr lang="en-US" altLang="en-US" sz="1300">
                <a:solidFill>
                  <a:srgbClr val="898989"/>
                </a:solidFill>
              </a:rPr>
              <a:pPr eaLnBrk="1" hangingPunct="1">
                <a:buNone/>
              </a:pPr>
              <a:t>16</a:t>
            </a:fld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1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0099"/>
                </a:solidFill>
              </a:rPr>
              <a:t>Work flow for LOI CSF sample requests </a:t>
            </a:r>
          </a:p>
        </p:txBody>
      </p:sp>
      <p:sp>
        <p:nvSpPr>
          <p:cNvPr id="6" name="Freeform 5"/>
          <p:cNvSpPr/>
          <p:nvPr/>
        </p:nvSpPr>
        <p:spPr>
          <a:xfrm>
            <a:off x="810187" y="1516227"/>
            <a:ext cx="1288514" cy="703414"/>
          </a:xfrm>
          <a:custGeom>
            <a:avLst/>
            <a:gdLst>
              <a:gd name="connsiteX0" fmla="*/ 0 w 1296292"/>
              <a:gd name="connsiteY0" fmla="*/ 129629 h 1557497"/>
              <a:gd name="connsiteX1" fmla="*/ 129629 w 1296292"/>
              <a:gd name="connsiteY1" fmla="*/ 0 h 1557497"/>
              <a:gd name="connsiteX2" fmla="*/ 1166663 w 1296292"/>
              <a:gd name="connsiteY2" fmla="*/ 0 h 1557497"/>
              <a:gd name="connsiteX3" fmla="*/ 1296292 w 1296292"/>
              <a:gd name="connsiteY3" fmla="*/ 129629 h 1557497"/>
              <a:gd name="connsiteX4" fmla="*/ 1296292 w 1296292"/>
              <a:gd name="connsiteY4" fmla="*/ 1427868 h 1557497"/>
              <a:gd name="connsiteX5" fmla="*/ 1166663 w 1296292"/>
              <a:gd name="connsiteY5" fmla="*/ 1557497 h 1557497"/>
              <a:gd name="connsiteX6" fmla="*/ 129629 w 1296292"/>
              <a:gd name="connsiteY6" fmla="*/ 1557497 h 1557497"/>
              <a:gd name="connsiteX7" fmla="*/ 0 w 1296292"/>
              <a:gd name="connsiteY7" fmla="*/ 1427868 h 1557497"/>
              <a:gd name="connsiteX8" fmla="*/ 0 w 1296292"/>
              <a:gd name="connsiteY8" fmla="*/ 129629 h 155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292" h="1557497">
                <a:moveTo>
                  <a:pt x="0" y="129629"/>
                </a:moveTo>
                <a:cubicBezTo>
                  <a:pt x="0" y="58037"/>
                  <a:pt x="58037" y="0"/>
                  <a:pt x="129629" y="0"/>
                </a:cubicBezTo>
                <a:lnTo>
                  <a:pt x="1166663" y="0"/>
                </a:lnTo>
                <a:cubicBezTo>
                  <a:pt x="1238255" y="0"/>
                  <a:pt x="1296292" y="58037"/>
                  <a:pt x="1296292" y="129629"/>
                </a:cubicBezTo>
                <a:lnTo>
                  <a:pt x="1296292" y="1427868"/>
                </a:lnTo>
                <a:cubicBezTo>
                  <a:pt x="1296292" y="1499460"/>
                  <a:pt x="1238255" y="1557497"/>
                  <a:pt x="1166663" y="1557497"/>
                </a:cubicBezTo>
                <a:lnTo>
                  <a:pt x="129629" y="1557497"/>
                </a:lnTo>
                <a:cubicBezTo>
                  <a:pt x="58037" y="1557497"/>
                  <a:pt x="0" y="1499460"/>
                  <a:pt x="0" y="1427868"/>
                </a:cubicBezTo>
                <a:lnTo>
                  <a:pt x="0" y="129629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067" tIns="76067" rIns="76067" bIns="7606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Companies provide specific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ims and power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alculations</a:t>
            </a:r>
            <a:endParaRPr lang="en-US" sz="1200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5400000">
            <a:off x="1317037" y="2262667"/>
            <a:ext cx="274814" cy="321480"/>
          </a:xfrm>
          <a:custGeom>
            <a:avLst/>
            <a:gdLst>
              <a:gd name="connsiteX0" fmla="*/ 0 w 274814"/>
              <a:gd name="connsiteY0" fmla="*/ 64296 h 321480"/>
              <a:gd name="connsiteX1" fmla="*/ 137407 w 274814"/>
              <a:gd name="connsiteY1" fmla="*/ 64296 h 321480"/>
              <a:gd name="connsiteX2" fmla="*/ 137407 w 274814"/>
              <a:gd name="connsiteY2" fmla="*/ 0 h 321480"/>
              <a:gd name="connsiteX3" fmla="*/ 274814 w 274814"/>
              <a:gd name="connsiteY3" fmla="*/ 160740 h 321480"/>
              <a:gd name="connsiteX4" fmla="*/ 137407 w 274814"/>
              <a:gd name="connsiteY4" fmla="*/ 321480 h 321480"/>
              <a:gd name="connsiteX5" fmla="*/ 137407 w 274814"/>
              <a:gd name="connsiteY5" fmla="*/ 257184 h 321480"/>
              <a:gd name="connsiteX6" fmla="*/ 0 w 274814"/>
              <a:gd name="connsiteY6" fmla="*/ 257184 h 321480"/>
              <a:gd name="connsiteX7" fmla="*/ 0 w 274814"/>
              <a:gd name="connsiteY7" fmla="*/ 64296 h 3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814" h="321480">
                <a:moveTo>
                  <a:pt x="0" y="64296"/>
                </a:moveTo>
                <a:lnTo>
                  <a:pt x="137407" y="64296"/>
                </a:lnTo>
                <a:lnTo>
                  <a:pt x="137407" y="0"/>
                </a:lnTo>
                <a:lnTo>
                  <a:pt x="274814" y="160740"/>
                </a:lnTo>
                <a:lnTo>
                  <a:pt x="137407" y="321480"/>
                </a:lnTo>
                <a:lnTo>
                  <a:pt x="137407" y="257184"/>
                </a:lnTo>
                <a:lnTo>
                  <a:pt x="0" y="257184"/>
                </a:lnTo>
                <a:lnTo>
                  <a:pt x="0" y="6429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4296" rIns="82444" bIns="64296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8" name="Freeform 7"/>
          <p:cNvSpPr/>
          <p:nvPr/>
        </p:nvSpPr>
        <p:spPr>
          <a:xfrm>
            <a:off x="810187" y="2667001"/>
            <a:ext cx="1296292" cy="838199"/>
          </a:xfrm>
          <a:custGeom>
            <a:avLst/>
            <a:gdLst>
              <a:gd name="connsiteX0" fmla="*/ 0 w 1296292"/>
              <a:gd name="connsiteY0" fmla="*/ 129629 h 1557497"/>
              <a:gd name="connsiteX1" fmla="*/ 129629 w 1296292"/>
              <a:gd name="connsiteY1" fmla="*/ 0 h 1557497"/>
              <a:gd name="connsiteX2" fmla="*/ 1166663 w 1296292"/>
              <a:gd name="connsiteY2" fmla="*/ 0 h 1557497"/>
              <a:gd name="connsiteX3" fmla="*/ 1296292 w 1296292"/>
              <a:gd name="connsiteY3" fmla="*/ 129629 h 1557497"/>
              <a:gd name="connsiteX4" fmla="*/ 1296292 w 1296292"/>
              <a:gd name="connsiteY4" fmla="*/ 1427868 h 1557497"/>
              <a:gd name="connsiteX5" fmla="*/ 1166663 w 1296292"/>
              <a:gd name="connsiteY5" fmla="*/ 1557497 h 1557497"/>
              <a:gd name="connsiteX6" fmla="*/ 129629 w 1296292"/>
              <a:gd name="connsiteY6" fmla="*/ 1557497 h 1557497"/>
              <a:gd name="connsiteX7" fmla="*/ 0 w 1296292"/>
              <a:gd name="connsiteY7" fmla="*/ 1427868 h 1557497"/>
              <a:gd name="connsiteX8" fmla="*/ 0 w 1296292"/>
              <a:gd name="connsiteY8" fmla="*/ 129629 h 155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292" h="1557497">
                <a:moveTo>
                  <a:pt x="0" y="129629"/>
                </a:moveTo>
                <a:cubicBezTo>
                  <a:pt x="0" y="58037"/>
                  <a:pt x="58037" y="0"/>
                  <a:pt x="129629" y="0"/>
                </a:cubicBezTo>
                <a:lnTo>
                  <a:pt x="1166663" y="0"/>
                </a:lnTo>
                <a:cubicBezTo>
                  <a:pt x="1238255" y="0"/>
                  <a:pt x="1296292" y="58037"/>
                  <a:pt x="1296292" y="129629"/>
                </a:cubicBezTo>
                <a:lnTo>
                  <a:pt x="1296292" y="1427868"/>
                </a:lnTo>
                <a:cubicBezTo>
                  <a:pt x="1296292" y="1499460"/>
                  <a:pt x="1238255" y="1557497"/>
                  <a:pt x="1166663" y="1557497"/>
                </a:cubicBezTo>
                <a:lnTo>
                  <a:pt x="129629" y="1557497"/>
                </a:lnTo>
                <a:cubicBezTo>
                  <a:pt x="58037" y="1557497"/>
                  <a:pt x="0" y="1499460"/>
                  <a:pt x="0" y="1427868"/>
                </a:cubicBezTo>
                <a:lnTo>
                  <a:pt x="0" y="129629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067" tIns="76067" rIns="76067" bIns="7606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Company meetings discuss specific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ims and power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alculations</a:t>
            </a:r>
            <a:endParaRPr lang="en-US" sz="1200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185554" y="2362200"/>
            <a:ext cx="274814" cy="321480"/>
          </a:xfrm>
          <a:custGeom>
            <a:avLst/>
            <a:gdLst>
              <a:gd name="connsiteX0" fmla="*/ 0 w 274814"/>
              <a:gd name="connsiteY0" fmla="*/ 64296 h 321480"/>
              <a:gd name="connsiteX1" fmla="*/ 137407 w 274814"/>
              <a:gd name="connsiteY1" fmla="*/ 64296 h 321480"/>
              <a:gd name="connsiteX2" fmla="*/ 137407 w 274814"/>
              <a:gd name="connsiteY2" fmla="*/ 0 h 321480"/>
              <a:gd name="connsiteX3" fmla="*/ 274814 w 274814"/>
              <a:gd name="connsiteY3" fmla="*/ 160740 h 321480"/>
              <a:gd name="connsiteX4" fmla="*/ 137407 w 274814"/>
              <a:gd name="connsiteY4" fmla="*/ 321480 h 321480"/>
              <a:gd name="connsiteX5" fmla="*/ 137407 w 274814"/>
              <a:gd name="connsiteY5" fmla="*/ 257184 h 321480"/>
              <a:gd name="connsiteX6" fmla="*/ 0 w 274814"/>
              <a:gd name="connsiteY6" fmla="*/ 257184 h 321480"/>
              <a:gd name="connsiteX7" fmla="*/ 0 w 274814"/>
              <a:gd name="connsiteY7" fmla="*/ 64296 h 3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814" h="321480">
                <a:moveTo>
                  <a:pt x="0" y="64296"/>
                </a:moveTo>
                <a:lnTo>
                  <a:pt x="137407" y="64296"/>
                </a:lnTo>
                <a:lnTo>
                  <a:pt x="137407" y="0"/>
                </a:lnTo>
                <a:lnTo>
                  <a:pt x="274814" y="160740"/>
                </a:lnTo>
                <a:lnTo>
                  <a:pt x="137407" y="321480"/>
                </a:lnTo>
                <a:lnTo>
                  <a:pt x="137407" y="257184"/>
                </a:lnTo>
                <a:lnTo>
                  <a:pt x="0" y="257184"/>
                </a:lnTo>
                <a:lnTo>
                  <a:pt x="0" y="6429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4296" rIns="82444" bIns="64296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0" name="Freeform 9"/>
          <p:cNvSpPr/>
          <p:nvPr/>
        </p:nvSpPr>
        <p:spPr>
          <a:xfrm>
            <a:off x="2535676" y="1773874"/>
            <a:ext cx="1296292" cy="1557497"/>
          </a:xfrm>
          <a:custGeom>
            <a:avLst/>
            <a:gdLst>
              <a:gd name="connsiteX0" fmla="*/ 0 w 1296292"/>
              <a:gd name="connsiteY0" fmla="*/ 129629 h 1557497"/>
              <a:gd name="connsiteX1" fmla="*/ 129629 w 1296292"/>
              <a:gd name="connsiteY1" fmla="*/ 0 h 1557497"/>
              <a:gd name="connsiteX2" fmla="*/ 1166663 w 1296292"/>
              <a:gd name="connsiteY2" fmla="*/ 0 h 1557497"/>
              <a:gd name="connsiteX3" fmla="*/ 1296292 w 1296292"/>
              <a:gd name="connsiteY3" fmla="*/ 129629 h 1557497"/>
              <a:gd name="connsiteX4" fmla="*/ 1296292 w 1296292"/>
              <a:gd name="connsiteY4" fmla="*/ 1427868 h 1557497"/>
              <a:gd name="connsiteX5" fmla="*/ 1166663 w 1296292"/>
              <a:gd name="connsiteY5" fmla="*/ 1557497 h 1557497"/>
              <a:gd name="connsiteX6" fmla="*/ 129629 w 1296292"/>
              <a:gd name="connsiteY6" fmla="*/ 1557497 h 1557497"/>
              <a:gd name="connsiteX7" fmla="*/ 0 w 1296292"/>
              <a:gd name="connsiteY7" fmla="*/ 1427868 h 1557497"/>
              <a:gd name="connsiteX8" fmla="*/ 0 w 1296292"/>
              <a:gd name="connsiteY8" fmla="*/ 129629 h 155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292" h="1557497">
                <a:moveTo>
                  <a:pt x="0" y="129629"/>
                </a:moveTo>
                <a:cubicBezTo>
                  <a:pt x="0" y="58037"/>
                  <a:pt x="58037" y="0"/>
                  <a:pt x="129629" y="0"/>
                </a:cubicBezTo>
                <a:lnTo>
                  <a:pt x="1166663" y="0"/>
                </a:lnTo>
                <a:cubicBezTo>
                  <a:pt x="1238255" y="0"/>
                  <a:pt x="1296292" y="58037"/>
                  <a:pt x="1296292" y="129629"/>
                </a:cubicBezTo>
                <a:lnTo>
                  <a:pt x="1296292" y="1427868"/>
                </a:lnTo>
                <a:cubicBezTo>
                  <a:pt x="1296292" y="1499460"/>
                  <a:pt x="1238255" y="1557497"/>
                  <a:pt x="1166663" y="1557497"/>
                </a:cubicBezTo>
                <a:lnTo>
                  <a:pt x="129629" y="1557497"/>
                </a:lnTo>
                <a:cubicBezTo>
                  <a:pt x="58037" y="1557497"/>
                  <a:pt x="0" y="1499460"/>
                  <a:pt x="0" y="1427868"/>
                </a:cubicBezTo>
                <a:lnTo>
                  <a:pt x="0" y="129629"/>
                </a:lnTo>
                <a:close/>
              </a:path>
            </a:pathLst>
          </a:custGeom>
          <a:ln w="28575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067" tIns="76067" rIns="76067" bIns="7606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Revision of aims/power calculations (if necessary) and resubmission</a:t>
            </a:r>
            <a:endParaRPr lang="en-US" sz="1200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936161" y="2371309"/>
            <a:ext cx="274814" cy="321480"/>
          </a:xfrm>
          <a:custGeom>
            <a:avLst/>
            <a:gdLst>
              <a:gd name="connsiteX0" fmla="*/ 0 w 274814"/>
              <a:gd name="connsiteY0" fmla="*/ 64296 h 321480"/>
              <a:gd name="connsiteX1" fmla="*/ 137407 w 274814"/>
              <a:gd name="connsiteY1" fmla="*/ 64296 h 321480"/>
              <a:gd name="connsiteX2" fmla="*/ 137407 w 274814"/>
              <a:gd name="connsiteY2" fmla="*/ 0 h 321480"/>
              <a:gd name="connsiteX3" fmla="*/ 274814 w 274814"/>
              <a:gd name="connsiteY3" fmla="*/ 160740 h 321480"/>
              <a:gd name="connsiteX4" fmla="*/ 137407 w 274814"/>
              <a:gd name="connsiteY4" fmla="*/ 321480 h 321480"/>
              <a:gd name="connsiteX5" fmla="*/ 137407 w 274814"/>
              <a:gd name="connsiteY5" fmla="*/ 257184 h 321480"/>
              <a:gd name="connsiteX6" fmla="*/ 0 w 274814"/>
              <a:gd name="connsiteY6" fmla="*/ 257184 h 321480"/>
              <a:gd name="connsiteX7" fmla="*/ 0 w 274814"/>
              <a:gd name="connsiteY7" fmla="*/ 64296 h 3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814" h="321480">
                <a:moveTo>
                  <a:pt x="0" y="64296"/>
                </a:moveTo>
                <a:lnTo>
                  <a:pt x="137407" y="64296"/>
                </a:lnTo>
                <a:lnTo>
                  <a:pt x="137407" y="0"/>
                </a:lnTo>
                <a:lnTo>
                  <a:pt x="274814" y="160740"/>
                </a:lnTo>
                <a:lnTo>
                  <a:pt x="137407" y="321480"/>
                </a:lnTo>
                <a:lnTo>
                  <a:pt x="137407" y="257184"/>
                </a:lnTo>
                <a:lnTo>
                  <a:pt x="0" y="257184"/>
                </a:lnTo>
                <a:lnTo>
                  <a:pt x="0" y="6429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4296" rIns="82444" bIns="64296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2" name="Freeform 11"/>
          <p:cNvSpPr/>
          <p:nvPr/>
        </p:nvSpPr>
        <p:spPr>
          <a:xfrm>
            <a:off x="4338385" y="1753300"/>
            <a:ext cx="1296292" cy="1557497"/>
          </a:xfrm>
          <a:custGeom>
            <a:avLst/>
            <a:gdLst>
              <a:gd name="connsiteX0" fmla="*/ 0 w 1296292"/>
              <a:gd name="connsiteY0" fmla="*/ 129629 h 1557497"/>
              <a:gd name="connsiteX1" fmla="*/ 129629 w 1296292"/>
              <a:gd name="connsiteY1" fmla="*/ 0 h 1557497"/>
              <a:gd name="connsiteX2" fmla="*/ 1166663 w 1296292"/>
              <a:gd name="connsiteY2" fmla="*/ 0 h 1557497"/>
              <a:gd name="connsiteX3" fmla="*/ 1296292 w 1296292"/>
              <a:gd name="connsiteY3" fmla="*/ 129629 h 1557497"/>
              <a:gd name="connsiteX4" fmla="*/ 1296292 w 1296292"/>
              <a:gd name="connsiteY4" fmla="*/ 1427868 h 1557497"/>
              <a:gd name="connsiteX5" fmla="*/ 1166663 w 1296292"/>
              <a:gd name="connsiteY5" fmla="*/ 1557497 h 1557497"/>
              <a:gd name="connsiteX6" fmla="*/ 129629 w 1296292"/>
              <a:gd name="connsiteY6" fmla="*/ 1557497 h 1557497"/>
              <a:gd name="connsiteX7" fmla="*/ 0 w 1296292"/>
              <a:gd name="connsiteY7" fmla="*/ 1427868 h 1557497"/>
              <a:gd name="connsiteX8" fmla="*/ 0 w 1296292"/>
              <a:gd name="connsiteY8" fmla="*/ 129629 h 155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292" h="1557497">
                <a:moveTo>
                  <a:pt x="0" y="129629"/>
                </a:moveTo>
                <a:cubicBezTo>
                  <a:pt x="0" y="58037"/>
                  <a:pt x="58037" y="0"/>
                  <a:pt x="129629" y="0"/>
                </a:cubicBezTo>
                <a:lnTo>
                  <a:pt x="1166663" y="0"/>
                </a:lnTo>
                <a:cubicBezTo>
                  <a:pt x="1238255" y="0"/>
                  <a:pt x="1296292" y="58037"/>
                  <a:pt x="1296292" y="129629"/>
                </a:cubicBezTo>
                <a:lnTo>
                  <a:pt x="1296292" y="1427868"/>
                </a:lnTo>
                <a:cubicBezTo>
                  <a:pt x="1296292" y="1499460"/>
                  <a:pt x="1238255" y="1557497"/>
                  <a:pt x="1166663" y="1557497"/>
                </a:cubicBezTo>
                <a:lnTo>
                  <a:pt x="129629" y="1557497"/>
                </a:lnTo>
                <a:cubicBezTo>
                  <a:pt x="58037" y="1557497"/>
                  <a:pt x="0" y="1499460"/>
                  <a:pt x="0" y="1427868"/>
                </a:cubicBezTo>
                <a:lnTo>
                  <a:pt x="0" y="129629"/>
                </a:lnTo>
                <a:close/>
              </a:path>
            </a:pathLst>
          </a:custGeom>
          <a:ln w="28575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067" tIns="76067" rIns="76067" bIns="7606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Finalization and approval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 specific aims and sample size </a:t>
            </a:r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228650" y="4370537"/>
            <a:ext cx="274814" cy="321480"/>
          </a:xfrm>
          <a:custGeom>
            <a:avLst/>
            <a:gdLst>
              <a:gd name="connsiteX0" fmla="*/ 0 w 274814"/>
              <a:gd name="connsiteY0" fmla="*/ 64296 h 321480"/>
              <a:gd name="connsiteX1" fmla="*/ 137407 w 274814"/>
              <a:gd name="connsiteY1" fmla="*/ 64296 h 321480"/>
              <a:gd name="connsiteX2" fmla="*/ 137407 w 274814"/>
              <a:gd name="connsiteY2" fmla="*/ 0 h 321480"/>
              <a:gd name="connsiteX3" fmla="*/ 274814 w 274814"/>
              <a:gd name="connsiteY3" fmla="*/ 160740 h 321480"/>
              <a:gd name="connsiteX4" fmla="*/ 137407 w 274814"/>
              <a:gd name="connsiteY4" fmla="*/ 321480 h 321480"/>
              <a:gd name="connsiteX5" fmla="*/ 137407 w 274814"/>
              <a:gd name="connsiteY5" fmla="*/ 257184 h 321480"/>
              <a:gd name="connsiteX6" fmla="*/ 0 w 274814"/>
              <a:gd name="connsiteY6" fmla="*/ 257184 h 321480"/>
              <a:gd name="connsiteX7" fmla="*/ 0 w 274814"/>
              <a:gd name="connsiteY7" fmla="*/ 64296 h 3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814" h="321480">
                <a:moveTo>
                  <a:pt x="0" y="64296"/>
                </a:moveTo>
                <a:lnTo>
                  <a:pt x="137407" y="64296"/>
                </a:lnTo>
                <a:lnTo>
                  <a:pt x="137407" y="0"/>
                </a:lnTo>
                <a:lnTo>
                  <a:pt x="274814" y="160740"/>
                </a:lnTo>
                <a:lnTo>
                  <a:pt x="137407" y="321480"/>
                </a:lnTo>
                <a:lnTo>
                  <a:pt x="137407" y="257184"/>
                </a:lnTo>
                <a:lnTo>
                  <a:pt x="0" y="257184"/>
                </a:lnTo>
                <a:lnTo>
                  <a:pt x="0" y="6429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4296" rIns="82444" bIns="64296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4" name="Freeform 13"/>
          <p:cNvSpPr/>
          <p:nvPr/>
        </p:nvSpPr>
        <p:spPr>
          <a:xfrm>
            <a:off x="4324267" y="3810000"/>
            <a:ext cx="1353146" cy="1557497"/>
          </a:xfrm>
          <a:custGeom>
            <a:avLst/>
            <a:gdLst>
              <a:gd name="connsiteX0" fmla="*/ 0 w 1296292"/>
              <a:gd name="connsiteY0" fmla="*/ 129629 h 1557497"/>
              <a:gd name="connsiteX1" fmla="*/ 129629 w 1296292"/>
              <a:gd name="connsiteY1" fmla="*/ 0 h 1557497"/>
              <a:gd name="connsiteX2" fmla="*/ 1166663 w 1296292"/>
              <a:gd name="connsiteY2" fmla="*/ 0 h 1557497"/>
              <a:gd name="connsiteX3" fmla="*/ 1296292 w 1296292"/>
              <a:gd name="connsiteY3" fmla="*/ 129629 h 1557497"/>
              <a:gd name="connsiteX4" fmla="*/ 1296292 w 1296292"/>
              <a:gd name="connsiteY4" fmla="*/ 1427868 h 1557497"/>
              <a:gd name="connsiteX5" fmla="*/ 1166663 w 1296292"/>
              <a:gd name="connsiteY5" fmla="*/ 1557497 h 1557497"/>
              <a:gd name="connsiteX6" fmla="*/ 129629 w 1296292"/>
              <a:gd name="connsiteY6" fmla="*/ 1557497 h 1557497"/>
              <a:gd name="connsiteX7" fmla="*/ 0 w 1296292"/>
              <a:gd name="connsiteY7" fmla="*/ 1427868 h 1557497"/>
              <a:gd name="connsiteX8" fmla="*/ 0 w 1296292"/>
              <a:gd name="connsiteY8" fmla="*/ 129629 h 155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292" h="1557497">
                <a:moveTo>
                  <a:pt x="0" y="129629"/>
                </a:moveTo>
                <a:cubicBezTo>
                  <a:pt x="0" y="58037"/>
                  <a:pt x="58037" y="0"/>
                  <a:pt x="129629" y="0"/>
                </a:cubicBezTo>
                <a:lnTo>
                  <a:pt x="1166663" y="0"/>
                </a:lnTo>
                <a:cubicBezTo>
                  <a:pt x="1238255" y="0"/>
                  <a:pt x="1296292" y="58037"/>
                  <a:pt x="1296292" y="129629"/>
                </a:cubicBezTo>
                <a:lnTo>
                  <a:pt x="1296292" y="1427868"/>
                </a:lnTo>
                <a:cubicBezTo>
                  <a:pt x="1296292" y="1499460"/>
                  <a:pt x="1238255" y="1557497"/>
                  <a:pt x="1166663" y="1557497"/>
                </a:cubicBezTo>
                <a:lnTo>
                  <a:pt x="129629" y="1557497"/>
                </a:lnTo>
                <a:cubicBezTo>
                  <a:pt x="58037" y="1557497"/>
                  <a:pt x="0" y="1499460"/>
                  <a:pt x="0" y="1427868"/>
                </a:cubicBezTo>
                <a:lnTo>
                  <a:pt x="0" y="129629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067" tIns="76067" rIns="76067" bIns="76067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Blinded samples pulled,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end to companies, </a:t>
            </a:r>
          </a:p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ssays performed.</a:t>
            </a:r>
          </a:p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Blinded data uploaded onto LONI website</a:t>
            </a:r>
            <a:endParaRPr lang="en-US" sz="1200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977583" y="4364673"/>
            <a:ext cx="274814" cy="321480"/>
          </a:xfrm>
          <a:custGeom>
            <a:avLst/>
            <a:gdLst>
              <a:gd name="connsiteX0" fmla="*/ 0 w 274814"/>
              <a:gd name="connsiteY0" fmla="*/ 64296 h 321480"/>
              <a:gd name="connsiteX1" fmla="*/ 137407 w 274814"/>
              <a:gd name="connsiteY1" fmla="*/ 64296 h 321480"/>
              <a:gd name="connsiteX2" fmla="*/ 137407 w 274814"/>
              <a:gd name="connsiteY2" fmla="*/ 0 h 321480"/>
              <a:gd name="connsiteX3" fmla="*/ 274814 w 274814"/>
              <a:gd name="connsiteY3" fmla="*/ 160740 h 321480"/>
              <a:gd name="connsiteX4" fmla="*/ 137407 w 274814"/>
              <a:gd name="connsiteY4" fmla="*/ 321480 h 321480"/>
              <a:gd name="connsiteX5" fmla="*/ 137407 w 274814"/>
              <a:gd name="connsiteY5" fmla="*/ 257184 h 321480"/>
              <a:gd name="connsiteX6" fmla="*/ 0 w 274814"/>
              <a:gd name="connsiteY6" fmla="*/ 257184 h 321480"/>
              <a:gd name="connsiteX7" fmla="*/ 0 w 274814"/>
              <a:gd name="connsiteY7" fmla="*/ 64296 h 3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814" h="321480">
                <a:moveTo>
                  <a:pt x="0" y="64296"/>
                </a:moveTo>
                <a:lnTo>
                  <a:pt x="137407" y="64296"/>
                </a:lnTo>
                <a:lnTo>
                  <a:pt x="137407" y="0"/>
                </a:lnTo>
                <a:lnTo>
                  <a:pt x="274814" y="160740"/>
                </a:lnTo>
                <a:lnTo>
                  <a:pt x="137407" y="321480"/>
                </a:lnTo>
                <a:lnTo>
                  <a:pt x="137407" y="257184"/>
                </a:lnTo>
                <a:lnTo>
                  <a:pt x="0" y="257184"/>
                </a:lnTo>
                <a:lnTo>
                  <a:pt x="0" y="6429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4296" rIns="82444" bIns="64296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6" name="Freeform 15"/>
          <p:cNvSpPr/>
          <p:nvPr/>
        </p:nvSpPr>
        <p:spPr>
          <a:xfrm>
            <a:off x="6095969" y="3819815"/>
            <a:ext cx="1296292" cy="1557497"/>
          </a:xfrm>
          <a:custGeom>
            <a:avLst/>
            <a:gdLst>
              <a:gd name="connsiteX0" fmla="*/ 0 w 1296292"/>
              <a:gd name="connsiteY0" fmla="*/ 129629 h 1557497"/>
              <a:gd name="connsiteX1" fmla="*/ 129629 w 1296292"/>
              <a:gd name="connsiteY1" fmla="*/ 0 h 1557497"/>
              <a:gd name="connsiteX2" fmla="*/ 1166663 w 1296292"/>
              <a:gd name="connsiteY2" fmla="*/ 0 h 1557497"/>
              <a:gd name="connsiteX3" fmla="*/ 1296292 w 1296292"/>
              <a:gd name="connsiteY3" fmla="*/ 129629 h 1557497"/>
              <a:gd name="connsiteX4" fmla="*/ 1296292 w 1296292"/>
              <a:gd name="connsiteY4" fmla="*/ 1427868 h 1557497"/>
              <a:gd name="connsiteX5" fmla="*/ 1166663 w 1296292"/>
              <a:gd name="connsiteY5" fmla="*/ 1557497 h 1557497"/>
              <a:gd name="connsiteX6" fmla="*/ 129629 w 1296292"/>
              <a:gd name="connsiteY6" fmla="*/ 1557497 h 1557497"/>
              <a:gd name="connsiteX7" fmla="*/ 0 w 1296292"/>
              <a:gd name="connsiteY7" fmla="*/ 1427868 h 1557497"/>
              <a:gd name="connsiteX8" fmla="*/ 0 w 1296292"/>
              <a:gd name="connsiteY8" fmla="*/ 129629 h 155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292" h="1557497">
                <a:moveTo>
                  <a:pt x="0" y="129629"/>
                </a:moveTo>
                <a:cubicBezTo>
                  <a:pt x="0" y="58037"/>
                  <a:pt x="58037" y="0"/>
                  <a:pt x="129629" y="0"/>
                </a:cubicBezTo>
                <a:lnTo>
                  <a:pt x="1166663" y="0"/>
                </a:lnTo>
                <a:cubicBezTo>
                  <a:pt x="1238255" y="0"/>
                  <a:pt x="1296292" y="58037"/>
                  <a:pt x="1296292" y="129629"/>
                </a:cubicBezTo>
                <a:lnTo>
                  <a:pt x="1296292" y="1427868"/>
                </a:lnTo>
                <a:cubicBezTo>
                  <a:pt x="1296292" y="1499460"/>
                  <a:pt x="1238255" y="1557497"/>
                  <a:pt x="1166663" y="1557497"/>
                </a:cubicBezTo>
                <a:lnTo>
                  <a:pt x="129629" y="1557497"/>
                </a:lnTo>
                <a:cubicBezTo>
                  <a:pt x="58037" y="1557497"/>
                  <a:pt x="0" y="1499460"/>
                  <a:pt x="0" y="1427868"/>
                </a:cubicBezTo>
                <a:lnTo>
                  <a:pt x="0" y="129629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067" tIns="76067" rIns="76067" bIns="7606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 provides to Mike Donohue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unblinding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code for uploaded CSF data. Once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unblinding</a:t>
            </a:r>
            <a:r>
              <a:rPr 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done companies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retrieve additional data </a:t>
            </a:r>
            <a:endParaRPr lang="en-US" sz="1200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749284" y="4364673"/>
            <a:ext cx="274814" cy="321480"/>
          </a:xfrm>
          <a:custGeom>
            <a:avLst/>
            <a:gdLst>
              <a:gd name="connsiteX0" fmla="*/ 0 w 274814"/>
              <a:gd name="connsiteY0" fmla="*/ 64296 h 321480"/>
              <a:gd name="connsiteX1" fmla="*/ 137407 w 274814"/>
              <a:gd name="connsiteY1" fmla="*/ 64296 h 321480"/>
              <a:gd name="connsiteX2" fmla="*/ 137407 w 274814"/>
              <a:gd name="connsiteY2" fmla="*/ 0 h 321480"/>
              <a:gd name="connsiteX3" fmla="*/ 274814 w 274814"/>
              <a:gd name="connsiteY3" fmla="*/ 160740 h 321480"/>
              <a:gd name="connsiteX4" fmla="*/ 137407 w 274814"/>
              <a:gd name="connsiteY4" fmla="*/ 321480 h 321480"/>
              <a:gd name="connsiteX5" fmla="*/ 137407 w 274814"/>
              <a:gd name="connsiteY5" fmla="*/ 257184 h 321480"/>
              <a:gd name="connsiteX6" fmla="*/ 0 w 274814"/>
              <a:gd name="connsiteY6" fmla="*/ 257184 h 321480"/>
              <a:gd name="connsiteX7" fmla="*/ 0 w 274814"/>
              <a:gd name="connsiteY7" fmla="*/ 64296 h 3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814" h="321480">
                <a:moveTo>
                  <a:pt x="0" y="64296"/>
                </a:moveTo>
                <a:lnTo>
                  <a:pt x="137407" y="64296"/>
                </a:lnTo>
                <a:lnTo>
                  <a:pt x="137407" y="0"/>
                </a:lnTo>
                <a:lnTo>
                  <a:pt x="274814" y="160740"/>
                </a:lnTo>
                <a:lnTo>
                  <a:pt x="137407" y="321480"/>
                </a:lnTo>
                <a:lnTo>
                  <a:pt x="137407" y="257184"/>
                </a:lnTo>
                <a:lnTo>
                  <a:pt x="0" y="257184"/>
                </a:lnTo>
                <a:lnTo>
                  <a:pt x="0" y="6429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4296" rIns="82444" bIns="64296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8" name="Freeform 17"/>
          <p:cNvSpPr/>
          <p:nvPr/>
        </p:nvSpPr>
        <p:spPr>
          <a:xfrm>
            <a:off x="2564561" y="3810001"/>
            <a:ext cx="1296292" cy="1557497"/>
          </a:xfrm>
          <a:custGeom>
            <a:avLst/>
            <a:gdLst>
              <a:gd name="connsiteX0" fmla="*/ 0 w 1296292"/>
              <a:gd name="connsiteY0" fmla="*/ 129629 h 1557497"/>
              <a:gd name="connsiteX1" fmla="*/ 129629 w 1296292"/>
              <a:gd name="connsiteY1" fmla="*/ 0 h 1557497"/>
              <a:gd name="connsiteX2" fmla="*/ 1166663 w 1296292"/>
              <a:gd name="connsiteY2" fmla="*/ 0 h 1557497"/>
              <a:gd name="connsiteX3" fmla="*/ 1296292 w 1296292"/>
              <a:gd name="connsiteY3" fmla="*/ 129629 h 1557497"/>
              <a:gd name="connsiteX4" fmla="*/ 1296292 w 1296292"/>
              <a:gd name="connsiteY4" fmla="*/ 1427868 h 1557497"/>
              <a:gd name="connsiteX5" fmla="*/ 1166663 w 1296292"/>
              <a:gd name="connsiteY5" fmla="*/ 1557497 h 1557497"/>
              <a:gd name="connsiteX6" fmla="*/ 129629 w 1296292"/>
              <a:gd name="connsiteY6" fmla="*/ 1557497 h 1557497"/>
              <a:gd name="connsiteX7" fmla="*/ 0 w 1296292"/>
              <a:gd name="connsiteY7" fmla="*/ 1427868 h 1557497"/>
              <a:gd name="connsiteX8" fmla="*/ 0 w 1296292"/>
              <a:gd name="connsiteY8" fmla="*/ 129629 h 155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292" h="1557497">
                <a:moveTo>
                  <a:pt x="0" y="129629"/>
                </a:moveTo>
                <a:cubicBezTo>
                  <a:pt x="0" y="58037"/>
                  <a:pt x="58037" y="0"/>
                  <a:pt x="129629" y="0"/>
                </a:cubicBezTo>
                <a:lnTo>
                  <a:pt x="1166663" y="0"/>
                </a:lnTo>
                <a:cubicBezTo>
                  <a:pt x="1238255" y="0"/>
                  <a:pt x="1296292" y="58037"/>
                  <a:pt x="1296292" y="129629"/>
                </a:cubicBezTo>
                <a:lnTo>
                  <a:pt x="1296292" y="1427868"/>
                </a:lnTo>
                <a:cubicBezTo>
                  <a:pt x="1296292" y="1499460"/>
                  <a:pt x="1238255" y="1557497"/>
                  <a:pt x="1166663" y="1557497"/>
                </a:cubicBezTo>
                <a:lnTo>
                  <a:pt x="129629" y="1557497"/>
                </a:lnTo>
                <a:cubicBezTo>
                  <a:pt x="58037" y="1557497"/>
                  <a:pt x="0" y="1499460"/>
                  <a:pt x="0" y="1427868"/>
                </a:cubicBezTo>
                <a:lnTo>
                  <a:pt x="0" y="129629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067" tIns="76067" rIns="76067" bIns="7606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Laurel Beckett randomly identifies samples of interest/company and provides the list to Les for retrieval</a:t>
            </a:r>
            <a:endParaRPr lang="en-US" sz="1200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rot="5400000">
            <a:off x="7426246" y="2737396"/>
            <a:ext cx="990600" cy="46370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C:\Users\freiremc\AppData\Local\Microsoft\Windows\Temporary Internet Files\Content.Outlook\F7B22G75\FNIH-LOGO-2013_7x3in_300dpi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0"/>
            <a:ext cx="14620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9"/>
          <p:cNvSpPr/>
          <p:nvPr/>
        </p:nvSpPr>
        <p:spPr>
          <a:xfrm>
            <a:off x="503991" y="3855086"/>
            <a:ext cx="1663562" cy="1559546"/>
          </a:xfrm>
          <a:custGeom>
            <a:avLst/>
            <a:gdLst>
              <a:gd name="connsiteX0" fmla="*/ 0 w 1296292"/>
              <a:gd name="connsiteY0" fmla="*/ 129629 h 1557497"/>
              <a:gd name="connsiteX1" fmla="*/ 129629 w 1296292"/>
              <a:gd name="connsiteY1" fmla="*/ 0 h 1557497"/>
              <a:gd name="connsiteX2" fmla="*/ 1166663 w 1296292"/>
              <a:gd name="connsiteY2" fmla="*/ 0 h 1557497"/>
              <a:gd name="connsiteX3" fmla="*/ 1296292 w 1296292"/>
              <a:gd name="connsiteY3" fmla="*/ 129629 h 1557497"/>
              <a:gd name="connsiteX4" fmla="*/ 1296292 w 1296292"/>
              <a:gd name="connsiteY4" fmla="*/ 1427868 h 1557497"/>
              <a:gd name="connsiteX5" fmla="*/ 1166663 w 1296292"/>
              <a:gd name="connsiteY5" fmla="*/ 1557497 h 1557497"/>
              <a:gd name="connsiteX6" fmla="*/ 129629 w 1296292"/>
              <a:gd name="connsiteY6" fmla="*/ 1557497 h 1557497"/>
              <a:gd name="connsiteX7" fmla="*/ 0 w 1296292"/>
              <a:gd name="connsiteY7" fmla="*/ 1427868 h 1557497"/>
              <a:gd name="connsiteX8" fmla="*/ 0 w 1296292"/>
              <a:gd name="connsiteY8" fmla="*/ 129629 h 155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292" h="1557497">
                <a:moveTo>
                  <a:pt x="0" y="129629"/>
                </a:moveTo>
                <a:cubicBezTo>
                  <a:pt x="0" y="58037"/>
                  <a:pt x="58037" y="0"/>
                  <a:pt x="129629" y="0"/>
                </a:cubicBezTo>
                <a:lnTo>
                  <a:pt x="1166663" y="0"/>
                </a:lnTo>
                <a:cubicBezTo>
                  <a:pt x="1238255" y="0"/>
                  <a:pt x="1296292" y="58037"/>
                  <a:pt x="1296292" y="129629"/>
                </a:cubicBezTo>
                <a:lnTo>
                  <a:pt x="1296292" y="1427868"/>
                </a:lnTo>
                <a:cubicBezTo>
                  <a:pt x="1296292" y="1499460"/>
                  <a:pt x="1238255" y="1557497"/>
                  <a:pt x="1166663" y="1557497"/>
                </a:cubicBezTo>
                <a:lnTo>
                  <a:pt x="129629" y="1557497"/>
                </a:lnTo>
                <a:cubicBezTo>
                  <a:pt x="58037" y="1557497"/>
                  <a:pt x="0" y="1499460"/>
                  <a:pt x="0" y="1427868"/>
                </a:cubicBezTo>
                <a:lnTo>
                  <a:pt x="0" y="129629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067" tIns="76067" rIns="76067" bIns="76067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Biomarker core prepares list of residual CSF aliquot samples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1200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0.2 mL 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vol.)*</a:t>
            </a:r>
          </a:p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 sends to Laurel and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biostats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core will provide </a:t>
            </a: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clinical data</a:t>
            </a:r>
            <a:r>
              <a:rPr lang="en-US" sz="12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** </a:t>
            </a: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each visit</a:t>
            </a:r>
            <a:endParaRPr lang="en-US" sz="1200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777837" y="2362200"/>
            <a:ext cx="274814" cy="321480"/>
          </a:xfrm>
          <a:custGeom>
            <a:avLst/>
            <a:gdLst>
              <a:gd name="connsiteX0" fmla="*/ 0 w 274814"/>
              <a:gd name="connsiteY0" fmla="*/ 64296 h 321480"/>
              <a:gd name="connsiteX1" fmla="*/ 137407 w 274814"/>
              <a:gd name="connsiteY1" fmla="*/ 64296 h 321480"/>
              <a:gd name="connsiteX2" fmla="*/ 137407 w 274814"/>
              <a:gd name="connsiteY2" fmla="*/ 0 h 321480"/>
              <a:gd name="connsiteX3" fmla="*/ 274814 w 274814"/>
              <a:gd name="connsiteY3" fmla="*/ 160740 h 321480"/>
              <a:gd name="connsiteX4" fmla="*/ 137407 w 274814"/>
              <a:gd name="connsiteY4" fmla="*/ 321480 h 321480"/>
              <a:gd name="connsiteX5" fmla="*/ 137407 w 274814"/>
              <a:gd name="connsiteY5" fmla="*/ 257184 h 321480"/>
              <a:gd name="connsiteX6" fmla="*/ 0 w 274814"/>
              <a:gd name="connsiteY6" fmla="*/ 257184 h 321480"/>
              <a:gd name="connsiteX7" fmla="*/ 0 w 274814"/>
              <a:gd name="connsiteY7" fmla="*/ 64296 h 32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814" h="321480">
                <a:moveTo>
                  <a:pt x="0" y="64296"/>
                </a:moveTo>
                <a:lnTo>
                  <a:pt x="137407" y="64296"/>
                </a:lnTo>
                <a:lnTo>
                  <a:pt x="137407" y="0"/>
                </a:lnTo>
                <a:lnTo>
                  <a:pt x="274814" y="160740"/>
                </a:lnTo>
                <a:lnTo>
                  <a:pt x="137407" y="321480"/>
                </a:lnTo>
                <a:lnTo>
                  <a:pt x="137407" y="257184"/>
                </a:lnTo>
                <a:lnTo>
                  <a:pt x="0" y="257184"/>
                </a:lnTo>
                <a:lnTo>
                  <a:pt x="0" y="6429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4296" rIns="82444" bIns="64296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22" name="Freeform 21"/>
          <p:cNvSpPr/>
          <p:nvPr/>
        </p:nvSpPr>
        <p:spPr>
          <a:xfrm>
            <a:off x="6195811" y="1732182"/>
            <a:ext cx="1296292" cy="1557497"/>
          </a:xfrm>
          <a:custGeom>
            <a:avLst/>
            <a:gdLst>
              <a:gd name="connsiteX0" fmla="*/ 0 w 1296292"/>
              <a:gd name="connsiteY0" fmla="*/ 129629 h 1557497"/>
              <a:gd name="connsiteX1" fmla="*/ 129629 w 1296292"/>
              <a:gd name="connsiteY1" fmla="*/ 0 h 1557497"/>
              <a:gd name="connsiteX2" fmla="*/ 1166663 w 1296292"/>
              <a:gd name="connsiteY2" fmla="*/ 0 h 1557497"/>
              <a:gd name="connsiteX3" fmla="*/ 1296292 w 1296292"/>
              <a:gd name="connsiteY3" fmla="*/ 129629 h 1557497"/>
              <a:gd name="connsiteX4" fmla="*/ 1296292 w 1296292"/>
              <a:gd name="connsiteY4" fmla="*/ 1427868 h 1557497"/>
              <a:gd name="connsiteX5" fmla="*/ 1166663 w 1296292"/>
              <a:gd name="connsiteY5" fmla="*/ 1557497 h 1557497"/>
              <a:gd name="connsiteX6" fmla="*/ 129629 w 1296292"/>
              <a:gd name="connsiteY6" fmla="*/ 1557497 h 1557497"/>
              <a:gd name="connsiteX7" fmla="*/ 0 w 1296292"/>
              <a:gd name="connsiteY7" fmla="*/ 1427868 h 1557497"/>
              <a:gd name="connsiteX8" fmla="*/ 0 w 1296292"/>
              <a:gd name="connsiteY8" fmla="*/ 129629 h 155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292" h="1557497">
                <a:moveTo>
                  <a:pt x="0" y="129629"/>
                </a:moveTo>
                <a:cubicBezTo>
                  <a:pt x="0" y="58037"/>
                  <a:pt x="58037" y="0"/>
                  <a:pt x="129629" y="0"/>
                </a:cubicBezTo>
                <a:lnTo>
                  <a:pt x="1166663" y="0"/>
                </a:lnTo>
                <a:cubicBezTo>
                  <a:pt x="1238255" y="0"/>
                  <a:pt x="1296292" y="58037"/>
                  <a:pt x="1296292" y="129629"/>
                </a:cubicBezTo>
                <a:lnTo>
                  <a:pt x="1296292" y="1427868"/>
                </a:lnTo>
                <a:cubicBezTo>
                  <a:pt x="1296292" y="1499460"/>
                  <a:pt x="1238255" y="1557497"/>
                  <a:pt x="1166663" y="1557497"/>
                </a:cubicBezTo>
                <a:lnTo>
                  <a:pt x="129629" y="1557497"/>
                </a:lnTo>
                <a:cubicBezTo>
                  <a:pt x="58037" y="1557497"/>
                  <a:pt x="0" y="1499460"/>
                  <a:pt x="0" y="1427868"/>
                </a:cubicBezTo>
                <a:lnTo>
                  <a:pt x="0" y="129629"/>
                </a:lnTo>
                <a:close/>
              </a:path>
            </a:pathLst>
          </a:custGeom>
          <a:ln w="76200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067" tIns="76067" rIns="76067" bIns="76067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Final letter and protocol from LOI company; </a:t>
            </a:r>
          </a:p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Sign off and formal FNIH letter to LOI companies</a:t>
            </a:r>
            <a:endParaRPr lang="en-US" sz="1200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428" y="5612221"/>
            <a:ext cx="226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including ADNI RID, </a:t>
            </a:r>
            <a:r>
              <a:rPr lang="en-US" sz="1200" dirty="0" smtClean="0"/>
              <a:t>LP date, </a:t>
            </a:r>
            <a:r>
              <a:rPr lang="en-US" sz="1200" dirty="0"/>
              <a:t>unique id #, sample </a:t>
            </a:r>
            <a:r>
              <a:rPr lang="en-US" sz="1200" dirty="0" smtClean="0"/>
              <a:t>vol.</a:t>
            </a:r>
          </a:p>
          <a:p>
            <a:r>
              <a:rPr lang="en-US" sz="1200" dirty="0" smtClean="0"/>
              <a:t>**Baseline 1° dx; decliner/stable</a:t>
            </a:r>
            <a:endParaRPr lang="en-US" sz="1200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 bwMode="auto">
          <a:xfrm>
            <a:off x="0" y="62484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solidFill>
                  <a:srgbClr val="000099"/>
                </a:solidFill>
              </a:rPr>
              <a:t>Biofluids</a:t>
            </a:r>
            <a:r>
              <a:rPr lang="en-US" sz="4000" b="1" dirty="0">
                <a:solidFill>
                  <a:srgbClr val="000099"/>
                </a:solidFill>
              </a:rPr>
              <a:t> Biomarker Working Group: </a:t>
            </a:r>
            <a:br>
              <a:rPr lang="en-US" sz="4000" b="1" dirty="0">
                <a:solidFill>
                  <a:srgbClr val="000099"/>
                </a:solidFill>
              </a:rPr>
            </a:br>
            <a:r>
              <a:rPr lang="en-US" sz="4000" b="1" dirty="0" smtClean="0">
                <a:solidFill>
                  <a:srgbClr val="000099"/>
                </a:solidFill>
              </a:rPr>
              <a:t>Current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38" y="1355725"/>
            <a:ext cx="8899524" cy="4587875"/>
          </a:xfrm>
        </p:spPr>
        <p:txBody>
          <a:bodyPr>
            <a:noAutofit/>
          </a:bodyPr>
          <a:lstStyle/>
          <a:p>
            <a:r>
              <a:rPr lang="en-US" sz="2400" dirty="0" smtClean="0"/>
              <a:t>Discussion of Novel </a:t>
            </a:r>
            <a:r>
              <a:rPr lang="en-US" sz="2400" dirty="0"/>
              <a:t>CSF biomarkers </a:t>
            </a:r>
            <a:r>
              <a:rPr lang="en-US" sz="2400" dirty="0" smtClean="0"/>
              <a:t>for potential addition to ADNI-3</a:t>
            </a:r>
            <a:endParaRPr lang="en-US" sz="2600" i="1" dirty="0"/>
          </a:p>
          <a:p>
            <a:pPr lvl="1"/>
            <a:r>
              <a:rPr lang="en-US" sz="2400" dirty="0"/>
              <a:t>Which markers/</a:t>
            </a:r>
            <a:r>
              <a:rPr lang="en-US" sz="2400" dirty="0" err="1"/>
              <a:t>analytes</a:t>
            </a:r>
            <a:r>
              <a:rPr lang="en-US" sz="2400" dirty="0"/>
              <a:t>  - e.g. alpha-</a:t>
            </a:r>
            <a:r>
              <a:rPr lang="en-US" sz="2400" dirty="0" err="1"/>
              <a:t>synuclein</a:t>
            </a:r>
            <a:r>
              <a:rPr lang="en-US" sz="2400" dirty="0"/>
              <a:t>, </a:t>
            </a:r>
            <a:r>
              <a:rPr lang="en-US" sz="2400" dirty="0" err="1"/>
              <a:t>Neurogranin</a:t>
            </a:r>
            <a:r>
              <a:rPr lang="en-US" sz="2400" dirty="0"/>
              <a:t>, TDP-43</a:t>
            </a:r>
            <a:r>
              <a:rPr lang="en-US" sz="2000" dirty="0"/>
              <a:t>?</a:t>
            </a:r>
          </a:p>
          <a:p>
            <a:pPr lvl="2"/>
            <a:r>
              <a:rPr lang="en-US" sz="2000" dirty="0"/>
              <a:t>Sufficient assay validation and clinical qualification data for inclusion into ADNI</a:t>
            </a:r>
            <a:r>
              <a:rPr lang="en-US" sz="2000" dirty="0" smtClean="0"/>
              <a:t>?</a:t>
            </a:r>
          </a:p>
          <a:p>
            <a:pPr lvl="2"/>
            <a:r>
              <a:rPr lang="en-US" sz="2000" dirty="0" smtClean="0"/>
              <a:t>Sufficient resources within ADNI3 for additional biomarkers?</a:t>
            </a:r>
            <a:endParaRPr lang="en-US" sz="2000" dirty="0"/>
          </a:p>
          <a:p>
            <a:pPr marL="0" indent="0">
              <a:spcBef>
                <a:spcPts val="300"/>
              </a:spcBef>
              <a:buNone/>
            </a:pPr>
            <a:endParaRPr lang="en-US" sz="1100" dirty="0"/>
          </a:p>
          <a:p>
            <a:endParaRPr lang="en-US" sz="20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0" y="6248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0099"/>
                </a:solidFill>
              </a:rPr>
              <a:t>PET Endpoints Working Group</a:t>
            </a:r>
            <a:br>
              <a:rPr lang="en-US" sz="3600" dirty="0">
                <a:solidFill>
                  <a:srgbClr val="000099"/>
                </a:solidFill>
              </a:rPr>
            </a:br>
            <a:endParaRPr lang="en-US" sz="3600" dirty="0">
              <a:solidFill>
                <a:srgbClr val="000099"/>
              </a:solidFill>
            </a:endParaRPr>
          </a:p>
        </p:txBody>
      </p:sp>
      <p:graphicFrame>
        <p:nvGraphicFramePr>
          <p:cNvPr id="5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818655"/>
              </p:ext>
            </p:extLst>
          </p:nvPr>
        </p:nvGraphicFramePr>
        <p:xfrm>
          <a:off x="381000" y="685800"/>
          <a:ext cx="8305800" cy="5791200"/>
        </p:xfrm>
        <a:graphic>
          <a:graphicData uri="http://schemas.openxmlformats.org/drawingml/2006/table">
            <a:tbl>
              <a:tblPr/>
              <a:tblGrid>
                <a:gridCol w="18629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2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99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Leads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 Schmidt, J&amp;J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Gregory Klein, Roche; Richard Margolin, Pfizer;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91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PET Endpoints Working Group Members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 Schwarz,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Lilly;          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Carillo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Alzheimer’s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Association;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Sergey Shcherbinin,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Lilly;  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Edilio Borroni,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Roche;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Davis Ryman,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AbbVie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      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Cyril Sur,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Merck;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Jesse Cedarbaum,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Biogen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Dawn Matthews,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ADMdx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Ping Chiao,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Biogen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           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Derek Hill, IXICO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Gary Tong,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Lundbeck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Hartmuth Kolb,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J&amp;J;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Patricia Cole,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Takeda;             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Joyce Suhy,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BioClinica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Susan De Santi,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Piramal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Johan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Luthman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Eisai;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Vera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Kiyasova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Servier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Timothy McCarthy,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Pfizer;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Robbie Weimer,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Genentech;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/>
          <a:p>
            <a:r>
              <a:rPr lang="en-US" dirty="0"/>
              <a:t>PPSB: Leadership</a:t>
            </a:r>
          </a:p>
        </p:txBody>
      </p:sp>
      <p:graphicFrame>
        <p:nvGraphicFramePr>
          <p:cNvPr id="4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781648"/>
              </p:ext>
            </p:extLst>
          </p:nvPr>
        </p:nvGraphicFramePr>
        <p:xfrm>
          <a:off x="381000" y="697707"/>
          <a:ext cx="8534400" cy="5730216"/>
        </p:xfrm>
        <a:graphic>
          <a:graphicData uri="http://schemas.openxmlformats.org/drawingml/2006/table">
            <a:tbl>
              <a:tblPr/>
              <a:tblGrid>
                <a:gridCol w="19434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0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Chair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Chair-elect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Veronika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Logovinsky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Eisai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78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FNIH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Michael Biarnes, Scientific Project Manager*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Rosa Canet-Aviles, Scientific Program Manager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Dinetta Parrott, Partnership Development Officer</a:t>
                      </a:r>
                      <a:r>
                        <a:rPr kumimoji="0" lang="en-US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Julie Wolf-Rodda, Director of Development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Past PPSB Chairs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 Dean, Eli Lilly;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Susan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Santi, Piramal Pharma, Inc.;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Gerald Novak, Janssen;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Jesse Cedarbaum, Biogen;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 Schwarz, Eli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Johan Luthman, Eisai;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Enchi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Liu, Janssen AI;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 Schmidt, J&amp;J;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Holly Soares,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Abbvie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Patricia Cole, Takeda;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Eric Siemers, Eli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Bill Potter;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Pete Snyder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06180"/>
            <a:ext cx="303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 </a:t>
            </a:r>
            <a:r>
              <a:rPr lang="en-US" sz="1200" i="1" dirty="0"/>
              <a:t>Primary project manager</a:t>
            </a:r>
          </a:p>
          <a:p>
            <a:r>
              <a:rPr lang="en-US" sz="1600" i="1" baseline="30000" dirty="0"/>
              <a:t># </a:t>
            </a:r>
            <a:r>
              <a:rPr lang="en-US" sz="1200" i="1" dirty="0"/>
              <a:t> Primary Partnership Development contact</a:t>
            </a:r>
            <a:endParaRPr lang="en-US" sz="1200" i="1" baseline="30000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0" y="625306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PET Working Group: Goals for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Work with the ADNI PET Core to support execution of the ADNI3 grant</a:t>
            </a:r>
          </a:p>
          <a:p>
            <a:r>
              <a:rPr lang="en-US" dirty="0"/>
              <a:t>Work with the PPSB and ADNI PET Core for inclusion of additional tau PET tracers into ADNI 3</a:t>
            </a:r>
          </a:p>
          <a:p>
            <a:r>
              <a:rPr lang="en-US" dirty="0"/>
              <a:t>Work with the PPSB and ADNI PET Core on feasibility for collection of longitudinal early frame amyloid PET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0" y="6248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85800"/>
            <a:ext cx="6553200" cy="11430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1066800"/>
            <a:ext cx="3733800" cy="2514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b="1" dirty="0">
                <a:solidFill>
                  <a:prstClr val="white"/>
                </a:solidFill>
              </a:rPr>
              <a:t>For Scientific Inquiries: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endParaRPr lang="en-US" altLang="en-US" sz="1400" b="1" dirty="0">
              <a:solidFill>
                <a:srgbClr val="FFCB05"/>
              </a:solidFill>
            </a:endParaRP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b="1" dirty="0">
                <a:solidFill>
                  <a:srgbClr val="FFCB05"/>
                </a:solidFill>
              </a:rPr>
              <a:t>Michael Biarnes, M.S.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>
                <a:solidFill>
                  <a:prstClr val="white"/>
                </a:solidFill>
              </a:rPr>
              <a:t>Scientific Project Manager, Neuroscience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>
                <a:solidFill>
                  <a:prstClr val="white"/>
                </a:solidFill>
              </a:rPr>
              <a:t>Foundation for the NIH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>
                <a:solidFill>
                  <a:prstClr val="white"/>
                </a:solidFill>
              </a:rPr>
              <a:t>301.594.2612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u="sng" dirty="0">
                <a:solidFill>
                  <a:srgbClr val="FFCB05"/>
                </a:solidFill>
              </a:rPr>
              <a:t>mbiarnes@fnih.org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endParaRPr lang="en-US" altLang="en-US" sz="1400" dirty="0">
              <a:solidFill>
                <a:prstClr val="white"/>
              </a:solidFill>
            </a:endParaRP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b="1" dirty="0">
                <a:solidFill>
                  <a:srgbClr val="FFCB05"/>
                </a:solidFill>
              </a:rPr>
              <a:t>Rosa Canet-Aviles, Ph.D</a:t>
            </a:r>
            <a:r>
              <a:rPr lang="en-US" altLang="en-US" sz="14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>
                <a:solidFill>
                  <a:prstClr val="white"/>
                </a:solidFill>
              </a:rPr>
              <a:t>Scientific Program Manager, Neuroscience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>
                <a:solidFill>
                  <a:prstClr val="white"/>
                </a:solidFill>
              </a:rPr>
              <a:t>Foundation for the NIH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>
                <a:solidFill>
                  <a:prstClr val="white"/>
                </a:solidFill>
              </a:rPr>
              <a:t>301.402.5346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u="sng" dirty="0">
                <a:solidFill>
                  <a:srgbClr val="FFCB05"/>
                </a:solidFill>
              </a:rPr>
              <a:t>rcanet-aviles@fnih.org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endParaRPr lang="en-US" altLang="en-US" sz="1400" dirty="0">
              <a:solidFill>
                <a:prstClr val="white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endParaRPr lang="en-US" altLang="en-US" sz="1400" dirty="0">
              <a:solidFill>
                <a:prstClr val="white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endParaRPr lang="en-US" altLang="en-US" sz="1400" u="sng" dirty="0">
              <a:solidFill>
                <a:prstClr val="white"/>
              </a:solidFill>
            </a:endParaRPr>
          </a:p>
          <a:p>
            <a:pPr>
              <a:tabLst>
                <a:tab pos="1035050" algn="l"/>
              </a:tabLst>
            </a:pPr>
            <a:endParaRPr lang="en-US" altLang="en-US" sz="1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4403" y="5867400"/>
            <a:ext cx="2618794" cy="757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tabLst>
                <a:tab pos="1035050" algn="l"/>
              </a:tabLst>
              <a:defRPr/>
            </a:pPr>
            <a:r>
              <a:rPr lang="en-US" altLang="en-US" sz="1400" b="1" u="sng" kern="0" dirty="0">
                <a:solidFill>
                  <a:srgbClr val="11457F"/>
                </a:solidFill>
              </a:rPr>
              <a:t>http://www.adni-info.org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tabLst>
                <a:tab pos="1035050" algn="l"/>
              </a:tabLst>
              <a:defRPr/>
            </a:pPr>
            <a:r>
              <a:rPr lang="en-US" altLang="en-US" sz="1400" b="1" u="sng" kern="0" dirty="0">
                <a:solidFill>
                  <a:srgbClr val="11457F"/>
                </a:solidFill>
              </a:rPr>
              <a:t>http://www.adni.loni.usc.edu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05200" y="1066800"/>
            <a:ext cx="3810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b="1" kern="0" dirty="0">
                <a:solidFill>
                  <a:prstClr val="white"/>
                </a:solidFill>
              </a:rPr>
              <a:t>For Partnership Development Inquiries: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b="1" kern="0" dirty="0">
              <a:solidFill>
                <a:srgbClr val="FFCB05"/>
              </a:solidFill>
            </a:endParaRP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b="1" kern="0" dirty="0">
                <a:solidFill>
                  <a:srgbClr val="FFCB05"/>
                </a:solidFill>
              </a:rPr>
              <a:t>Dinetta Parrott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>
                <a:solidFill>
                  <a:prstClr val="white"/>
                </a:solidFill>
              </a:rPr>
              <a:t>Partnership Development Officer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>
                <a:solidFill>
                  <a:prstClr val="white"/>
                </a:solidFill>
              </a:rPr>
              <a:t>Foundation for the NIH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>
                <a:solidFill>
                  <a:prstClr val="white"/>
                </a:solidFill>
              </a:rPr>
              <a:t>301.443.2103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u="sng" kern="0" dirty="0">
                <a:solidFill>
                  <a:srgbClr val="FFCB05"/>
                </a:solidFill>
              </a:rPr>
              <a:t>dparrott@fnih.org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kern="0" dirty="0">
              <a:solidFill>
                <a:srgbClr val="FFCB05"/>
              </a:solidFill>
            </a:endParaRP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b="1" kern="0" dirty="0">
                <a:solidFill>
                  <a:srgbClr val="FFCB05"/>
                </a:solidFill>
              </a:rPr>
              <a:t>Julie Wolf-Rodda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>
                <a:solidFill>
                  <a:prstClr val="white"/>
                </a:solidFill>
              </a:rPr>
              <a:t>Director of Development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>
                <a:solidFill>
                  <a:prstClr val="white"/>
                </a:solidFill>
              </a:rPr>
              <a:t>Foundation for the NIH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>
                <a:solidFill>
                  <a:prstClr val="white"/>
                </a:solidFill>
              </a:rPr>
              <a:t>301.402.6027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sz="1400" u="sng" dirty="0">
                <a:solidFill>
                  <a:srgbClr val="FFCB05"/>
                </a:solidFill>
              </a:rPr>
              <a:t>jwolf-rodda@fnih.org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kern="0" dirty="0">
              <a:solidFill>
                <a:prstClr val="white"/>
              </a:solidFill>
            </a:endParaRP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kern="0" dirty="0">
              <a:solidFill>
                <a:srgbClr val="FFCB05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b="1" kern="0" dirty="0">
              <a:solidFill>
                <a:prstClr val="black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b="1" u="sng" kern="0" dirty="0">
              <a:solidFill>
                <a:prstClr val="black"/>
              </a:solidFill>
            </a:endParaRPr>
          </a:p>
          <a:p>
            <a:pPr>
              <a:tabLst>
                <a:tab pos="1035050" algn="l"/>
              </a:tabLst>
              <a:defRPr/>
            </a:pPr>
            <a:endParaRPr lang="en-US" altLang="en-US" sz="14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:\Development\Program Files\Active Projects\NIA\ADNI\Logos\biog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45" y="2514856"/>
            <a:ext cx="1346697" cy="79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freiremc\AppData\Local\Microsoft\Windows\Temporary Internet Files\Content.Outlook\F7B22G75\FNIH-LOGO-2013_7x3in_300dpi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7601"/>
            <a:ext cx="1578663" cy="69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5" y="4564416"/>
            <a:ext cx="1440209" cy="61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7" y="5414442"/>
            <a:ext cx="1566567" cy="79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8CF7D865-B96F-45FE-9896-17C140CCDA2C" descr="D2C84277-3097-46EE-8471-AD83C4C218B0@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23" y="2290952"/>
            <a:ext cx="1034914" cy="69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0" y="6400800"/>
            <a:ext cx="9144000" cy="228600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2768183"/>
            <a:ext cx="1446663" cy="2688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25" y="2575303"/>
            <a:ext cx="642936" cy="3857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9" y="3766898"/>
            <a:ext cx="1486716" cy="3861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99" y="3674674"/>
            <a:ext cx="1769456" cy="37549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74" y="4504169"/>
            <a:ext cx="814710" cy="49591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84" y="5575806"/>
            <a:ext cx="926113" cy="48086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79" y="5431727"/>
            <a:ext cx="1502285" cy="6925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05" y="5589818"/>
            <a:ext cx="1308950" cy="4205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3" y="1607311"/>
            <a:ext cx="1291293" cy="305981"/>
          </a:xfrm>
          <a:prstGeom prst="rect">
            <a:avLst/>
          </a:prstGeom>
        </p:spPr>
      </p:pic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2400" y="304800"/>
            <a:ext cx="6414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</a:rPr>
              <a:t>Current PPSB Partners </a:t>
            </a:r>
            <a:r>
              <a:rPr lang="en-US" sz="3600" b="1">
                <a:latin typeface="Calibri" panose="020F0502020204030204" pitchFamily="34" charset="0"/>
              </a:rPr>
              <a:t>for ADNI3</a:t>
            </a:r>
            <a:endParaRPr lang="en-US" sz="2000" b="1" i="1" dirty="0">
              <a:latin typeface="Calibri" panose="020F0502020204030204" pitchFamily="34" charset="0"/>
            </a:endParaRPr>
          </a:p>
        </p:txBody>
      </p:sp>
      <p:pic>
        <p:nvPicPr>
          <p:cNvPr id="42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344665" y="1564780"/>
            <a:ext cx="2685590" cy="39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38" y="2405768"/>
            <a:ext cx="652361" cy="591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99" y="3523960"/>
            <a:ext cx="1400066" cy="72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60" y="4691875"/>
            <a:ext cx="1105889" cy="317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87" y="4548053"/>
            <a:ext cx="1764408" cy="412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67" y="3353798"/>
            <a:ext cx="1298922" cy="916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86" y="1493317"/>
            <a:ext cx="2144300" cy="5110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2" y="2690076"/>
            <a:ext cx="2213805" cy="215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16" y="3602281"/>
            <a:ext cx="583992" cy="5839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90" y="4546908"/>
            <a:ext cx="1479557" cy="56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37" y="5621495"/>
            <a:ext cx="1479603" cy="435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63" y="1399928"/>
            <a:ext cx="1696780" cy="666397"/>
          </a:xfrm>
          <a:prstGeom prst="rect">
            <a:avLst/>
          </a:prstGeom>
        </p:spPr>
      </p:pic>
      <p:sp>
        <p:nvSpPr>
          <p:cNvPr id="30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0" y="618515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0099"/>
                </a:solidFill>
              </a:rPr>
              <a:t>PPSB: 2017 Key Deliverables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8229600" cy="50292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advice and input from a private partner perspective on the ADNI 3 </a:t>
            </a:r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/>
              <a:t>In the pre-competitive space, evaluate needs/gaps and recommend projects or analyses that could accelerate drug development</a:t>
            </a:r>
          </a:p>
          <a:p>
            <a:pPr lvl="1"/>
            <a:r>
              <a:rPr lang="en-US" dirty="0"/>
              <a:t>PPSB working groups interface with ADNI cores on achieving working group goals and objectives</a:t>
            </a:r>
          </a:p>
          <a:p>
            <a:pPr lvl="1"/>
            <a:r>
              <a:rPr lang="en-US" dirty="0"/>
              <a:t>Articulate &amp; communicate PPSB needs to the ADNI leadership (via PPSB Core Liaisons and the ADNI PPSB Chair)</a:t>
            </a:r>
          </a:p>
          <a:p>
            <a:endParaRPr 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0" y="625306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8400"/>
            <a:ext cx="7010400" cy="1524000"/>
          </a:xfrm>
        </p:spPr>
        <p:txBody>
          <a:bodyPr/>
          <a:lstStyle/>
          <a:p>
            <a:r>
              <a:rPr lang="en-US" dirty="0"/>
              <a:t>PPSB </a:t>
            </a:r>
            <a:r>
              <a:rPr lang="en-US" dirty="0" smtClean="0"/>
              <a:t>Working </a:t>
            </a:r>
            <a:r>
              <a:rPr lang="en-US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4352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ctr">
              <a:defRPr/>
            </a:pPr>
            <a:r>
              <a:rPr lang="en-US" sz="3600" dirty="0">
                <a:solidFill>
                  <a:srgbClr val="000099"/>
                </a:solidFill>
              </a:rPr>
              <a:t>Clinical Endpoints Working Group</a:t>
            </a:r>
            <a:br>
              <a:rPr lang="en-US" sz="3600" dirty="0">
                <a:solidFill>
                  <a:srgbClr val="000099"/>
                </a:solidFill>
              </a:rPr>
            </a:br>
            <a:endParaRPr lang="en-US" sz="3600" dirty="0">
              <a:solidFill>
                <a:srgbClr val="000099"/>
              </a:solidFill>
            </a:endParaRPr>
          </a:p>
        </p:txBody>
      </p:sp>
      <p:graphicFrame>
        <p:nvGraphicFramePr>
          <p:cNvPr id="5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909000"/>
              </p:ext>
            </p:extLst>
          </p:nvPr>
        </p:nvGraphicFramePr>
        <p:xfrm>
          <a:off x="488372" y="685800"/>
          <a:ext cx="7817427" cy="5329416"/>
        </p:xfrm>
        <a:graphic>
          <a:graphicData uri="http://schemas.openxmlformats.org/drawingml/2006/table">
            <a:tbl>
              <a:tblPr/>
              <a:tblGrid>
                <a:gridCol w="20267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0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94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Chair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Veronika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Logovinsky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**,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Eisai;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Nandini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Raghavan*,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J&amp;J (past co-chair)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2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Clinical Endpoints Working Group Members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*ADNI3 Due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Diligence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Team (past)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**FCI Implementation Team (present)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Alette Wessels, Lilly;                    </a:t>
                      </a:r>
                      <a:r>
                        <a:rPr kumimoji="0" lang="en-US" sz="16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Angshuman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Sarkar, Novartis;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Chang-Heok Soh, Roche;            </a:t>
                      </a:r>
                      <a:r>
                        <a:rPr kumimoji="0" lang="en-US" sz="16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Enchi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Liu, Janssen;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Gerald Novak*, J&amp;J; 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       Jinping Wang, Eisai;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Peng </a:t>
                      </a: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Yu*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Lilly;                              Peter Castelluccio, Lilly; 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kumimoji="0" lang="en-US" sz="1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Tobias Bittner, Roche;                  Xin Zhao, J&amp;J;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Julie 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Chandler, Merck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                </a:t>
                      </a: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Chad Swanson**, Eisai; </a:t>
                      </a:r>
                      <a:endParaRPr kumimoji="0" lang="en-US" sz="16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 Schwarz*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Lilly;                  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Kristin Kahle Wrobleski, Lilly;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Michael Egan, Merck;                 </a:t>
                      </a: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Michael Ropacki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*, Janssen;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Annette </a:t>
                      </a:r>
                      <a:r>
                        <a:rPr kumimoji="0" lang="en-US" sz="16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Merdes</a:t>
                      </a: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Servier;        Lyn Harper Mozley, Merck;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Holly Posner</a:t>
                      </a: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Pfizer;               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Jesse 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Cedarbaum, Biogen;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Susan De Santi*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Piramal;          </a:t>
                      </a: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Bruce </a:t>
                      </a:r>
                      <a:r>
                        <a:rPr kumimoji="0" lang="en-US" sz="16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Albala</a:t>
                      </a: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*, 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Eisai;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Johan </a:t>
                      </a:r>
                      <a:r>
                        <a:rPr kumimoji="0" lang="en-US" sz="1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Luthman, Eisai;                 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 Xu, Eisai</a:t>
                      </a:r>
                      <a:endParaRPr kumimoji="0" lang="en-US" sz="1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Rick </a:t>
                      </a:r>
                      <a:r>
                        <a:rPr kumimoji="0" lang="en-US" sz="16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Margolin</a:t>
                      </a: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Pfizer;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Robert </a:t>
                      </a:r>
                      <a:r>
                        <a:rPr kumimoji="0" 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Brashear*, 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Janssen;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Michael Ryan*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Novartis; </a:t>
                      </a:r>
                      <a:endParaRPr kumimoji="0" lang="en-US" sz="1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0" y="625306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304800" y="5334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Clinical Endpoints Working Group (CEWG)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74752"/>
            <a:ext cx="7772400" cy="452431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Background: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April, 2012 ADNI PPSB Data Mining Session: 4 PPSB member companies shared novel composite endpoints developed on the basis of ADNI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PPSB made an action to revisit the utility of creating a WG focused on clinical endpoints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Rationale: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ADNI provides rich data on clinical endpoints (population behavior, trajectories, significant covariates)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PPSB is well-positioned to leverage the resources of multiple companies in a pre-competitive space to develop critical new information on cognitive and functional endpoints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Further, the PPSB offers a public space to develop consensus on endpoints for clinical trials and coordinated engagement with key experts in the field</a:t>
            </a:r>
          </a:p>
          <a:p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0" y="625306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001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99"/>
                </a:solidFill>
              </a:rPr>
              <a:t>CEWG Current Structure and Activities</a:t>
            </a:r>
            <a:endParaRPr lang="en-US" sz="32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990600"/>
            <a:ext cx="8869679" cy="5867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In its original form consisted of 4 work-streams</a:t>
            </a:r>
          </a:p>
          <a:p>
            <a:pPr>
              <a:spcBef>
                <a:spcPts val="600"/>
              </a:spcBef>
            </a:pPr>
            <a:r>
              <a:rPr lang="en-US" sz="2800" b="1" dirty="0" smtClean="0"/>
              <a:t>4 work-streams have been combined into single forum involved in the following tasks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Implementation of a novel performance-based functional assessment tool, Financial Capacity Instrument-Short Form (FCI-SF) across ADNI3 sites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Tracking quality of incoming FCI-SF data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Finalization of two papers describing past work from Work-Stream 1 and Work-Stream 2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  <a:buClr>
                <a:schemeClr val="tx1"/>
              </a:buClr>
            </a:pPr>
            <a:endParaRPr lang="en-US" sz="500" b="1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0" y="6248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41787" y="960438"/>
            <a:ext cx="8984226" cy="505936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Extensive series of training materials created for FCI training and certification in a large, multiple site study: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200" dirty="0" smtClean="0"/>
              <a:t>Kits </a:t>
            </a:r>
            <a:r>
              <a:rPr lang="en-US" sz="2200" dirty="0"/>
              <a:t>with all testing materials for FCI-SF administration and binders with educational materials created and sent to sites prior to </a:t>
            </a:r>
            <a:r>
              <a:rPr lang="en-US" sz="2200" dirty="0" smtClean="0"/>
              <a:t>webinars</a:t>
            </a:r>
          </a:p>
          <a:p>
            <a:endParaRPr lang="en-US" sz="2200" dirty="0"/>
          </a:p>
          <a:p>
            <a:r>
              <a:rPr lang="en-US" sz="2200" dirty="0" smtClean="0"/>
              <a:t>Two videos, an instructional video for FCI administration and a mock administration video, created</a:t>
            </a:r>
          </a:p>
          <a:p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Two training webinars </a:t>
            </a:r>
            <a:r>
              <a:rPr lang="en-US" sz="2200" dirty="0"/>
              <a:t>conducted on September 22 and September 26, 2016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/>
              <a:t>FCI-SF instructional flyer produced for ADNI3 Investigator </a:t>
            </a:r>
            <a:r>
              <a:rPr lang="en-US" sz="2200" dirty="0" smtClean="0"/>
              <a:t>Meeting</a:t>
            </a:r>
          </a:p>
          <a:p>
            <a:endParaRPr lang="en-US" sz="2200" dirty="0" smtClean="0"/>
          </a:p>
          <a:p>
            <a:r>
              <a:rPr lang="en-US" sz="2200" dirty="0" smtClean="0"/>
              <a:t>Portal with educational and training resources used for certification (see slide 10)</a:t>
            </a:r>
          </a:p>
          <a:p>
            <a:pPr lvl="1"/>
            <a:r>
              <a:rPr lang="en-US" sz="2200" dirty="0" smtClean="0"/>
              <a:t>Two webinars with instructional video and slides</a:t>
            </a:r>
          </a:p>
          <a:p>
            <a:pPr lvl="1"/>
            <a:r>
              <a:rPr lang="en-US" sz="2200" dirty="0" smtClean="0"/>
              <a:t>Individual </a:t>
            </a:r>
            <a:r>
              <a:rPr lang="en-US" sz="2200" dirty="0"/>
              <a:t>accounts created on the FCI portal and distributed to all designated raters </a:t>
            </a:r>
            <a:endParaRPr lang="en-US" sz="2200" dirty="0" smtClean="0"/>
          </a:p>
          <a:p>
            <a:pPr lvl="1"/>
            <a:r>
              <a:rPr lang="en-US" sz="2200" dirty="0" smtClean="0"/>
              <a:t>Training  and certification  performed using the portal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17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FCI-SF Training Materials Created and Utilized</a:t>
            </a:r>
            <a:endParaRPr lang="en-US" sz="540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0" y="6248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21E13C-CB96-4392-AA98-CDBB7E21C2D4}" type="slidenum">
              <a:rPr lang="en-US" altLang="en-US" sz="13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NIH slide templa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Interior presentation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Dark blue with neural network, 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rk blue neural network bott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blue w/yellow, 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ight blue w/dark blue, 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Yellow w/dark blue, light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Yellow w/light blue, dark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 white w/green, dark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rk blue with neural network, 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Interior presentation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FNIH new template - April 2015</Template>
  <TotalTime>19068</TotalTime>
  <Words>2093</Words>
  <Application>Microsoft Office PowerPoint</Application>
  <PresentationFormat>On-screen Show (4:3)</PresentationFormat>
  <Paragraphs>281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FNIH slide templates</vt:lpstr>
      <vt:lpstr>Dark blue neural network bottom</vt:lpstr>
      <vt:lpstr>Dark blue w/yellow, green</vt:lpstr>
      <vt:lpstr>Light blue w/dark blue, yellow</vt:lpstr>
      <vt:lpstr>Yellow w/dark blue, light blue</vt:lpstr>
      <vt:lpstr>Yellow w/light blue, dark blue</vt:lpstr>
      <vt:lpstr>Off white w/green, dark blue</vt:lpstr>
      <vt:lpstr>Dark blue with neural network, yellow</vt:lpstr>
      <vt:lpstr>Interior presentation slides</vt:lpstr>
      <vt:lpstr>1_Interior presentation slides</vt:lpstr>
      <vt:lpstr>Office Theme</vt:lpstr>
      <vt:lpstr>1_Dark blue with neural network, yellow</vt:lpstr>
      <vt:lpstr>ADNI Private Partner Scientific Board (PPSB) Update  Veronika Logovinsky, MD, PhD  2017 Chairperson  </vt:lpstr>
      <vt:lpstr>PPSB: Leadership</vt:lpstr>
      <vt:lpstr>PowerPoint Presentation</vt:lpstr>
      <vt:lpstr>PPSB: 2017 Key Deliverables </vt:lpstr>
      <vt:lpstr>PPSB Working Groups</vt:lpstr>
      <vt:lpstr>Clinical Endpoints Working Group </vt:lpstr>
      <vt:lpstr>PowerPoint Presentation</vt:lpstr>
      <vt:lpstr>CEWG Current Structure and Activities</vt:lpstr>
      <vt:lpstr>FCI-SF Training Materials Created and Utilized</vt:lpstr>
      <vt:lpstr>ADNI/UAB/Brookwood FCI Portal</vt:lpstr>
      <vt:lpstr>FCI-SF Certification: Rigorous Process</vt:lpstr>
      <vt:lpstr>High Level Data Quality Surveillance</vt:lpstr>
      <vt:lpstr>Biofluid Biomarker Working Group </vt:lpstr>
      <vt:lpstr>Biofluids Biomarker Working Group:  Goals and Activities</vt:lpstr>
      <vt:lpstr>Biofluids Biomarker Working Group:  Current Activities</vt:lpstr>
      <vt:lpstr>Biofluids Biomarker Working Group:  Current Activities</vt:lpstr>
      <vt:lpstr>Work flow for LOI CSF sample requests </vt:lpstr>
      <vt:lpstr>Biofluids Biomarker Working Group:  Current Activities</vt:lpstr>
      <vt:lpstr>PET Endpoints Working Group </vt:lpstr>
      <vt:lpstr>PET Working Group: Goals for 2017</vt:lpstr>
      <vt:lpstr> Contact Information</vt:lpstr>
    </vt:vector>
  </TitlesOfParts>
  <Company>NIH\OD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ADNI Private Partner Scientific Board (PPSB)</dc:title>
  <dc:creator>Jones-Davis, Dorothy (FNIH) [T]</dc:creator>
  <cp:lastModifiedBy>Julie Dolci</cp:lastModifiedBy>
  <cp:revision>167</cp:revision>
  <cp:lastPrinted>2015-06-29T13:49:32Z</cp:lastPrinted>
  <dcterms:created xsi:type="dcterms:W3CDTF">2015-06-25T18:58:07Z</dcterms:created>
  <dcterms:modified xsi:type="dcterms:W3CDTF">2018-04-13T23:02:05Z</dcterms:modified>
</cp:coreProperties>
</file>