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9" r:id="rId2"/>
    <p:sldId id="257" r:id="rId3"/>
    <p:sldId id="260" r:id="rId4"/>
    <p:sldId id="266" r:id="rId5"/>
    <p:sldId id="265" r:id="rId6"/>
    <p:sldId id="267" r:id="rId7"/>
    <p:sldId id="268" r:id="rId8"/>
    <p:sldId id="258" r:id="rId9"/>
    <p:sldId id="259" r:id="rId10"/>
    <p:sldId id="263" r:id="rId11"/>
    <p:sldId id="26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3E7F0-5541-4958-B1FA-6A4087C0B015}" type="datetimeFigureOut">
              <a:rPr lang="es-AR" smtClean="0"/>
              <a:t>13/04/2018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6D5D-CEEB-4FC9-B573-8A8553D97CA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99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9F457-6839-49DC-92C8-2F7B3F7D2529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8E244-1242-4B26-9385-FA1ADADCFE3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43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AC56BDE-5A27-4DBB-AD40-53CD5D18678B}" type="slidenum">
              <a:rPr lang="en-US" sz="1200">
                <a:latin typeface="+mn-lt"/>
                <a:cs typeface="+mn-cs"/>
              </a:rPr>
              <a:pPr algn="r">
                <a:defRPr/>
              </a:pPr>
              <a:t>2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8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6486-53DA-4C47-91F2-744DF6F1D4FD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908720"/>
            <a:ext cx="7772400" cy="52565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ADNI annual meeting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AAIC 2017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Presenter: Dr. Patricio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Chrem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On Behalf of: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		Dr. Prof Ricardo Allegri (PI)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Dr. Gustavo Sevlever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July 14</a:t>
            </a:r>
            <a:r>
              <a:rPr lang="en-US" sz="2000" b="1" baseline="30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2017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Publications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1412776"/>
            <a:ext cx="799288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1400" dirty="0" smtClean="0"/>
              <a:t> Recent publications </a:t>
            </a:r>
          </a:p>
          <a:p>
            <a:pPr lvl="1">
              <a:buFont typeface="Arial" pitchFamily="34" charset="0"/>
              <a:buChar char="•"/>
            </a:pPr>
            <a:r>
              <a:rPr lang="es-AR" sz="1400" b="1" dirty="0" err="1" smtClean="0"/>
              <a:t>Adding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Recognition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Discriminability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Index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to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the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Delayed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Recall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Is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Useful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to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Predict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Conversion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from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Mild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Cognitive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Impairment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to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Alzheimer's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Disease</a:t>
            </a:r>
            <a:r>
              <a:rPr lang="es-AR" sz="1400" b="1" dirty="0" smtClean="0"/>
              <a:t> in </a:t>
            </a:r>
            <a:r>
              <a:rPr lang="es-AR" sz="1400" b="1" dirty="0" err="1" smtClean="0"/>
              <a:t>the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Alzheimer's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Disease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Neuroimaging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Initiative</a:t>
            </a:r>
            <a:r>
              <a:rPr lang="es-AR" sz="1400" b="1" dirty="0" smtClean="0"/>
              <a:t>.</a:t>
            </a:r>
            <a:r>
              <a:rPr lang="es-AR" sz="1400" dirty="0" smtClean="0"/>
              <a:t> </a:t>
            </a:r>
            <a:r>
              <a:rPr lang="es-AR" sz="1400" dirty="0" err="1" smtClean="0"/>
              <a:t>Russo</a:t>
            </a:r>
            <a:r>
              <a:rPr lang="es-AR" sz="1400" dirty="0" smtClean="0"/>
              <a:t>, MJ; Campos, J; Vázquez, S; Sevlever, G; Allegri, RF; </a:t>
            </a:r>
            <a:r>
              <a:rPr lang="es-AR" sz="1400" b="1" dirty="0" err="1" smtClean="0"/>
              <a:t>Alzheimer's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Disease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Neuroimaging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Initiative</a:t>
            </a:r>
            <a:r>
              <a:rPr lang="es-AR" sz="1400" b="1" dirty="0" smtClean="0"/>
              <a:t>. Front </a:t>
            </a:r>
            <a:r>
              <a:rPr lang="es-AR" sz="1400" b="1" dirty="0" err="1" smtClean="0"/>
              <a:t>Aging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Neurosci</a:t>
            </a:r>
            <a:r>
              <a:rPr lang="es-AR" sz="1400" b="1" dirty="0" smtClean="0"/>
              <a:t>, 2017 vol. 9 pp. 46</a:t>
            </a:r>
          </a:p>
          <a:p>
            <a:pPr lvl="1">
              <a:buFont typeface="Arial" pitchFamily="34" charset="0"/>
              <a:buChar char="•"/>
            </a:pPr>
            <a:endParaRPr lang="es-A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s-AR" sz="1400" b="1" dirty="0" err="1" smtClean="0"/>
              <a:t>Usefulness</a:t>
            </a:r>
            <a:r>
              <a:rPr lang="es-AR" sz="1400" b="1" dirty="0" smtClean="0"/>
              <a:t> of </a:t>
            </a:r>
            <a:r>
              <a:rPr lang="es-AR" sz="1400" b="1" dirty="0" err="1" smtClean="0"/>
              <a:t>Discriminability</a:t>
            </a:r>
            <a:r>
              <a:rPr lang="es-AR" sz="1400" b="1" dirty="0" smtClean="0"/>
              <a:t> and Response </a:t>
            </a:r>
            <a:r>
              <a:rPr lang="es-AR" sz="1400" b="1" dirty="0" err="1" smtClean="0"/>
              <a:t>Bias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Indices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for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the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Evaluation</a:t>
            </a:r>
            <a:r>
              <a:rPr lang="es-AR" sz="1400" b="1" dirty="0" smtClean="0"/>
              <a:t> of </a:t>
            </a:r>
            <a:r>
              <a:rPr lang="es-AR" sz="1400" b="1" dirty="0" err="1" smtClean="0"/>
              <a:t>Recognition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Memory</a:t>
            </a:r>
            <a:r>
              <a:rPr lang="es-AR" sz="1400" b="1" dirty="0" smtClean="0"/>
              <a:t> in </a:t>
            </a:r>
            <a:r>
              <a:rPr lang="es-AR" sz="1400" b="1" dirty="0" err="1" smtClean="0"/>
              <a:t>Mild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Cognitive</a:t>
            </a:r>
            <a:r>
              <a:rPr lang="es-AR" sz="1400" b="1" dirty="0" smtClean="0"/>
              <a:t> </a:t>
            </a:r>
            <a:r>
              <a:rPr lang="es-AR" sz="1400" b="1" dirty="0" err="1" smtClean="0"/>
              <a:t>Impairment</a:t>
            </a:r>
            <a:r>
              <a:rPr lang="es-AR" sz="1400" b="1" dirty="0" smtClean="0"/>
              <a:t> and Alzheimer </a:t>
            </a:r>
            <a:r>
              <a:rPr lang="es-AR" sz="1400" b="1" dirty="0" err="1" smtClean="0"/>
              <a:t>Disease</a:t>
            </a:r>
            <a:r>
              <a:rPr lang="es-AR" sz="1400" b="1" dirty="0" smtClean="0"/>
              <a:t>. </a:t>
            </a:r>
            <a:r>
              <a:rPr lang="es-AR" sz="1400" dirty="0" err="1" smtClean="0"/>
              <a:t>Russo</a:t>
            </a:r>
            <a:r>
              <a:rPr lang="es-AR" sz="1400" dirty="0" smtClean="0"/>
              <a:t> MJ, Cohen G, Campos J, Martin ME, Clarens MF, Sabe L, </a:t>
            </a:r>
            <a:r>
              <a:rPr lang="es-AR" sz="1400" dirty="0" err="1" smtClean="0"/>
              <a:t>Barcelo</a:t>
            </a:r>
            <a:r>
              <a:rPr lang="es-AR" sz="1400" dirty="0" smtClean="0"/>
              <a:t> E, Allegri RF.  </a:t>
            </a:r>
            <a:r>
              <a:rPr lang="es-AR" sz="1400" dirty="0" err="1" smtClean="0"/>
              <a:t>Dement</a:t>
            </a:r>
            <a:r>
              <a:rPr lang="es-AR" sz="1400" dirty="0" smtClean="0"/>
              <a:t> </a:t>
            </a:r>
            <a:r>
              <a:rPr lang="es-AR" sz="1400" dirty="0" err="1" smtClean="0"/>
              <a:t>Geriatr</a:t>
            </a:r>
            <a:r>
              <a:rPr lang="es-AR" sz="1400" dirty="0" smtClean="0"/>
              <a:t> </a:t>
            </a:r>
            <a:r>
              <a:rPr lang="es-AR" sz="1400" dirty="0" err="1" smtClean="0"/>
              <a:t>Cogn</a:t>
            </a:r>
            <a:r>
              <a:rPr lang="es-AR" sz="1400" dirty="0" smtClean="0"/>
              <a:t> </a:t>
            </a:r>
            <a:r>
              <a:rPr lang="es-AR" sz="1400" dirty="0" err="1" smtClean="0"/>
              <a:t>Disord</a:t>
            </a:r>
            <a:r>
              <a:rPr lang="es-AR" sz="1400" dirty="0" smtClean="0"/>
              <a:t>. 2017;43(1-2):1-14.</a:t>
            </a:r>
          </a:p>
          <a:p>
            <a:pPr lvl="1">
              <a:buFont typeface="Arial" pitchFamily="34" charset="0"/>
              <a:buChar char="•"/>
            </a:pPr>
            <a:endParaRPr lang="es-A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/>
              <a:t>Predicting episodic memory performance using different biomarkers: results from Argentina-Alzheimer's Disease </a:t>
            </a:r>
            <a:r>
              <a:rPr lang="en-US" sz="1400" b="1" dirty="0" err="1" smtClean="0"/>
              <a:t>Neuroimaging</a:t>
            </a:r>
            <a:r>
              <a:rPr lang="en-US" sz="1400" b="1" dirty="0" smtClean="0"/>
              <a:t> Initiative. </a:t>
            </a:r>
            <a:r>
              <a:rPr lang="en-US" sz="1400" dirty="0" smtClean="0"/>
              <a:t>Russo MJ, Cohen G, </a:t>
            </a:r>
            <a:r>
              <a:rPr lang="en-US" sz="1400" dirty="0" err="1" smtClean="0"/>
              <a:t>Chrem</a:t>
            </a:r>
            <a:r>
              <a:rPr lang="en-US" sz="1400" dirty="0" smtClean="0"/>
              <a:t> Mendez P, Campos J, Nahas FE, Surace EI, Vazquez S, Gustafson D, </a:t>
            </a:r>
            <a:r>
              <a:rPr lang="en-US" sz="1400" dirty="0" err="1" smtClean="0"/>
              <a:t>Guinjoan</a:t>
            </a:r>
            <a:r>
              <a:rPr lang="en-US" sz="1400" dirty="0" smtClean="0"/>
              <a:t> S, Allegri RF, Sevlever G.  </a:t>
            </a:r>
            <a:r>
              <a:rPr lang="en-US" sz="1400" dirty="0" err="1" smtClean="0"/>
              <a:t>Neuropsychiatr</a:t>
            </a:r>
            <a:r>
              <a:rPr lang="en-US" sz="1400" dirty="0" smtClean="0"/>
              <a:t> </a:t>
            </a:r>
            <a:r>
              <a:rPr lang="en-US" sz="1400" dirty="0" err="1" smtClean="0"/>
              <a:t>Dis</a:t>
            </a:r>
            <a:r>
              <a:rPr lang="en-US" sz="1400" dirty="0" smtClean="0"/>
              <a:t> Treat. 2016 Sep 13;12:2199-2206.</a:t>
            </a:r>
            <a:endParaRPr lang="es-AR" sz="1400" b="1" dirty="0" smtClean="0"/>
          </a:p>
          <a:p>
            <a:pPr lvl="1"/>
            <a:endParaRPr lang="es-AR" sz="1400" b="1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In development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b="1" dirty="0" smtClean="0"/>
              <a:t>Argentina Alzheimer’s disease </a:t>
            </a:r>
            <a:r>
              <a:rPr lang="en-US" sz="1400" b="1" dirty="0" err="1" smtClean="0"/>
              <a:t>neuroimaging</a:t>
            </a:r>
            <a:r>
              <a:rPr lang="en-US" sz="1400" b="1" dirty="0" smtClean="0"/>
              <a:t> initiative (</a:t>
            </a:r>
            <a:r>
              <a:rPr lang="en-US" sz="1400" b="1" dirty="0" err="1" smtClean="0"/>
              <a:t>arg</a:t>
            </a:r>
            <a:r>
              <a:rPr lang="en-US" sz="1400" b="1" dirty="0" smtClean="0"/>
              <a:t>-ADNI): Neuropsychology after one-year follow up</a:t>
            </a:r>
            <a:r>
              <a:rPr lang="en-US" sz="1400" dirty="0" smtClean="0"/>
              <a:t>. Patricio </a:t>
            </a:r>
            <a:r>
              <a:rPr lang="en-US" sz="1400" dirty="0" err="1" smtClean="0"/>
              <a:t>Chrem</a:t>
            </a:r>
            <a:r>
              <a:rPr lang="en-US" sz="1400" dirty="0" smtClean="0"/>
              <a:t> Mendez, Ricardo Allegri et al.</a:t>
            </a:r>
          </a:p>
          <a:p>
            <a:pPr lvl="1">
              <a:buFont typeface="Arial" pitchFamily="34" charset="0"/>
              <a:buChar char="•"/>
            </a:pP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b="1" dirty="0" smtClean="0"/>
              <a:t>Functional assessment in Argentina-ADNI:  comparison and diagnostic utility of the Everyday Cognition (</a:t>
            </a:r>
            <a:r>
              <a:rPr lang="en-US" sz="1400" b="1" dirty="0" err="1" smtClean="0"/>
              <a:t>ECog</a:t>
            </a:r>
            <a:r>
              <a:rPr lang="en-US" sz="1400" b="1" dirty="0" smtClean="0"/>
              <a:t>) versus Functional Assessment Questionnaire (FAQ)</a:t>
            </a:r>
            <a:r>
              <a:rPr lang="en-US" sz="1400" dirty="0" smtClean="0"/>
              <a:t>. Julieta Russo, Ricardo Allegri et al.</a:t>
            </a:r>
          </a:p>
          <a:p>
            <a:pPr>
              <a:buFont typeface="Arial" pitchFamily="34" charset="0"/>
              <a:buChar char="•"/>
            </a:pPr>
            <a:endParaRPr lang="es-AR" sz="1600" dirty="0" smtClean="0"/>
          </a:p>
          <a:p>
            <a:pPr lvl="1">
              <a:buFont typeface="Arial" pitchFamily="34" charset="0"/>
              <a:buChar char="•"/>
            </a:pPr>
            <a:endParaRPr lang="es-AR" sz="1600" dirty="0" smtClean="0"/>
          </a:p>
          <a:p>
            <a:pPr lvl="1"/>
            <a:endParaRPr lang="es-A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20608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ADNI-like studies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ongoing in our Center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988840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AR" sz="1600" b="1" dirty="0" smtClean="0"/>
              <a:t> </a:t>
            </a:r>
            <a:r>
              <a:rPr lang="en-US" sz="1600" b="1" dirty="0" smtClean="0"/>
              <a:t>Dominantly Inherited Alzheimer Network  Argentina (DIAN-</a:t>
            </a:r>
            <a:r>
              <a:rPr lang="en-US" sz="1600" b="1" dirty="0" err="1" smtClean="0"/>
              <a:t>Arg</a:t>
            </a:r>
            <a:r>
              <a:rPr lang="en-US" sz="1600" b="1" dirty="0" smtClean="0"/>
              <a:t>) since Dec 2015, Site 956:</a:t>
            </a:r>
          </a:p>
          <a:p>
            <a:pPr lvl="1"/>
            <a:r>
              <a:rPr lang="en-US" sz="1600" dirty="0" smtClean="0"/>
              <a:t>7 Participants enrolled so far. </a:t>
            </a:r>
          </a:p>
          <a:p>
            <a:pPr lvl="1"/>
            <a:r>
              <a:rPr lang="en-US" sz="1600" dirty="0" smtClean="0"/>
              <a:t>16 subjects Interested in participating in DIAN-</a:t>
            </a:r>
            <a:r>
              <a:rPr lang="en-US" sz="1600" dirty="0" err="1" smtClean="0"/>
              <a:t>Arg</a:t>
            </a:r>
            <a:r>
              <a:rPr lang="en-US" sz="1600" dirty="0" smtClean="0"/>
              <a:t> from 4 ADAD Argentinean families</a:t>
            </a:r>
          </a:p>
          <a:p>
            <a:pPr lvl="1"/>
            <a:r>
              <a:rPr lang="en-US" sz="1600" dirty="0" smtClean="0"/>
              <a:t>National Council for Scientific and Technical Research. 3-year grant (PICT2015-2110)</a:t>
            </a:r>
          </a:p>
          <a:p>
            <a:pPr lvl="1"/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b="1" dirty="0" smtClean="0"/>
              <a:t>Start-up process of DIAN_TU next generation by 2018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/>
              <a:t>Genetic and Alzheimer's disease biomarker studies in adults with Down syndrome in Argentine population (Start-up process)</a:t>
            </a:r>
            <a:endParaRPr lang="en-US" sz="1600" dirty="0" smtClean="0"/>
          </a:p>
          <a:p>
            <a:r>
              <a:rPr lang="en-US" sz="1600" dirty="0" smtClean="0"/>
              <a:t>National Council for Scientific and Technical Research. 3-year grant (CONICET-PIP 0278)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b="1" smtClean="0"/>
              <a:t>Validation of </a:t>
            </a:r>
            <a:r>
              <a:rPr lang="en-US" sz="1600" b="1" dirty="0" smtClean="0"/>
              <a:t>UDS Battery for FTD in Spanish in conjunction with the </a:t>
            </a:r>
            <a:r>
              <a:rPr lang="en-US" sz="1600" b="1" dirty="0" err="1" smtClean="0"/>
              <a:t>UPenn</a:t>
            </a:r>
            <a:r>
              <a:rPr lang="en-US" sz="1600" b="1" dirty="0" smtClean="0"/>
              <a:t> FTD Center.</a:t>
            </a:r>
          </a:p>
          <a:p>
            <a:pPr>
              <a:buFont typeface="Wingdings" pitchFamily="2" charset="2"/>
              <a:buChar char="§"/>
            </a:pPr>
            <a:endParaRPr lang="en-US" sz="1600" b="1" dirty="0" smtClean="0"/>
          </a:p>
          <a:p>
            <a:pPr>
              <a:buFont typeface="Wingdings" pitchFamily="2" charset="2"/>
              <a:buChar char="§"/>
            </a:pPr>
            <a:r>
              <a:rPr lang="en-US" sz="1600" b="1" dirty="0" smtClean="0"/>
              <a:t>FLENI held a PPA symposium during 2016 with the presence of Dr. M. </a:t>
            </a:r>
            <a:r>
              <a:rPr lang="en-US" sz="1600" b="1" dirty="0" err="1" smtClean="0"/>
              <a:t>Mesulam</a:t>
            </a:r>
            <a:r>
              <a:rPr lang="en-US" sz="1600" b="1" dirty="0" smtClean="0"/>
              <a:t> and S. </a:t>
            </a:r>
            <a:r>
              <a:rPr lang="en-US" sz="1600" b="1" dirty="0" err="1" smtClean="0"/>
              <a:t>Weintraub</a:t>
            </a:r>
            <a:r>
              <a:rPr lang="en-US" sz="1600" b="1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Patients’ Flowchart</a:t>
            </a:r>
          </a:p>
          <a:p>
            <a:pPr lvl="0" algn="ctr" eaLnBrk="0" hangingPunct="0"/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07504" y="3357072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Screened at FLENI</a:t>
            </a:r>
          </a:p>
          <a:p>
            <a:pPr algn="ctr"/>
            <a:r>
              <a:rPr lang="en-US" sz="1100" dirty="0" smtClean="0"/>
              <a:t>Nº= 60</a:t>
            </a:r>
            <a:endParaRPr lang="en-US" sz="1100" dirty="0"/>
          </a:p>
        </p:txBody>
      </p:sp>
      <p:grpSp>
        <p:nvGrpSpPr>
          <p:cNvPr id="73" name="72 Grupo"/>
          <p:cNvGrpSpPr/>
          <p:nvPr/>
        </p:nvGrpSpPr>
        <p:grpSpPr>
          <a:xfrm>
            <a:off x="3131840" y="2708920"/>
            <a:ext cx="1440160" cy="3240360"/>
            <a:chOff x="3275856" y="2636912"/>
            <a:chExt cx="1440160" cy="3240360"/>
          </a:xfrm>
        </p:grpSpPr>
        <p:sp>
          <p:nvSpPr>
            <p:cNvPr id="9" name="8 Rectángulo"/>
            <p:cNvSpPr/>
            <p:nvPr/>
          </p:nvSpPr>
          <p:spPr>
            <a:xfrm>
              <a:off x="327585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Healthy Controls</a:t>
              </a:r>
            </a:p>
            <a:p>
              <a:pPr algn="ctr"/>
              <a:r>
                <a:rPr lang="en-US" sz="1100" dirty="0" smtClean="0"/>
                <a:t>Nº= 15</a:t>
              </a:r>
              <a:endParaRPr lang="en-US" sz="11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327585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Late MCI</a:t>
              </a:r>
            </a:p>
            <a:p>
              <a:pPr algn="ctr"/>
              <a:r>
                <a:rPr lang="en-US" sz="1100" dirty="0" smtClean="0"/>
                <a:t>Nº= 16</a:t>
              </a:r>
              <a:endParaRPr lang="en-US" sz="11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27585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Dementia AD</a:t>
              </a:r>
            </a:p>
            <a:p>
              <a:pPr algn="ctr"/>
              <a:r>
                <a:rPr lang="en-US" sz="1100" dirty="0" smtClean="0"/>
                <a:t>Nº=13</a:t>
              </a:r>
              <a:endParaRPr lang="en-US" sz="11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27585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Early MCI</a:t>
              </a:r>
            </a:p>
            <a:p>
              <a:pPr algn="ctr"/>
              <a:r>
                <a:rPr lang="en-US" sz="1100" dirty="0" smtClean="0"/>
                <a:t>Nº=12</a:t>
              </a:r>
              <a:endParaRPr lang="en-US" sz="1100" dirty="0"/>
            </a:p>
          </p:txBody>
        </p:sp>
      </p:grpSp>
      <p:sp>
        <p:nvSpPr>
          <p:cNvPr id="23" name="22 Rectángulo"/>
          <p:cNvSpPr/>
          <p:nvPr/>
        </p:nvSpPr>
        <p:spPr>
          <a:xfrm>
            <a:off x="35496" y="4437112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Screening Failure</a:t>
            </a:r>
          </a:p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Nº= 7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07504" y="1700888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Invited to ADNI</a:t>
            </a:r>
          </a:p>
          <a:p>
            <a:pPr algn="ctr"/>
            <a:r>
              <a:rPr lang="en-US" sz="1100" dirty="0" smtClean="0"/>
              <a:t>Nº= 73</a:t>
            </a:r>
            <a:endParaRPr lang="en-US" sz="11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5496" y="5013176"/>
            <a:ext cx="1260000" cy="7848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2 Claustrophobia</a:t>
            </a:r>
          </a:p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 Psychiatric Disease </a:t>
            </a:r>
          </a:p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 Cancer</a:t>
            </a:r>
          </a:p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 Adult ADHD</a:t>
            </a:r>
          </a:p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2 without informant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2879992" y="1700888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Followed  </a:t>
            </a:r>
          </a:p>
          <a:p>
            <a:pPr algn="ctr"/>
            <a:r>
              <a:rPr lang="en-US" sz="1100" dirty="0" smtClean="0"/>
              <a:t>(Baseline)</a:t>
            </a:r>
          </a:p>
          <a:p>
            <a:pPr algn="ctr"/>
            <a:r>
              <a:rPr lang="en-US" sz="1100" dirty="0" smtClean="0"/>
              <a:t>Nº= 56</a:t>
            </a:r>
            <a:endParaRPr lang="en-US" sz="1100" dirty="0"/>
          </a:p>
        </p:txBody>
      </p:sp>
      <p:sp>
        <p:nvSpPr>
          <p:cNvPr id="57" name="56 Rectángulo"/>
          <p:cNvSpPr/>
          <p:nvPr/>
        </p:nvSpPr>
        <p:spPr>
          <a:xfrm>
            <a:off x="1403648" y="4437112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Dropout</a:t>
            </a:r>
          </a:p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Nº= 4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13176"/>
            <a:ext cx="1260000" cy="7848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2 removed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inform.cons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 by distance/caregiver</a:t>
            </a:r>
          </a:p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 has died (cancer)</a:t>
            </a:r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755576" y="2420888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"/>
          <p:cNvSpPr/>
          <p:nvPr/>
        </p:nvSpPr>
        <p:spPr>
          <a:xfrm>
            <a:off x="5040232" y="1700808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Followed  </a:t>
            </a:r>
          </a:p>
          <a:p>
            <a:pPr algn="ctr"/>
            <a:r>
              <a:rPr lang="en-US" sz="1100" dirty="0" smtClean="0"/>
              <a:t>(1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 year)</a:t>
            </a:r>
          </a:p>
          <a:p>
            <a:pPr algn="ctr"/>
            <a:r>
              <a:rPr lang="en-US" sz="1100" dirty="0" smtClean="0"/>
              <a:t>Nº= 50</a:t>
            </a:r>
            <a:endParaRPr lang="en-US" sz="1100" dirty="0"/>
          </a:p>
        </p:txBody>
      </p:sp>
      <p:sp>
        <p:nvSpPr>
          <p:cNvPr id="66" name="65 Rectángulo"/>
          <p:cNvSpPr/>
          <p:nvPr/>
        </p:nvSpPr>
        <p:spPr>
          <a:xfrm>
            <a:off x="7200472" y="1700808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Followed  </a:t>
            </a:r>
          </a:p>
          <a:p>
            <a:pPr algn="ctr"/>
            <a:r>
              <a:rPr lang="en-US" sz="1100" dirty="0" smtClean="0"/>
              <a:t>(30 months)</a:t>
            </a:r>
          </a:p>
          <a:p>
            <a:pPr algn="ctr"/>
            <a:r>
              <a:rPr lang="en-US" sz="1100" dirty="0" smtClean="0"/>
              <a:t>Nº= 43</a:t>
            </a:r>
            <a:endParaRPr lang="en-US" sz="1100" dirty="0"/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1547664" y="2060848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1606024" y="2636912"/>
            <a:ext cx="115212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New Patients Invited to ADNI</a:t>
            </a:r>
          </a:p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Nº= 6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8" name="77 Conector recto"/>
          <p:cNvCxnSpPr/>
          <p:nvPr/>
        </p:nvCxnSpPr>
        <p:spPr>
          <a:xfrm>
            <a:off x="755576" y="4092312"/>
            <a:ext cx="0" cy="200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40336" y="4270236"/>
            <a:ext cx="807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1547664" y="2036068"/>
            <a:ext cx="0" cy="22570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2987824" y="51571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80 Grupo"/>
          <p:cNvGrpSpPr/>
          <p:nvPr/>
        </p:nvGrpSpPr>
        <p:grpSpPr>
          <a:xfrm>
            <a:off x="2987824" y="2420888"/>
            <a:ext cx="144016" cy="3285158"/>
            <a:chOff x="3131840" y="2348880"/>
            <a:chExt cx="144016" cy="3285158"/>
          </a:xfrm>
        </p:grpSpPr>
        <p:cxnSp>
          <p:nvCxnSpPr>
            <p:cNvPr id="99" name="98 Conector recto"/>
            <p:cNvCxnSpPr/>
            <p:nvPr/>
          </p:nvCxnSpPr>
          <p:spPr>
            <a:xfrm>
              <a:off x="3131840" y="2348880"/>
              <a:ext cx="0" cy="328515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>
              <a:off x="3131840" y="56082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3131840" y="474419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3131840" y="38080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>
              <a:off x="313184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81 Grupo"/>
          <p:cNvGrpSpPr/>
          <p:nvPr/>
        </p:nvGrpSpPr>
        <p:grpSpPr>
          <a:xfrm>
            <a:off x="5148064" y="2420888"/>
            <a:ext cx="144016" cy="3312368"/>
            <a:chOff x="5292080" y="2348880"/>
            <a:chExt cx="144016" cy="3312368"/>
          </a:xfrm>
        </p:grpSpPr>
        <p:cxnSp>
          <p:nvCxnSpPr>
            <p:cNvPr id="121" name="120 Conector recto"/>
            <p:cNvCxnSpPr/>
            <p:nvPr/>
          </p:nvCxnSpPr>
          <p:spPr>
            <a:xfrm>
              <a:off x="529208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5292080" y="5642198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529208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>
              <a:off x="5292080" y="381761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/>
            <p:nvPr/>
          </p:nvCxnSpPr>
          <p:spPr>
            <a:xfrm>
              <a:off x="529208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83 Grupo"/>
          <p:cNvGrpSpPr/>
          <p:nvPr/>
        </p:nvGrpSpPr>
        <p:grpSpPr>
          <a:xfrm>
            <a:off x="7308304" y="2420888"/>
            <a:ext cx="144016" cy="3312368"/>
            <a:chOff x="7452320" y="2348880"/>
            <a:chExt cx="144016" cy="3312368"/>
          </a:xfrm>
        </p:grpSpPr>
        <p:cxnSp>
          <p:nvCxnSpPr>
            <p:cNvPr id="127" name="126 Conector recto"/>
            <p:cNvCxnSpPr/>
            <p:nvPr/>
          </p:nvCxnSpPr>
          <p:spPr>
            <a:xfrm>
              <a:off x="745232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7452320" y="563686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745232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/>
            <p:nvPr/>
          </p:nvCxnSpPr>
          <p:spPr>
            <a:xfrm>
              <a:off x="7452320" y="382714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>
              <a:off x="745232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131 Flecha a la derecha con bandas"/>
          <p:cNvSpPr/>
          <p:nvPr/>
        </p:nvSpPr>
        <p:spPr>
          <a:xfrm>
            <a:off x="4572000" y="170080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33" name="132 Flecha a la derecha con bandas"/>
          <p:cNvSpPr/>
          <p:nvPr/>
        </p:nvSpPr>
        <p:spPr>
          <a:xfrm>
            <a:off x="6732240" y="170080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58" name="57 CuadroTexto"/>
          <p:cNvSpPr txBox="1"/>
          <p:nvPr/>
        </p:nvSpPr>
        <p:spPr>
          <a:xfrm>
            <a:off x="5364088" y="3237567"/>
            <a:ext cx="1368151" cy="2308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5436096" y="5949280"/>
            <a:ext cx="129614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Institucionalizada</a:t>
            </a:r>
          </a:p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Cancer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5364088" y="4149080"/>
            <a:ext cx="136815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Cancer</a:t>
            </a:r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 - 1 Negativa </a:t>
            </a:r>
          </a:p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Psiquiatrica</a:t>
            </a:r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71" name="70 Grupo"/>
          <p:cNvGrpSpPr/>
          <p:nvPr/>
        </p:nvGrpSpPr>
        <p:grpSpPr>
          <a:xfrm>
            <a:off x="5292080" y="2708920"/>
            <a:ext cx="1440160" cy="3240360"/>
            <a:chOff x="5436096" y="2636912"/>
            <a:chExt cx="1440160" cy="3240360"/>
          </a:xfrm>
        </p:grpSpPr>
        <p:sp>
          <p:nvSpPr>
            <p:cNvPr id="50" name="49 Rectángulo"/>
            <p:cNvSpPr/>
            <p:nvPr/>
          </p:nvSpPr>
          <p:spPr>
            <a:xfrm>
              <a:off x="543609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Early MCI</a:t>
              </a:r>
            </a:p>
            <a:p>
              <a:pPr algn="ctr"/>
              <a:r>
                <a:rPr lang="en-US" sz="1100" dirty="0" smtClean="0"/>
                <a:t>Nº=9</a:t>
              </a:r>
              <a:endParaRPr lang="en-US" sz="1100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543609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Healthy Controls</a:t>
              </a:r>
            </a:p>
            <a:p>
              <a:pPr algn="ctr"/>
              <a:r>
                <a:rPr lang="en-US" sz="1100" dirty="0" smtClean="0"/>
                <a:t>Nº= 14</a:t>
              </a:r>
              <a:endParaRPr lang="en-US" sz="1100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543609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Late MCI</a:t>
              </a:r>
            </a:p>
            <a:p>
              <a:pPr algn="ctr"/>
              <a:r>
                <a:rPr lang="en-US" sz="1100" dirty="0" smtClean="0"/>
                <a:t>Nº= 16</a:t>
              </a:r>
              <a:endParaRPr lang="en-US" sz="1100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43609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Dementia AD</a:t>
              </a:r>
            </a:p>
            <a:p>
              <a:pPr algn="ctr"/>
              <a:r>
                <a:rPr lang="en-US" sz="1100" dirty="0" smtClean="0"/>
                <a:t>Nº=11</a:t>
              </a:r>
              <a:endParaRPr lang="en-US" sz="1100" dirty="0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7452320" y="2708920"/>
            <a:ext cx="1440160" cy="3240360"/>
            <a:chOff x="7596336" y="2636912"/>
            <a:chExt cx="1440160" cy="3240360"/>
          </a:xfrm>
        </p:grpSpPr>
        <p:sp>
          <p:nvSpPr>
            <p:cNvPr id="55" name="54 Rectángulo"/>
            <p:cNvSpPr/>
            <p:nvPr/>
          </p:nvSpPr>
          <p:spPr>
            <a:xfrm>
              <a:off x="759633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Early MCI</a:t>
              </a:r>
            </a:p>
            <a:p>
              <a:pPr algn="ctr"/>
              <a:r>
                <a:rPr lang="en-US" sz="1100" dirty="0" smtClean="0"/>
                <a:t>Nº=6</a:t>
              </a:r>
              <a:endParaRPr lang="en-US" sz="1100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59633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Healthy Controls</a:t>
              </a:r>
            </a:p>
            <a:p>
              <a:pPr algn="ctr"/>
              <a:r>
                <a:rPr lang="en-US" sz="1100" dirty="0" smtClean="0"/>
                <a:t>Nº= 12</a:t>
              </a:r>
              <a:endParaRPr lang="en-US" sz="1100" dirty="0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759633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Late MCI</a:t>
              </a:r>
            </a:p>
            <a:p>
              <a:pPr algn="ctr"/>
              <a:r>
                <a:rPr lang="en-US" sz="1100" dirty="0" smtClean="0"/>
                <a:t>Nº=15</a:t>
              </a:r>
              <a:endParaRPr lang="en-US" sz="1100" dirty="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759633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Dementia AD</a:t>
              </a:r>
            </a:p>
            <a:p>
              <a:pPr algn="ctr"/>
              <a:r>
                <a:rPr lang="en-US" sz="1100" dirty="0" smtClean="0"/>
                <a:t>Nº=10</a:t>
              </a:r>
              <a:endParaRPr lang="en-US" sz="1100" dirty="0"/>
            </a:p>
          </p:txBody>
        </p:sp>
      </p:grpSp>
      <p:sp>
        <p:nvSpPr>
          <p:cNvPr id="67" name="66 CuadroTexto"/>
          <p:cNvSpPr txBox="1"/>
          <p:nvPr/>
        </p:nvSpPr>
        <p:spPr>
          <a:xfrm>
            <a:off x="7524328" y="3232026"/>
            <a:ext cx="1368151" cy="2308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7524328" y="4168130"/>
            <a:ext cx="1368151" cy="2308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7524328" y="5104234"/>
            <a:ext cx="1368151" cy="2308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524328" y="5968330"/>
            <a:ext cx="1368151" cy="2308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pic>
        <p:nvPicPr>
          <p:cNvPr id="76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104" name="103 Conector recto de flecha"/>
          <p:cNvCxnSpPr/>
          <p:nvPr/>
        </p:nvCxnSpPr>
        <p:spPr>
          <a:xfrm>
            <a:off x="3491880" y="1556792"/>
            <a:ext cx="4680520" cy="0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2771800" y="1340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8167729" y="1340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2017</a:t>
            </a:r>
            <a:endParaRPr lang="es-A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Drop-out rates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1511840" y="270908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Followed  </a:t>
            </a:r>
          </a:p>
          <a:p>
            <a:pPr algn="ctr"/>
            <a:r>
              <a:rPr lang="en-US" sz="1100" dirty="0" smtClean="0"/>
              <a:t>(Baseline)</a:t>
            </a:r>
          </a:p>
          <a:p>
            <a:pPr algn="ctr"/>
            <a:r>
              <a:rPr lang="en-US" sz="1100" dirty="0" smtClean="0"/>
              <a:t>Nº= 56</a:t>
            </a:r>
            <a:endParaRPr lang="en-US" sz="1100" dirty="0"/>
          </a:p>
        </p:txBody>
      </p:sp>
      <p:sp>
        <p:nvSpPr>
          <p:cNvPr id="40" name="39 Rectángulo"/>
          <p:cNvSpPr/>
          <p:nvPr/>
        </p:nvSpPr>
        <p:spPr>
          <a:xfrm>
            <a:off x="3672080" y="270900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Followed  </a:t>
            </a:r>
          </a:p>
          <a:p>
            <a:pPr algn="ctr"/>
            <a:r>
              <a:rPr lang="en-US" sz="1100" dirty="0" smtClean="0"/>
              <a:t>(1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 year)</a:t>
            </a:r>
          </a:p>
          <a:p>
            <a:pPr algn="ctr"/>
            <a:r>
              <a:rPr lang="en-US" sz="1100" dirty="0" smtClean="0"/>
              <a:t>Nº= 50</a:t>
            </a:r>
            <a:endParaRPr lang="en-US" sz="1100" dirty="0"/>
          </a:p>
        </p:txBody>
      </p:sp>
      <p:sp>
        <p:nvSpPr>
          <p:cNvPr id="41" name="40 Rectángulo"/>
          <p:cNvSpPr/>
          <p:nvPr/>
        </p:nvSpPr>
        <p:spPr>
          <a:xfrm>
            <a:off x="5832320" y="270900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Patients Followed  </a:t>
            </a:r>
          </a:p>
          <a:p>
            <a:pPr algn="ctr"/>
            <a:r>
              <a:rPr lang="en-US" sz="1100" dirty="0" smtClean="0"/>
              <a:t>(30 months)</a:t>
            </a:r>
          </a:p>
          <a:p>
            <a:pPr algn="ctr"/>
            <a:r>
              <a:rPr lang="en-US" sz="1100" dirty="0" smtClean="0"/>
              <a:t>Nº= 43</a:t>
            </a:r>
            <a:endParaRPr lang="en-US" sz="1100" dirty="0"/>
          </a:p>
        </p:txBody>
      </p:sp>
      <p:cxnSp>
        <p:nvCxnSpPr>
          <p:cNvPr id="44" name="43 Conector recto de flecha"/>
          <p:cNvCxnSpPr>
            <a:stCxn id="45" idx="3"/>
            <a:endCxn id="46" idx="1"/>
          </p:cNvCxnSpPr>
          <p:nvPr/>
        </p:nvCxnSpPr>
        <p:spPr>
          <a:xfrm>
            <a:off x="1835696" y="2101498"/>
            <a:ext cx="5251913" cy="0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118295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087609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2017</a:t>
            </a:r>
            <a:endParaRPr lang="es-AR" dirty="0"/>
          </a:p>
        </p:txBody>
      </p:sp>
      <p:cxnSp>
        <p:nvCxnSpPr>
          <p:cNvPr id="50" name="49 Conector recto de flecha"/>
          <p:cNvCxnSpPr>
            <a:stCxn id="39" idx="3"/>
            <a:endCxn id="40" idx="1"/>
          </p:cNvCxnSpPr>
          <p:nvPr/>
        </p:nvCxnSpPr>
        <p:spPr>
          <a:xfrm flipV="1">
            <a:off x="3131840" y="3069000"/>
            <a:ext cx="540240" cy="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40" idx="3"/>
            <a:endCxn id="41" idx="1"/>
          </p:cNvCxnSpPr>
          <p:nvPr/>
        </p:nvCxnSpPr>
        <p:spPr>
          <a:xfrm>
            <a:off x="5292080" y="3069000"/>
            <a:ext cx="540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2771800" y="4077152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Drop-out rate 10.7%</a:t>
            </a:r>
          </a:p>
          <a:p>
            <a:pPr algn="ctr"/>
            <a:r>
              <a:rPr lang="en-US" sz="1200" dirty="0" smtClean="0"/>
              <a:t>Nº= 6</a:t>
            </a:r>
            <a:endParaRPr lang="en-US" sz="1200" dirty="0"/>
          </a:p>
        </p:txBody>
      </p:sp>
      <p:sp>
        <p:nvSpPr>
          <p:cNvPr id="54" name="53 Rectángulo"/>
          <p:cNvSpPr/>
          <p:nvPr/>
        </p:nvSpPr>
        <p:spPr>
          <a:xfrm>
            <a:off x="5076056" y="4077152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Drop-out rate 14%</a:t>
            </a:r>
          </a:p>
          <a:p>
            <a:pPr algn="ctr"/>
            <a:r>
              <a:rPr lang="en-US" sz="1100" dirty="0" smtClean="0"/>
              <a:t>Nº= 7</a:t>
            </a:r>
            <a:endParaRPr lang="en-US" sz="1100" dirty="0"/>
          </a:p>
        </p:txBody>
      </p:sp>
      <p:cxnSp>
        <p:nvCxnSpPr>
          <p:cNvPr id="56" name="55 Forma"/>
          <p:cNvCxnSpPr>
            <a:stCxn id="39" idx="3"/>
            <a:endCxn id="53" idx="0"/>
          </p:cNvCxnSpPr>
          <p:nvPr/>
        </p:nvCxnSpPr>
        <p:spPr>
          <a:xfrm>
            <a:off x="3131840" y="3069080"/>
            <a:ext cx="449960" cy="1008072"/>
          </a:xfrm>
          <a:prstGeom prst="curved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Forma"/>
          <p:cNvCxnSpPr>
            <a:stCxn id="40" idx="3"/>
            <a:endCxn id="54" idx="0"/>
          </p:cNvCxnSpPr>
          <p:nvPr/>
        </p:nvCxnSpPr>
        <p:spPr>
          <a:xfrm>
            <a:off x="5292080" y="3069000"/>
            <a:ext cx="593976" cy="1008152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Drop-out circumstances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AD </a:t>
            </a:r>
            <a:r>
              <a:rPr lang="es-AR" sz="2800" dirty="0" err="1" smtClean="0"/>
              <a:t>group</a:t>
            </a:r>
            <a:r>
              <a:rPr lang="es-AR" sz="2800" dirty="0" smtClean="0"/>
              <a:t>:</a:t>
            </a:r>
          </a:p>
          <a:p>
            <a:pPr lvl="1"/>
            <a:r>
              <a:rPr lang="es-AR" sz="2400" dirty="0" err="1" smtClean="0"/>
              <a:t>Ocurrence</a:t>
            </a:r>
            <a:r>
              <a:rPr lang="es-AR" sz="2400" dirty="0" smtClean="0"/>
              <a:t> of </a:t>
            </a:r>
            <a:r>
              <a:rPr lang="es-AR" sz="2400" dirty="0" err="1" smtClean="0"/>
              <a:t>comorbidities</a:t>
            </a:r>
            <a:r>
              <a:rPr lang="es-AR" sz="2400" dirty="0" smtClean="0"/>
              <a:t> (</a:t>
            </a:r>
            <a:r>
              <a:rPr lang="es-AR" sz="2400" dirty="0" err="1" smtClean="0"/>
              <a:t>concomitant</a:t>
            </a:r>
            <a:r>
              <a:rPr lang="es-AR" sz="2400" dirty="0" smtClean="0"/>
              <a:t> </a:t>
            </a:r>
            <a:r>
              <a:rPr lang="es-AR" sz="2400" dirty="0" err="1" smtClean="0"/>
              <a:t>diseases</a:t>
            </a:r>
            <a:r>
              <a:rPr lang="es-AR" sz="2400" dirty="0" smtClean="0"/>
              <a:t>)</a:t>
            </a:r>
          </a:p>
          <a:p>
            <a:pPr lvl="1"/>
            <a:r>
              <a:rPr lang="es-AR" sz="2400" dirty="0"/>
              <a:t>M</a:t>
            </a:r>
            <a:r>
              <a:rPr lang="es-AR" sz="2400" dirty="0" smtClean="0"/>
              <a:t>oved to nursing-home</a:t>
            </a:r>
          </a:p>
          <a:p>
            <a:pPr lvl="1"/>
            <a:endParaRPr lang="es-AR" sz="2400" dirty="0" smtClean="0"/>
          </a:p>
          <a:p>
            <a:r>
              <a:rPr lang="es-AR" sz="2800" dirty="0" smtClean="0"/>
              <a:t>HC </a:t>
            </a:r>
            <a:r>
              <a:rPr lang="es-AR" sz="2800" dirty="0" err="1" smtClean="0"/>
              <a:t>group</a:t>
            </a:r>
            <a:r>
              <a:rPr lang="es-AR" sz="2800" dirty="0" smtClean="0"/>
              <a:t>:</a:t>
            </a:r>
          </a:p>
          <a:p>
            <a:pPr lvl="1"/>
            <a:r>
              <a:rPr lang="es-AR" sz="2400" dirty="0" smtClean="0"/>
              <a:t>Loss of interest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News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7504" y="1772816"/>
          <a:ext cx="8964489" cy="43205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43068"/>
                <a:gridCol w="1028712"/>
                <a:gridCol w="1175671"/>
                <a:gridCol w="734794"/>
                <a:gridCol w="955232"/>
                <a:gridCol w="599833"/>
                <a:gridCol w="1091482"/>
                <a:gridCol w="720080"/>
                <a:gridCol w="1115617"/>
              </a:tblGrid>
              <a:tr h="419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Follow-up 60 months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Projected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Follow-up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Follow-up </a:t>
                      </a:r>
                      <a:b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month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NPS</a:t>
                      </a: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Alz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Costs Survey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MRI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l-G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-tau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b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PiB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PET-tau AV-1451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Healthy Controls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Early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Late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Dementia 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en-US" sz="1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33 Grupo"/>
          <p:cNvGrpSpPr/>
          <p:nvPr/>
        </p:nvGrpSpPr>
        <p:grpSpPr>
          <a:xfrm>
            <a:off x="4180879" y="3210252"/>
            <a:ext cx="4371219" cy="2062652"/>
            <a:chOff x="4180879" y="3426276"/>
            <a:chExt cx="4371219" cy="2062652"/>
          </a:xfrm>
        </p:grpSpPr>
        <p:sp>
          <p:nvSpPr>
            <p:cNvPr id="14" name="13 Forma en L"/>
            <p:cNvSpPr/>
            <p:nvPr/>
          </p:nvSpPr>
          <p:spPr>
            <a:xfrm rot="18000000">
              <a:off x="4962026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Forma en L"/>
            <p:cNvSpPr/>
            <p:nvPr/>
          </p:nvSpPr>
          <p:spPr>
            <a:xfrm rot="18000000">
              <a:off x="5719724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Forma en L"/>
            <p:cNvSpPr/>
            <p:nvPr/>
          </p:nvSpPr>
          <p:spPr>
            <a:xfrm rot="18000000">
              <a:off x="6474194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Forma en L"/>
            <p:cNvSpPr/>
            <p:nvPr/>
          </p:nvSpPr>
          <p:spPr>
            <a:xfrm rot="18000000">
              <a:off x="7482306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17 Forma en L"/>
            <p:cNvSpPr/>
            <p:nvPr/>
          </p:nvSpPr>
          <p:spPr>
            <a:xfrm rot="18000000">
              <a:off x="8406987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Forma en L"/>
            <p:cNvSpPr/>
            <p:nvPr/>
          </p:nvSpPr>
          <p:spPr>
            <a:xfrm rot="18000000">
              <a:off x="4962026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19 Forma en L"/>
            <p:cNvSpPr/>
            <p:nvPr/>
          </p:nvSpPr>
          <p:spPr>
            <a:xfrm rot="18000000">
              <a:off x="5719724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20 Forma en L"/>
            <p:cNvSpPr/>
            <p:nvPr/>
          </p:nvSpPr>
          <p:spPr>
            <a:xfrm rot="18000000">
              <a:off x="6474194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21 Forma en L"/>
            <p:cNvSpPr/>
            <p:nvPr/>
          </p:nvSpPr>
          <p:spPr>
            <a:xfrm rot="18000000">
              <a:off x="7482306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22 Forma en L"/>
            <p:cNvSpPr/>
            <p:nvPr/>
          </p:nvSpPr>
          <p:spPr>
            <a:xfrm rot="18000000">
              <a:off x="8406987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23 Forma en L"/>
            <p:cNvSpPr/>
            <p:nvPr/>
          </p:nvSpPr>
          <p:spPr>
            <a:xfrm rot="18000000">
              <a:off x="4962026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24 Forma en L"/>
            <p:cNvSpPr/>
            <p:nvPr/>
          </p:nvSpPr>
          <p:spPr>
            <a:xfrm rot="18000000">
              <a:off x="5719724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25 Forma en L"/>
            <p:cNvSpPr/>
            <p:nvPr/>
          </p:nvSpPr>
          <p:spPr>
            <a:xfrm rot="18000000">
              <a:off x="6474194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26 Forma en L"/>
            <p:cNvSpPr/>
            <p:nvPr/>
          </p:nvSpPr>
          <p:spPr>
            <a:xfrm rot="18000000">
              <a:off x="7482306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27 Forma en L"/>
            <p:cNvSpPr/>
            <p:nvPr/>
          </p:nvSpPr>
          <p:spPr>
            <a:xfrm rot="18000000">
              <a:off x="8406987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Forma en L"/>
            <p:cNvSpPr/>
            <p:nvPr/>
          </p:nvSpPr>
          <p:spPr>
            <a:xfrm rot="18000000">
              <a:off x="4962026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29 Forma en L"/>
            <p:cNvSpPr/>
            <p:nvPr/>
          </p:nvSpPr>
          <p:spPr>
            <a:xfrm rot="18000000">
              <a:off x="5719724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30 Forma en L"/>
            <p:cNvSpPr/>
            <p:nvPr/>
          </p:nvSpPr>
          <p:spPr>
            <a:xfrm rot="18000000">
              <a:off x="6474194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Forma en L"/>
            <p:cNvSpPr/>
            <p:nvPr/>
          </p:nvSpPr>
          <p:spPr>
            <a:xfrm rot="18000000">
              <a:off x="7482306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32 Forma en L"/>
            <p:cNvSpPr/>
            <p:nvPr/>
          </p:nvSpPr>
          <p:spPr>
            <a:xfrm rot="18000000">
              <a:off x="8406987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34 Forma en L"/>
            <p:cNvSpPr/>
            <p:nvPr/>
          </p:nvSpPr>
          <p:spPr>
            <a:xfrm rot="18000000">
              <a:off x="4135548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35 Forma en L"/>
            <p:cNvSpPr/>
            <p:nvPr/>
          </p:nvSpPr>
          <p:spPr>
            <a:xfrm rot="18000000">
              <a:off x="4135548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36 Forma en L"/>
            <p:cNvSpPr/>
            <p:nvPr/>
          </p:nvSpPr>
          <p:spPr>
            <a:xfrm rot="18000000">
              <a:off x="4135548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37 Forma en L"/>
            <p:cNvSpPr/>
            <p:nvPr/>
          </p:nvSpPr>
          <p:spPr>
            <a:xfrm rot="18000000">
              <a:off x="4135548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Alz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Cost Survey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43 Marcador de contenido"/>
          <p:cNvSpPr>
            <a:spLocks noGrp="1"/>
          </p:cNvSpPr>
          <p:nvPr>
            <p:ph sz="half" idx="1"/>
          </p:nvPr>
        </p:nvSpPr>
        <p:spPr>
          <a:xfrm>
            <a:off x="457200" y="2348880"/>
            <a:ext cx="3106688" cy="37772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Objective: </a:t>
            </a:r>
            <a:r>
              <a:rPr lang="en-US" sz="2400" dirty="0" smtClean="0"/>
              <a:t>to calculate the economical impact of AD into the participant´s family group.</a:t>
            </a:r>
            <a:endParaRPr lang="es-AR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916832"/>
            <a:ext cx="500375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004048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Magariños</a:t>
            </a:r>
            <a:r>
              <a:rPr lang="es-AR" dirty="0" smtClean="0"/>
              <a:t> and cols.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AV-1451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4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FLENI has received the precursors for manufacturing the TAU-tracer from AVID.</a:t>
            </a:r>
          </a:p>
          <a:p>
            <a:r>
              <a:rPr lang="en-US" sz="2400" dirty="0" smtClean="0"/>
              <a:t>Also has got authorization from AVID for its use in </a:t>
            </a:r>
            <a:r>
              <a:rPr lang="en-US" sz="2400" dirty="0" err="1" smtClean="0"/>
              <a:t>Arg</a:t>
            </a:r>
            <a:r>
              <a:rPr lang="en-US" sz="2400" dirty="0" smtClean="0"/>
              <a:t>-ADNI protocol.</a:t>
            </a:r>
          </a:p>
          <a:p>
            <a:r>
              <a:rPr lang="en-US" sz="2400" dirty="0" smtClean="0"/>
              <a:t>We are in the process of fulfilling with all pharmaceutical regulatory instances to start trials in humans.</a:t>
            </a:r>
          </a:p>
          <a:p>
            <a:r>
              <a:rPr lang="en-US" sz="2400" dirty="0" smtClean="0"/>
              <a:t>We hope to have  the first Tau-PET scan done by August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51520" y="2217452"/>
          <a:ext cx="8715404" cy="3924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7669"/>
                <a:gridCol w="655068"/>
                <a:gridCol w="720574"/>
                <a:gridCol w="612790"/>
                <a:gridCol w="763396"/>
                <a:gridCol w="699779"/>
                <a:gridCol w="763396"/>
                <a:gridCol w="954244"/>
                <a:gridCol w="954244"/>
                <a:gridCol w="954244"/>
              </a:tblGrid>
              <a:tr h="585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</a:p>
                    <a:p>
                      <a:pPr algn="ctr"/>
                      <a:r>
                        <a:rPr lang="en-US" sz="1600" dirty="0" smtClean="0"/>
                        <a:t>Nº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NPS</a:t>
                      </a:r>
                    </a:p>
                    <a:p>
                      <a:pPr algn="ctr"/>
                      <a:r>
                        <a:rPr lang="en-US" sz="1600" dirty="0" smtClean="0"/>
                        <a:t>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CSF</a:t>
                      </a:r>
                    </a:p>
                    <a:p>
                      <a:pPr algn="ctr"/>
                      <a:r>
                        <a:rPr lang="en-US" sz="1600" dirty="0" smtClean="0"/>
                        <a:t>A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-tau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PET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FDG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PET</a:t>
                      </a:r>
                    </a:p>
                    <a:p>
                      <a:pPr algn="ctr"/>
                      <a:r>
                        <a:rPr lang="en-US" sz="1600" dirty="0" err="1" smtClean="0"/>
                        <a:t>PiB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Follow-up</a:t>
                      </a:r>
                    </a:p>
                    <a:p>
                      <a:pPr algn="ctr"/>
                      <a:r>
                        <a:rPr lang="en-US" sz="1600" dirty="0" smtClean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Follow-up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30 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Follow-up</a:t>
                      </a:r>
                      <a:r>
                        <a:rPr lang="en-US" sz="1600" baseline="0" dirty="0" smtClean="0"/>
                        <a:t> 6</a:t>
                      </a:r>
                      <a:r>
                        <a:rPr lang="en-US" sz="1600" dirty="0" smtClean="0"/>
                        <a:t>0 month</a:t>
                      </a:r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Healthy Controls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Early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Late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Dementia 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40</a:t>
                      </a:r>
                    </a:p>
                    <a:p>
                      <a:pPr algn="ctr"/>
                      <a:r>
                        <a:rPr lang="en-US" sz="1700" b="1" dirty="0" smtClean="0"/>
                        <a:t>(71%)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53</a:t>
                      </a:r>
                    </a:p>
                    <a:p>
                      <a:pPr algn="ctr"/>
                      <a:r>
                        <a:rPr lang="en-US" sz="1700" b="1" dirty="0" smtClean="0"/>
                        <a:t>(95%)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50</a:t>
                      </a:r>
                    </a:p>
                    <a:p>
                      <a:pPr algn="ctr"/>
                      <a:r>
                        <a:rPr lang="en-US" sz="1700" b="1" dirty="0" smtClean="0"/>
                        <a:t>(89%)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50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Flecha derecha"/>
          <p:cNvSpPr/>
          <p:nvPr/>
        </p:nvSpPr>
        <p:spPr>
          <a:xfrm>
            <a:off x="2823257" y="1628800"/>
            <a:ext cx="3260911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875595" y="17002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883955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Follow-up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11 Flecha izquierda y derecha"/>
          <p:cNvSpPr/>
          <p:nvPr/>
        </p:nvSpPr>
        <p:spPr>
          <a:xfrm>
            <a:off x="6084168" y="1628800"/>
            <a:ext cx="2954195" cy="5000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7022981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Follow-up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 rot="5400000">
            <a:off x="4299012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770620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6243228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Future directions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Make the cohort bigger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Inclusion of the Tau-PET scan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Funding:</a:t>
            </a:r>
          </a:p>
          <a:p>
            <a:pPr lvl="1"/>
            <a:r>
              <a:rPr lang="en-US" sz="2000" dirty="0" err="1" smtClean="0"/>
              <a:t>Arg</a:t>
            </a:r>
            <a:r>
              <a:rPr lang="en-US" sz="2000" dirty="0" smtClean="0"/>
              <a:t>-ADNI was all funded by FLENI´s Foundation</a:t>
            </a:r>
          </a:p>
          <a:p>
            <a:pPr lvl="1"/>
            <a:r>
              <a:rPr lang="en-US" sz="2000" dirty="0" smtClean="0"/>
              <a:t>Our task during 2017: to apply for international grants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687</Words>
  <Application>Microsoft Office PowerPoint</Application>
  <PresentationFormat>On-screen Show (4:3)</PresentationFormat>
  <Paragraphs>253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rallegri</dc:creator>
  <cp:lastModifiedBy>Julie Dolci</cp:lastModifiedBy>
  <cp:revision>88</cp:revision>
  <dcterms:created xsi:type="dcterms:W3CDTF">2015-07-07T20:25:02Z</dcterms:created>
  <dcterms:modified xsi:type="dcterms:W3CDTF">2018-04-13T22:50:55Z</dcterms:modified>
</cp:coreProperties>
</file>