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57" r:id="rId3"/>
    <p:sldId id="270" r:id="rId4"/>
    <p:sldId id="264" r:id="rId5"/>
    <p:sldId id="258" r:id="rId6"/>
    <p:sldId id="259" r:id="rId7"/>
    <p:sldId id="268" r:id="rId8"/>
    <p:sldId id="269" r:id="rId9"/>
    <p:sldId id="260" r:id="rId10"/>
    <p:sldId id="256" r:id="rId11"/>
    <p:sldId id="267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6446-06BD-4B4B-911A-B51972D2025D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81A5C-0258-4D2E-B12A-2D9969C531E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1A5C-0258-4D2E-B12A-2D9969C531E7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955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/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AC56BDE-5A27-4DBB-AD40-53CD5D18678B}" type="slidenum">
              <a:rPr lang="en-US" sz="1200">
                <a:latin typeface="+mn-lt"/>
                <a:cs typeface="+mn-cs"/>
              </a:rPr>
              <a:pPr algn="r">
                <a:defRPr/>
              </a:pPr>
              <a:t>2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359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55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1A5C-0258-4D2E-B12A-2D9969C531E7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02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E60B-BFBE-478C-9903-FAC58C53BB7B}" type="datetimeFigureOut">
              <a:rPr lang="es-AR" smtClean="0"/>
              <a:pPr/>
              <a:t>19/07/2018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3C2E-AF76-4F69-B5D3-FD60AAEBA6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1.png"/><Relationship Id="rId9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1F3DB4-77C1-41DF-900D-33CD110C29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7"/>
          <a:stretch/>
        </p:blipFill>
        <p:spPr>
          <a:xfrm>
            <a:off x="6516216" y="5517232"/>
            <a:ext cx="2247431" cy="8522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87B346-0DE1-4319-8ED8-A6F40F1AE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868628"/>
            <a:ext cx="3302841" cy="17615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FA44E2-13CF-4DAD-9184-AAF1120AC75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03228" y="227857"/>
            <a:ext cx="3973517" cy="16847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6014B7F-47C5-4483-9156-881CF0BF4282}"/>
              </a:ext>
            </a:extLst>
          </p:cNvPr>
          <p:cNvSpPr txBox="1"/>
          <p:nvPr/>
        </p:nvSpPr>
        <p:spPr>
          <a:xfrm>
            <a:off x="0" y="1716331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Argentina</a:t>
            </a:r>
          </a:p>
          <a:p>
            <a:pPr algn="ctr"/>
            <a:r>
              <a:rPr lang="es-AR" sz="4400" dirty="0" err="1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Arg</a:t>
            </a:r>
            <a:r>
              <a:rPr lang="es-AR" sz="44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-ADNI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9A425D-DC28-43AB-AE00-734AAA8AB5BD}"/>
              </a:ext>
            </a:extLst>
          </p:cNvPr>
          <p:cNvSpPr txBox="1"/>
          <p:nvPr/>
        </p:nvSpPr>
        <p:spPr>
          <a:xfrm>
            <a:off x="3222500" y="3552453"/>
            <a:ext cx="293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latin typeface="Cambria" panose="02040503050406030204" pitchFamily="18" charset="0"/>
                <a:ea typeface="Cambria" panose="02040503050406030204" pitchFamily="18" charset="0"/>
              </a:rPr>
              <a:t>Ezequiel </a:t>
            </a:r>
            <a:r>
              <a:rPr lang="es-AR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Surace</a:t>
            </a:r>
            <a:r>
              <a:rPr lang="es-AR" sz="2400" dirty="0">
                <a:latin typeface="Cambria" panose="02040503050406030204" pitchFamily="18" charset="0"/>
                <a:ea typeface="Cambria" panose="02040503050406030204" pitchFamily="18" charset="0"/>
              </a:rPr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113304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5 Imagen" descr="conicet.jpg">
            <a:extLst>
              <a:ext uri="{FF2B5EF4-FFF2-40B4-BE49-F238E27FC236}">
                <a16:creationId xmlns:a16="http://schemas.microsoft.com/office/drawing/2014/main" id="{C37A66D7-0C05-46C2-B298-0517F301A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7" y="189380"/>
            <a:ext cx="1226127" cy="75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D28CCF-D587-464B-970C-54D064B465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7"/>
          <a:stretch/>
        </p:blipFill>
        <p:spPr>
          <a:xfrm>
            <a:off x="7245987" y="209337"/>
            <a:ext cx="1685573" cy="639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E264FB8-6371-4C83-A22E-0826A70787CD}"/>
              </a:ext>
            </a:extLst>
          </p:cNvPr>
          <p:cNvSpPr txBox="1"/>
          <p:nvPr/>
        </p:nvSpPr>
        <p:spPr>
          <a:xfrm>
            <a:off x="801973" y="1161861"/>
            <a:ext cx="7835799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>
                <a:latin typeface="Cambria" panose="02040503050406030204" pitchFamily="18" charset="0"/>
              </a:rPr>
              <a:t>ARGENTINE INITIATIVE FOR THE STUDY OF DOWN SYNDROME AND ALZHEIMER’S</a:t>
            </a:r>
          </a:p>
          <a:p>
            <a:pPr algn="ctr"/>
            <a:r>
              <a:rPr lang="es-AR" sz="1050" dirty="0" err="1">
                <a:latin typeface="Cambria" panose="02040503050406030204" pitchFamily="18" charset="0"/>
              </a:rPr>
              <a:t>Established</a:t>
            </a:r>
            <a:r>
              <a:rPr lang="es-AR" sz="1050" dirty="0">
                <a:latin typeface="Cambria" panose="02040503050406030204" pitchFamily="18" charset="0"/>
              </a:rPr>
              <a:t> </a:t>
            </a:r>
            <a:r>
              <a:rPr lang="es-AR" sz="1050" dirty="0" err="1">
                <a:latin typeface="Cambria" panose="02040503050406030204" pitchFamily="18" charset="0"/>
              </a:rPr>
              <a:t>December</a:t>
            </a:r>
            <a:r>
              <a:rPr lang="es-AR" sz="1050" dirty="0">
                <a:latin typeface="Cambria" panose="02040503050406030204" pitchFamily="18" charset="0"/>
              </a:rPr>
              <a:t> 2017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72B12CC-E1E4-498B-B453-21122FE0A4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0" y="1688929"/>
            <a:ext cx="6626366" cy="3868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1FF8004-6D6D-4E0B-BA5B-02744B9F2363}"/>
              </a:ext>
            </a:extLst>
          </p:cNvPr>
          <p:cNvSpPr txBox="1"/>
          <p:nvPr/>
        </p:nvSpPr>
        <p:spPr>
          <a:xfrm>
            <a:off x="697591" y="3863876"/>
            <a:ext cx="3610219" cy="300082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s-AR" sz="1350" dirty="0" err="1">
                <a:latin typeface="Cambria" panose="02040503050406030204" pitchFamily="18" charset="0"/>
              </a:rPr>
              <a:t>Yearly</a:t>
            </a:r>
            <a:r>
              <a:rPr lang="es-AR" sz="1350" dirty="0">
                <a:latin typeface="Cambria" panose="02040503050406030204" pitchFamily="18" charset="0"/>
              </a:rPr>
              <a:t> </a:t>
            </a:r>
            <a:r>
              <a:rPr lang="es-AR" sz="1350" dirty="0" err="1">
                <a:latin typeface="Cambria" panose="02040503050406030204" pitchFamily="18" charset="0"/>
              </a:rPr>
              <a:t>clinical</a:t>
            </a:r>
            <a:r>
              <a:rPr lang="es-AR" sz="1350" dirty="0">
                <a:latin typeface="Cambria" panose="02040503050406030204" pitchFamily="18" charset="0"/>
              </a:rPr>
              <a:t> / </a:t>
            </a:r>
            <a:r>
              <a:rPr lang="es-AR" sz="1350" dirty="0" err="1">
                <a:latin typeface="Cambria" panose="02040503050406030204" pitchFamily="18" charset="0"/>
              </a:rPr>
              <a:t>neuropsychological</a:t>
            </a:r>
            <a:r>
              <a:rPr lang="es-AR" sz="1350" dirty="0">
                <a:latin typeface="Cambria" panose="02040503050406030204" pitchFamily="18" charset="0"/>
              </a:rPr>
              <a:t> </a:t>
            </a:r>
            <a:r>
              <a:rPr lang="es-AR" sz="1350" dirty="0" err="1">
                <a:latin typeface="Cambria" panose="02040503050406030204" pitchFamily="18" charset="0"/>
              </a:rPr>
              <a:t>evaluation</a:t>
            </a:r>
            <a:endParaRPr lang="es-AR" sz="1350" dirty="0">
              <a:latin typeface="Cambria" panose="02040503050406030204" pitchFamily="18" charset="0"/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46847FE-6558-4A66-B95E-E5D681794723}"/>
              </a:ext>
            </a:extLst>
          </p:cNvPr>
          <p:cNvGrpSpPr/>
          <p:nvPr/>
        </p:nvGrpSpPr>
        <p:grpSpPr>
          <a:xfrm>
            <a:off x="1054646" y="4331925"/>
            <a:ext cx="2928780" cy="893668"/>
            <a:chOff x="2809811" y="4104731"/>
            <a:chExt cx="3905038" cy="1191557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11AC380-F097-4B6C-9472-A6B3DD1712F8}"/>
                </a:ext>
              </a:extLst>
            </p:cNvPr>
            <p:cNvGrpSpPr/>
            <p:nvPr/>
          </p:nvGrpSpPr>
          <p:grpSpPr>
            <a:xfrm>
              <a:off x="2876457" y="4184380"/>
              <a:ext cx="3838392" cy="1014410"/>
              <a:chOff x="5167470" y="3646585"/>
              <a:chExt cx="3838392" cy="1014410"/>
            </a:xfrm>
          </p:grpSpPr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AC5C87DA-B223-47E9-A1A0-EFA56E4031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829"/>
              <a:stretch/>
            </p:blipFill>
            <p:spPr>
              <a:xfrm>
                <a:off x="5389047" y="3646585"/>
                <a:ext cx="181168" cy="99799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1F81BA45-3BDA-43BC-A662-2A3D10029E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429" r="-600"/>
              <a:stretch/>
            </p:blipFill>
            <p:spPr>
              <a:xfrm flipH="1">
                <a:off x="5167470" y="3663003"/>
                <a:ext cx="181168" cy="99799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DD11911-D7B5-4A3D-AF61-7141D870CCE6}"/>
                  </a:ext>
                </a:extLst>
              </p:cNvPr>
              <p:cNvSpPr txBox="1"/>
              <p:nvPr/>
            </p:nvSpPr>
            <p:spPr>
              <a:xfrm>
                <a:off x="5654263" y="3688436"/>
                <a:ext cx="3351599" cy="400109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sz="1350" dirty="0" err="1">
                    <a:latin typeface="Cambria" panose="02040503050406030204" pitchFamily="18" charset="0"/>
                  </a:rPr>
                  <a:t>Confirmatory</a:t>
                </a:r>
                <a:r>
                  <a:rPr lang="es-AR" sz="1350" dirty="0">
                    <a:latin typeface="Cambria" panose="02040503050406030204" pitchFamily="18" charset="0"/>
                  </a:rPr>
                  <a:t> </a:t>
                </a:r>
                <a:r>
                  <a:rPr lang="es-AR" sz="1350" dirty="0" err="1">
                    <a:latin typeface="Cambria" panose="02040503050406030204" pitchFamily="18" charset="0"/>
                  </a:rPr>
                  <a:t>cytogenetic</a:t>
                </a:r>
                <a:r>
                  <a:rPr lang="es-AR" sz="1350" dirty="0">
                    <a:latin typeface="Cambria" panose="02040503050406030204" pitchFamily="18" charset="0"/>
                  </a:rPr>
                  <a:t> </a:t>
                </a:r>
                <a:r>
                  <a:rPr lang="es-AR" sz="1350" dirty="0" err="1">
                    <a:latin typeface="Cambria" panose="02040503050406030204" pitchFamily="18" charset="0"/>
                  </a:rPr>
                  <a:t>study</a:t>
                </a:r>
                <a:endParaRPr lang="es-AR" sz="135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D998F4C-3D67-4D50-B89A-10CD9B124700}"/>
                  </a:ext>
                </a:extLst>
              </p:cNvPr>
              <p:cNvSpPr txBox="1"/>
              <p:nvPr/>
            </p:nvSpPr>
            <p:spPr>
              <a:xfrm>
                <a:off x="5654263" y="4203931"/>
                <a:ext cx="1620443" cy="400109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sz="1350" dirty="0">
                    <a:latin typeface="Cambria" panose="02040503050406030204" pitchFamily="18" charset="0"/>
                  </a:rPr>
                  <a:t>DNA / Plasma</a:t>
                </a:r>
              </a:p>
            </p:txBody>
          </p:sp>
        </p:grp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804AF350-CEB7-4E6B-94F5-489EB29F2696}"/>
                </a:ext>
              </a:extLst>
            </p:cNvPr>
            <p:cNvSpPr/>
            <p:nvPr/>
          </p:nvSpPr>
          <p:spPr>
            <a:xfrm>
              <a:off x="2809811" y="4104731"/>
              <a:ext cx="3840814" cy="1191557"/>
            </a:xfrm>
            <a:prstGeom prst="rect">
              <a:avLst/>
            </a:prstGeom>
            <a:noFill/>
            <a:ln w="22225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35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94990216-0DB6-44A4-A3BF-BD1693315281}"/>
              </a:ext>
            </a:extLst>
          </p:cNvPr>
          <p:cNvGrpSpPr/>
          <p:nvPr/>
        </p:nvGrpSpPr>
        <p:grpSpPr>
          <a:xfrm>
            <a:off x="5542485" y="3603122"/>
            <a:ext cx="1703502" cy="752439"/>
            <a:chOff x="5542485" y="3603122"/>
            <a:chExt cx="1703502" cy="752439"/>
          </a:xfrm>
        </p:grpSpPr>
        <p:pic>
          <p:nvPicPr>
            <p:cNvPr id="37" name="41 Imagen">
              <a:extLst>
                <a:ext uri="{FF2B5EF4-FFF2-40B4-BE49-F238E27FC236}">
                  <a16:creationId xmlns:a16="http://schemas.microsoft.com/office/drawing/2014/main" id="{C3253FCA-5F1D-426F-BA89-A0CA4210A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779"/>
            <a:stretch/>
          </p:blipFill>
          <p:spPr>
            <a:xfrm>
              <a:off x="5542485" y="3603122"/>
              <a:ext cx="275260" cy="752439"/>
            </a:xfrm>
            <a:prstGeom prst="rect">
              <a:avLst/>
            </a:prstGeom>
          </p:spPr>
        </p:pic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0CAD760E-8F6E-44B5-B170-1FAFD95977A7}"/>
                </a:ext>
              </a:extLst>
            </p:cNvPr>
            <p:cNvSpPr txBox="1"/>
            <p:nvPr/>
          </p:nvSpPr>
          <p:spPr>
            <a:xfrm>
              <a:off x="5892796" y="3806234"/>
              <a:ext cx="1353191" cy="300082"/>
            </a:xfrm>
            <a:prstGeom prst="rect">
              <a:avLst/>
            </a:prstGeom>
            <a:noFill/>
            <a:ln w="22225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sz="1350" dirty="0">
                  <a:latin typeface="Cambria" panose="02040503050406030204" pitchFamily="18" charset="0"/>
                </a:rPr>
                <a:t>CSF </a:t>
              </a:r>
              <a:r>
                <a:rPr lang="es-AR" sz="1350" dirty="0" err="1">
                  <a:latin typeface="Cambria" panose="02040503050406030204" pitchFamily="18" charset="0"/>
                </a:rPr>
                <a:t>biomarkers</a:t>
              </a:r>
              <a:endParaRPr lang="es-AR" sz="135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02CCE22-EDD2-48D5-99F5-F6AD41F1A0BA}"/>
              </a:ext>
            </a:extLst>
          </p:cNvPr>
          <p:cNvGrpSpPr/>
          <p:nvPr/>
        </p:nvGrpSpPr>
        <p:grpSpPr>
          <a:xfrm>
            <a:off x="4868948" y="4535075"/>
            <a:ext cx="3259952" cy="973004"/>
            <a:chOff x="4868948" y="4535075"/>
            <a:chExt cx="3259952" cy="973004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5D7FFE48-4003-4B31-A0B0-D5B9A7F165AA}"/>
                </a:ext>
              </a:extLst>
            </p:cNvPr>
            <p:cNvGrpSpPr/>
            <p:nvPr/>
          </p:nvGrpSpPr>
          <p:grpSpPr>
            <a:xfrm>
              <a:off x="4868948" y="4584304"/>
              <a:ext cx="1274964" cy="900506"/>
              <a:chOff x="4868948" y="4584304"/>
              <a:chExt cx="1274964" cy="900506"/>
            </a:xfrm>
          </p:grpSpPr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F656295-36A7-4C81-B7EF-B014A25063B9}"/>
                  </a:ext>
                </a:extLst>
              </p:cNvPr>
              <p:cNvSpPr txBox="1"/>
              <p:nvPr/>
            </p:nvSpPr>
            <p:spPr>
              <a:xfrm>
                <a:off x="4868948" y="5184728"/>
                <a:ext cx="1274964" cy="300082"/>
              </a:xfrm>
              <a:prstGeom prst="rect">
                <a:avLst/>
              </a:prstGeom>
              <a:noFill/>
              <a:ln w="2222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sz="1350" dirty="0" err="1">
                    <a:latin typeface="Cambria" panose="02040503050406030204" pitchFamily="18" charset="0"/>
                  </a:rPr>
                  <a:t>Structural</a:t>
                </a:r>
                <a:r>
                  <a:rPr lang="es-AR" sz="1350" dirty="0">
                    <a:latin typeface="Cambria" panose="02040503050406030204" pitchFamily="18" charset="0"/>
                  </a:rPr>
                  <a:t> MRI</a:t>
                </a:r>
              </a:p>
            </p:txBody>
          </p:sp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0D9E6DD1-EB62-4B2A-8938-C8A1DBFA0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6731" y="4584304"/>
                <a:ext cx="579543" cy="579543"/>
              </a:xfrm>
              <a:prstGeom prst="rect">
                <a:avLst/>
              </a:prstGeom>
            </p:spPr>
          </p:pic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1750F4B-E369-46CC-8A04-24397E2F2B10}"/>
                </a:ext>
              </a:extLst>
            </p:cNvPr>
            <p:cNvGrpSpPr/>
            <p:nvPr/>
          </p:nvGrpSpPr>
          <p:grpSpPr>
            <a:xfrm>
              <a:off x="6541606" y="4535075"/>
              <a:ext cx="1587294" cy="973004"/>
              <a:chOff x="6541606" y="4535075"/>
              <a:chExt cx="1587294" cy="973004"/>
            </a:xfrm>
          </p:grpSpPr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FBD75F0-581D-4455-8F10-4EDC0CDC71AD}"/>
                  </a:ext>
                </a:extLst>
              </p:cNvPr>
              <p:cNvSpPr txBox="1"/>
              <p:nvPr/>
            </p:nvSpPr>
            <p:spPr>
              <a:xfrm>
                <a:off x="6541606" y="5207997"/>
                <a:ext cx="1587294" cy="300082"/>
              </a:xfrm>
              <a:prstGeom prst="rect">
                <a:avLst/>
              </a:prstGeom>
              <a:noFill/>
              <a:ln w="2222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sz="1350" dirty="0" err="1">
                    <a:latin typeface="Cambria" panose="02040503050406030204" pitchFamily="18" charset="0"/>
                  </a:rPr>
                  <a:t>PiB</a:t>
                </a:r>
                <a:r>
                  <a:rPr lang="es-AR" sz="1350" dirty="0">
                    <a:latin typeface="Cambria" panose="02040503050406030204" pitchFamily="18" charset="0"/>
                  </a:rPr>
                  <a:t>-PET /FDG-PET</a:t>
                </a:r>
              </a:p>
            </p:txBody>
          </p:sp>
          <p:pic>
            <p:nvPicPr>
              <p:cNvPr id="48" name="Imagen 47">
                <a:extLst>
                  <a:ext uri="{FF2B5EF4-FFF2-40B4-BE49-F238E27FC236}">
                    <a16:creationId xmlns:a16="http://schemas.microsoft.com/office/drawing/2014/main" id="{FC13DC2C-6E21-4C11-A86E-69A571AE1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813" t="34527" b="49178"/>
              <a:stretch/>
            </p:blipFill>
            <p:spPr>
              <a:xfrm>
                <a:off x="7348444" y="4535075"/>
                <a:ext cx="588017" cy="657825"/>
              </a:xfrm>
              <a:prstGeom prst="rect">
                <a:avLst/>
              </a:prstGeom>
            </p:spPr>
          </p:pic>
          <p:pic>
            <p:nvPicPr>
              <p:cNvPr id="50" name="Imagen 49">
                <a:extLst>
                  <a:ext uri="{FF2B5EF4-FFF2-40B4-BE49-F238E27FC236}">
                    <a16:creationId xmlns:a16="http://schemas.microsoft.com/office/drawing/2014/main" id="{382F2DFA-A883-4EAC-B889-7422292CF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960" t="30282" b="54571"/>
              <a:stretch/>
            </p:blipFill>
            <p:spPr>
              <a:xfrm>
                <a:off x="6727664" y="4538925"/>
                <a:ext cx="590411" cy="657824"/>
              </a:xfrm>
              <a:prstGeom prst="rect">
                <a:avLst/>
              </a:prstGeom>
            </p:spPr>
          </p:pic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74BD3F4-66F7-4AE9-B1C9-A2097B5139DF}"/>
              </a:ext>
            </a:extLst>
          </p:cNvPr>
          <p:cNvGrpSpPr/>
          <p:nvPr/>
        </p:nvGrpSpPr>
        <p:grpSpPr>
          <a:xfrm>
            <a:off x="2936354" y="2581785"/>
            <a:ext cx="3062051" cy="1131224"/>
            <a:chOff x="2936354" y="2581785"/>
            <a:chExt cx="3062051" cy="1131224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44C016D-CBAA-45FC-97E0-83723B8EB7C7}"/>
                </a:ext>
              </a:extLst>
            </p:cNvPr>
            <p:cNvSpPr txBox="1"/>
            <p:nvPr/>
          </p:nvSpPr>
          <p:spPr>
            <a:xfrm>
              <a:off x="3591271" y="2947314"/>
              <a:ext cx="2407134" cy="3231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sz="1500" b="1" dirty="0">
                  <a:latin typeface="Cambria" panose="02040503050406030204" pitchFamily="18" charset="0"/>
                </a:rPr>
                <a:t>3-year longitudinal </a:t>
              </a:r>
              <a:r>
                <a:rPr lang="es-AR" sz="1500" b="1" dirty="0" err="1">
                  <a:latin typeface="Cambria" panose="02040503050406030204" pitchFamily="18" charset="0"/>
                </a:rPr>
                <a:t>study</a:t>
              </a:r>
              <a:endParaRPr lang="es-AR" sz="1500" b="1" dirty="0">
                <a:latin typeface="Cambria" panose="02040503050406030204" pitchFamily="18" charset="0"/>
              </a:endParaRPr>
            </a:p>
          </p:txBody>
        </p:sp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93945A30-E30F-474D-959A-97C1C9EDC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354" y="2581785"/>
              <a:ext cx="654919" cy="1131224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5819F9A-EC12-4974-9780-DA82B26D49C3}"/>
              </a:ext>
            </a:extLst>
          </p:cNvPr>
          <p:cNvSpPr txBox="1"/>
          <p:nvPr/>
        </p:nvSpPr>
        <p:spPr>
          <a:xfrm>
            <a:off x="3793491" y="569699"/>
            <a:ext cx="1633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>
                <a:latin typeface="Cambria" panose="02040503050406030204" pitchFamily="18" charset="0"/>
                <a:ea typeface="Cambria" panose="02040503050406030204" pitchFamily="18" charset="0"/>
              </a:rPr>
              <a:t>IASDA</a:t>
            </a:r>
          </a:p>
        </p:txBody>
      </p:sp>
    </p:spTree>
    <p:extLst>
      <p:ext uri="{BB962C8B-B14F-4D97-AF65-F5344CB8AC3E}">
        <p14:creationId xmlns:p14="http://schemas.microsoft.com/office/powerpoint/2010/main" val="280278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 Imagen" descr="conicet.jpg">
            <a:extLst>
              <a:ext uri="{FF2B5EF4-FFF2-40B4-BE49-F238E27FC236}">
                <a16:creationId xmlns:a16="http://schemas.microsoft.com/office/drawing/2014/main" id="{E8A02158-2C33-4279-80F3-B0F5BADB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7" y="189380"/>
            <a:ext cx="1226127" cy="75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0C7DC4-8052-4FFD-A082-8B628B0DF0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7"/>
          <a:stretch/>
        </p:blipFill>
        <p:spPr>
          <a:xfrm>
            <a:off x="7245987" y="209337"/>
            <a:ext cx="1685573" cy="6391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BC017E-91EF-42D7-B9DC-A5012AABB0AE}"/>
              </a:ext>
            </a:extLst>
          </p:cNvPr>
          <p:cNvSpPr txBox="1"/>
          <p:nvPr/>
        </p:nvSpPr>
        <p:spPr>
          <a:xfrm>
            <a:off x="801973" y="1161861"/>
            <a:ext cx="783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>
                <a:latin typeface="Cambria" panose="02040503050406030204" pitchFamily="18" charset="0"/>
              </a:rPr>
              <a:t>ARGENTINE INITIATIVE FOR THE STUDY OF DOWN SYNDROME AND ALZHEIMER’S</a:t>
            </a:r>
          </a:p>
          <a:p>
            <a:pPr algn="ctr"/>
            <a:r>
              <a:rPr lang="es-AR" sz="1400" dirty="0" err="1">
                <a:latin typeface="Cambria" panose="02040503050406030204" pitchFamily="18" charset="0"/>
              </a:rPr>
              <a:t>Established</a:t>
            </a:r>
            <a:r>
              <a:rPr lang="es-AR" sz="1400" dirty="0">
                <a:latin typeface="Cambria" panose="02040503050406030204" pitchFamily="18" charset="0"/>
              </a:rPr>
              <a:t> </a:t>
            </a:r>
            <a:r>
              <a:rPr lang="es-AR" sz="1400" dirty="0" err="1">
                <a:latin typeface="Cambria" panose="02040503050406030204" pitchFamily="18" charset="0"/>
              </a:rPr>
              <a:t>December</a:t>
            </a:r>
            <a:r>
              <a:rPr lang="es-AR" sz="1400" dirty="0">
                <a:latin typeface="Cambria" panose="02040503050406030204" pitchFamily="18" charset="0"/>
              </a:rPr>
              <a:t> 2017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E6F26E-6460-4468-869F-093718F30B7E}"/>
              </a:ext>
            </a:extLst>
          </p:cNvPr>
          <p:cNvSpPr txBox="1"/>
          <p:nvPr/>
        </p:nvSpPr>
        <p:spPr>
          <a:xfrm>
            <a:off x="3793491" y="569699"/>
            <a:ext cx="1633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>
                <a:latin typeface="Cambria" panose="02040503050406030204" pitchFamily="18" charset="0"/>
                <a:ea typeface="Cambria" panose="02040503050406030204" pitchFamily="18" charset="0"/>
              </a:rPr>
              <a:t>IASDA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067E9E-2B67-4354-98F9-B6851724E17C}"/>
              </a:ext>
            </a:extLst>
          </p:cNvPr>
          <p:cNvSpPr txBox="1"/>
          <p:nvPr/>
        </p:nvSpPr>
        <p:spPr>
          <a:xfrm>
            <a:off x="607902" y="2924730"/>
            <a:ext cx="2145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Participants</a:t>
            </a:r>
            <a:r>
              <a:rPr lang="es-AR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AR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recruited</a:t>
            </a:r>
            <a:r>
              <a:rPr lang="es-AR" sz="1400" dirty="0">
                <a:latin typeface="Cambria" panose="02040503050406030204" pitchFamily="18" charset="0"/>
                <a:ea typeface="Cambria" panose="02040503050406030204" pitchFamily="18" charset="0"/>
              </a:rPr>
              <a:t>: 15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B87CE5A-1E95-44EA-9B97-DCC132C5E0BF}"/>
              </a:ext>
            </a:extLst>
          </p:cNvPr>
          <p:cNvSpPr txBox="1"/>
          <p:nvPr/>
        </p:nvSpPr>
        <p:spPr>
          <a:xfrm>
            <a:off x="607902" y="3569620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latin typeface="Cambria" panose="02040503050406030204" pitchFamily="18" charset="0"/>
                <a:ea typeface="Cambria" panose="02040503050406030204" pitchFamily="18" charset="0"/>
              </a:rPr>
              <a:t>Median </a:t>
            </a:r>
            <a:r>
              <a:rPr lang="es-AR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  <a:r>
              <a:rPr lang="es-AR" sz="1400" dirty="0">
                <a:latin typeface="Cambria" panose="02040503050406030204" pitchFamily="18" charset="0"/>
                <a:ea typeface="Cambria" panose="02040503050406030204" pitchFamily="18" charset="0"/>
              </a:rPr>
              <a:t> : 41 </a:t>
            </a:r>
            <a:r>
              <a:rPr lang="es-AR" sz="1100" dirty="0">
                <a:latin typeface="Cambria" panose="02040503050406030204" pitchFamily="18" charset="0"/>
                <a:ea typeface="Cambria" panose="02040503050406030204" pitchFamily="18" charset="0"/>
              </a:rPr>
              <a:t>(21-58)</a:t>
            </a:r>
            <a:endParaRPr lang="es-A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C97411-BB18-42B6-ADAC-998CAD35C3AC}"/>
              </a:ext>
            </a:extLst>
          </p:cNvPr>
          <p:cNvSpPr txBox="1"/>
          <p:nvPr/>
        </p:nvSpPr>
        <p:spPr>
          <a:xfrm>
            <a:off x="607902" y="3229347"/>
            <a:ext cx="938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Women</a:t>
            </a:r>
            <a:r>
              <a:rPr lang="es-AR" sz="11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s-AR" sz="1400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1C1D35B2-8241-4082-B855-953717B785A9}"/>
              </a:ext>
            </a:extLst>
          </p:cNvPr>
          <p:cNvGrpSpPr/>
          <p:nvPr/>
        </p:nvGrpSpPr>
        <p:grpSpPr>
          <a:xfrm>
            <a:off x="3241945" y="1816486"/>
            <a:ext cx="1701107" cy="820763"/>
            <a:chOff x="3241945" y="1816486"/>
            <a:chExt cx="1701107" cy="820763"/>
          </a:xfrm>
        </p:grpSpPr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77C94B55-9AA7-4471-AF58-7D1FC2561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51" t="9170" r="10988" b="38140"/>
            <a:stretch/>
          </p:blipFill>
          <p:spPr>
            <a:xfrm>
              <a:off x="4259010" y="1816486"/>
              <a:ext cx="211940" cy="596043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589DF8EE-CD6C-4E5C-B438-3303767F0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10988" b="38140"/>
            <a:stretch/>
          </p:blipFill>
          <p:spPr>
            <a:xfrm>
              <a:off x="3812488" y="1820884"/>
              <a:ext cx="457200" cy="59604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D8A1D46-4057-45EA-88CC-D5E00CEEC4C9}"/>
                </a:ext>
              </a:extLst>
            </p:cNvPr>
            <p:cNvSpPr txBox="1"/>
            <p:nvPr/>
          </p:nvSpPr>
          <p:spPr>
            <a:xfrm>
              <a:off x="3241945" y="2329472"/>
              <a:ext cx="1701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Completed</a:t>
              </a:r>
              <a:r>
                <a:rPr lang="es-AR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s-AR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Baseline</a:t>
              </a:r>
              <a:endParaRPr lang="es-AR" sz="1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E44777F5-3822-4D7A-824F-2FDFDFAE62EB}"/>
              </a:ext>
            </a:extLst>
          </p:cNvPr>
          <p:cNvGrpSpPr/>
          <p:nvPr/>
        </p:nvGrpSpPr>
        <p:grpSpPr>
          <a:xfrm>
            <a:off x="3246914" y="2781383"/>
            <a:ext cx="2612125" cy="1154993"/>
            <a:chOff x="3246914" y="2781383"/>
            <a:chExt cx="2612125" cy="1154993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7807681-00EF-4D65-A979-5E718493DF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10988" b="38140"/>
            <a:stretch/>
          </p:blipFill>
          <p:spPr>
            <a:xfrm>
              <a:off x="3907780" y="2781383"/>
              <a:ext cx="457200" cy="596043"/>
            </a:xfrm>
            <a:prstGeom prst="rect">
              <a:avLst/>
            </a:prstGeom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8842825-1599-43AD-B34A-D155D950325C}"/>
                </a:ext>
              </a:extLst>
            </p:cNvPr>
            <p:cNvSpPr txBox="1"/>
            <p:nvPr/>
          </p:nvSpPr>
          <p:spPr>
            <a:xfrm>
              <a:off x="3246914" y="3413156"/>
              <a:ext cx="2612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Neuropsychological</a:t>
              </a:r>
              <a:r>
                <a:rPr lang="es-AR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s-AR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assessment</a:t>
              </a:r>
              <a:endParaRPr lang="es-AR" sz="1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s-AR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MRI</a:t>
              </a:r>
            </a:p>
          </p:txBody>
        </p:sp>
      </p:grpSp>
      <p:sp>
        <p:nvSpPr>
          <p:cNvPr id="29" name="Cerrar llave 28">
            <a:extLst>
              <a:ext uri="{FF2B5EF4-FFF2-40B4-BE49-F238E27FC236}">
                <a16:creationId xmlns:a16="http://schemas.microsoft.com/office/drawing/2014/main" id="{E90B1FE1-B063-4A45-9476-46FDD68E7375}"/>
              </a:ext>
            </a:extLst>
          </p:cNvPr>
          <p:cNvSpPr/>
          <p:nvPr/>
        </p:nvSpPr>
        <p:spPr>
          <a:xfrm>
            <a:off x="2626468" y="1883550"/>
            <a:ext cx="340468" cy="1004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1AC1D5D4-D2DA-4943-A2ED-699F64925B2C}"/>
              </a:ext>
            </a:extLst>
          </p:cNvPr>
          <p:cNvGrpSpPr/>
          <p:nvPr/>
        </p:nvGrpSpPr>
        <p:grpSpPr>
          <a:xfrm>
            <a:off x="1198934" y="1826327"/>
            <a:ext cx="1054928" cy="1114434"/>
            <a:chOff x="1198934" y="1826327"/>
            <a:chExt cx="1054928" cy="1114434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EDC4D6C-2140-46C3-9587-4BBFD773C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10988" b="38140"/>
            <a:stretch/>
          </p:blipFill>
          <p:spPr>
            <a:xfrm>
              <a:off x="1403068" y="1883550"/>
              <a:ext cx="457200" cy="596043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C116187-0E77-49B2-A881-965C1A805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10988" b="38140"/>
            <a:stretch/>
          </p:blipFill>
          <p:spPr>
            <a:xfrm>
              <a:off x="1403068" y="2105102"/>
              <a:ext cx="457200" cy="596043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804AA57-07D0-424C-8B62-241F962A4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10988" b="38140"/>
            <a:stretch/>
          </p:blipFill>
          <p:spPr>
            <a:xfrm>
              <a:off x="1631668" y="1956138"/>
              <a:ext cx="457200" cy="596043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35D9FA2-51F7-4E02-B505-3A5E47926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10988" b="38140"/>
            <a:stretch/>
          </p:blipFill>
          <p:spPr>
            <a:xfrm>
              <a:off x="1656134" y="2344718"/>
              <a:ext cx="457200" cy="596043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A3284F5-9F8E-4976-A579-42E24C56F6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10988" b="38140"/>
            <a:stretch/>
          </p:blipFill>
          <p:spPr>
            <a:xfrm>
              <a:off x="1427534" y="2292348"/>
              <a:ext cx="457200" cy="596043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763DD5FE-783B-4C94-8F68-C671559F2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10988" b="38140"/>
            <a:stretch/>
          </p:blipFill>
          <p:spPr>
            <a:xfrm>
              <a:off x="1223400" y="2124349"/>
              <a:ext cx="457200" cy="596043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C44D89D8-570E-409C-952D-98345A950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10988" b="38140"/>
            <a:stretch/>
          </p:blipFill>
          <p:spPr>
            <a:xfrm>
              <a:off x="1223400" y="2344718"/>
              <a:ext cx="457200" cy="596043"/>
            </a:xfrm>
            <a:prstGeom prst="rect">
              <a:avLst/>
            </a:prstGeom>
          </p:spPr>
        </p:pic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34D0C91-B505-4142-9BA9-2C308691F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37024" b="38140"/>
            <a:stretch/>
          </p:blipFill>
          <p:spPr>
            <a:xfrm>
              <a:off x="1967176" y="2226518"/>
              <a:ext cx="286686" cy="596043"/>
            </a:xfrm>
            <a:prstGeom prst="rect">
              <a:avLst/>
            </a:prstGeom>
          </p:spPr>
        </p:pic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2BA3B2CB-8E5D-4781-9C0A-7AD7C2A71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37024" b="38140"/>
            <a:stretch/>
          </p:blipFill>
          <p:spPr>
            <a:xfrm>
              <a:off x="1198934" y="1826327"/>
              <a:ext cx="286686" cy="596043"/>
            </a:xfrm>
            <a:prstGeom prst="rect">
              <a:avLst/>
            </a:prstGeom>
          </p:spPr>
        </p:pic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F3404E2-FF68-47EC-891E-C97B4AD46FF9}"/>
              </a:ext>
            </a:extLst>
          </p:cNvPr>
          <p:cNvSpPr txBox="1"/>
          <p:nvPr/>
        </p:nvSpPr>
        <p:spPr>
          <a:xfrm>
            <a:off x="7145918" y="1949005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>
                <a:latin typeface="Cambria" panose="02040503050406030204" pitchFamily="18" charset="0"/>
                <a:ea typeface="Cambria" panose="02040503050406030204" pitchFamily="18" charset="0"/>
              </a:rPr>
              <a:t>2018-2019</a:t>
            </a: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35EC7F12-7F0A-44B8-95A2-72DE49EB9527}"/>
              </a:ext>
            </a:extLst>
          </p:cNvPr>
          <p:cNvGrpSpPr/>
          <p:nvPr/>
        </p:nvGrpSpPr>
        <p:grpSpPr>
          <a:xfrm>
            <a:off x="6559700" y="2308021"/>
            <a:ext cx="2325350" cy="3257361"/>
            <a:chOff x="6559700" y="2308021"/>
            <a:chExt cx="2325350" cy="3257361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49F6A678-39F3-4712-AEC2-994E67BA0E65}"/>
                </a:ext>
              </a:extLst>
            </p:cNvPr>
            <p:cNvGrpSpPr/>
            <p:nvPr/>
          </p:nvGrpSpPr>
          <p:grpSpPr>
            <a:xfrm>
              <a:off x="7091316" y="2477507"/>
              <a:ext cx="1146568" cy="1204749"/>
              <a:chOff x="3650148" y="4414260"/>
              <a:chExt cx="1146568" cy="1204749"/>
            </a:xfrm>
          </p:grpSpPr>
          <p:pic>
            <p:nvPicPr>
              <p:cNvPr id="32" name="Imagen 31">
                <a:extLst>
                  <a:ext uri="{FF2B5EF4-FFF2-40B4-BE49-F238E27FC236}">
                    <a16:creationId xmlns:a16="http://schemas.microsoft.com/office/drawing/2014/main" id="{111D35AD-8138-4382-9647-B3E97C806A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02" t="9170" r="10988" b="38140"/>
              <a:stretch/>
            </p:blipFill>
            <p:spPr>
              <a:xfrm>
                <a:off x="3910212" y="4414261"/>
                <a:ext cx="457200" cy="596043"/>
              </a:xfrm>
              <a:prstGeom prst="rect">
                <a:avLst/>
              </a:prstGeom>
            </p:spPr>
          </p:pic>
          <p:pic>
            <p:nvPicPr>
              <p:cNvPr id="33" name="Imagen 32">
                <a:extLst>
                  <a:ext uri="{FF2B5EF4-FFF2-40B4-BE49-F238E27FC236}">
                    <a16:creationId xmlns:a16="http://schemas.microsoft.com/office/drawing/2014/main" id="{B8B06289-5AA6-413C-94C0-AB03E668E2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02" t="9170" r="37024" b="38140"/>
              <a:stretch/>
            </p:blipFill>
            <p:spPr>
              <a:xfrm>
                <a:off x="4327607" y="4414260"/>
                <a:ext cx="286686" cy="596043"/>
              </a:xfrm>
              <a:prstGeom prst="rect">
                <a:avLst/>
              </a:prstGeom>
            </p:spPr>
          </p:pic>
          <p:pic>
            <p:nvPicPr>
              <p:cNvPr id="34" name="Imagen 33">
                <a:extLst>
                  <a:ext uri="{FF2B5EF4-FFF2-40B4-BE49-F238E27FC236}">
                    <a16:creationId xmlns:a16="http://schemas.microsoft.com/office/drawing/2014/main" id="{28B7447F-DDA6-4D35-95C4-6218D5F75A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02" t="9170" r="37024" b="38140"/>
              <a:stretch/>
            </p:blipFill>
            <p:spPr>
              <a:xfrm>
                <a:off x="3975567" y="4712281"/>
                <a:ext cx="286686" cy="596043"/>
              </a:xfrm>
              <a:prstGeom prst="rect">
                <a:avLst/>
              </a:prstGeom>
            </p:spPr>
          </p:pic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B37C87A5-6D4B-44A7-B029-D06878815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02" t="9170" r="37024" b="38140"/>
              <a:stretch/>
            </p:blipFill>
            <p:spPr>
              <a:xfrm>
                <a:off x="4171490" y="4712281"/>
                <a:ext cx="286686" cy="596043"/>
              </a:xfrm>
              <a:prstGeom prst="rect">
                <a:avLst/>
              </a:prstGeom>
            </p:spPr>
          </p:pic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F9D23DF5-23EA-4953-B308-436BECD3DB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02" t="9170" r="37024" b="38140"/>
              <a:stretch/>
            </p:blipFill>
            <p:spPr>
              <a:xfrm>
                <a:off x="3650148" y="4712281"/>
                <a:ext cx="286686" cy="596043"/>
              </a:xfrm>
              <a:prstGeom prst="rect">
                <a:avLst/>
              </a:prstGeom>
            </p:spPr>
          </p:pic>
          <p:pic>
            <p:nvPicPr>
              <p:cNvPr id="37" name="Imagen 36">
                <a:extLst>
                  <a:ext uri="{FF2B5EF4-FFF2-40B4-BE49-F238E27FC236}">
                    <a16:creationId xmlns:a16="http://schemas.microsoft.com/office/drawing/2014/main" id="{0A5DE9B3-AB53-42D6-8D46-38F5325DE9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02" t="9170" r="37024" b="38140"/>
              <a:stretch/>
            </p:blipFill>
            <p:spPr>
              <a:xfrm>
                <a:off x="3813368" y="4776701"/>
                <a:ext cx="286686" cy="596043"/>
              </a:xfrm>
              <a:prstGeom prst="rect">
                <a:avLst/>
              </a:prstGeom>
            </p:spPr>
          </p:pic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1737F926-F7A5-4326-A5E9-9DE6655654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02" t="9170" r="37024" b="38140"/>
              <a:stretch/>
            </p:blipFill>
            <p:spPr>
              <a:xfrm>
                <a:off x="4080811" y="5022966"/>
                <a:ext cx="286686" cy="596043"/>
              </a:xfrm>
              <a:prstGeom prst="rect">
                <a:avLst/>
              </a:prstGeom>
            </p:spPr>
          </p:pic>
          <p:pic>
            <p:nvPicPr>
              <p:cNvPr id="41" name="Imagen 40">
                <a:extLst>
                  <a:ext uri="{FF2B5EF4-FFF2-40B4-BE49-F238E27FC236}">
                    <a16:creationId xmlns:a16="http://schemas.microsoft.com/office/drawing/2014/main" id="{28A37F8E-F6BD-427A-8949-B9F21BF8B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51" t="9170" r="10988" b="38140"/>
              <a:stretch/>
            </p:blipFill>
            <p:spPr>
              <a:xfrm>
                <a:off x="4430265" y="4867623"/>
                <a:ext cx="211940" cy="596043"/>
              </a:xfrm>
              <a:prstGeom prst="rect">
                <a:avLst/>
              </a:prstGeom>
            </p:spPr>
          </p:pic>
          <p:pic>
            <p:nvPicPr>
              <p:cNvPr id="42" name="Imagen 41">
                <a:extLst>
                  <a:ext uri="{FF2B5EF4-FFF2-40B4-BE49-F238E27FC236}">
                    <a16:creationId xmlns:a16="http://schemas.microsoft.com/office/drawing/2014/main" id="{2B51F57F-7195-4525-A7CF-9962ED95A9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51" t="9170" r="10988" b="38140"/>
              <a:stretch/>
            </p:blipFill>
            <p:spPr>
              <a:xfrm>
                <a:off x="4584776" y="4465764"/>
                <a:ext cx="211940" cy="596043"/>
              </a:xfrm>
              <a:prstGeom prst="rect">
                <a:avLst/>
              </a:prstGeom>
            </p:spPr>
          </p:pic>
        </p:grp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B66BE3DB-F5A8-48E8-B5D8-75278C7EEFE3}"/>
                </a:ext>
              </a:extLst>
            </p:cNvPr>
            <p:cNvSpPr txBox="1"/>
            <p:nvPr/>
          </p:nvSpPr>
          <p:spPr>
            <a:xfrm>
              <a:off x="7079724" y="3601243"/>
              <a:ext cx="1247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Remaining</a:t>
              </a:r>
              <a:r>
                <a:rPr lang="es-AR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10</a:t>
              </a:r>
            </a:p>
          </p:txBody>
        </p:sp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6EC93015-CCBF-4BA2-8099-8338AD7F3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10988" b="38140"/>
            <a:stretch/>
          </p:blipFill>
          <p:spPr>
            <a:xfrm>
              <a:off x="7064779" y="4252302"/>
              <a:ext cx="457200" cy="596043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3794AAD4-25BA-4DED-99E0-95FB66DEC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2" t="9170" r="10988" b="38140"/>
            <a:stretch/>
          </p:blipFill>
          <p:spPr>
            <a:xfrm>
              <a:off x="7509886" y="4247729"/>
              <a:ext cx="457200" cy="596043"/>
            </a:xfrm>
            <a:prstGeom prst="rect">
              <a:avLst/>
            </a:prstGeom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EE5C3DAB-60A5-4375-896C-B97CD87C86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51" t="9170" r="10988" b="38140"/>
            <a:stretch/>
          </p:blipFill>
          <p:spPr>
            <a:xfrm>
              <a:off x="7977403" y="4247729"/>
              <a:ext cx="211940" cy="596043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894597B3-20B8-4122-B327-7BA28AA8C291}"/>
                </a:ext>
              </a:extLst>
            </p:cNvPr>
            <p:cNvSpPr txBox="1"/>
            <p:nvPr/>
          </p:nvSpPr>
          <p:spPr>
            <a:xfrm>
              <a:off x="6591922" y="4840139"/>
              <a:ext cx="2293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Recruit</a:t>
              </a:r>
              <a:r>
                <a:rPr lang="es-AR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5 more </a:t>
              </a:r>
              <a:r>
                <a:rPr lang="es-AR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participants</a:t>
              </a:r>
              <a:endParaRPr lang="es-AR" sz="1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3" name="Diagrama de flujo: proceso alternativo 52">
              <a:extLst>
                <a:ext uri="{FF2B5EF4-FFF2-40B4-BE49-F238E27FC236}">
                  <a16:creationId xmlns:a16="http://schemas.microsoft.com/office/drawing/2014/main" id="{1ACB56DC-C1FB-4A0B-BA13-CB4D92ED63F3}"/>
                </a:ext>
              </a:extLst>
            </p:cNvPr>
            <p:cNvSpPr/>
            <p:nvPr/>
          </p:nvSpPr>
          <p:spPr>
            <a:xfrm>
              <a:off x="6559700" y="2308021"/>
              <a:ext cx="2279321" cy="3257361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1884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9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Status</a:t>
            </a:r>
          </a:p>
          <a:p>
            <a:pPr lvl="0" algn="ctr" eaLnBrk="0" hangingPunct="0"/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72 Grupo"/>
          <p:cNvGrpSpPr/>
          <p:nvPr/>
        </p:nvGrpSpPr>
        <p:grpSpPr>
          <a:xfrm>
            <a:off x="683568" y="2708920"/>
            <a:ext cx="1440160" cy="3240360"/>
            <a:chOff x="3275856" y="2636912"/>
            <a:chExt cx="1440160" cy="3240360"/>
          </a:xfrm>
        </p:grpSpPr>
        <p:sp>
          <p:nvSpPr>
            <p:cNvPr id="9" name="8 Rectángulo"/>
            <p:cNvSpPr/>
            <p:nvPr/>
          </p:nvSpPr>
          <p:spPr>
            <a:xfrm>
              <a:off x="327585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Healthy Controls</a:t>
              </a:r>
            </a:p>
            <a:p>
              <a:pPr algn="ctr"/>
              <a:r>
                <a:rPr lang="en-US" sz="1100" dirty="0"/>
                <a:t>Nº= 15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327585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Late MCI</a:t>
              </a:r>
            </a:p>
            <a:p>
              <a:pPr algn="ctr"/>
              <a:r>
                <a:rPr lang="en-US" sz="1100" dirty="0"/>
                <a:t>Nº= 16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27585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Dementia AD</a:t>
              </a:r>
            </a:p>
            <a:p>
              <a:pPr algn="ctr"/>
              <a:r>
                <a:rPr lang="en-US" sz="1100" dirty="0"/>
                <a:t>Nº=13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27585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Early MCI</a:t>
              </a:r>
            </a:p>
            <a:p>
              <a:pPr algn="ctr"/>
              <a:r>
                <a:rPr lang="en-US" sz="1100" dirty="0"/>
                <a:t>Nº=12</a:t>
              </a:r>
            </a:p>
          </p:txBody>
        </p:sp>
      </p:grpSp>
      <p:sp>
        <p:nvSpPr>
          <p:cNvPr id="44" name="43 Rectángulo"/>
          <p:cNvSpPr/>
          <p:nvPr/>
        </p:nvSpPr>
        <p:spPr>
          <a:xfrm>
            <a:off x="431720" y="1700888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Patients Followed  </a:t>
            </a:r>
          </a:p>
          <a:p>
            <a:pPr algn="ctr"/>
            <a:r>
              <a:rPr lang="en-US" sz="1100" dirty="0"/>
              <a:t>(Baseline)</a:t>
            </a:r>
          </a:p>
          <a:p>
            <a:pPr algn="ctr"/>
            <a:r>
              <a:rPr lang="en-US" sz="1100" dirty="0"/>
              <a:t>Nº= 56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2591960" y="1700808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Patients Followed  </a:t>
            </a:r>
          </a:p>
          <a:p>
            <a:pPr algn="ctr"/>
            <a:r>
              <a:rPr lang="en-US" sz="1100" dirty="0"/>
              <a:t>(1</a:t>
            </a:r>
            <a:r>
              <a:rPr lang="en-US" sz="1100" baseline="30000" dirty="0"/>
              <a:t>st</a:t>
            </a:r>
            <a:r>
              <a:rPr lang="en-US" sz="1100" dirty="0"/>
              <a:t> year)</a:t>
            </a:r>
          </a:p>
          <a:p>
            <a:pPr algn="ctr"/>
            <a:r>
              <a:rPr lang="en-US" sz="1100" dirty="0"/>
              <a:t>Nº= 50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4752200" y="1700808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Patients Followed  </a:t>
            </a:r>
          </a:p>
          <a:p>
            <a:pPr algn="ctr"/>
            <a:r>
              <a:rPr lang="en-US" sz="1100" dirty="0"/>
              <a:t>(30 months)</a:t>
            </a:r>
          </a:p>
          <a:p>
            <a:pPr algn="ctr"/>
            <a:r>
              <a:rPr lang="en-US" sz="1100" dirty="0"/>
              <a:t>Nº= 43</a:t>
            </a:r>
          </a:p>
        </p:txBody>
      </p:sp>
      <p:cxnSp>
        <p:nvCxnSpPr>
          <p:cNvPr id="103" name="102 Conector recto"/>
          <p:cNvCxnSpPr/>
          <p:nvPr/>
        </p:nvCxnSpPr>
        <p:spPr>
          <a:xfrm>
            <a:off x="539552" y="51571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80 Grupo"/>
          <p:cNvGrpSpPr/>
          <p:nvPr/>
        </p:nvGrpSpPr>
        <p:grpSpPr>
          <a:xfrm>
            <a:off x="539552" y="2420888"/>
            <a:ext cx="144016" cy="3285158"/>
            <a:chOff x="3131840" y="2348880"/>
            <a:chExt cx="144016" cy="3285158"/>
          </a:xfrm>
        </p:grpSpPr>
        <p:cxnSp>
          <p:nvCxnSpPr>
            <p:cNvPr id="99" name="98 Conector recto"/>
            <p:cNvCxnSpPr/>
            <p:nvPr/>
          </p:nvCxnSpPr>
          <p:spPr>
            <a:xfrm>
              <a:off x="3131840" y="2348880"/>
              <a:ext cx="0" cy="328515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"/>
            <p:cNvCxnSpPr/>
            <p:nvPr/>
          </p:nvCxnSpPr>
          <p:spPr>
            <a:xfrm>
              <a:off x="3131840" y="560829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/>
            <p:nvPr/>
          </p:nvCxnSpPr>
          <p:spPr>
            <a:xfrm>
              <a:off x="3131840" y="4744194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>
              <a:off x="3131840" y="380809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/>
            <p:nvPr/>
          </p:nvCxnSpPr>
          <p:spPr>
            <a:xfrm>
              <a:off x="313184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81 Grupo"/>
          <p:cNvGrpSpPr/>
          <p:nvPr/>
        </p:nvGrpSpPr>
        <p:grpSpPr>
          <a:xfrm>
            <a:off x="2699792" y="2420888"/>
            <a:ext cx="144016" cy="3312368"/>
            <a:chOff x="5292080" y="2348880"/>
            <a:chExt cx="144016" cy="3312368"/>
          </a:xfrm>
        </p:grpSpPr>
        <p:cxnSp>
          <p:nvCxnSpPr>
            <p:cNvPr id="121" name="120 Conector recto"/>
            <p:cNvCxnSpPr/>
            <p:nvPr/>
          </p:nvCxnSpPr>
          <p:spPr>
            <a:xfrm>
              <a:off x="5292080" y="2348880"/>
              <a:ext cx="0" cy="33123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/>
            <p:nvPr/>
          </p:nvCxnSpPr>
          <p:spPr>
            <a:xfrm>
              <a:off x="5292080" y="5642198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"/>
            <p:cNvCxnSpPr/>
            <p:nvPr/>
          </p:nvCxnSpPr>
          <p:spPr>
            <a:xfrm>
              <a:off x="5292080" y="4759052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/>
            <p:nvPr/>
          </p:nvCxnSpPr>
          <p:spPr>
            <a:xfrm>
              <a:off x="5292080" y="3817615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"/>
            <p:cNvCxnSpPr/>
            <p:nvPr/>
          </p:nvCxnSpPr>
          <p:spPr>
            <a:xfrm>
              <a:off x="529208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83 Grupo"/>
          <p:cNvGrpSpPr/>
          <p:nvPr/>
        </p:nvGrpSpPr>
        <p:grpSpPr>
          <a:xfrm>
            <a:off x="4860032" y="2420888"/>
            <a:ext cx="144016" cy="3312368"/>
            <a:chOff x="7452320" y="2348880"/>
            <a:chExt cx="144016" cy="3312368"/>
          </a:xfrm>
        </p:grpSpPr>
        <p:cxnSp>
          <p:nvCxnSpPr>
            <p:cNvPr id="127" name="126 Conector recto"/>
            <p:cNvCxnSpPr/>
            <p:nvPr/>
          </p:nvCxnSpPr>
          <p:spPr>
            <a:xfrm>
              <a:off x="7452320" y="2348880"/>
              <a:ext cx="0" cy="33123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>
              <a:off x="7452320" y="5636865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"/>
            <p:cNvCxnSpPr/>
            <p:nvPr/>
          </p:nvCxnSpPr>
          <p:spPr>
            <a:xfrm>
              <a:off x="7452320" y="4759052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"/>
            <p:cNvCxnSpPr/>
            <p:nvPr/>
          </p:nvCxnSpPr>
          <p:spPr>
            <a:xfrm>
              <a:off x="7452320" y="382714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"/>
            <p:cNvCxnSpPr/>
            <p:nvPr/>
          </p:nvCxnSpPr>
          <p:spPr>
            <a:xfrm>
              <a:off x="745232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131 Flecha a la derecha con bandas"/>
          <p:cNvSpPr/>
          <p:nvPr/>
        </p:nvSpPr>
        <p:spPr>
          <a:xfrm>
            <a:off x="2123728" y="1700808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33" name="132 Flecha a la derecha con bandas"/>
          <p:cNvSpPr/>
          <p:nvPr/>
        </p:nvSpPr>
        <p:spPr>
          <a:xfrm>
            <a:off x="4283968" y="1700808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grpSp>
        <p:nvGrpSpPr>
          <p:cNvPr id="8" name="70 Grupo"/>
          <p:cNvGrpSpPr/>
          <p:nvPr/>
        </p:nvGrpSpPr>
        <p:grpSpPr>
          <a:xfrm>
            <a:off x="2843808" y="2708920"/>
            <a:ext cx="1440160" cy="3240360"/>
            <a:chOff x="5436096" y="2636912"/>
            <a:chExt cx="1440160" cy="3240360"/>
          </a:xfrm>
        </p:grpSpPr>
        <p:sp>
          <p:nvSpPr>
            <p:cNvPr id="50" name="49 Rectángulo"/>
            <p:cNvSpPr/>
            <p:nvPr/>
          </p:nvSpPr>
          <p:spPr>
            <a:xfrm>
              <a:off x="543609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Early MCI</a:t>
              </a:r>
            </a:p>
            <a:p>
              <a:pPr algn="ctr"/>
              <a:r>
                <a:rPr lang="en-US" sz="1100" dirty="0"/>
                <a:t>Nº=9</a:t>
              </a:r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543609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Healthy Controls</a:t>
              </a:r>
            </a:p>
            <a:p>
              <a:pPr algn="ctr"/>
              <a:r>
                <a:rPr lang="en-US" sz="1100" dirty="0"/>
                <a:t>Nº= 14</a:t>
              </a:r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543609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Late MCI</a:t>
              </a:r>
            </a:p>
            <a:p>
              <a:pPr algn="ctr"/>
              <a:r>
                <a:rPr lang="en-US" sz="1100" dirty="0"/>
                <a:t>Nº= 16</a:t>
              </a:r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43609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Dementia AD</a:t>
              </a:r>
            </a:p>
            <a:p>
              <a:pPr algn="ctr"/>
              <a:r>
                <a:rPr lang="en-US" sz="1100" dirty="0"/>
                <a:t>Nº=11</a:t>
              </a:r>
            </a:p>
          </p:txBody>
        </p:sp>
      </p:grpSp>
      <p:grpSp>
        <p:nvGrpSpPr>
          <p:cNvPr id="12" name="71 Grupo"/>
          <p:cNvGrpSpPr/>
          <p:nvPr/>
        </p:nvGrpSpPr>
        <p:grpSpPr>
          <a:xfrm>
            <a:off x="5004048" y="2708920"/>
            <a:ext cx="1440160" cy="3240360"/>
            <a:chOff x="7596336" y="2636912"/>
            <a:chExt cx="1440160" cy="3240360"/>
          </a:xfrm>
        </p:grpSpPr>
        <p:sp>
          <p:nvSpPr>
            <p:cNvPr id="55" name="54 Rectángulo"/>
            <p:cNvSpPr/>
            <p:nvPr/>
          </p:nvSpPr>
          <p:spPr>
            <a:xfrm>
              <a:off x="759633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Early MCI</a:t>
              </a:r>
            </a:p>
            <a:p>
              <a:pPr algn="ctr"/>
              <a:r>
                <a:rPr lang="en-US" sz="1100" dirty="0"/>
                <a:t>Nº=6</a:t>
              </a:r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759633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Healthy Controls</a:t>
              </a:r>
            </a:p>
            <a:p>
              <a:pPr algn="ctr"/>
              <a:r>
                <a:rPr lang="en-US" sz="1100" dirty="0"/>
                <a:t>Nº= 12</a:t>
              </a: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759633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Late MCI</a:t>
              </a:r>
            </a:p>
            <a:p>
              <a:pPr algn="ctr"/>
              <a:r>
                <a:rPr lang="en-US" sz="1100" dirty="0"/>
                <a:t>Nº=15</a:t>
              </a:r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759633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Dementia AD</a:t>
              </a:r>
            </a:p>
            <a:p>
              <a:pPr algn="ctr"/>
              <a:r>
                <a:rPr lang="en-US" sz="1100" dirty="0"/>
                <a:t>Nº=10</a:t>
              </a:r>
            </a:p>
          </p:txBody>
        </p:sp>
      </p:grpSp>
      <p:cxnSp>
        <p:nvCxnSpPr>
          <p:cNvPr id="104" name="103 Conector recto de flecha"/>
          <p:cNvCxnSpPr>
            <a:endCxn id="101" idx="1"/>
          </p:cNvCxnSpPr>
          <p:nvPr/>
        </p:nvCxnSpPr>
        <p:spPr>
          <a:xfrm flipV="1">
            <a:off x="1043608" y="1525434"/>
            <a:ext cx="6908097" cy="31358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323528" y="13407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2012</a:t>
            </a:r>
          </a:p>
        </p:txBody>
      </p:sp>
      <p:sp>
        <p:nvSpPr>
          <p:cNvPr id="79" name="78 Rectángulo"/>
          <p:cNvSpPr/>
          <p:nvPr/>
        </p:nvSpPr>
        <p:spPr>
          <a:xfrm>
            <a:off x="6984448" y="1700808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Patients Followed  </a:t>
            </a:r>
          </a:p>
          <a:p>
            <a:pPr algn="ctr"/>
            <a:r>
              <a:rPr lang="en-US" sz="1100" dirty="0"/>
              <a:t>(60 months)</a:t>
            </a:r>
          </a:p>
          <a:p>
            <a:pPr algn="ctr"/>
            <a:r>
              <a:rPr lang="en-US" sz="1100" dirty="0"/>
              <a:t>Nº= 14 (so far…)</a:t>
            </a:r>
          </a:p>
        </p:txBody>
      </p:sp>
      <p:grpSp>
        <p:nvGrpSpPr>
          <p:cNvPr id="13" name="79 Grupo"/>
          <p:cNvGrpSpPr/>
          <p:nvPr/>
        </p:nvGrpSpPr>
        <p:grpSpPr>
          <a:xfrm>
            <a:off x="7092280" y="2420888"/>
            <a:ext cx="144016" cy="3312368"/>
            <a:chOff x="7452320" y="2348880"/>
            <a:chExt cx="144016" cy="3312368"/>
          </a:xfrm>
        </p:grpSpPr>
        <p:cxnSp>
          <p:nvCxnSpPr>
            <p:cNvPr id="85" name="84 Conector recto"/>
            <p:cNvCxnSpPr/>
            <p:nvPr/>
          </p:nvCxnSpPr>
          <p:spPr>
            <a:xfrm>
              <a:off x="7452320" y="2348880"/>
              <a:ext cx="0" cy="33123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7452320" y="5636865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>
              <a:off x="7452320" y="4759052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>
              <a:off x="7452320" y="382714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>
              <a:off x="745232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89 Flecha a la derecha con bandas"/>
          <p:cNvSpPr/>
          <p:nvPr/>
        </p:nvSpPr>
        <p:spPr>
          <a:xfrm>
            <a:off x="6516216" y="1700808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grpSp>
        <p:nvGrpSpPr>
          <p:cNvPr id="14" name="90 Grupo"/>
          <p:cNvGrpSpPr/>
          <p:nvPr/>
        </p:nvGrpSpPr>
        <p:grpSpPr>
          <a:xfrm>
            <a:off x="7236296" y="2708920"/>
            <a:ext cx="1440160" cy="3240360"/>
            <a:chOff x="7596336" y="2636912"/>
            <a:chExt cx="1440160" cy="3240360"/>
          </a:xfrm>
        </p:grpSpPr>
        <p:sp>
          <p:nvSpPr>
            <p:cNvPr id="92" name="91 Rectángulo"/>
            <p:cNvSpPr/>
            <p:nvPr/>
          </p:nvSpPr>
          <p:spPr>
            <a:xfrm>
              <a:off x="759633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Early MCI</a:t>
              </a:r>
            </a:p>
            <a:p>
              <a:pPr algn="ctr"/>
              <a:r>
                <a:rPr lang="en-US" sz="1100" dirty="0"/>
                <a:t>Nº=0</a:t>
              </a:r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759633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Healthy Controls</a:t>
              </a:r>
            </a:p>
            <a:p>
              <a:pPr algn="ctr"/>
              <a:r>
                <a:rPr lang="en-US" sz="1100" dirty="0"/>
                <a:t>Nº= 8</a:t>
              </a:r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759633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Late MCI</a:t>
              </a:r>
            </a:p>
            <a:p>
              <a:pPr algn="ctr"/>
              <a:r>
                <a:rPr lang="en-US" sz="1100" dirty="0"/>
                <a:t>Nº=4</a:t>
              </a:r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759633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Dementia AD</a:t>
              </a:r>
            </a:p>
            <a:p>
              <a:pPr algn="ctr"/>
              <a:r>
                <a:rPr lang="en-US" sz="1100" dirty="0"/>
                <a:t>Nº=2</a:t>
              </a:r>
            </a:p>
          </p:txBody>
        </p:sp>
      </p:grpSp>
      <p:sp>
        <p:nvSpPr>
          <p:cNvPr id="101" name="100 CuadroTexto"/>
          <p:cNvSpPr txBox="1"/>
          <p:nvPr/>
        </p:nvSpPr>
        <p:spPr>
          <a:xfrm>
            <a:off x="7951705" y="13407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2018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8F93531E-AABB-4E8E-98DE-A204812E63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7"/>
          <a:stretch/>
        </p:blipFill>
        <p:spPr>
          <a:xfrm>
            <a:off x="4122041" y="6212929"/>
            <a:ext cx="1475981" cy="55971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Status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36718"/>
              </p:ext>
            </p:extLst>
          </p:nvPr>
        </p:nvGraphicFramePr>
        <p:xfrm>
          <a:off x="251520" y="2217452"/>
          <a:ext cx="8715404" cy="3924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42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42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5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  <a:p>
                      <a:pPr algn="ctr"/>
                      <a:r>
                        <a:rPr lang="en-US" sz="1600" dirty="0"/>
                        <a:t>Nº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NPS</a:t>
                      </a:r>
                    </a:p>
                    <a:p>
                      <a:pPr algn="ctr"/>
                      <a:r>
                        <a:rPr lang="en-US" sz="1600" dirty="0"/>
                        <a:t>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CSF</a:t>
                      </a:r>
                    </a:p>
                    <a:p>
                      <a:pPr algn="ctr"/>
                      <a:r>
                        <a:rPr lang="en-US" sz="1600" dirty="0"/>
                        <a:t>A</a:t>
                      </a:r>
                      <a:r>
                        <a:rPr lang="el-GR" sz="1600" dirty="0"/>
                        <a:t>β</a:t>
                      </a:r>
                      <a:r>
                        <a:rPr lang="en-US" sz="1600" dirty="0"/>
                        <a:t>-tau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FDG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PET</a:t>
                      </a:r>
                    </a:p>
                    <a:p>
                      <a:pPr algn="ctr"/>
                      <a:r>
                        <a:rPr lang="en-US" sz="1600" dirty="0" err="1"/>
                        <a:t>PiB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Follow-up</a:t>
                      </a:r>
                    </a:p>
                    <a:p>
                      <a:pPr algn="ctr"/>
                      <a:r>
                        <a:rPr lang="en-US" sz="1600" dirty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Follow-up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30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Follow-up</a:t>
                      </a:r>
                      <a:r>
                        <a:rPr lang="en-US" sz="1600" baseline="0" dirty="0"/>
                        <a:t> 6</a:t>
                      </a:r>
                      <a:r>
                        <a:rPr lang="en-US" sz="1600" dirty="0"/>
                        <a:t>0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Healthy Controls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Early MCI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62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Late MCI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Dementia 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40</a:t>
                      </a:r>
                    </a:p>
                    <a:p>
                      <a:pPr algn="ctr"/>
                      <a:r>
                        <a:rPr lang="en-US" sz="1700" b="1" dirty="0"/>
                        <a:t>(71%)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53</a:t>
                      </a:r>
                    </a:p>
                    <a:p>
                      <a:pPr algn="ctr"/>
                      <a:r>
                        <a:rPr lang="en-US" sz="1700" b="1" dirty="0"/>
                        <a:t>(95%)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50</a:t>
                      </a:r>
                    </a:p>
                    <a:p>
                      <a:pPr algn="ctr"/>
                      <a:r>
                        <a:rPr lang="en-US" sz="1700" b="1" dirty="0"/>
                        <a:t>(89%)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10 Flecha derecha"/>
          <p:cNvSpPr/>
          <p:nvPr/>
        </p:nvSpPr>
        <p:spPr>
          <a:xfrm>
            <a:off x="2823257" y="1628800"/>
            <a:ext cx="3260911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875595" y="170023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Baseline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883955" y="17002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Follow-up</a:t>
            </a:r>
          </a:p>
        </p:txBody>
      </p:sp>
      <p:sp>
        <p:nvSpPr>
          <p:cNvPr id="12" name="11 Flecha izquierda y derecha"/>
          <p:cNvSpPr/>
          <p:nvPr/>
        </p:nvSpPr>
        <p:spPr>
          <a:xfrm>
            <a:off x="6084168" y="1628800"/>
            <a:ext cx="2954195" cy="5000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CuadroTexto"/>
          <p:cNvSpPr txBox="1"/>
          <p:nvPr/>
        </p:nvSpPr>
        <p:spPr>
          <a:xfrm>
            <a:off x="7022981" y="17002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Follow-up</a:t>
            </a:r>
          </a:p>
        </p:txBody>
      </p:sp>
      <p:cxnSp>
        <p:nvCxnSpPr>
          <p:cNvPr id="18" name="17 Conector recto"/>
          <p:cNvCxnSpPr/>
          <p:nvPr/>
        </p:nvCxnSpPr>
        <p:spPr>
          <a:xfrm rot="5400000">
            <a:off x="4299012" y="3990020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770620" y="3990020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6243228" y="3990020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9E3736E-6BCE-4BF7-BD9C-2AEFF94D9BAD}"/>
              </a:ext>
            </a:extLst>
          </p:cNvPr>
          <p:cNvSpPr txBox="1"/>
          <p:nvPr/>
        </p:nvSpPr>
        <p:spPr>
          <a:xfrm>
            <a:off x="1884444" y="180382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2012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81025" y="204644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Drop-out rates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587915" y="2507227"/>
            <a:ext cx="1620000" cy="921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Patients Followed  </a:t>
            </a:r>
          </a:p>
          <a:p>
            <a:pPr algn="ctr"/>
            <a:r>
              <a:rPr lang="en-US" sz="1600" dirty="0"/>
              <a:t>(Baseline)</a:t>
            </a:r>
          </a:p>
          <a:p>
            <a:pPr algn="ctr"/>
            <a:r>
              <a:rPr lang="en-US" sz="1600" dirty="0"/>
              <a:t>Nº= 56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2748155" y="2516575"/>
            <a:ext cx="1620000" cy="92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Patients Followed  </a:t>
            </a:r>
          </a:p>
          <a:p>
            <a:pPr algn="ctr"/>
            <a:r>
              <a:rPr lang="en-US" sz="1600" dirty="0"/>
              <a:t>(1</a:t>
            </a:r>
            <a:r>
              <a:rPr lang="en-US" sz="1600" baseline="30000" dirty="0"/>
              <a:t>st</a:t>
            </a:r>
            <a:r>
              <a:rPr lang="en-US" sz="1600" dirty="0"/>
              <a:t> year)</a:t>
            </a:r>
          </a:p>
          <a:p>
            <a:pPr algn="ctr"/>
            <a:r>
              <a:rPr lang="en-US" sz="1600" dirty="0"/>
              <a:t>Nº= 50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4908395" y="2507146"/>
            <a:ext cx="1620000" cy="921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Patients Followed  </a:t>
            </a:r>
          </a:p>
          <a:p>
            <a:pPr algn="ctr"/>
            <a:r>
              <a:rPr lang="en-US" sz="1600" dirty="0"/>
              <a:t>(30 months)</a:t>
            </a:r>
          </a:p>
          <a:p>
            <a:pPr algn="ctr"/>
            <a:r>
              <a:rPr lang="en-US" sz="1600" dirty="0"/>
              <a:t>Nº= 43</a:t>
            </a:r>
          </a:p>
        </p:txBody>
      </p:sp>
      <p:cxnSp>
        <p:nvCxnSpPr>
          <p:cNvPr id="44" name="43 Conector recto de flecha"/>
          <p:cNvCxnSpPr>
            <a:cxnSpLocks/>
          </p:cNvCxnSpPr>
          <p:nvPr/>
        </p:nvCxnSpPr>
        <p:spPr>
          <a:xfrm>
            <a:off x="1312415" y="2095622"/>
            <a:ext cx="4276725" cy="0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482280" y="183401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2012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5709252" y="184243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2017</a:t>
            </a:r>
          </a:p>
        </p:txBody>
      </p:sp>
      <p:cxnSp>
        <p:nvCxnSpPr>
          <p:cNvPr id="50" name="49 Conector recto de flecha"/>
          <p:cNvCxnSpPr>
            <a:cxnSpLocks/>
            <a:stCxn id="39" idx="3"/>
            <a:endCxn id="40" idx="1"/>
          </p:cNvCxnSpPr>
          <p:nvPr/>
        </p:nvCxnSpPr>
        <p:spPr>
          <a:xfrm>
            <a:off x="2207915" y="2968154"/>
            <a:ext cx="540240" cy="9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cxnSpLocks/>
            <a:stCxn id="40" idx="3"/>
            <a:endCxn id="41" idx="1"/>
          </p:cNvCxnSpPr>
          <p:nvPr/>
        </p:nvCxnSpPr>
        <p:spPr>
          <a:xfrm flipV="1">
            <a:off x="4368155" y="2968073"/>
            <a:ext cx="540240" cy="94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1600225" y="4077152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Drop-out rate 10.7%</a:t>
            </a:r>
          </a:p>
          <a:p>
            <a:pPr algn="ctr"/>
            <a:r>
              <a:rPr lang="en-US" sz="1600" dirty="0"/>
              <a:t>Nº= 6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3904481" y="4077152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Drop-out rate 14%</a:t>
            </a:r>
          </a:p>
          <a:p>
            <a:pPr algn="ctr"/>
            <a:r>
              <a:rPr lang="en-US" sz="1400" dirty="0"/>
              <a:t>Nº= 7</a:t>
            </a:r>
          </a:p>
        </p:txBody>
      </p:sp>
      <p:cxnSp>
        <p:nvCxnSpPr>
          <p:cNvPr id="56" name="55 Forma"/>
          <p:cNvCxnSpPr>
            <a:cxnSpLocks/>
            <a:stCxn id="39" idx="3"/>
            <a:endCxn id="53" idx="0"/>
          </p:cNvCxnSpPr>
          <p:nvPr/>
        </p:nvCxnSpPr>
        <p:spPr>
          <a:xfrm>
            <a:off x="2207915" y="2968154"/>
            <a:ext cx="202310" cy="1108998"/>
          </a:xfrm>
          <a:prstGeom prst="curved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Forma"/>
          <p:cNvCxnSpPr>
            <a:cxnSpLocks/>
            <a:stCxn id="40" idx="3"/>
            <a:endCxn id="54" idx="0"/>
          </p:cNvCxnSpPr>
          <p:nvPr/>
        </p:nvCxnSpPr>
        <p:spPr>
          <a:xfrm>
            <a:off x="4368155" y="2977502"/>
            <a:ext cx="346326" cy="1099650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51 Conector recto de flecha">
            <a:extLst>
              <a:ext uri="{FF2B5EF4-FFF2-40B4-BE49-F238E27FC236}">
                <a16:creationId xmlns:a16="http://schemas.microsoft.com/office/drawing/2014/main" id="{4DE109D2-A822-4127-B137-0EAA06F77EDF}"/>
              </a:ext>
            </a:extLst>
          </p:cNvPr>
          <p:cNvCxnSpPr/>
          <p:nvPr/>
        </p:nvCxnSpPr>
        <p:spPr>
          <a:xfrm>
            <a:off x="6416030" y="3069000"/>
            <a:ext cx="5402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45 CuadroTexto">
            <a:extLst>
              <a:ext uri="{FF2B5EF4-FFF2-40B4-BE49-F238E27FC236}">
                <a16:creationId xmlns:a16="http://schemas.microsoft.com/office/drawing/2014/main" id="{A0616081-9D64-4005-9571-A4A4EDB4FAD7}"/>
              </a:ext>
            </a:extLst>
          </p:cNvPr>
          <p:cNvSpPr txBox="1"/>
          <p:nvPr/>
        </p:nvSpPr>
        <p:spPr>
          <a:xfrm>
            <a:off x="7660635" y="188109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2018</a:t>
            </a:r>
          </a:p>
        </p:txBody>
      </p:sp>
      <p:cxnSp>
        <p:nvCxnSpPr>
          <p:cNvPr id="21" name="43 Conector recto de flecha">
            <a:extLst>
              <a:ext uri="{FF2B5EF4-FFF2-40B4-BE49-F238E27FC236}">
                <a16:creationId xmlns:a16="http://schemas.microsoft.com/office/drawing/2014/main" id="{47B2D9B4-B073-469A-A87A-6F746DEEA4BF}"/>
              </a:ext>
            </a:extLst>
          </p:cNvPr>
          <p:cNvCxnSpPr>
            <a:cxnSpLocks/>
          </p:cNvCxnSpPr>
          <p:nvPr/>
        </p:nvCxnSpPr>
        <p:spPr>
          <a:xfrm>
            <a:off x="6700823" y="2095622"/>
            <a:ext cx="877835" cy="0"/>
          </a:xfrm>
          <a:prstGeom prst="straightConnector1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78 Rectángulo">
            <a:extLst>
              <a:ext uri="{FF2B5EF4-FFF2-40B4-BE49-F238E27FC236}">
                <a16:creationId xmlns:a16="http://schemas.microsoft.com/office/drawing/2014/main" id="{C8B36C60-9101-4E62-993D-3752FA92F44B}"/>
              </a:ext>
            </a:extLst>
          </p:cNvPr>
          <p:cNvSpPr/>
          <p:nvPr/>
        </p:nvSpPr>
        <p:spPr>
          <a:xfrm>
            <a:off x="6956270" y="2434055"/>
            <a:ext cx="1620000" cy="100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Patients Followed  </a:t>
            </a:r>
          </a:p>
          <a:p>
            <a:pPr algn="ctr"/>
            <a:r>
              <a:rPr lang="en-US" sz="1600" dirty="0"/>
              <a:t>(60 months)</a:t>
            </a:r>
          </a:p>
          <a:p>
            <a:pPr algn="ctr"/>
            <a:r>
              <a:rPr lang="en-US" sz="1600" dirty="0"/>
              <a:t>Nº= 14 (so far…)</a:t>
            </a:r>
          </a:p>
        </p:txBody>
      </p:sp>
      <p:sp>
        <p:nvSpPr>
          <p:cNvPr id="24" name="53 Rectángulo">
            <a:extLst>
              <a:ext uri="{FF2B5EF4-FFF2-40B4-BE49-F238E27FC236}">
                <a16:creationId xmlns:a16="http://schemas.microsoft.com/office/drawing/2014/main" id="{22C5EE97-0767-44E2-8DDD-823B166DCDC9}"/>
              </a:ext>
            </a:extLst>
          </p:cNvPr>
          <p:cNvSpPr/>
          <p:nvPr/>
        </p:nvSpPr>
        <p:spPr>
          <a:xfrm>
            <a:off x="5938838" y="4064796"/>
            <a:ext cx="1786864" cy="211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Reason for delay of the visit</a:t>
            </a:r>
          </a:p>
          <a:p>
            <a:pPr algn="ctr">
              <a:buFont typeface="Arial" pitchFamily="34" charset="0"/>
              <a:buChar char="•"/>
            </a:pPr>
            <a:r>
              <a:rPr lang="en-US" sz="1600" b="1" dirty="0"/>
              <a:t>Drop-out: 3</a:t>
            </a:r>
          </a:p>
          <a:p>
            <a:pPr algn="ctr">
              <a:buFont typeface="Arial" pitchFamily="34" charset="0"/>
              <a:buChar char="•"/>
            </a:pPr>
            <a:r>
              <a:rPr lang="en-US" sz="1600" b="1" dirty="0"/>
              <a:t>Passed away: 4</a:t>
            </a:r>
          </a:p>
          <a:p>
            <a:pPr algn="ctr">
              <a:buFont typeface="Arial" pitchFamily="34" charset="0"/>
              <a:buChar char="•"/>
            </a:pPr>
            <a:r>
              <a:rPr lang="en-US" sz="1600" b="1" dirty="0"/>
              <a:t>Too far from the center: 3</a:t>
            </a:r>
          </a:p>
          <a:p>
            <a:pPr algn="ctr">
              <a:buFont typeface="Arial" pitchFamily="34" charset="0"/>
              <a:buChar char="•"/>
            </a:pPr>
            <a:r>
              <a:rPr lang="en-US" sz="1600" b="1" dirty="0"/>
              <a:t>Hospitalized: 4</a:t>
            </a:r>
          </a:p>
        </p:txBody>
      </p:sp>
      <p:cxnSp>
        <p:nvCxnSpPr>
          <p:cNvPr id="25" name="57 Forma">
            <a:extLst>
              <a:ext uri="{FF2B5EF4-FFF2-40B4-BE49-F238E27FC236}">
                <a16:creationId xmlns:a16="http://schemas.microsoft.com/office/drawing/2014/main" id="{9CDD48DB-71AC-4F9D-BE4B-0E71B8C5ED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6196747" y="3429273"/>
            <a:ext cx="1008152" cy="262894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60-month </a:t>
            </a:r>
            <a:r>
              <a:rPr lang="es-ES" sz="3600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visit</a:t>
            </a:r>
            <a:r>
              <a:rPr lang="es-ES" sz="36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(</a:t>
            </a:r>
            <a:r>
              <a:rPr lang="es-ES" sz="3600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ongoing</a:t>
            </a:r>
            <a:r>
              <a:rPr lang="es-ES" sz="36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90180"/>
              </p:ext>
            </p:extLst>
          </p:nvPr>
        </p:nvGraphicFramePr>
        <p:xfrm>
          <a:off x="107504" y="1772816"/>
          <a:ext cx="8964489" cy="45205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43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8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56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9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60-month visit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Follow-up </a:t>
                      </a:r>
                      <a:b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 month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NPS</a:t>
                      </a:r>
                    </a:p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Alz</a:t>
                      </a:r>
                      <a:r>
                        <a:rPr lang="en-US" sz="16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Costs Survey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MRI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PET</a:t>
                      </a:r>
                      <a:b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PiB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(Only for </a:t>
                      </a:r>
                      <a:r>
                        <a:rPr lang="en-US" sz="11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PiB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at baseline)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PET-tau AV-1451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Healthy Controls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Early MCI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62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Late MCI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Dementia 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33 Grupo"/>
          <p:cNvGrpSpPr/>
          <p:nvPr/>
        </p:nvGrpSpPr>
        <p:grpSpPr>
          <a:xfrm>
            <a:off x="4171354" y="3343602"/>
            <a:ext cx="4371219" cy="2062652"/>
            <a:chOff x="4180879" y="3426276"/>
            <a:chExt cx="4371219" cy="2062652"/>
          </a:xfrm>
        </p:grpSpPr>
        <p:sp>
          <p:nvSpPr>
            <p:cNvPr id="14" name="13 Forma en L"/>
            <p:cNvSpPr/>
            <p:nvPr/>
          </p:nvSpPr>
          <p:spPr>
            <a:xfrm rot="18000000">
              <a:off x="4962026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Forma en L"/>
            <p:cNvSpPr/>
            <p:nvPr/>
          </p:nvSpPr>
          <p:spPr>
            <a:xfrm rot="18000000">
              <a:off x="5719724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Forma en L"/>
            <p:cNvSpPr/>
            <p:nvPr/>
          </p:nvSpPr>
          <p:spPr>
            <a:xfrm rot="18000000">
              <a:off x="7482306" y="347160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17 Forma en L"/>
            <p:cNvSpPr/>
            <p:nvPr/>
          </p:nvSpPr>
          <p:spPr>
            <a:xfrm rot="18000000">
              <a:off x="8406987" y="347160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18 Forma en L"/>
            <p:cNvSpPr/>
            <p:nvPr/>
          </p:nvSpPr>
          <p:spPr>
            <a:xfrm rot="18000000">
              <a:off x="4962026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19 Forma en L"/>
            <p:cNvSpPr/>
            <p:nvPr/>
          </p:nvSpPr>
          <p:spPr>
            <a:xfrm rot="18000000">
              <a:off x="5719724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21 Forma en L"/>
            <p:cNvSpPr/>
            <p:nvPr/>
          </p:nvSpPr>
          <p:spPr>
            <a:xfrm rot="18000000">
              <a:off x="7482306" y="4047672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22 Forma en L"/>
            <p:cNvSpPr/>
            <p:nvPr/>
          </p:nvSpPr>
          <p:spPr>
            <a:xfrm rot="18000000">
              <a:off x="8406987" y="4047672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23 Forma en L"/>
            <p:cNvSpPr/>
            <p:nvPr/>
          </p:nvSpPr>
          <p:spPr>
            <a:xfrm rot="18000000">
              <a:off x="4962026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24 Forma en L"/>
            <p:cNvSpPr/>
            <p:nvPr/>
          </p:nvSpPr>
          <p:spPr>
            <a:xfrm rot="18000000">
              <a:off x="5719724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26 Forma en L"/>
            <p:cNvSpPr/>
            <p:nvPr/>
          </p:nvSpPr>
          <p:spPr>
            <a:xfrm rot="18000000">
              <a:off x="7482306" y="4695744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27 Forma en L"/>
            <p:cNvSpPr/>
            <p:nvPr/>
          </p:nvSpPr>
          <p:spPr>
            <a:xfrm rot="18000000">
              <a:off x="8406987" y="4695744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28 Forma en L"/>
            <p:cNvSpPr/>
            <p:nvPr/>
          </p:nvSpPr>
          <p:spPr>
            <a:xfrm rot="18000000">
              <a:off x="4962026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29 Forma en L"/>
            <p:cNvSpPr/>
            <p:nvPr/>
          </p:nvSpPr>
          <p:spPr>
            <a:xfrm rot="18000000">
              <a:off x="5719724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31 Forma en L"/>
            <p:cNvSpPr/>
            <p:nvPr/>
          </p:nvSpPr>
          <p:spPr>
            <a:xfrm rot="18000000">
              <a:off x="7482306" y="5343816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32 Forma en L"/>
            <p:cNvSpPr/>
            <p:nvPr/>
          </p:nvSpPr>
          <p:spPr>
            <a:xfrm rot="18000000">
              <a:off x="8406987" y="5343816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34 Forma en L"/>
            <p:cNvSpPr/>
            <p:nvPr/>
          </p:nvSpPr>
          <p:spPr>
            <a:xfrm rot="18000000">
              <a:off x="4135548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35 Forma en L"/>
            <p:cNvSpPr/>
            <p:nvPr/>
          </p:nvSpPr>
          <p:spPr>
            <a:xfrm rot="18000000">
              <a:off x="4135548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36 Forma en L"/>
            <p:cNvSpPr/>
            <p:nvPr/>
          </p:nvSpPr>
          <p:spPr>
            <a:xfrm rot="18000000">
              <a:off x="4135548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37 Forma en L"/>
            <p:cNvSpPr/>
            <p:nvPr/>
          </p:nvSpPr>
          <p:spPr>
            <a:xfrm rot="18000000">
              <a:off x="4135548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1F5EA3D1-5F78-4F3D-BDDE-1E4C2ACE28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7"/>
          <a:stretch/>
        </p:blipFill>
        <p:spPr>
          <a:xfrm>
            <a:off x="4190887" y="6268410"/>
            <a:ext cx="1475981" cy="559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60-month visit Issue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75595" y="170023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Baseline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883955" y="17002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Follow-up</a:t>
            </a:r>
          </a:p>
        </p:txBody>
      </p:sp>
      <p:sp>
        <p:nvSpPr>
          <p:cNvPr id="19" name="18 Marcador de contenido"/>
          <p:cNvSpPr>
            <a:spLocks noGrp="1"/>
          </p:cNvSpPr>
          <p:nvPr>
            <p:ph idx="1"/>
          </p:nvPr>
        </p:nvSpPr>
        <p:spPr>
          <a:xfrm>
            <a:off x="454968" y="2069570"/>
            <a:ext cx="8229600" cy="2057400"/>
          </a:xfrm>
        </p:spPr>
        <p:txBody>
          <a:bodyPr>
            <a:noAutofit/>
          </a:bodyPr>
          <a:lstStyle/>
          <a:p>
            <a:r>
              <a:rPr lang="es-AR" sz="2800" dirty="0"/>
              <a:t>Tau PET </a:t>
            </a:r>
            <a:r>
              <a:rPr lang="es-AR" sz="2800" dirty="0" err="1"/>
              <a:t>was</a:t>
            </a:r>
            <a:r>
              <a:rPr lang="es-AR" sz="2800" dirty="0"/>
              <a:t> </a:t>
            </a:r>
            <a:r>
              <a:rPr lang="es-AR" sz="2800" dirty="0" err="1"/>
              <a:t>not</a:t>
            </a:r>
            <a:r>
              <a:rPr lang="es-AR" sz="2800" dirty="0"/>
              <a:t> </a:t>
            </a:r>
            <a:r>
              <a:rPr lang="es-AR" sz="2800" dirty="0" err="1"/>
              <a:t>available</a:t>
            </a:r>
            <a:r>
              <a:rPr lang="es-AR" sz="2800" dirty="0"/>
              <a:t> at </a:t>
            </a:r>
            <a:r>
              <a:rPr lang="es-AR" sz="2800" dirty="0" err="1"/>
              <a:t>the</a:t>
            </a:r>
            <a:r>
              <a:rPr lang="es-AR" sz="2800" dirty="0"/>
              <a:t> </a:t>
            </a:r>
            <a:r>
              <a:rPr lang="es-AR" sz="2800" dirty="0" err="1"/>
              <a:t>baseline</a:t>
            </a:r>
            <a:r>
              <a:rPr lang="es-AR" sz="2800" dirty="0"/>
              <a:t> </a:t>
            </a:r>
            <a:r>
              <a:rPr lang="es-AR" sz="2800" dirty="0" err="1"/>
              <a:t>visit</a:t>
            </a:r>
            <a:r>
              <a:rPr lang="es-AR" sz="2800" dirty="0"/>
              <a:t> in </a:t>
            </a:r>
            <a:r>
              <a:rPr lang="es-AR" sz="2800" dirty="0" err="1"/>
              <a:t>our</a:t>
            </a:r>
            <a:r>
              <a:rPr lang="es-AR" sz="2800" dirty="0"/>
              <a:t> </a:t>
            </a:r>
            <a:r>
              <a:rPr lang="es-AR" sz="2800" dirty="0" err="1"/>
              <a:t>cohort</a:t>
            </a:r>
            <a:r>
              <a:rPr lang="es-AR" sz="2800" dirty="0"/>
              <a:t> . </a:t>
            </a:r>
            <a:r>
              <a:rPr lang="es-AR" sz="2800" dirty="0" err="1"/>
              <a:t>It</a:t>
            </a:r>
            <a:r>
              <a:rPr lang="es-AR" sz="2800" dirty="0"/>
              <a:t> </a:t>
            </a:r>
            <a:r>
              <a:rPr lang="es-AR" sz="2800" dirty="0" err="1"/>
              <a:t>was</a:t>
            </a:r>
            <a:r>
              <a:rPr lang="es-AR" sz="2800" dirty="0"/>
              <a:t> </a:t>
            </a:r>
            <a:r>
              <a:rPr lang="es-AR" sz="2800" dirty="0" err="1"/>
              <a:t>incorporated</a:t>
            </a:r>
            <a:r>
              <a:rPr lang="es-AR" sz="2800" dirty="0"/>
              <a:t> in </a:t>
            </a:r>
            <a:r>
              <a:rPr lang="es-AR" sz="2800" dirty="0" err="1"/>
              <a:t>this</a:t>
            </a:r>
            <a:r>
              <a:rPr lang="es-AR" sz="2800" dirty="0"/>
              <a:t> </a:t>
            </a:r>
            <a:r>
              <a:rPr lang="es-AR" sz="2800" dirty="0" err="1"/>
              <a:t>visit</a:t>
            </a:r>
            <a:endParaRPr lang="es-AR" sz="2800" dirty="0"/>
          </a:p>
          <a:p>
            <a:r>
              <a:rPr lang="en-US" sz="2800" dirty="0"/>
              <a:t>Therefore, for some participants there will be a time gap of almost five years between </a:t>
            </a:r>
            <a:r>
              <a:rPr lang="en-US" sz="2800" dirty="0" err="1"/>
              <a:t>PiB</a:t>
            </a:r>
            <a:r>
              <a:rPr lang="en-US" sz="2800" dirty="0"/>
              <a:t> scan and Tau scan.</a:t>
            </a:r>
          </a:p>
          <a:p>
            <a:r>
              <a:rPr lang="en-US" sz="2800" dirty="0"/>
              <a:t>We have decided to perform a new </a:t>
            </a:r>
            <a:r>
              <a:rPr lang="en-US" sz="2800" dirty="0" err="1"/>
              <a:t>PiB</a:t>
            </a:r>
            <a:r>
              <a:rPr lang="en-US" sz="2800" dirty="0"/>
              <a:t> scan only on those participants that were </a:t>
            </a:r>
            <a:r>
              <a:rPr lang="en-US" sz="2800" dirty="0" err="1"/>
              <a:t>PiB</a:t>
            </a:r>
            <a:r>
              <a:rPr lang="en-US" sz="2800" dirty="0"/>
              <a:t>-negative at baseline.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Limitations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75595" y="170023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Baseline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883955" y="17002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Follow-up</a:t>
            </a:r>
          </a:p>
        </p:txBody>
      </p:sp>
      <p:sp>
        <p:nvSpPr>
          <p:cNvPr id="19" name="18 Marcador de contenido"/>
          <p:cNvSpPr>
            <a:spLocks noGrp="1"/>
          </p:cNvSpPr>
          <p:nvPr>
            <p:ph idx="1"/>
          </p:nvPr>
        </p:nvSpPr>
        <p:spPr>
          <a:xfrm>
            <a:off x="342900" y="1470025"/>
            <a:ext cx="8229600" cy="369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 dirty="0"/>
              <a:t>  </a:t>
            </a:r>
            <a:r>
              <a:rPr lang="en-US" sz="2400" dirty="0"/>
              <a:t>Small cohort generates difficulties in data analysis</a:t>
            </a:r>
            <a:endParaRPr lang="es-AR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18 Marcador de contenido">
            <a:extLst>
              <a:ext uri="{FF2B5EF4-FFF2-40B4-BE49-F238E27FC236}">
                <a16:creationId xmlns:a16="http://schemas.microsoft.com/office/drawing/2014/main" id="{819BCEFB-FC39-4EB6-B8F9-F27334C10C95}"/>
              </a:ext>
            </a:extLst>
          </p:cNvPr>
          <p:cNvSpPr txBox="1">
            <a:spLocks/>
          </p:cNvSpPr>
          <p:nvPr/>
        </p:nvSpPr>
        <p:spPr>
          <a:xfrm>
            <a:off x="342900" y="2360863"/>
            <a:ext cx="8229600" cy="521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A892E7A-704F-4F6D-BDA3-B5484495F502}"/>
              </a:ext>
            </a:extLst>
          </p:cNvPr>
          <p:cNvSpPr txBox="1"/>
          <p:nvPr/>
        </p:nvSpPr>
        <p:spPr>
          <a:xfrm>
            <a:off x="371950" y="1945745"/>
            <a:ext cx="844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/>
              <a:t> </a:t>
            </a:r>
            <a:r>
              <a:rPr lang="es-AR" sz="2200" dirty="0" err="1"/>
              <a:t>Initially</a:t>
            </a:r>
            <a:r>
              <a:rPr lang="es-AR" sz="2200" dirty="0"/>
              <a:t>, </a:t>
            </a:r>
            <a:r>
              <a:rPr lang="es-AR" sz="2200" dirty="0" err="1"/>
              <a:t>our</a:t>
            </a:r>
            <a:r>
              <a:rPr lang="es-AR" sz="2200" dirty="0"/>
              <a:t> </a:t>
            </a:r>
            <a:r>
              <a:rPr lang="es-AR" sz="2200" dirty="0" err="1"/>
              <a:t>intention</a:t>
            </a:r>
            <a:r>
              <a:rPr lang="es-AR" sz="2200" dirty="0"/>
              <a:t> </a:t>
            </a:r>
            <a:r>
              <a:rPr lang="es-AR" sz="2200" dirty="0" err="1"/>
              <a:t>was</a:t>
            </a:r>
            <a:r>
              <a:rPr lang="es-AR" sz="2200" dirty="0"/>
              <a:t> </a:t>
            </a:r>
            <a:r>
              <a:rPr lang="es-AR" sz="2200" dirty="0" err="1"/>
              <a:t>to</a:t>
            </a:r>
            <a:r>
              <a:rPr lang="es-AR" sz="2200" dirty="0"/>
              <a:t> </a:t>
            </a:r>
            <a:r>
              <a:rPr lang="es-AR" sz="2200" dirty="0" err="1"/>
              <a:t>apply</a:t>
            </a:r>
            <a:r>
              <a:rPr lang="es-AR" sz="2200" dirty="0"/>
              <a:t> </a:t>
            </a:r>
            <a:r>
              <a:rPr lang="es-AR" sz="2200" dirty="0" err="1"/>
              <a:t>for</a:t>
            </a:r>
            <a:r>
              <a:rPr lang="es-AR" sz="2200" dirty="0"/>
              <a:t> </a:t>
            </a:r>
            <a:r>
              <a:rPr lang="es-AR" sz="2200" dirty="0" err="1"/>
              <a:t>grants</a:t>
            </a:r>
            <a:r>
              <a:rPr lang="es-AR" sz="2200" dirty="0"/>
              <a:t> </a:t>
            </a:r>
            <a:r>
              <a:rPr lang="es-AR" sz="2200" dirty="0" err="1"/>
              <a:t>to</a:t>
            </a:r>
            <a:r>
              <a:rPr lang="es-AR" sz="2200" dirty="0"/>
              <a:t> </a:t>
            </a:r>
            <a:r>
              <a:rPr lang="es-AR" sz="2200" dirty="0" err="1"/>
              <a:t>increase</a:t>
            </a:r>
            <a:r>
              <a:rPr lang="es-AR" sz="2200" dirty="0"/>
              <a:t> </a:t>
            </a:r>
            <a:r>
              <a:rPr lang="es-AR" sz="2200" dirty="0" err="1"/>
              <a:t>cohort</a:t>
            </a:r>
            <a:r>
              <a:rPr lang="es-AR" sz="2200" dirty="0"/>
              <a:t> </a:t>
            </a:r>
            <a:r>
              <a:rPr lang="es-AR" sz="2200" dirty="0" err="1"/>
              <a:t>number</a:t>
            </a:r>
            <a:r>
              <a:rPr lang="es-AR" sz="2200" dirty="0"/>
              <a:t>, </a:t>
            </a:r>
            <a:r>
              <a:rPr lang="es-AR" sz="2200" dirty="0" err="1"/>
              <a:t>but</a:t>
            </a:r>
            <a:r>
              <a:rPr lang="es-AR" sz="2200" dirty="0"/>
              <a:t>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D9436-8052-403C-AA54-7750322AEFD1}"/>
              </a:ext>
            </a:extLst>
          </p:cNvPr>
          <p:cNvSpPr txBox="1"/>
          <p:nvPr/>
        </p:nvSpPr>
        <p:spPr>
          <a:xfrm>
            <a:off x="912721" y="2498648"/>
            <a:ext cx="7750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err="1"/>
              <a:t>Available</a:t>
            </a:r>
            <a:r>
              <a:rPr lang="es-AR" sz="2200" dirty="0"/>
              <a:t> </a:t>
            </a:r>
            <a:r>
              <a:rPr lang="es-AR" sz="2200" dirty="0" err="1"/>
              <a:t>grants</a:t>
            </a:r>
            <a:r>
              <a:rPr lang="es-AR" sz="2200" dirty="0"/>
              <a:t>  </a:t>
            </a:r>
            <a:r>
              <a:rPr lang="es-AR" sz="2200" dirty="0" err="1"/>
              <a:t>contemplate</a:t>
            </a:r>
            <a:r>
              <a:rPr lang="es-AR" sz="2200" dirty="0"/>
              <a:t> </a:t>
            </a:r>
            <a:r>
              <a:rPr lang="es-AR" sz="2200" dirty="0" err="1"/>
              <a:t>incorporation</a:t>
            </a:r>
            <a:r>
              <a:rPr lang="es-AR" sz="2200" dirty="0"/>
              <a:t> </a:t>
            </a:r>
            <a:r>
              <a:rPr lang="es-AR" sz="2200" dirty="0" err="1"/>
              <a:t>of</a:t>
            </a:r>
            <a:r>
              <a:rPr lang="es-AR" sz="2200" dirty="0"/>
              <a:t> </a:t>
            </a:r>
            <a:r>
              <a:rPr lang="es-AR" sz="2200" dirty="0" err="1"/>
              <a:t>preventive</a:t>
            </a:r>
            <a:r>
              <a:rPr lang="es-AR" sz="2200" dirty="0"/>
              <a:t> </a:t>
            </a:r>
            <a:r>
              <a:rPr lang="es-AR" sz="2200" dirty="0" err="1"/>
              <a:t>interventions</a:t>
            </a:r>
            <a:r>
              <a:rPr lang="es-AR" sz="2200" dirty="0"/>
              <a:t>. </a:t>
            </a:r>
            <a:r>
              <a:rPr lang="es-AR" sz="2200" dirty="0" err="1"/>
              <a:t>Also</a:t>
            </a:r>
            <a:r>
              <a:rPr lang="es-AR" sz="2200" dirty="0"/>
              <a:t>, </a:t>
            </a:r>
            <a:r>
              <a:rPr lang="es-AR" sz="2200" dirty="0" err="1"/>
              <a:t>these</a:t>
            </a:r>
            <a:r>
              <a:rPr lang="es-AR" sz="2200" dirty="0"/>
              <a:t> </a:t>
            </a:r>
            <a:r>
              <a:rPr lang="es-AR" sz="2200" dirty="0" err="1"/>
              <a:t>grants</a:t>
            </a:r>
            <a:r>
              <a:rPr lang="es-AR" sz="2200" dirty="0"/>
              <a:t> are </a:t>
            </a:r>
            <a:r>
              <a:rPr lang="es-AR" sz="2200" dirty="0" err="1"/>
              <a:t>not</a:t>
            </a:r>
            <a:r>
              <a:rPr lang="es-AR" sz="2200" dirty="0"/>
              <a:t> </a:t>
            </a:r>
            <a:r>
              <a:rPr lang="es-AR" sz="2200" dirty="0" err="1"/>
              <a:t>sufficient</a:t>
            </a:r>
            <a:r>
              <a:rPr lang="es-AR" sz="2200" dirty="0"/>
              <a:t> </a:t>
            </a:r>
            <a:r>
              <a:rPr lang="es-AR" sz="2200" dirty="0" err="1"/>
              <a:t>for</a:t>
            </a:r>
            <a:r>
              <a:rPr lang="es-AR" sz="2200" dirty="0"/>
              <a:t> “</a:t>
            </a:r>
            <a:r>
              <a:rPr lang="es-AR" sz="2200" dirty="0" err="1"/>
              <a:t>omics</a:t>
            </a:r>
            <a:r>
              <a:rPr lang="es-AR" sz="2200" dirty="0"/>
              <a:t>” </a:t>
            </a:r>
            <a:r>
              <a:rPr lang="es-AR" sz="2200" dirty="0" err="1"/>
              <a:t>analyses</a:t>
            </a:r>
            <a:endParaRPr lang="es-AR" sz="2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66EA402-9FED-4CF7-A588-9E25230C008B}"/>
              </a:ext>
            </a:extLst>
          </p:cNvPr>
          <p:cNvSpPr txBox="1"/>
          <p:nvPr/>
        </p:nvSpPr>
        <p:spPr>
          <a:xfrm>
            <a:off x="875906" y="3686446"/>
            <a:ext cx="7310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err="1"/>
              <a:t>From</a:t>
            </a:r>
            <a:r>
              <a:rPr lang="es-AR" sz="2200" dirty="0"/>
              <a:t> </a:t>
            </a:r>
            <a:r>
              <a:rPr lang="es-AR" sz="2200" dirty="0" err="1"/>
              <a:t>the</a:t>
            </a:r>
            <a:r>
              <a:rPr lang="es-AR" sz="2200" dirty="0"/>
              <a:t> </a:t>
            </a:r>
            <a:r>
              <a:rPr lang="es-AR" sz="2200" dirty="0" err="1"/>
              <a:t>participant’s</a:t>
            </a:r>
            <a:r>
              <a:rPr lang="es-AR" sz="2200" dirty="0"/>
              <a:t> </a:t>
            </a:r>
            <a:r>
              <a:rPr lang="es-AR" sz="2200" dirty="0" err="1"/>
              <a:t>standpoint</a:t>
            </a:r>
            <a:r>
              <a:rPr lang="es-AR" sz="2200" dirty="0"/>
              <a:t>: </a:t>
            </a:r>
            <a:r>
              <a:rPr lang="es-AR" sz="2200" dirty="0" err="1"/>
              <a:t>they</a:t>
            </a:r>
            <a:r>
              <a:rPr lang="es-AR" sz="2200" dirty="0"/>
              <a:t> </a:t>
            </a:r>
            <a:r>
              <a:rPr lang="es-AR" sz="2200" dirty="0" err="1"/>
              <a:t>manifest</a:t>
            </a:r>
            <a:r>
              <a:rPr lang="es-AR" sz="2200" dirty="0"/>
              <a:t> </a:t>
            </a:r>
            <a:r>
              <a:rPr lang="es-AR" sz="2200" dirty="0" err="1"/>
              <a:t>less</a:t>
            </a:r>
            <a:r>
              <a:rPr lang="es-AR" sz="2200" dirty="0"/>
              <a:t> </a:t>
            </a:r>
            <a:r>
              <a:rPr lang="es-AR" sz="2200" dirty="0" err="1"/>
              <a:t>enthusiasm</a:t>
            </a:r>
            <a:r>
              <a:rPr lang="es-AR" sz="2200" dirty="0"/>
              <a:t> </a:t>
            </a:r>
            <a:r>
              <a:rPr lang="es-AR" sz="2200" dirty="0" err="1"/>
              <a:t>to</a:t>
            </a:r>
            <a:r>
              <a:rPr lang="es-AR" sz="2200" dirty="0"/>
              <a:t> </a:t>
            </a:r>
            <a:r>
              <a:rPr lang="es-AR" sz="2200" dirty="0" err="1"/>
              <a:t>participate</a:t>
            </a:r>
            <a:r>
              <a:rPr lang="es-AR" sz="2200" dirty="0"/>
              <a:t>, </a:t>
            </a:r>
            <a:r>
              <a:rPr lang="es-AR" sz="2200" dirty="0" err="1"/>
              <a:t>especially</a:t>
            </a:r>
            <a:r>
              <a:rPr lang="es-AR" sz="2200" dirty="0"/>
              <a:t> </a:t>
            </a:r>
            <a:r>
              <a:rPr lang="es-AR" sz="2200" dirty="0" err="1"/>
              <a:t>of</a:t>
            </a:r>
            <a:r>
              <a:rPr lang="es-AR" sz="2200" dirty="0"/>
              <a:t> </a:t>
            </a:r>
            <a:r>
              <a:rPr lang="es-AR" sz="2200" dirty="0" err="1"/>
              <a:t>they</a:t>
            </a:r>
            <a:r>
              <a:rPr lang="es-AR" sz="2200" dirty="0"/>
              <a:t> are </a:t>
            </a:r>
            <a:r>
              <a:rPr lang="es-AR" sz="2200" dirty="0" err="1"/>
              <a:t>already</a:t>
            </a:r>
            <a:r>
              <a:rPr lang="es-AR" sz="2200" dirty="0"/>
              <a:t> </a:t>
            </a:r>
            <a:r>
              <a:rPr lang="es-AR" sz="2200" dirty="0" err="1"/>
              <a:t>symptomatic</a:t>
            </a:r>
            <a:endParaRPr lang="es-AR" sz="2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D48DF28-55D3-41B8-8B33-21A2792981FE}"/>
              </a:ext>
            </a:extLst>
          </p:cNvPr>
          <p:cNvSpPr txBox="1"/>
          <p:nvPr/>
        </p:nvSpPr>
        <p:spPr>
          <a:xfrm>
            <a:off x="875906" y="4812930"/>
            <a:ext cx="7696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err="1"/>
              <a:t>We</a:t>
            </a:r>
            <a:r>
              <a:rPr lang="es-AR" sz="2200" dirty="0"/>
              <a:t> </a:t>
            </a:r>
            <a:r>
              <a:rPr lang="es-AR" sz="2200" dirty="0" err="1"/>
              <a:t>have</a:t>
            </a:r>
            <a:r>
              <a:rPr lang="es-AR" sz="2200" dirty="0"/>
              <a:t> </a:t>
            </a:r>
            <a:r>
              <a:rPr lang="es-AR" sz="2200" dirty="0" err="1"/>
              <a:t>not</a:t>
            </a:r>
            <a:r>
              <a:rPr lang="es-AR" sz="2200" dirty="0"/>
              <a:t> </a:t>
            </a:r>
            <a:r>
              <a:rPr lang="es-AR" sz="2200" dirty="0" err="1"/>
              <a:t>been</a:t>
            </a:r>
            <a:r>
              <a:rPr lang="es-AR" sz="2200" dirty="0"/>
              <a:t> </a:t>
            </a:r>
            <a:r>
              <a:rPr lang="es-AR" sz="2200" dirty="0" err="1"/>
              <a:t>able</a:t>
            </a:r>
            <a:r>
              <a:rPr lang="es-AR" sz="2200" dirty="0"/>
              <a:t> </a:t>
            </a:r>
            <a:r>
              <a:rPr lang="es-AR" sz="2200" dirty="0" err="1"/>
              <a:t>to</a:t>
            </a:r>
            <a:r>
              <a:rPr lang="es-AR" sz="2200" dirty="0"/>
              <a:t> </a:t>
            </a:r>
            <a:r>
              <a:rPr lang="es-AR" sz="2200" dirty="0" err="1"/>
              <a:t>convince</a:t>
            </a:r>
            <a:r>
              <a:rPr lang="es-AR" sz="2200" dirty="0"/>
              <a:t> </a:t>
            </a:r>
            <a:r>
              <a:rPr lang="es-AR" sz="2200" dirty="0" err="1"/>
              <a:t>other</a:t>
            </a:r>
            <a:r>
              <a:rPr lang="es-AR" sz="2200" dirty="0"/>
              <a:t> </a:t>
            </a:r>
            <a:r>
              <a:rPr lang="es-AR" sz="2200" dirty="0" err="1"/>
              <a:t>Latin</a:t>
            </a:r>
            <a:r>
              <a:rPr lang="es-AR" sz="2200" dirty="0"/>
              <a:t> American centers </a:t>
            </a:r>
            <a:r>
              <a:rPr lang="es-AR" sz="2200" dirty="0" err="1"/>
              <a:t>to</a:t>
            </a:r>
            <a:r>
              <a:rPr lang="es-AR" sz="2200" dirty="0"/>
              <a:t> </a:t>
            </a:r>
            <a:r>
              <a:rPr lang="es-AR" sz="2200" dirty="0" err="1"/>
              <a:t>participate</a:t>
            </a:r>
            <a:r>
              <a:rPr lang="es-AR" sz="2200" dirty="0"/>
              <a:t> in </a:t>
            </a:r>
            <a:r>
              <a:rPr lang="es-AR" sz="2200" dirty="0" err="1"/>
              <a:t>order</a:t>
            </a:r>
            <a:r>
              <a:rPr lang="es-AR" sz="2200" dirty="0"/>
              <a:t> </a:t>
            </a:r>
            <a:r>
              <a:rPr lang="es-AR" sz="2200" dirty="0" err="1"/>
              <a:t>to</a:t>
            </a:r>
            <a:r>
              <a:rPr lang="es-AR" sz="2200" dirty="0"/>
              <a:t> share </a:t>
            </a:r>
            <a:r>
              <a:rPr lang="es-AR" sz="2200" dirty="0" err="1"/>
              <a:t>efforts</a:t>
            </a:r>
            <a:endParaRPr lang="es-AR" sz="22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04F4CF0-5BAD-471F-84F1-1DE737642EE0}"/>
              </a:ext>
            </a:extLst>
          </p:cNvPr>
          <p:cNvGrpSpPr/>
          <p:nvPr/>
        </p:nvGrpSpPr>
        <p:grpSpPr>
          <a:xfrm>
            <a:off x="956966" y="5755534"/>
            <a:ext cx="8040548" cy="559714"/>
            <a:chOff x="705244" y="5476221"/>
            <a:chExt cx="7781925" cy="559714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62FD3B7-A721-4F2D-9F52-2FD95E071370}"/>
                </a:ext>
              </a:extLst>
            </p:cNvPr>
            <p:cNvSpPr txBox="1"/>
            <p:nvPr/>
          </p:nvSpPr>
          <p:spPr>
            <a:xfrm>
              <a:off x="705244" y="5556023"/>
              <a:ext cx="7781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/>
                <a:t>has </a:t>
              </a:r>
              <a:r>
                <a:rPr lang="es-AR" sz="2000" dirty="0" err="1"/>
                <a:t>funded</a:t>
              </a:r>
              <a:r>
                <a:rPr lang="es-AR" sz="2000" dirty="0"/>
                <a:t> </a:t>
              </a:r>
              <a:r>
                <a:rPr lang="es-AR" sz="2000" dirty="0" err="1"/>
                <a:t>this</a:t>
              </a:r>
              <a:r>
                <a:rPr lang="es-AR" sz="2000" dirty="0"/>
                <a:t> </a:t>
              </a:r>
              <a:r>
                <a:rPr lang="es-AR" sz="2000" dirty="0" err="1"/>
                <a:t>study</a:t>
              </a:r>
              <a:r>
                <a:rPr lang="es-AR" sz="2000" dirty="0"/>
                <a:t> </a:t>
              </a:r>
              <a:r>
                <a:rPr lang="es-AR" sz="2000" dirty="0" err="1"/>
                <a:t>completely</a:t>
              </a:r>
              <a:endParaRPr lang="es-AR" sz="1200" dirty="0"/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0A08965-9AE7-4053-87E6-D90C56CE2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517"/>
            <a:stretch/>
          </p:blipFill>
          <p:spPr>
            <a:xfrm>
              <a:off x="1329700" y="5476221"/>
              <a:ext cx="1475981" cy="559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5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Future directions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75595" y="170023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Baseline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883955" y="17002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Follow-up</a:t>
            </a:r>
          </a:p>
        </p:txBody>
      </p:sp>
      <p:sp>
        <p:nvSpPr>
          <p:cNvPr id="10" name="18 Marcador de contenido">
            <a:extLst>
              <a:ext uri="{FF2B5EF4-FFF2-40B4-BE49-F238E27FC236}">
                <a16:creationId xmlns:a16="http://schemas.microsoft.com/office/drawing/2014/main" id="{819BCEFB-FC39-4EB6-B8F9-F27334C10C95}"/>
              </a:ext>
            </a:extLst>
          </p:cNvPr>
          <p:cNvSpPr txBox="1">
            <a:spLocks/>
          </p:cNvSpPr>
          <p:nvPr/>
        </p:nvSpPr>
        <p:spPr>
          <a:xfrm>
            <a:off x="342900" y="2360863"/>
            <a:ext cx="8229600" cy="521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A892E7A-704F-4F6D-BDA3-B5484495F502}"/>
              </a:ext>
            </a:extLst>
          </p:cNvPr>
          <p:cNvSpPr txBox="1"/>
          <p:nvPr/>
        </p:nvSpPr>
        <p:spPr>
          <a:xfrm>
            <a:off x="440845" y="1546350"/>
            <a:ext cx="778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/>
              <a:t>We</a:t>
            </a:r>
            <a:r>
              <a:rPr lang="es-AR" sz="2400" dirty="0"/>
              <a:t> </a:t>
            </a:r>
            <a:r>
              <a:rPr lang="es-AR" sz="2400" dirty="0" err="1"/>
              <a:t>will</a:t>
            </a:r>
            <a:r>
              <a:rPr lang="es-AR" sz="2400" dirty="0"/>
              <a:t> complete </a:t>
            </a:r>
            <a:r>
              <a:rPr lang="es-AR" sz="2400" dirty="0" err="1"/>
              <a:t>the</a:t>
            </a:r>
            <a:r>
              <a:rPr lang="es-AR" sz="2400" dirty="0"/>
              <a:t> 60-month </a:t>
            </a:r>
            <a:r>
              <a:rPr lang="es-AR" sz="2400" dirty="0" err="1"/>
              <a:t>visit</a:t>
            </a:r>
            <a:r>
              <a:rPr lang="es-AR" sz="2400" dirty="0"/>
              <a:t> (</a:t>
            </a:r>
            <a:r>
              <a:rPr lang="es-AR" sz="2400" dirty="0" err="1"/>
              <a:t>estimated</a:t>
            </a:r>
            <a:r>
              <a:rPr lang="es-AR" sz="2400" dirty="0"/>
              <a:t> 1 more </a:t>
            </a:r>
            <a:r>
              <a:rPr lang="es-AR" sz="2400" dirty="0" err="1"/>
              <a:t>year</a:t>
            </a:r>
            <a:r>
              <a:rPr lang="es-AR" sz="2400" dirty="0"/>
              <a:t>)</a:t>
            </a:r>
            <a:endParaRPr lang="es-AR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3D3EB2-CCA6-4EC5-8B26-F498704ADAE5}"/>
              </a:ext>
            </a:extLst>
          </p:cNvPr>
          <p:cNvSpPr txBox="1"/>
          <p:nvPr/>
        </p:nvSpPr>
        <p:spPr>
          <a:xfrm>
            <a:off x="440845" y="2100515"/>
            <a:ext cx="778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Data </a:t>
            </a:r>
            <a:r>
              <a:rPr lang="es-AR" sz="2400" dirty="0" err="1"/>
              <a:t>analysis</a:t>
            </a:r>
            <a:r>
              <a:rPr lang="es-AR" sz="2400" dirty="0"/>
              <a:t> </a:t>
            </a:r>
            <a:r>
              <a:rPr lang="es-AR" sz="2400" dirty="0" err="1"/>
              <a:t>will</a:t>
            </a:r>
            <a:r>
              <a:rPr lang="es-AR" sz="2400" dirty="0"/>
              <a:t> </a:t>
            </a:r>
            <a:r>
              <a:rPr lang="es-AR" sz="2400" dirty="0" err="1"/>
              <a:t>take</a:t>
            </a:r>
            <a:r>
              <a:rPr lang="es-AR" sz="2400" dirty="0"/>
              <a:t> a </a:t>
            </a:r>
            <a:r>
              <a:rPr lang="es-AR" sz="2400" dirty="0" err="1"/>
              <a:t>further</a:t>
            </a:r>
            <a:r>
              <a:rPr lang="es-AR" sz="2400" dirty="0"/>
              <a:t> </a:t>
            </a:r>
            <a:r>
              <a:rPr lang="es-AR" sz="2400" dirty="0" err="1"/>
              <a:t>year</a:t>
            </a:r>
            <a:endParaRPr lang="es-AR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E461A6-4F60-4749-9452-F195C69387AC}"/>
              </a:ext>
            </a:extLst>
          </p:cNvPr>
          <p:cNvSpPr txBox="1"/>
          <p:nvPr/>
        </p:nvSpPr>
        <p:spPr>
          <a:xfrm>
            <a:off x="440844" y="2699417"/>
            <a:ext cx="778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/>
              <a:t>For</a:t>
            </a:r>
            <a:r>
              <a:rPr lang="es-AR" sz="2400" dirty="0"/>
              <a:t> </a:t>
            </a:r>
            <a:r>
              <a:rPr lang="es-AR" sz="2400" dirty="0" err="1"/>
              <a:t>now</a:t>
            </a:r>
            <a:r>
              <a:rPr lang="es-AR" sz="2400" dirty="0"/>
              <a:t>, </a:t>
            </a:r>
            <a:r>
              <a:rPr lang="es-AR" sz="2400" dirty="0" err="1"/>
              <a:t>we</a:t>
            </a:r>
            <a:r>
              <a:rPr lang="es-AR" sz="2400" dirty="0"/>
              <a:t> do </a:t>
            </a:r>
            <a:r>
              <a:rPr lang="es-AR" sz="2400" dirty="0" err="1"/>
              <a:t>not</a:t>
            </a:r>
            <a:r>
              <a:rPr lang="es-AR" sz="2400" dirty="0"/>
              <a:t> </a:t>
            </a:r>
            <a:r>
              <a:rPr lang="es-AR" sz="2400" dirty="0" err="1"/>
              <a:t>anticipate</a:t>
            </a:r>
            <a:r>
              <a:rPr lang="es-AR" sz="2400" dirty="0"/>
              <a:t> </a:t>
            </a:r>
            <a:r>
              <a:rPr lang="es-AR" sz="2400" dirty="0" err="1"/>
              <a:t>to</a:t>
            </a:r>
            <a:r>
              <a:rPr lang="es-AR" sz="2400" dirty="0"/>
              <a:t> </a:t>
            </a:r>
            <a:r>
              <a:rPr lang="es-AR" sz="2400" dirty="0" err="1"/>
              <a:t>extend</a:t>
            </a:r>
            <a:r>
              <a:rPr lang="es-AR" sz="2400" dirty="0"/>
              <a:t> </a:t>
            </a:r>
            <a:r>
              <a:rPr lang="es-AR" sz="2400" dirty="0" err="1"/>
              <a:t>the</a:t>
            </a:r>
            <a:r>
              <a:rPr lang="es-AR" sz="2400" dirty="0"/>
              <a:t> </a:t>
            </a:r>
            <a:r>
              <a:rPr lang="es-AR" sz="2400" dirty="0" err="1"/>
              <a:t>protocol</a:t>
            </a:r>
            <a:r>
              <a:rPr lang="es-AR" sz="2400" dirty="0"/>
              <a:t> </a:t>
            </a:r>
            <a:r>
              <a:rPr lang="es-AR" sz="2400" dirty="0" err="1"/>
              <a:t>further</a:t>
            </a:r>
            <a:endParaRPr lang="es-AR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781CC7-4174-4F2A-8D9C-12E6220C36FB}"/>
              </a:ext>
            </a:extLst>
          </p:cNvPr>
          <p:cNvSpPr txBox="1"/>
          <p:nvPr/>
        </p:nvSpPr>
        <p:spPr>
          <a:xfrm>
            <a:off x="440844" y="3313760"/>
            <a:ext cx="778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/>
              <a:t>Based</a:t>
            </a:r>
            <a:r>
              <a:rPr lang="es-AR" sz="2400" dirty="0"/>
              <a:t> </a:t>
            </a:r>
            <a:r>
              <a:rPr lang="es-AR" sz="2400" dirty="0" err="1"/>
              <a:t>on</a:t>
            </a:r>
            <a:r>
              <a:rPr lang="es-AR" sz="2400" dirty="0"/>
              <a:t> </a:t>
            </a:r>
            <a:r>
              <a:rPr lang="es-AR" sz="2400" dirty="0" err="1"/>
              <a:t>the</a:t>
            </a:r>
            <a:r>
              <a:rPr lang="es-AR" sz="2400" dirty="0"/>
              <a:t> </a:t>
            </a:r>
            <a:r>
              <a:rPr lang="es-AR" sz="2400" dirty="0" err="1"/>
              <a:t>limitations</a:t>
            </a:r>
            <a:r>
              <a:rPr lang="es-AR" sz="2400" dirty="0"/>
              <a:t>, </a:t>
            </a:r>
            <a:r>
              <a:rPr lang="es-AR" sz="2400" dirty="0" err="1"/>
              <a:t>it</a:t>
            </a:r>
            <a:r>
              <a:rPr lang="es-AR" sz="2400" dirty="0"/>
              <a:t> </a:t>
            </a:r>
            <a:r>
              <a:rPr lang="es-AR" sz="2400" dirty="0" err="1"/>
              <a:t>would</a:t>
            </a:r>
            <a:r>
              <a:rPr lang="es-AR" sz="2400" dirty="0"/>
              <a:t> be more </a:t>
            </a:r>
            <a:r>
              <a:rPr lang="es-AR" sz="2400" dirty="0" err="1"/>
              <a:t>feasible</a:t>
            </a:r>
            <a:r>
              <a:rPr lang="es-AR" sz="2400" dirty="0"/>
              <a:t> </a:t>
            </a:r>
            <a:r>
              <a:rPr lang="es-AR" sz="2400" dirty="0" err="1"/>
              <a:t>to</a:t>
            </a:r>
            <a:r>
              <a:rPr lang="es-AR" sz="2400" dirty="0"/>
              <a:t> </a:t>
            </a:r>
            <a:r>
              <a:rPr lang="es-AR" sz="2400" dirty="0" err="1"/>
              <a:t>apply</a:t>
            </a:r>
            <a:r>
              <a:rPr lang="es-AR" sz="2400" dirty="0"/>
              <a:t> </a:t>
            </a:r>
            <a:r>
              <a:rPr lang="es-AR" sz="2400" dirty="0" err="1"/>
              <a:t>to</a:t>
            </a:r>
            <a:r>
              <a:rPr lang="es-AR" sz="2400"/>
              <a:t> preclinical</a:t>
            </a:r>
            <a:r>
              <a:rPr lang="es-AR" sz="2400" dirty="0"/>
              <a:t> </a:t>
            </a:r>
            <a:r>
              <a:rPr lang="es-AR" sz="2400" dirty="0" err="1"/>
              <a:t>intervention-based</a:t>
            </a:r>
            <a:r>
              <a:rPr lang="es-AR" sz="2400" dirty="0"/>
              <a:t> </a:t>
            </a:r>
            <a:r>
              <a:rPr lang="es-AR" sz="2400" dirty="0" err="1"/>
              <a:t>grants</a:t>
            </a:r>
            <a:endParaRPr lang="es-AR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BE4F41F-E5EB-4F9F-9436-DC17CCA3006E}"/>
              </a:ext>
            </a:extLst>
          </p:cNvPr>
          <p:cNvSpPr txBox="1"/>
          <p:nvPr/>
        </p:nvSpPr>
        <p:spPr>
          <a:xfrm>
            <a:off x="1362075" y="4209405"/>
            <a:ext cx="77819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/>
              <a:t>Arg</a:t>
            </a:r>
            <a:r>
              <a:rPr lang="es-AR" sz="2400" dirty="0"/>
              <a:t>-ADNI </a:t>
            </a:r>
            <a:r>
              <a:rPr lang="es-AR" sz="2400" dirty="0" err="1"/>
              <a:t>group</a:t>
            </a:r>
            <a:r>
              <a:rPr lang="es-AR" sz="2400" dirty="0"/>
              <a:t> </a:t>
            </a:r>
            <a:r>
              <a:rPr lang="es-AR" sz="2400" dirty="0" err="1"/>
              <a:t>will</a:t>
            </a:r>
            <a:r>
              <a:rPr lang="es-AR" sz="2400" dirty="0"/>
              <a:t> </a:t>
            </a:r>
            <a:r>
              <a:rPr lang="es-AR" sz="2400" dirty="0" err="1"/>
              <a:t>participate</a:t>
            </a:r>
            <a:r>
              <a:rPr lang="es-AR" sz="2400" dirty="0"/>
              <a:t> in FINGER meeting, AA LATAM </a:t>
            </a:r>
            <a:r>
              <a:rPr lang="es-AR" sz="2400" dirty="0" err="1"/>
              <a:t>Face</a:t>
            </a:r>
            <a:r>
              <a:rPr lang="es-AR" sz="2400" dirty="0"/>
              <a:t> </a:t>
            </a:r>
            <a:r>
              <a:rPr lang="es-AR" sz="2400" dirty="0" err="1"/>
              <a:t>to</a:t>
            </a:r>
            <a:r>
              <a:rPr lang="es-AR" sz="2400" dirty="0"/>
              <a:t> </a:t>
            </a:r>
            <a:r>
              <a:rPr lang="es-AR" sz="2400" dirty="0" err="1"/>
              <a:t>Face</a:t>
            </a:r>
            <a:r>
              <a:rPr lang="es-AR" sz="2400" dirty="0"/>
              <a:t> and Alzheimer </a:t>
            </a:r>
            <a:r>
              <a:rPr lang="es-AR" sz="2400" dirty="0" err="1"/>
              <a:t>Prevention</a:t>
            </a:r>
            <a:r>
              <a:rPr lang="es-AR" sz="2400" dirty="0"/>
              <a:t> </a:t>
            </a:r>
            <a:r>
              <a:rPr lang="es-AR" sz="2400" dirty="0" err="1"/>
              <a:t>Initiative</a:t>
            </a:r>
            <a:r>
              <a:rPr lang="es-AR" sz="2400" dirty="0"/>
              <a:t> </a:t>
            </a:r>
            <a:r>
              <a:rPr lang="es-AR" sz="2400" dirty="0" err="1"/>
              <a:t>during</a:t>
            </a:r>
            <a:r>
              <a:rPr lang="es-AR" sz="2400" dirty="0"/>
              <a:t> </a:t>
            </a:r>
            <a:r>
              <a:rPr lang="es-AR" sz="2400" dirty="0" err="1"/>
              <a:t>this</a:t>
            </a:r>
            <a:r>
              <a:rPr lang="es-AR" sz="2400" dirty="0"/>
              <a:t> meeting</a:t>
            </a:r>
            <a:endParaRPr lang="es-AR" sz="1400" dirty="0"/>
          </a:p>
          <a:p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79104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we have learned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F34AAA-E416-4CF8-886F-66350A040340}"/>
              </a:ext>
            </a:extLst>
          </p:cNvPr>
          <p:cNvSpPr txBox="1"/>
          <p:nvPr/>
        </p:nvSpPr>
        <p:spPr>
          <a:xfrm>
            <a:off x="544080" y="1660328"/>
            <a:ext cx="778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ADNI </a:t>
            </a:r>
            <a:r>
              <a:rPr lang="es-AR" sz="2400" dirty="0" err="1"/>
              <a:t>served</a:t>
            </a:r>
            <a:r>
              <a:rPr lang="es-AR" sz="2400" dirty="0"/>
              <a:t> as a </a:t>
            </a:r>
            <a:r>
              <a:rPr lang="es-AR" sz="2400" dirty="0" err="1"/>
              <a:t>model</a:t>
            </a:r>
            <a:r>
              <a:rPr lang="es-AR" sz="2400" dirty="0"/>
              <a:t> </a:t>
            </a:r>
            <a:r>
              <a:rPr lang="es-AR" sz="2400" dirty="0" err="1"/>
              <a:t>of</a:t>
            </a:r>
            <a:r>
              <a:rPr lang="es-AR" sz="2400" dirty="0"/>
              <a:t> </a:t>
            </a:r>
            <a:r>
              <a:rPr lang="es-AR" sz="2400" dirty="0" err="1"/>
              <a:t>how</a:t>
            </a:r>
            <a:r>
              <a:rPr lang="es-AR" sz="2400" dirty="0"/>
              <a:t> </a:t>
            </a:r>
            <a:r>
              <a:rPr lang="es-AR" sz="2400" dirty="0" err="1"/>
              <a:t>other</a:t>
            </a:r>
            <a:r>
              <a:rPr lang="es-AR" sz="2400" dirty="0"/>
              <a:t> similar </a:t>
            </a:r>
            <a:r>
              <a:rPr lang="es-AR" sz="2400" dirty="0" err="1"/>
              <a:t>initiatives</a:t>
            </a:r>
            <a:r>
              <a:rPr lang="es-AR" sz="2400" dirty="0"/>
              <a:t> </a:t>
            </a:r>
            <a:r>
              <a:rPr lang="es-AR" sz="2400" dirty="0" err="1"/>
              <a:t>should</a:t>
            </a:r>
            <a:r>
              <a:rPr lang="es-AR" sz="2400" dirty="0"/>
              <a:t> be </a:t>
            </a:r>
            <a:r>
              <a:rPr lang="es-AR" sz="2400" dirty="0" err="1"/>
              <a:t>implemented</a:t>
            </a:r>
            <a:r>
              <a:rPr lang="es-AR" sz="2400" dirty="0"/>
              <a:t> and </a:t>
            </a:r>
            <a:r>
              <a:rPr lang="es-AR" sz="2400" dirty="0" err="1"/>
              <a:t>standarized</a:t>
            </a:r>
            <a:r>
              <a:rPr lang="es-AR" sz="2400" dirty="0"/>
              <a:t> in </a:t>
            </a:r>
            <a:r>
              <a:rPr lang="es-AR" sz="2400" dirty="0" err="1"/>
              <a:t>our</a:t>
            </a:r>
            <a:r>
              <a:rPr lang="es-AR" sz="2400" dirty="0"/>
              <a:t> </a:t>
            </a:r>
            <a:r>
              <a:rPr lang="es-AR" sz="2400" dirty="0" err="1"/>
              <a:t>institution</a:t>
            </a:r>
            <a:endParaRPr lang="es-AR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62B1F9-A0D0-4470-8A13-930035E88B59}"/>
              </a:ext>
            </a:extLst>
          </p:cNvPr>
          <p:cNvSpPr txBox="1"/>
          <p:nvPr/>
        </p:nvSpPr>
        <p:spPr>
          <a:xfrm>
            <a:off x="544079" y="4108003"/>
            <a:ext cx="778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/>
              <a:t>Administration</a:t>
            </a:r>
            <a:r>
              <a:rPr lang="es-AR" sz="2400" dirty="0"/>
              <a:t> </a:t>
            </a:r>
            <a:r>
              <a:rPr lang="es-AR" sz="2400" dirty="0" err="1"/>
              <a:t>of</a:t>
            </a:r>
            <a:r>
              <a:rPr lang="es-AR" sz="2400" dirty="0"/>
              <a:t> data </a:t>
            </a:r>
            <a:r>
              <a:rPr lang="es-AR" sz="2400" dirty="0" err="1"/>
              <a:t>from</a:t>
            </a:r>
            <a:r>
              <a:rPr lang="es-AR" sz="2400" dirty="0"/>
              <a:t> </a:t>
            </a:r>
            <a:r>
              <a:rPr lang="es-AR" sz="2400" dirty="0" err="1"/>
              <a:t>multiple</a:t>
            </a:r>
            <a:r>
              <a:rPr lang="es-AR" sz="2400" dirty="0"/>
              <a:t> </a:t>
            </a:r>
            <a:r>
              <a:rPr lang="es-AR" sz="2400" dirty="0" err="1"/>
              <a:t>sources</a:t>
            </a:r>
            <a:r>
              <a:rPr lang="es-AR" sz="2400" dirty="0"/>
              <a:t> </a:t>
            </a:r>
            <a:r>
              <a:rPr lang="es-AR" sz="2400" dirty="0" err="1"/>
              <a:t>into</a:t>
            </a:r>
            <a:r>
              <a:rPr lang="es-AR" sz="2400" dirty="0"/>
              <a:t> </a:t>
            </a:r>
            <a:r>
              <a:rPr lang="es-AR" sz="2400" dirty="0" err="1"/>
              <a:t>integrated</a:t>
            </a:r>
            <a:r>
              <a:rPr lang="es-AR" sz="2400" dirty="0"/>
              <a:t> </a:t>
            </a:r>
            <a:r>
              <a:rPr lang="es-AR" sz="2400" dirty="0" err="1"/>
              <a:t>databases</a:t>
            </a:r>
            <a:r>
              <a:rPr lang="es-AR" sz="2400" dirty="0"/>
              <a:t> </a:t>
            </a:r>
            <a:endParaRPr lang="es-AR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85997A-3E7A-4258-BD68-D50DEA05862B}"/>
              </a:ext>
            </a:extLst>
          </p:cNvPr>
          <p:cNvSpPr txBox="1"/>
          <p:nvPr/>
        </p:nvSpPr>
        <p:spPr>
          <a:xfrm>
            <a:off x="544079" y="5627469"/>
            <a:ext cx="778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/>
              <a:t>Consolidation</a:t>
            </a:r>
            <a:r>
              <a:rPr lang="es-AR" sz="2400" dirty="0"/>
              <a:t> </a:t>
            </a:r>
            <a:r>
              <a:rPr lang="es-AR" sz="2400" dirty="0" err="1"/>
              <a:t>of</a:t>
            </a:r>
            <a:r>
              <a:rPr lang="es-AR" sz="2400" dirty="0"/>
              <a:t> a multi-</a:t>
            </a:r>
            <a:r>
              <a:rPr lang="es-AR" sz="2400" dirty="0" err="1"/>
              <a:t>disciplinary</a:t>
            </a:r>
            <a:r>
              <a:rPr lang="es-AR" sz="2400" dirty="0"/>
              <a:t> </a:t>
            </a:r>
            <a:r>
              <a:rPr lang="es-AR" sz="2400" dirty="0" err="1"/>
              <a:t>group</a:t>
            </a:r>
            <a:endParaRPr lang="es-AR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0EEC71-FF28-490D-8652-AE3E0B814EDD}"/>
              </a:ext>
            </a:extLst>
          </p:cNvPr>
          <p:cNvSpPr txBox="1"/>
          <p:nvPr/>
        </p:nvSpPr>
        <p:spPr>
          <a:xfrm>
            <a:off x="927540" y="2798865"/>
            <a:ext cx="7398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/>
              <a:t>PiB</a:t>
            </a:r>
            <a:r>
              <a:rPr lang="es-AR" sz="2400" dirty="0"/>
              <a:t>-PET, Tau-PET, </a:t>
            </a:r>
            <a:r>
              <a:rPr lang="es-AR" sz="2400" dirty="0" err="1"/>
              <a:t>Spanish</a:t>
            </a:r>
            <a:r>
              <a:rPr lang="es-AR" sz="2400" dirty="0"/>
              <a:t> </a:t>
            </a:r>
            <a:r>
              <a:rPr lang="es-AR" sz="2400" dirty="0" err="1"/>
              <a:t>adaptation</a:t>
            </a:r>
            <a:r>
              <a:rPr lang="es-AR" sz="2400" dirty="0"/>
              <a:t> </a:t>
            </a:r>
            <a:r>
              <a:rPr lang="es-AR" sz="2400" dirty="0" err="1"/>
              <a:t>of</a:t>
            </a:r>
            <a:r>
              <a:rPr lang="es-AR" sz="2400" dirty="0"/>
              <a:t> </a:t>
            </a:r>
            <a:r>
              <a:rPr lang="es-AR" sz="2400" dirty="0" err="1"/>
              <a:t>neuropsychological</a:t>
            </a:r>
            <a:r>
              <a:rPr lang="es-AR" sz="2400" dirty="0"/>
              <a:t> </a:t>
            </a:r>
            <a:r>
              <a:rPr lang="es-AR" sz="2400" dirty="0" err="1"/>
              <a:t>tests</a:t>
            </a:r>
            <a:r>
              <a:rPr lang="es-AR" sz="2400" dirty="0"/>
              <a:t>, CSF </a:t>
            </a:r>
            <a:r>
              <a:rPr lang="es-AR" sz="2400" dirty="0" err="1"/>
              <a:t>biomarkers</a:t>
            </a:r>
            <a:r>
              <a:rPr lang="es-AR" sz="2400" dirty="0"/>
              <a:t> (QC </a:t>
            </a:r>
            <a:r>
              <a:rPr lang="es-AR" sz="2400" dirty="0" err="1"/>
              <a:t>program</a:t>
            </a:r>
            <a:r>
              <a:rPr lang="es-AR" sz="2400" dirty="0"/>
              <a:t>)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707</Words>
  <Application>Microsoft Office PowerPoint</Application>
  <PresentationFormat>Presentación en pantalla (4:3)</PresentationFormat>
  <Paragraphs>243</Paragraphs>
  <Slides>11</Slides>
  <Notes>7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pchremmendez</dc:creator>
  <cp:lastModifiedBy>Ezequiel</cp:lastModifiedBy>
  <cp:revision>61</cp:revision>
  <dcterms:created xsi:type="dcterms:W3CDTF">2018-03-02T18:31:44Z</dcterms:created>
  <dcterms:modified xsi:type="dcterms:W3CDTF">2018-07-19T22:07:36Z</dcterms:modified>
</cp:coreProperties>
</file>