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0" r:id="rId3"/>
    <p:sldId id="262" r:id="rId4"/>
    <p:sldId id="267" r:id="rId5"/>
    <p:sldId id="269" r:id="rId6"/>
    <p:sldId id="273" r:id="rId7"/>
    <p:sldId id="275" r:id="rId8"/>
    <p:sldId id="264" r:id="rId9"/>
    <p:sldId id="263" r:id="rId10"/>
    <p:sldId id="259" r:id="rId11"/>
    <p:sldId id="260" r:id="rId12"/>
    <p:sldId id="261"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w, Leslie" initials="SL" lastIdx="2" clrIdx="0">
    <p:extLst>
      <p:ext uri="{19B8F6BF-5375-455C-9EA6-DF929625EA0E}">
        <p15:presenceInfo xmlns:p15="http://schemas.microsoft.com/office/powerpoint/2012/main" userId="S-1-5-21-1757981266-1417001333-60340875-4297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6579" autoAdjust="0"/>
    <p:restoredTop sz="94660"/>
  </p:normalViewPr>
  <p:slideViewPr>
    <p:cSldViewPr snapToGrid="0">
      <p:cViewPr varScale="1">
        <p:scale>
          <a:sx n="84" d="100"/>
          <a:sy n="84" d="100"/>
        </p:scale>
        <p:origin x="120" y="222"/>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746550-63DC-4689-B9D6-97D775C3361A}" type="datetimeFigureOut">
              <a:rPr lang="en-US" smtClean="0"/>
              <a:t>7/20/2018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F8D838-A8A5-4D6A-91B3-6C43548C740B}" type="slidenum">
              <a:rPr lang="en-US" smtClean="0"/>
              <a:t>‹#›</a:t>
            </a:fld>
            <a:endParaRPr lang="en-US"/>
          </a:p>
        </p:txBody>
      </p:sp>
    </p:spTree>
    <p:extLst>
      <p:ext uri="{BB962C8B-B14F-4D97-AF65-F5344CB8AC3E}">
        <p14:creationId xmlns:p14="http://schemas.microsoft.com/office/powerpoint/2010/main" val="3151840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noChangeArrowheads="1"/>
          </p:cNvSpPr>
          <p:nvPr>
            <p:ph type="body" idx="1"/>
          </p:nvPr>
        </p:nvSpPr>
        <p:spPr bwMode="auto">
          <a:xfrm>
            <a:off x="935040" y="5883277"/>
            <a:ext cx="5140325" cy="2778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en-US" smtClean="0"/>
          </a:p>
        </p:txBody>
      </p:sp>
    </p:spTree>
    <p:extLst>
      <p:ext uri="{BB962C8B-B14F-4D97-AF65-F5344CB8AC3E}">
        <p14:creationId xmlns:p14="http://schemas.microsoft.com/office/powerpoint/2010/main" val="2809108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155753-29AD-4F6A-98DF-23BAB4BDA2EA}"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48232-D2E2-443A-8B14-9332D9FB279F}" type="slidenum">
              <a:rPr lang="en-US" smtClean="0"/>
              <a:t>‹#›</a:t>
            </a:fld>
            <a:endParaRPr lang="en-US"/>
          </a:p>
        </p:txBody>
      </p:sp>
    </p:spTree>
    <p:extLst>
      <p:ext uri="{BB962C8B-B14F-4D97-AF65-F5344CB8AC3E}">
        <p14:creationId xmlns:p14="http://schemas.microsoft.com/office/powerpoint/2010/main" val="3485888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155753-29AD-4F6A-98DF-23BAB4BDA2EA}"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48232-D2E2-443A-8B14-9332D9FB279F}" type="slidenum">
              <a:rPr lang="en-US" smtClean="0"/>
              <a:t>‹#›</a:t>
            </a:fld>
            <a:endParaRPr lang="en-US"/>
          </a:p>
        </p:txBody>
      </p:sp>
    </p:spTree>
    <p:extLst>
      <p:ext uri="{BB962C8B-B14F-4D97-AF65-F5344CB8AC3E}">
        <p14:creationId xmlns:p14="http://schemas.microsoft.com/office/powerpoint/2010/main" val="3457395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155753-29AD-4F6A-98DF-23BAB4BDA2EA}"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48232-D2E2-443A-8B14-9332D9FB279F}" type="slidenum">
              <a:rPr lang="en-US" smtClean="0"/>
              <a:t>‹#›</a:t>
            </a:fld>
            <a:endParaRPr lang="en-US"/>
          </a:p>
        </p:txBody>
      </p:sp>
    </p:spTree>
    <p:extLst>
      <p:ext uri="{BB962C8B-B14F-4D97-AF65-F5344CB8AC3E}">
        <p14:creationId xmlns:p14="http://schemas.microsoft.com/office/powerpoint/2010/main" val="3904552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155753-29AD-4F6A-98DF-23BAB4BDA2EA}"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48232-D2E2-443A-8B14-9332D9FB279F}" type="slidenum">
              <a:rPr lang="en-US" smtClean="0"/>
              <a:t>‹#›</a:t>
            </a:fld>
            <a:endParaRPr lang="en-US"/>
          </a:p>
        </p:txBody>
      </p:sp>
    </p:spTree>
    <p:extLst>
      <p:ext uri="{BB962C8B-B14F-4D97-AF65-F5344CB8AC3E}">
        <p14:creationId xmlns:p14="http://schemas.microsoft.com/office/powerpoint/2010/main" val="1179124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155753-29AD-4F6A-98DF-23BAB4BDA2EA}" type="datetimeFigureOut">
              <a:rPr lang="en-US" smtClean="0"/>
              <a:t>7/20/2018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48232-D2E2-443A-8B14-9332D9FB279F}" type="slidenum">
              <a:rPr lang="en-US" smtClean="0"/>
              <a:t>‹#›</a:t>
            </a:fld>
            <a:endParaRPr lang="en-US"/>
          </a:p>
        </p:txBody>
      </p:sp>
    </p:spTree>
    <p:extLst>
      <p:ext uri="{BB962C8B-B14F-4D97-AF65-F5344CB8AC3E}">
        <p14:creationId xmlns:p14="http://schemas.microsoft.com/office/powerpoint/2010/main" val="2274596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155753-29AD-4F6A-98DF-23BAB4BDA2EA}" type="datetimeFigureOut">
              <a:rPr lang="en-US" smtClean="0"/>
              <a:t>7/20/2018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48232-D2E2-443A-8B14-9332D9FB279F}" type="slidenum">
              <a:rPr lang="en-US" smtClean="0"/>
              <a:t>‹#›</a:t>
            </a:fld>
            <a:endParaRPr lang="en-US"/>
          </a:p>
        </p:txBody>
      </p:sp>
    </p:spTree>
    <p:extLst>
      <p:ext uri="{BB962C8B-B14F-4D97-AF65-F5344CB8AC3E}">
        <p14:creationId xmlns:p14="http://schemas.microsoft.com/office/powerpoint/2010/main" val="424146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155753-29AD-4F6A-98DF-23BAB4BDA2EA}" type="datetimeFigureOut">
              <a:rPr lang="en-US" smtClean="0"/>
              <a:t>7/20/2018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448232-D2E2-443A-8B14-9332D9FB279F}" type="slidenum">
              <a:rPr lang="en-US" smtClean="0"/>
              <a:t>‹#›</a:t>
            </a:fld>
            <a:endParaRPr lang="en-US"/>
          </a:p>
        </p:txBody>
      </p:sp>
    </p:spTree>
    <p:extLst>
      <p:ext uri="{BB962C8B-B14F-4D97-AF65-F5344CB8AC3E}">
        <p14:creationId xmlns:p14="http://schemas.microsoft.com/office/powerpoint/2010/main" val="3781432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155753-29AD-4F6A-98DF-23BAB4BDA2EA}" type="datetimeFigureOut">
              <a:rPr lang="en-US" smtClean="0"/>
              <a:t>7/20/2018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448232-D2E2-443A-8B14-9332D9FB279F}" type="slidenum">
              <a:rPr lang="en-US" smtClean="0"/>
              <a:t>‹#›</a:t>
            </a:fld>
            <a:endParaRPr lang="en-US"/>
          </a:p>
        </p:txBody>
      </p:sp>
    </p:spTree>
    <p:extLst>
      <p:ext uri="{BB962C8B-B14F-4D97-AF65-F5344CB8AC3E}">
        <p14:creationId xmlns:p14="http://schemas.microsoft.com/office/powerpoint/2010/main" val="3420203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55753-29AD-4F6A-98DF-23BAB4BDA2EA}" type="datetimeFigureOut">
              <a:rPr lang="en-US" smtClean="0"/>
              <a:t>7/20/2018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448232-D2E2-443A-8B14-9332D9FB279F}" type="slidenum">
              <a:rPr lang="en-US" smtClean="0"/>
              <a:t>‹#›</a:t>
            </a:fld>
            <a:endParaRPr lang="en-US"/>
          </a:p>
        </p:txBody>
      </p:sp>
    </p:spTree>
    <p:extLst>
      <p:ext uri="{BB962C8B-B14F-4D97-AF65-F5344CB8AC3E}">
        <p14:creationId xmlns:p14="http://schemas.microsoft.com/office/powerpoint/2010/main" val="3350192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155753-29AD-4F6A-98DF-23BAB4BDA2EA}" type="datetimeFigureOut">
              <a:rPr lang="en-US" smtClean="0"/>
              <a:t>7/20/2018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48232-D2E2-443A-8B14-9332D9FB279F}" type="slidenum">
              <a:rPr lang="en-US" smtClean="0"/>
              <a:t>‹#›</a:t>
            </a:fld>
            <a:endParaRPr lang="en-US"/>
          </a:p>
        </p:txBody>
      </p:sp>
    </p:spTree>
    <p:extLst>
      <p:ext uri="{BB962C8B-B14F-4D97-AF65-F5344CB8AC3E}">
        <p14:creationId xmlns:p14="http://schemas.microsoft.com/office/powerpoint/2010/main" val="211776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155753-29AD-4F6A-98DF-23BAB4BDA2EA}" type="datetimeFigureOut">
              <a:rPr lang="en-US" smtClean="0"/>
              <a:t>7/20/2018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48232-D2E2-443A-8B14-9332D9FB279F}" type="slidenum">
              <a:rPr lang="en-US" smtClean="0"/>
              <a:t>‹#›</a:t>
            </a:fld>
            <a:endParaRPr lang="en-US"/>
          </a:p>
        </p:txBody>
      </p:sp>
    </p:spTree>
    <p:extLst>
      <p:ext uri="{BB962C8B-B14F-4D97-AF65-F5344CB8AC3E}">
        <p14:creationId xmlns:p14="http://schemas.microsoft.com/office/powerpoint/2010/main" val="2149171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155753-29AD-4F6A-98DF-23BAB4BDA2EA}" type="datetimeFigureOut">
              <a:rPr lang="en-US" smtClean="0"/>
              <a:t>7/20/2018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448232-D2E2-443A-8B14-9332D9FB279F}" type="slidenum">
              <a:rPr lang="en-US" smtClean="0"/>
              <a:t>‹#›</a:t>
            </a:fld>
            <a:endParaRPr lang="en-US"/>
          </a:p>
        </p:txBody>
      </p:sp>
    </p:spTree>
    <p:extLst>
      <p:ext uri="{BB962C8B-B14F-4D97-AF65-F5344CB8AC3E}">
        <p14:creationId xmlns:p14="http://schemas.microsoft.com/office/powerpoint/2010/main" val="1232519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hyperlink" Target="http://www.loni.ucla.edu/"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5">
                    <a:lumMod val="50000"/>
                  </a:schemeClr>
                </a:solidFill>
              </a:rPr>
              <a:t>ADNI Biomarker Core update</a:t>
            </a:r>
            <a:endParaRPr lang="en-US" dirty="0">
              <a:solidFill>
                <a:schemeClr val="accent5">
                  <a:lumMod val="50000"/>
                </a:schemeClr>
              </a:solidFill>
            </a:endParaRPr>
          </a:p>
        </p:txBody>
      </p:sp>
      <p:sp>
        <p:nvSpPr>
          <p:cNvPr id="3" name="Subtitle 2"/>
          <p:cNvSpPr>
            <a:spLocks noGrp="1"/>
          </p:cNvSpPr>
          <p:nvPr>
            <p:ph type="subTitle" idx="1"/>
          </p:nvPr>
        </p:nvSpPr>
        <p:spPr/>
        <p:txBody>
          <a:bodyPr>
            <a:normAutofit lnSpcReduction="10000"/>
          </a:bodyPr>
          <a:lstStyle/>
          <a:p>
            <a:r>
              <a:rPr lang="en-US" sz="3200" dirty="0"/>
              <a:t>Leslie M Shaw and John Q Trojanowski</a:t>
            </a:r>
          </a:p>
          <a:p>
            <a:r>
              <a:rPr lang="en-US" sz="3200" dirty="0" smtClean="0"/>
              <a:t>WW ADNI meeting</a:t>
            </a:r>
          </a:p>
          <a:p>
            <a:r>
              <a:rPr lang="en-US" sz="3200" dirty="0" smtClean="0"/>
              <a:t>Chicago, July 20, 2018</a:t>
            </a:r>
            <a:endParaRPr lang="en-US" sz="3200" dirty="0"/>
          </a:p>
        </p:txBody>
      </p:sp>
      <p:pic>
        <p:nvPicPr>
          <p:cNvPr id="4" name="Picture 3" descr="C:\Users\shawl\AppData\Local\Microsoft\Windows\Temporary Internet Files\Content.Outlook\SXFX6ZD2\ADNI 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3800" y="0"/>
            <a:ext cx="337820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_x0020_3" descr="image0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5772150"/>
            <a:ext cx="343535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1317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8DA069-65FE-4E79-B25E-84C1287FCB76}"/>
              </a:ext>
            </a:extLst>
          </p:cNvPr>
          <p:cNvPicPr>
            <a:picLocks noChangeAspect="1"/>
          </p:cNvPicPr>
          <p:nvPr/>
        </p:nvPicPr>
        <p:blipFill>
          <a:blip r:embed="rId2"/>
          <a:stretch>
            <a:fillRect/>
          </a:stretch>
        </p:blipFill>
        <p:spPr>
          <a:xfrm>
            <a:off x="2121408" y="0"/>
            <a:ext cx="8101583" cy="6858000"/>
          </a:xfrm>
          <a:prstGeom prst="rect">
            <a:avLst/>
          </a:prstGeom>
        </p:spPr>
      </p:pic>
    </p:spTree>
    <p:extLst>
      <p:ext uri="{BB962C8B-B14F-4D97-AF65-F5344CB8AC3E}">
        <p14:creationId xmlns:p14="http://schemas.microsoft.com/office/powerpoint/2010/main" val="3081470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72077" y="1591056"/>
            <a:ext cx="10947617" cy="4979931"/>
          </a:xfrm>
          <a:prstGeom prst="rect">
            <a:avLst/>
          </a:prstGeom>
        </p:spPr>
      </p:pic>
      <p:pic>
        <p:nvPicPr>
          <p:cNvPr id="5" name="Picture 4">
            <a:extLst>
              <a:ext uri="{FF2B5EF4-FFF2-40B4-BE49-F238E27FC236}">
                <a16:creationId xmlns:a16="http://schemas.microsoft.com/office/drawing/2014/main" id="{5F4A08D4-A4D3-4964-8B9F-34A2D0BE7312}"/>
              </a:ext>
            </a:extLst>
          </p:cNvPr>
          <p:cNvPicPr>
            <a:picLocks noChangeAspect="1"/>
          </p:cNvPicPr>
          <p:nvPr/>
        </p:nvPicPr>
        <p:blipFill>
          <a:blip r:embed="rId3"/>
          <a:stretch>
            <a:fillRect/>
          </a:stretch>
        </p:blipFill>
        <p:spPr>
          <a:xfrm>
            <a:off x="193549" y="360997"/>
            <a:ext cx="3738371" cy="1230059"/>
          </a:xfrm>
          <a:prstGeom prst="rect">
            <a:avLst/>
          </a:prstGeom>
        </p:spPr>
      </p:pic>
      <p:pic>
        <p:nvPicPr>
          <p:cNvPr id="4" name="Picture 3">
            <a:extLst>
              <a:ext uri="{FF2B5EF4-FFF2-40B4-BE49-F238E27FC236}">
                <a16:creationId xmlns:a16="http://schemas.microsoft.com/office/drawing/2014/main" id="{749870A1-AE15-45DE-B548-C2DE9EB8D8E3}"/>
              </a:ext>
            </a:extLst>
          </p:cNvPr>
          <p:cNvPicPr>
            <a:picLocks noChangeAspect="1"/>
          </p:cNvPicPr>
          <p:nvPr/>
        </p:nvPicPr>
        <p:blipFill>
          <a:blip r:embed="rId4"/>
          <a:stretch>
            <a:fillRect/>
          </a:stretch>
        </p:blipFill>
        <p:spPr>
          <a:xfrm>
            <a:off x="7613904" y="197151"/>
            <a:ext cx="4328160" cy="1393906"/>
          </a:xfrm>
          <a:prstGeom prst="rect">
            <a:avLst/>
          </a:prstGeom>
        </p:spPr>
      </p:pic>
    </p:spTree>
    <p:extLst>
      <p:ext uri="{BB962C8B-B14F-4D97-AF65-F5344CB8AC3E}">
        <p14:creationId xmlns:p14="http://schemas.microsoft.com/office/powerpoint/2010/main" val="3592102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4AA78F-CCEA-4F1B-BB74-534236F5FBFC}"/>
              </a:ext>
            </a:extLst>
          </p:cNvPr>
          <p:cNvPicPr>
            <a:picLocks noChangeAspect="1"/>
          </p:cNvPicPr>
          <p:nvPr/>
        </p:nvPicPr>
        <p:blipFill>
          <a:blip r:embed="rId2"/>
          <a:stretch>
            <a:fillRect/>
          </a:stretch>
        </p:blipFill>
        <p:spPr>
          <a:xfrm>
            <a:off x="256032" y="274320"/>
            <a:ext cx="9912096" cy="6345936"/>
          </a:xfrm>
          <a:prstGeom prst="rect">
            <a:avLst/>
          </a:prstGeom>
        </p:spPr>
      </p:pic>
      <p:pic>
        <p:nvPicPr>
          <p:cNvPr id="5" name="Picture 4">
            <a:extLst>
              <a:ext uri="{FF2B5EF4-FFF2-40B4-BE49-F238E27FC236}">
                <a16:creationId xmlns:a16="http://schemas.microsoft.com/office/drawing/2014/main" id="{42D141BB-0E0F-4973-8A76-72AB4206CC4E}"/>
              </a:ext>
            </a:extLst>
          </p:cNvPr>
          <p:cNvPicPr>
            <a:picLocks noChangeAspect="1"/>
          </p:cNvPicPr>
          <p:nvPr/>
        </p:nvPicPr>
        <p:blipFill>
          <a:blip r:embed="rId3"/>
          <a:stretch>
            <a:fillRect/>
          </a:stretch>
        </p:blipFill>
        <p:spPr>
          <a:xfrm>
            <a:off x="7278624" y="3383280"/>
            <a:ext cx="4545711" cy="3474720"/>
          </a:xfrm>
          <a:prstGeom prst="rect">
            <a:avLst/>
          </a:prstGeom>
        </p:spPr>
      </p:pic>
      <p:pic>
        <p:nvPicPr>
          <p:cNvPr id="2" name="Picture 1">
            <a:extLst>
              <a:ext uri="{FF2B5EF4-FFF2-40B4-BE49-F238E27FC236}">
                <a16:creationId xmlns:a16="http://schemas.microsoft.com/office/drawing/2014/main" id="{85F44CEC-3F77-4D56-A1DC-FF71425F4946}"/>
              </a:ext>
            </a:extLst>
          </p:cNvPr>
          <p:cNvPicPr>
            <a:picLocks noChangeAspect="1"/>
          </p:cNvPicPr>
          <p:nvPr/>
        </p:nvPicPr>
        <p:blipFill>
          <a:blip r:embed="rId4"/>
          <a:stretch>
            <a:fillRect/>
          </a:stretch>
        </p:blipFill>
        <p:spPr>
          <a:xfrm>
            <a:off x="256032" y="5824728"/>
            <a:ext cx="3267647" cy="914400"/>
          </a:xfrm>
          <a:prstGeom prst="rect">
            <a:avLst/>
          </a:prstGeom>
        </p:spPr>
      </p:pic>
    </p:spTree>
    <p:extLst>
      <p:ext uri="{BB962C8B-B14F-4D97-AF65-F5344CB8AC3E}">
        <p14:creationId xmlns:p14="http://schemas.microsoft.com/office/powerpoint/2010/main" val="765493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ChangeArrowheads="1"/>
          </p:cNvSpPr>
          <p:nvPr/>
        </p:nvSpPr>
        <p:spPr bwMode="auto">
          <a:xfrm>
            <a:off x="207916" y="152401"/>
            <a:ext cx="1197844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199" tIns="50099" rIns="100199" bIns="50099" anchor="ctr"/>
          <a:lstStyle/>
          <a:p>
            <a:pPr algn="ctr"/>
            <a:r>
              <a:rPr lang="en-US" altLang="en-US" sz="3463" dirty="0">
                <a:solidFill>
                  <a:srgbClr val="002060"/>
                </a:solidFill>
                <a:latin typeface="Calibri" pitchFamily="34" charset="0"/>
              </a:rPr>
              <a:t>ACKNOWLEDGEMENTS</a:t>
            </a:r>
          </a:p>
        </p:txBody>
      </p:sp>
      <p:sp>
        <p:nvSpPr>
          <p:cNvPr id="74755" name="Rectangle 5"/>
          <p:cNvSpPr>
            <a:spLocks noChangeArrowheads="1"/>
          </p:cNvSpPr>
          <p:nvPr/>
        </p:nvSpPr>
        <p:spPr bwMode="auto">
          <a:xfrm>
            <a:off x="681343" y="660050"/>
            <a:ext cx="3618910" cy="5126038"/>
          </a:xfrm>
          <a:prstGeom prst="rect">
            <a:avLst/>
          </a:prstGeom>
          <a:noFill/>
          <a:ln>
            <a:noFill/>
          </a:ln>
          <a:extLst/>
        </p:spPr>
        <p:txBody>
          <a:bodyPr lIns="100199" tIns="50099" rIns="100199" bIns="50099"/>
          <a:lstStyle/>
          <a:p>
            <a:pPr marL="375745" indent="-375745">
              <a:defRPr/>
            </a:pPr>
            <a:r>
              <a:rPr lang="en-US" sz="2398" u="sng" dirty="0">
                <a:solidFill>
                  <a:prstClr val="black"/>
                </a:solidFill>
              </a:rPr>
              <a:t>Biomarker Research Lab</a:t>
            </a:r>
          </a:p>
          <a:p>
            <a:pPr marL="375745" indent="-375745">
              <a:defRPr/>
            </a:pPr>
            <a:r>
              <a:rPr lang="en-US" sz="2200" dirty="0">
                <a:solidFill>
                  <a:prstClr val="black"/>
                </a:solidFill>
              </a:rPr>
              <a:t>Magdalena Korecka</a:t>
            </a:r>
          </a:p>
          <a:p>
            <a:pPr marL="375745" indent="-375745">
              <a:defRPr/>
            </a:pPr>
            <a:r>
              <a:rPr lang="en-US" sz="2200" dirty="0">
                <a:solidFill>
                  <a:prstClr val="black"/>
                </a:solidFill>
              </a:rPr>
              <a:t>Michal Figurski</a:t>
            </a:r>
          </a:p>
          <a:p>
            <a:pPr marL="375745" indent="-375745">
              <a:defRPr/>
            </a:pPr>
            <a:r>
              <a:rPr lang="en-US" sz="2200" dirty="0">
                <a:solidFill>
                  <a:prstClr val="black"/>
                </a:solidFill>
              </a:rPr>
              <a:t>Magdalena </a:t>
            </a:r>
            <a:r>
              <a:rPr lang="en-US" sz="2200" dirty="0" err="1">
                <a:solidFill>
                  <a:prstClr val="black"/>
                </a:solidFill>
              </a:rPr>
              <a:t>Brylska</a:t>
            </a:r>
            <a:endParaRPr lang="en-US" sz="2200" dirty="0">
              <a:solidFill>
                <a:prstClr val="black"/>
              </a:solidFill>
            </a:endParaRPr>
          </a:p>
          <a:p>
            <a:pPr marL="375745" indent="-375745">
              <a:defRPr/>
            </a:pPr>
            <a:r>
              <a:rPr lang="en-US" sz="2200" dirty="0">
                <a:solidFill>
                  <a:prstClr val="black"/>
                </a:solidFill>
              </a:rPr>
              <a:t>Teresa </a:t>
            </a:r>
            <a:r>
              <a:rPr lang="en-US" sz="2200" dirty="0" err="1">
                <a:solidFill>
                  <a:prstClr val="black"/>
                </a:solidFill>
              </a:rPr>
              <a:t>Waligorska</a:t>
            </a:r>
            <a:endParaRPr lang="en-US" sz="2200" dirty="0">
              <a:solidFill>
                <a:prstClr val="black"/>
              </a:solidFill>
            </a:endParaRPr>
          </a:p>
          <a:p>
            <a:pPr marL="375745" indent="-375745">
              <a:defRPr/>
            </a:pPr>
            <a:r>
              <a:rPr lang="en-US" sz="2200" dirty="0">
                <a:solidFill>
                  <a:prstClr val="black"/>
                </a:solidFill>
              </a:rPr>
              <a:t>Leona Fields</a:t>
            </a:r>
          </a:p>
          <a:p>
            <a:pPr>
              <a:defRPr/>
            </a:pPr>
            <a:r>
              <a:rPr lang="en-US" sz="2200" dirty="0">
                <a:solidFill>
                  <a:prstClr val="black"/>
                </a:solidFill>
              </a:rPr>
              <a:t>Jacob Alexander</a:t>
            </a:r>
          </a:p>
          <a:p>
            <a:pPr>
              <a:defRPr/>
            </a:pPr>
            <a:r>
              <a:rPr lang="en-US" sz="2200" dirty="0" err="1">
                <a:solidFill>
                  <a:prstClr val="black"/>
                </a:solidFill>
              </a:rPr>
              <a:t>Ju</a:t>
            </a:r>
            <a:r>
              <a:rPr lang="en-US" sz="2200" dirty="0">
                <a:solidFill>
                  <a:prstClr val="black"/>
                </a:solidFill>
              </a:rPr>
              <a:t> </a:t>
            </a:r>
            <a:r>
              <a:rPr lang="en-US" sz="2200" dirty="0" err="1">
                <a:solidFill>
                  <a:prstClr val="black"/>
                </a:solidFill>
              </a:rPr>
              <a:t>Hee</a:t>
            </a:r>
            <a:r>
              <a:rPr lang="en-US" sz="2200" dirty="0">
                <a:solidFill>
                  <a:prstClr val="black"/>
                </a:solidFill>
              </a:rPr>
              <a:t> Kang</a:t>
            </a:r>
            <a:endParaRPr lang="en-US" sz="2200" i="1" dirty="0">
              <a:solidFill>
                <a:prstClr val="black"/>
              </a:solidFill>
            </a:endParaRPr>
          </a:p>
          <a:p>
            <a:pPr marL="375745" indent="-375745">
              <a:defRPr/>
            </a:pPr>
            <a:r>
              <a:rPr lang="en-US" sz="2398" u="sng" dirty="0">
                <a:solidFill>
                  <a:prstClr val="black"/>
                </a:solidFill>
              </a:rPr>
              <a:t>CNDR/ADRC</a:t>
            </a:r>
          </a:p>
          <a:p>
            <a:pPr marL="375745" indent="-375745">
              <a:defRPr/>
            </a:pPr>
            <a:r>
              <a:rPr lang="en-US" sz="2200" dirty="0">
                <a:solidFill>
                  <a:prstClr val="black"/>
                </a:solidFill>
              </a:rPr>
              <a:t>John </a:t>
            </a:r>
            <a:r>
              <a:rPr lang="en-US" sz="2200" dirty="0" err="1">
                <a:solidFill>
                  <a:prstClr val="black"/>
                </a:solidFill>
              </a:rPr>
              <a:t>Trojanowski</a:t>
            </a:r>
            <a:endParaRPr lang="en-US" sz="2200" dirty="0">
              <a:solidFill>
                <a:prstClr val="black"/>
              </a:solidFill>
            </a:endParaRPr>
          </a:p>
          <a:p>
            <a:pPr marL="375745" indent="-375745">
              <a:defRPr/>
            </a:pPr>
            <a:r>
              <a:rPr lang="en-US" sz="2200" dirty="0">
                <a:solidFill>
                  <a:prstClr val="black"/>
                </a:solidFill>
              </a:rPr>
              <a:t>Virginia M-Y Lee</a:t>
            </a:r>
          </a:p>
          <a:p>
            <a:pPr marL="375745" indent="-375745">
              <a:defRPr/>
            </a:pPr>
            <a:r>
              <a:rPr lang="en-US" sz="2200" dirty="0">
                <a:solidFill>
                  <a:prstClr val="black"/>
                </a:solidFill>
              </a:rPr>
              <a:t>Steve </a:t>
            </a:r>
            <a:r>
              <a:rPr lang="en-US" sz="2200" dirty="0" smtClean="0">
                <a:solidFill>
                  <a:prstClr val="black"/>
                </a:solidFill>
              </a:rPr>
              <a:t>Arnold</a:t>
            </a:r>
          </a:p>
          <a:p>
            <a:pPr marL="375745" indent="-375745">
              <a:defRPr/>
            </a:pPr>
            <a:r>
              <a:rPr lang="en-US" sz="2200" dirty="0" smtClean="0">
                <a:solidFill>
                  <a:prstClr val="black"/>
                </a:solidFill>
              </a:rPr>
              <a:t>David Irwin</a:t>
            </a:r>
            <a:endParaRPr lang="en-US" sz="2200" dirty="0">
              <a:solidFill>
                <a:prstClr val="black"/>
              </a:solidFill>
            </a:endParaRPr>
          </a:p>
          <a:p>
            <a:pPr marL="375745" indent="-375745">
              <a:defRPr/>
            </a:pPr>
            <a:r>
              <a:rPr lang="en-US" sz="2200" dirty="0">
                <a:solidFill>
                  <a:prstClr val="black"/>
                </a:solidFill>
              </a:rPr>
              <a:t>Murray Grossman</a:t>
            </a:r>
          </a:p>
          <a:p>
            <a:pPr marL="375745" indent="-375745">
              <a:defRPr/>
            </a:pPr>
            <a:r>
              <a:rPr lang="en-US" sz="2200" dirty="0">
                <a:solidFill>
                  <a:prstClr val="black"/>
                </a:solidFill>
              </a:rPr>
              <a:t>Jon Toledo</a:t>
            </a:r>
          </a:p>
          <a:p>
            <a:pPr marL="375745" indent="-375745">
              <a:defRPr/>
            </a:pPr>
            <a:r>
              <a:rPr lang="en-US" sz="2200" dirty="0">
                <a:solidFill>
                  <a:prstClr val="black"/>
                </a:solidFill>
              </a:rPr>
              <a:t>Alice </a:t>
            </a:r>
            <a:r>
              <a:rPr lang="en-US" sz="2200" dirty="0" smtClean="0">
                <a:solidFill>
                  <a:prstClr val="black"/>
                </a:solidFill>
              </a:rPr>
              <a:t>Chen-</a:t>
            </a:r>
            <a:r>
              <a:rPr lang="en-US" sz="2200" dirty="0" err="1" smtClean="0">
                <a:solidFill>
                  <a:prstClr val="black"/>
                </a:solidFill>
              </a:rPr>
              <a:t>Plotkin</a:t>
            </a:r>
            <a:endParaRPr lang="en-US" sz="2200" dirty="0" smtClean="0">
              <a:solidFill>
                <a:prstClr val="black"/>
              </a:solidFill>
            </a:endParaRPr>
          </a:p>
          <a:p>
            <a:pPr marL="375745" indent="-375745">
              <a:defRPr/>
            </a:pPr>
            <a:endParaRPr lang="en-US" sz="2398" dirty="0">
              <a:solidFill>
                <a:prstClr val="black"/>
              </a:solidFill>
            </a:endParaRPr>
          </a:p>
          <a:p>
            <a:pPr marL="375745" indent="-375745">
              <a:defRPr/>
            </a:pPr>
            <a:endParaRPr lang="en-US" sz="2398" dirty="0">
              <a:solidFill>
                <a:prstClr val="black"/>
              </a:solidFill>
            </a:endParaRPr>
          </a:p>
          <a:p>
            <a:pPr marL="375745" indent="-375745">
              <a:spcBef>
                <a:spcPct val="20000"/>
              </a:spcBef>
              <a:defRPr/>
            </a:pPr>
            <a:endParaRPr lang="en-US" sz="2398" dirty="0">
              <a:solidFill>
                <a:prstClr val="black"/>
              </a:solidFill>
            </a:endParaRPr>
          </a:p>
          <a:p>
            <a:pPr marL="375745" indent="-375745">
              <a:spcBef>
                <a:spcPct val="20000"/>
              </a:spcBef>
              <a:defRPr/>
            </a:pPr>
            <a:endParaRPr lang="en-US" sz="2398" dirty="0">
              <a:solidFill>
                <a:prstClr val="black"/>
              </a:solidFill>
            </a:endParaRPr>
          </a:p>
        </p:txBody>
      </p:sp>
      <p:sp>
        <p:nvSpPr>
          <p:cNvPr id="43012" name="Rectangle 6"/>
          <p:cNvSpPr>
            <a:spLocks noChangeArrowheads="1"/>
          </p:cNvSpPr>
          <p:nvPr/>
        </p:nvSpPr>
        <p:spPr bwMode="auto">
          <a:xfrm>
            <a:off x="5213339" y="1600201"/>
            <a:ext cx="3442378" cy="4525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199" tIns="50099" rIns="100199" bIns="50099"/>
          <a:lstStyle/>
          <a:p>
            <a:pPr marL="375745" indent="-375745">
              <a:lnSpc>
                <a:spcPct val="90000"/>
              </a:lnSpc>
              <a:spcBef>
                <a:spcPct val="20000"/>
              </a:spcBef>
            </a:pPr>
            <a:endParaRPr lang="en-US" altLang="en-US" sz="2398">
              <a:solidFill>
                <a:srgbClr val="000000"/>
              </a:solidFill>
              <a:latin typeface="Calibri" pitchFamily="34" charset="0"/>
            </a:endParaRPr>
          </a:p>
          <a:p>
            <a:pPr marL="375745" indent="-375745">
              <a:lnSpc>
                <a:spcPct val="90000"/>
              </a:lnSpc>
              <a:spcBef>
                <a:spcPct val="20000"/>
              </a:spcBef>
            </a:pPr>
            <a:endParaRPr lang="en-US" altLang="en-US" sz="2398">
              <a:solidFill>
                <a:srgbClr val="000000"/>
              </a:solidFill>
              <a:latin typeface="Calibri" pitchFamily="34" charset="0"/>
            </a:endParaRPr>
          </a:p>
          <a:p>
            <a:pPr marL="375745" indent="-375745">
              <a:lnSpc>
                <a:spcPct val="90000"/>
              </a:lnSpc>
              <a:spcBef>
                <a:spcPct val="20000"/>
              </a:spcBef>
              <a:buFontTx/>
              <a:buChar char="•"/>
            </a:pPr>
            <a:endParaRPr lang="en-US" altLang="en-US" sz="3064">
              <a:solidFill>
                <a:srgbClr val="000000"/>
              </a:solidFill>
              <a:latin typeface="Calibri" pitchFamily="34" charset="0"/>
            </a:endParaRPr>
          </a:p>
        </p:txBody>
      </p:sp>
      <p:sp>
        <p:nvSpPr>
          <p:cNvPr id="74757" name="Text Box 7"/>
          <p:cNvSpPr txBox="1">
            <a:spLocks noChangeArrowheads="1"/>
          </p:cNvSpPr>
          <p:nvPr/>
        </p:nvSpPr>
        <p:spPr bwMode="auto">
          <a:xfrm>
            <a:off x="3801081" y="1077174"/>
            <a:ext cx="3348595" cy="6163413"/>
          </a:xfrm>
          <a:prstGeom prst="rect">
            <a:avLst/>
          </a:prstGeom>
          <a:noFill/>
          <a:ln>
            <a:noFill/>
          </a:ln>
          <a:extLst/>
        </p:spPr>
        <p:txBody>
          <a:bodyPr lIns="100199" tIns="50099" rIns="100199" bIns="50099">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r>
              <a:rPr lang="en-US" sz="2200" dirty="0">
                <a:solidFill>
                  <a:prstClr val="black"/>
                </a:solidFill>
              </a:rPr>
              <a:t>William Hu</a:t>
            </a:r>
          </a:p>
          <a:p>
            <a:pPr eaLnBrk="1" hangingPunct="1">
              <a:defRPr/>
            </a:pPr>
            <a:r>
              <a:rPr lang="en-US" sz="2200" dirty="0">
                <a:solidFill>
                  <a:prstClr val="black"/>
                </a:solidFill>
              </a:rPr>
              <a:t>Anne Fagan</a:t>
            </a:r>
          </a:p>
          <a:p>
            <a:pPr eaLnBrk="1" hangingPunct="1">
              <a:defRPr/>
            </a:pPr>
            <a:r>
              <a:rPr lang="en-US" sz="2200" dirty="0" err="1" smtClean="0">
                <a:solidFill>
                  <a:prstClr val="black"/>
                </a:solidFill>
              </a:rPr>
              <a:t>Kaj</a:t>
            </a:r>
            <a:r>
              <a:rPr lang="en-US" sz="2200" dirty="0" smtClean="0">
                <a:solidFill>
                  <a:prstClr val="black"/>
                </a:solidFill>
              </a:rPr>
              <a:t> </a:t>
            </a:r>
            <a:r>
              <a:rPr lang="en-US" sz="2200" dirty="0">
                <a:solidFill>
                  <a:prstClr val="black"/>
                </a:solidFill>
              </a:rPr>
              <a:t>Blennow</a:t>
            </a:r>
          </a:p>
          <a:p>
            <a:pPr eaLnBrk="1" hangingPunct="1">
              <a:defRPr/>
            </a:pPr>
            <a:r>
              <a:rPr lang="en-US" sz="2200" dirty="0">
                <a:solidFill>
                  <a:prstClr val="black"/>
                </a:solidFill>
              </a:rPr>
              <a:t>Henrik </a:t>
            </a:r>
            <a:r>
              <a:rPr lang="en-US" sz="2200" dirty="0" smtClean="0">
                <a:solidFill>
                  <a:prstClr val="black"/>
                </a:solidFill>
              </a:rPr>
              <a:t>Zetterberg</a:t>
            </a:r>
          </a:p>
          <a:p>
            <a:pPr eaLnBrk="1" hangingPunct="1">
              <a:defRPr/>
            </a:pPr>
            <a:r>
              <a:rPr lang="en-US" sz="2200" dirty="0" smtClean="0">
                <a:solidFill>
                  <a:prstClr val="black"/>
                </a:solidFill>
              </a:rPr>
              <a:t>Douglas </a:t>
            </a:r>
            <a:r>
              <a:rPr lang="en-US" sz="2200" dirty="0" err="1" smtClean="0">
                <a:solidFill>
                  <a:prstClr val="black"/>
                </a:solidFill>
              </a:rPr>
              <a:t>Galasko</a:t>
            </a:r>
            <a:endParaRPr lang="en-US" sz="2200" dirty="0">
              <a:solidFill>
                <a:prstClr val="black"/>
              </a:solidFill>
            </a:endParaRPr>
          </a:p>
          <a:p>
            <a:pPr eaLnBrk="1" hangingPunct="1">
              <a:defRPr/>
            </a:pPr>
            <a:r>
              <a:rPr lang="en-US" sz="2200" dirty="0">
                <a:solidFill>
                  <a:prstClr val="black"/>
                </a:solidFill>
              </a:rPr>
              <a:t>Chris Clark</a:t>
            </a:r>
            <a:r>
              <a:rPr lang="en-US" sz="2200" dirty="0" smtClean="0">
                <a:solidFill>
                  <a:prstClr val="black"/>
                </a:solidFill>
              </a:rPr>
              <a:t>*</a:t>
            </a:r>
          </a:p>
          <a:p>
            <a:pPr eaLnBrk="1" hangingPunct="1">
              <a:defRPr/>
            </a:pPr>
            <a:r>
              <a:rPr lang="en-US" sz="2200" dirty="0">
                <a:solidFill>
                  <a:prstClr val="black"/>
                </a:solidFill>
              </a:rPr>
              <a:t>Hugo </a:t>
            </a:r>
            <a:r>
              <a:rPr lang="en-US" sz="2200" dirty="0" err="1" smtClean="0">
                <a:solidFill>
                  <a:prstClr val="black"/>
                </a:solidFill>
              </a:rPr>
              <a:t>Vanderstichele</a:t>
            </a:r>
            <a:endParaRPr lang="en-US" sz="2200" dirty="0">
              <a:solidFill>
                <a:prstClr val="black"/>
              </a:solidFill>
            </a:endParaRPr>
          </a:p>
          <a:p>
            <a:pPr eaLnBrk="1" hangingPunct="1">
              <a:defRPr/>
            </a:pPr>
            <a:r>
              <a:rPr lang="en-US" sz="2200" dirty="0">
                <a:solidFill>
                  <a:prstClr val="black"/>
                </a:solidFill>
              </a:rPr>
              <a:t>Manu </a:t>
            </a:r>
            <a:r>
              <a:rPr lang="en-US" sz="2200" dirty="0" err="1">
                <a:solidFill>
                  <a:prstClr val="black"/>
                </a:solidFill>
              </a:rPr>
              <a:t>Vandijck</a:t>
            </a:r>
            <a:endParaRPr lang="en-US" sz="2200" dirty="0">
              <a:solidFill>
                <a:prstClr val="black"/>
              </a:solidFill>
            </a:endParaRPr>
          </a:p>
          <a:p>
            <a:pPr eaLnBrk="1" hangingPunct="1">
              <a:defRPr/>
            </a:pPr>
            <a:r>
              <a:rPr lang="en-US" sz="2200" dirty="0">
                <a:solidFill>
                  <a:prstClr val="black"/>
                </a:solidFill>
              </a:rPr>
              <a:t>John Lawson</a:t>
            </a:r>
          </a:p>
          <a:p>
            <a:pPr eaLnBrk="1" hangingPunct="1">
              <a:defRPr/>
            </a:pPr>
            <a:r>
              <a:rPr lang="en-US" sz="2200" dirty="0" smtClean="0">
                <a:solidFill>
                  <a:prstClr val="black"/>
                </a:solidFill>
              </a:rPr>
              <a:t>Udo </a:t>
            </a:r>
            <a:r>
              <a:rPr lang="en-US" sz="2200" dirty="0" err="1" smtClean="0">
                <a:solidFill>
                  <a:prstClr val="black"/>
                </a:solidFill>
              </a:rPr>
              <a:t>Eichenlaub</a:t>
            </a:r>
            <a:endParaRPr lang="en-US" sz="2200" dirty="0" smtClean="0">
              <a:solidFill>
                <a:prstClr val="black"/>
              </a:solidFill>
            </a:endParaRPr>
          </a:p>
          <a:p>
            <a:pPr eaLnBrk="1" hangingPunct="1">
              <a:defRPr/>
            </a:pPr>
            <a:r>
              <a:rPr lang="en-US" sz="2200" dirty="0" smtClean="0">
                <a:solidFill>
                  <a:prstClr val="black"/>
                </a:solidFill>
              </a:rPr>
              <a:t>Tobias Bittner</a:t>
            </a:r>
            <a:endParaRPr lang="en-US" sz="2200" dirty="0">
              <a:solidFill>
                <a:prstClr val="black"/>
              </a:solidFill>
            </a:endParaRPr>
          </a:p>
          <a:p>
            <a:pPr eaLnBrk="1" hangingPunct="1">
              <a:defRPr/>
            </a:pPr>
            <a:r>
              <a:rPr lang="en-US" sz="2200" dirty="0">
                <a:solidFill>
                  <a:prstClr val="black"/>
                </a:solidFill>
              </a:rPr>
              <a:t>The Roche </a:t>
            </a:r>
            <a:r>
              <a:rPr lang="en-US" sz="2200" dirty="0" smtClean="0">
                <a:solidFill>
                  <a:prstClr val="black"/>
                </a:solidFill>
              </a:rPr>
              <a:t>team</a:t>
            </a:r>
            <a:endParaRPr lang="en-US" sz="1400" dirty="0" smtClean="0">
              <a:solidFill>
                <a:prstClr val="black"/>
              </a:solidFill>
            </a:endParaRPr>
          </a:p>
          <a:p>
            <a:pPr eaLnBrk="1" hangingPunct="1">
              <a:defRPr/>
            </a:pPr>
            <a:r>
              <a:rPr lang="en-US" sz="2200" dirty="0">
                <a:solidFill>
                  <a:prstClr val="black"/>
                </a:solidFill>
              </a:rPr>
              <a:t>*</a:t>
            </a:r>
            <a:r>
              <a:rPr lang="en-US" sz="2200" dirty="0" smtClean="0">
                <a:solidFill>
                  <a:prstClr val="black"/>
                </a:solidFill>
              </a:rPr>
              <a:t>Deceased</a:t>
            </a:r>
            <a:endParaRPr lang="en-US" sz="2200" dirty="0">
              <a:solidFill>
                <a:prstClr val="black"/>
              </a:solidFill>
            </a:endParaRPr>
          </a:p>
          <a:p>
            <a:pPr eaLnBrk="1" hangingPunct="1">
              <a:defRPr/>
            </a:pPr>
            <a:endParaRPr lang="en-US" sz="2200" dirty="0">
              <a:solidFill>
                <a:prstClr val="black"/>
              </a:solidFill>
            </a:endParaRPr>
          </a:p>
          <a:p>
            <a:pPr eaLnBrk="1" hangingPunct="1">
              <a:defRPr/>
            </a:pPr>
            <a:endParaRPr lang="en-US" sz="2398" dirty="0">
              <a:solidFill>
                <a:prstClr val="black"/>
              </a:solidFill>
            </a:endParaRPr>
          </a:p>
          <a:p>
            <a:pPr eaLnBrk="1" hangingPunct="1">
              <a:defRPr/>
            </a:pPr>
            <a:endParaRPr lang="en-US" sz="2398" dirty="0">
              <a:solidFill>
                <a:prstClr val="black"/>
              </a:solidFill>
            </a:endParaRPr>
          </a:p>
          <a:p>
            <a:pPr eaLnBrk="1" hangingPunct="1">
              <a:defRPr/>
            </a:pPr>
            <a:endParaRPr lang="en-US" sz="2398" dirty="0">
              <a:solidFill>
                <a:prstClr val="black"/>
              </a:solidFill>
            </a:endParaRPr>
          </a:p>
        </p:txBody>
      </p:sp>
      <p:sp>
        <p:nvSpPr>
          <p:cNvPr id="43014" name="Rectangle 5"/>
          <p:cNvSpPr>
            <a:spLocks noChangeArrowheads="1"/>
          </p:cNvSpPr>
          <p:nvPr/>
        </p:nvSpPr>
        <p:spPr bwMode="auto">
          <a:xfrm>
            <a:off x="3268332" y="5487725"/>
            <a:ext cx="5946928" cy="111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199" tIns="50099" rIns="100199" bIns="50099">
            <a:spAutoFit/>
          </a:bodyPr>
          <a:lstStyle/>
          <a:p>
            <a:pPr marL="375745" indent="-375745">
              <a:spcBef>
                <a:spcPct val="20000"/>
              </a:spcBef>
            </a:pPr>
            <a:r>
              <a:rPr lang="en-US" altLang="en-US" sz="2200" dirty="0">
                <a:solidFill>
                  <a:srgbClr val="000000"/>
                </a:solidFill>
                <a:latin typeface="Calibri" pitchFamily="34" charset="0"/>
              </a:rPr>
              <a:t>ADNI investigators include: (complete listing available at </a:t>
            </a:r>
            <a:r>
              <a:rPr lang="en-US" altLang="en-US" sz="2200" dirty="0">
                <a:solidFill>
                  <a:srgbClr val="000000"/>
                </a:solidFill>
                <a:latin typeface="Calibri" pitchFamily="34" charset="0"/>
                <a:hlinkClick r:id="rId3"/>
              </a:rPr>
              <a:t>www.loni.usc.edu</a:t>
            </a:r>
            <a:r>
              <a:rPr lang="en-US" altLang="en-US" sz="2200" dirty="0">
                <a:solidFill>
                  <a:srgbClr val="000000"/>
                </a:solidFill>
                <a:latin typeface="Calibri" pitchFamily="34" charset="0"/>
              </a:rPr>
              <a:t>\ADNI\ </a:t>
            </a:r>
            <a:r>
              <a:rPr lang="en-US" altLang="en-US" sz="2200" dirty="0" smtClean="0">
                <a:solidFill>
                  <a:srgbClr val="000000"/>
                </a:solidFill>
                <a:latin typeface="Calibri" pitchFamily="34" charset="0"/>
              </a:rPr>
              <a:t>Collaboration\ADNI_Manuscript_Citations.pdf</a:t>
            </a:r>
            <a:endParaRPr lang="en-US" altLang="en-US" sz="2200" dirty="0">
              <a:solidFill>
                <a:srgbClr val="000000"/>
              </a:solidFill>
              <a:latin typeface="Calibri" pitchFamily="34" charset="0"/>
            </a:endParaRPr>
          </a:p>
        </p:txBody>
      </p:sp>
      <p:sp>
        <p:nvSpPr>
          <p:cNvPr id="43015" name="TextBox 6"/>
          <p:cNvSpPr txBox="1">
            <a:spLocks noChangeArrowheads="1"/>
          </p:cNvSpPr>
          <p:nvPr/>
        </p:nvSpPr>
        <p:spPr bwMode="auto">
          <a:xfrm>
            <a:off x="6651812" y="1077174"/>
            <a:ext cx="6523095" cy="440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0199" tIns="50099" rIns="100199" bIns="50099">
            <a:spAutoFit/>
          </a:bodyPr>
          <a:lstStyle>
            <a:lvl1pPr eaLnBrk="0" hangingPunct="0">
              <a:defRPr>
                <a:solidFill>
                  <a:schemeClr val="tx1"/>
                </a:solidFill>
                <a:latin typeface="Arial" charset="0"/>
                <a:ea typeface="MS PGothic" pitchFamily="34" charset="-128"/>
              </a:defRPr>
            </a:lvl1pPr>
            <a:lvl2pPr marL="742950" indent="-285750" eaLnBrk="0" hangingPunct="0">
              <a:defRPr>
                <a:solidFill>
                  <a:schemeClr val="tx1"/>
                </a:solidFill>
                <a:latin typeface="Arial" charset="0"/>
                <a:ea typeface="MS PGothic" pitchFamily="34" charset="-128"/>
              </a:defRPr>
            </a:lvl2pPr>
            <a:lvl3pPr marL="1143000" indent="-228600" eaLnBrk="0" hangingPunct="0">
              <a:defRPr>
                <a:solidFill>
                  <a:schemeClr val="tx1"/>
                </a:solidFill>
                <a:latin typeface="Arial" charset="0"/>
                <a:ea typeface="MS PGothic" pitchFamily="34" charset="-128"/>
              </a:defRPr>
            </a:lvl3pPr>
            <a:lvl4pPr marL="1600200" indent="-228600" eaLnBrk="0" hangingPunct="0">
              <a:defRPr>
                <a:solidFill>
                  <a:schemeClr val="tx1"/>
                </a:solidFill>
                <a:latin typeface="Arial" charset="0"/>
                <a:ea typeface="MS PGothic" pitchFamily="34" charset="-128"/>
              </a:defRPr>
            </a:lvl4pPr>
            <a:lvl5pPr marL="2057400" indent="-228600" eaLnBrk="0" hangingPunct="0">
              <a:defRPr>
                <a:solidFill>
                  <a:schemeClr val="tx1"/>
                </a:solidFill>
                <a:latin typeface="Arial" charset="0"/>
                <a:ea typeface="MS PGothic" pitchFamily="34" charset="-128"/>
              </a:defRPr>
            </a:lvl5pPr>
            <a:lvl6pPr marL="2514600" indent="-228600" eaLnBrk="0" fontAlgn="base" hangingPunct="0">
              <a:spcBef>
                <a:spcPct val="0"/>
              </a:spcBef>
              <a:spcAft>
                <a:spcPct val="0"/>
              </a:spcAft>
              <a:defRPr>
                <a:solidFill>
                  <a:schemeClr val="tx1"/>
                </a:solidFill>
                <a:latin typeface="Arial" charset="0"/>
                <a:ea typeface="MS PGothic" pitchFamily="34" charset="-128"/>
              </a:defRPr>
            </a:lvl6pPr>
            <a:lvl7pPr marL="2971800" indent="-228600" eaLnBrk="0" fontAlgn="base" hangingPunct="0">
              <a:spcBef>
                <a:spcPct val="0"/>
              </a:spcBef>
              <a:spcAft>
                <a:spcPct val="0"/>
              </a:spcAft>
              <a:defRPr>
                <a:solidFill>
                  <a:schemeClr val="tx1"/>
                </a:solidFill>
                <a:latin typeface="Arial" charset="0"/>
                <a:ea typeface="MS PGothic" pitchFamily="34" charset="-128"/>
              </a:defRPr>
            </a:lvl7pPr>
            <a:lvl8pPr marL="3429000" indent="-228600" eaLnBrk="0" fontAlgn="base" hangingPunct="0">
              <a:spcBef>
                <a:spcPct val="0"/>
              </a:spcBef>
              <a:spcAft>
                <a:spcPct val="0"/>
              </a:spcAft>
              <a:defRPr>
                <a:solidFill>
                  <a:schemeClr val="tx1"/>
                </a:solidFill>
                <a:latin typeface="Arial" charset="0"/>
                <a:ea typeface="MS PGothic" pitchFamily="34" charset="-128"/>
              </a:defRPr>
            </a:lvl8pPr>
            <a:lvl9pPr marL="3886200" indent="-228600" eaLnBrk="0" fontAlgn="base" hangingPunct="0">
              <a:spcBef>
                <a:spcPct val="0"/>
              </a:spcBef>
              <a:spcAft>
                <a:spcPct val="0"/>
              </a:spcAft>
              <a:defRPr>
                <a:solidFill>
                  <a:schemeClr val="tx1"/>
                </a:solidFill>
                <a:latin typeface="Arial" charset="0"/>
                <a:ea typeface="MS PGothic" pitchFamily="34" charset="-128"/>
              </a:defRPr>
            </a:lvl9pPr>
          </a:lstStyle>
          <a:p>
            <a:pPr eaLnBrk="1" hangingPunct="1"/>
            <a:r>
              <a:rPr lang="en-US" altLang="en-US" sz="2200" dirty="0">
                <a:solidFill>
                  <a:srgbClr val="000000"/>
                </a:solidFill>
                <a:latin typeface="Calibri" pitchFamily="34" charset="0"/>
              </a:rPr>
              <a:t>Robert Dean</a:t>
            </a:r>
          </a:p>
          <a:p>
            <a:pPr eaLnBrk="1" hangingPunct="1"/>
            <a:r>
              <a:rPr lang="en-US" altLang="en-US" sz="2200" dirty="0">
                <a:solidFill>
                  <a:srgbClr val="000000"/>
                </a:solidFill>
                <a:latin typeface="Calibri" pitchFamily="34" charset="0"/>
              </a:rPr>
              <a:t>Holly </a:t>
            </a:r>
            <a:r>
              <a:rPr lang="en-US" altLang="en-US" sz="2200" dirty="0" err="1">
                <a:solidFill>
                  <a:srgbClr val="000000"/>
                </a:solidFill>
                <a:latin typeface="Calibri" pitchFamily="34" charset="0"/>
              </a:rPr>
              <a:t>Soares</a:t>
            </a:r>
            <a:endParaRPr lang="en-US" altLang="en-US" sz="2200" dirty="0">
              <a:solidFill>
                <a:srgbClr val="000000"/>
              </a:solidFill>
              <a:latin typeface="Calibri" pitchFamily="34" charset="0"/>
            </a:endParaRPr>
          </a:p>
          <a:p>
            <a:pPr eaLnBrk="1" hangingPunct="1"/>
            <a:r>
              <a:rPr lang="en-US" altLang="en-US" sz="2200" dirty="0">
                <a:solidFill>
                  <a:srgbClr val="000000"/>
                </a:solidFill>
                <a:latin typeface="Calibri" pitchFamily="34" charset="0"/>
              </a:rPr>
              <a:t>Adam Simon</a:t>
            </a:r>
          </a:p>
          <a:p>
            <a:pPr eaLnBrk="1" hangingPunct="1"/>
            <a:r>
              <a:rPr lang="en-US" altLang="en-US" sz="2200" dirty="0">
                <a:solidFill>
                  <a:srgbClr val="000000"/>
                </a:solidFill>
                <a:latin typeface="Calibri" pitchFamily="34" charset="0"/>
              </a:rPr>
              <a:t>Eric Siemers</a:t>
            </a:r>
          </a:p>
          <a:p>
            <a:pPr eaLnBrk="1" hangingPunct="1"/>
            <a:r>
              <a:rPr lang="en-US" altLang="en-US" sz="2200" dirty="0">
                <a:solidFill>
                  <a:srgbClr val="000000"/>
                </a:solidFill>
                <a:latin typeface="Calibri" pitchFamily="34" charset="0"/>
              </a:rPr>
              <a:t>Piotr </a:t>
            </a:r>
            <a:r>
              <a:rPr lang="en-US" altLang="en-US" sz="2200" dirty="0" err="1">
                <a:solidFill>
                  <a:srgbClr val="000000"/>
                </a:solidFill>
                <a:latin typeface="Calibri" pitchFamily="34" charset="0"/>
              </a:rPr>
              <a:t>Lewczuk</a:t>
            </a:r>
            <a:endParaRPr lang="en-US" altLang="en-US" sz="2200" dirty="0">
              <a:solidFill>
                <a:srgbClr val="000000"/>
              </a:solidFill>
              <a:latin typeface="Calibri" pitchFamily="34" charset="0"/>
            </a:endParaRPr>
          </a:p>
          <a:p>
            <a:pPr eaLnBrk="1" hangingPunct="1"/>
            <a:r>
              <a:rPr lang="en-US" altLang="en-US" sz="2200" dirty="0">
                <a:solidFill>
                  <a:srgbClr val="000000"/>
                </a:solidFill>
                <a:latin typeface="Calibri" pitchFamily="34" charset="0"/>
              </a:rPr>
              <a:t>William Potter</a:t>
            </a:r>
          </a:p>
          <a:p>
            <a:pPr eaLnBrk="1" hangingPunct="1"/>
            <a:r>
              <a:rPr lang="en-US" altLang="en-US" sz="2200" dirty="0">
                <a:solidFill>
                  <a:srgbClr val="000000"/>
                </a:solidFill>
                <a:latin typeface="Calibri" pitchFamily="34" charset="0"/>
              </a:rPr>
              <a:t>Rand Jenkins</a:t>
            </a:r>
          </a:p>
          <a:p>
            <a:pPr eaLnBrk="1" hangingPunct="1"/>
            <a:r>
              <a:rPr lang="en-US" altLang="en-US" sz="2200" dirty="0">
                <a:solidFill>
                  <a:srgbClr val="000000"/>
                </a:solidFill>
                <a:latin typeface="Calibri" pitchFamily="34" charset="0"/>
              </a:rPr>
              <a:t>Erin Chambers</a:t>
            </a:r>
          </a:p>
          <a:p>
            <a:pPr eaLnBrk="1" hangingPunct="1"/>
            <a:endParaRPr lang="en-US" altLang="en-US" sz="2398" dirty="0">
              <a:solidFill>
                <a:srgbClr val="000000"/>
              </a:solidFill>
              <a:latin typeface="Calibri" pitchFamily="34" charset="0"/>
            </a:endParaRPr>
          </a:p>
          <a:p>
            <a:pPr eaLnBrk="1" hangingPunct="1"/>
            <a:r>
              <a:rPr lang="en-US" altLang="en-US" sz="2800" b="1" dirty="0">
                <a:solidFill>
                  <a:srgbClr val="000000"/>
                </a:solidFill>
                <a:latin typeface="Calibri" pitchFamily="34" charset="0"/>
              </a:rPr>
              <a:t>Supported by the NIH/NIA </a:t>
            </a:r>
            <a:r>
              <a:rPr lang="en-US" altLang="en-US" sz="2800" b="1" dirty="0" smtClean="0">
                <a:solidFill>
                  <a:srgbClr val="000000"/>
                </a:solidFill>
                <a:latin typeface="Calibri" pitchFamily="34" charset="0"/>
              </a:rPr>
              <a:t>&amp; </a:t>
            </a:r>
            <a:r>
              <a:rPr lang="en-US" altLang="en-US" sz="2800" b="1" dirty="0">
                <a:solidFill>
                  <a:srgbClr val="000000"/>
                </a:solidFill>
                <a:latin typeface="Calibri" pitchFamily="34" charset="0"/>
              </a:rPr>
              <a:t>families</a:t>
            </a:r>
          </a:p>
          <a:p>
            <a:pPr eaLnBrk="1" hangingPunct="1"/>
            <a:r>
              <a:rPr lang="en-US" altLang="en-US" sz="2800" b="1" dirty="0">
                <a:solidFill>
                  <a:srgbClr val="000000"/>
                </a:solidFill>
                <a:latin typeface="Calibri" pitchFamily="34" charset="0"/>
              </a:rPr>
              <a:t>of our patients </a:t>
            </a:r>
          </a:p>
          <a:p>
            <a:pPr eaLnBrk="1" hangingPunct="1"/>
            <a:r>
              <a:rPr lang="en-US" altLang="en-US" sz="2398" b="1" dirty="0">
                <a:solidFill>
                  <a:srgbClr val="000000"/>
                </a:solidFill>
                <a:latin typeface="Calibri" pitchFamily="34" charset="0"/>
              </a:rPr>
              <a:t>MJ Fox </a:t>
            </a:r>
            <a:r>
              <a:rPr lang="en-US" altLang="en-US" sz="2398" b="1" dirty="0" err="1">
                <a:solidFill>
                  <a:srgbClr val="000000"/>
                </a:solidFill>
                <a:latin typeface="Calibri" pitchFamily="34" charset="0"/>
              </a:rPr>
              <a:t>Fdn</a:t>
            </a:r>
            <a:r>
              <a:rPr lang="en-US" altLang="en-US" sz="2398" b="1" dirty="0">
                <a:solidFill>
                  <a:srgbClr val="000000"/>
                </a:solidFill>
                <a:latin typeface="Calibri" pitchFamily="34" charset="0"/>
              </a:rPr>
              <a:t> for PD research</a:t>
            </a:r>
          </a:p>
        </p:txBody>
      </p:sp>
    </p:spTree>
    <p:extLst>
      <p:ext uri="{BB962C8B-B14F-4D97-AF65-F5344CB8AC3E}">
        <p14:creationId xmlns:p14="http://schemas.microsoft.com/office/powerpoint/2010/main" val="35634213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39959824"/>
              </p:ext>
            </p:extLst>
          </p:nvPr>
        </p:nvGraphicFramePr>
        <p:xfrm>
          <a:off x="429262" y="982980"/>
          <a:ext cx="11455398" cy="5425392"/>
        </p:xfrm>
        <a:graphic>
          <a:graphicData uri="http://schemas.openxmlformats.org/drawingml/2006/table">
            <a:tbl>
              <a:tblPr firstRow="1" firstCol="1" bandRow="1">
                <a:tableStyleId>{5C22544A-7EE6-4342-B048-85BDC9FD1C3A}</a:tableStyleId>
              </a:tblPr>
              <a:tblGrid>
                <a:gridCol w="6691864">
                  <a:extLst>
                    <a:ext uri="{9D8B030D-6E8A-4147-A177-3AD203B41FA5}">
                      <a16:colId xmlns:a16="http://schemas.microsoft.com/office/drawing/2014/main" val="4032909794"/>
                    </a:ext>
                  </a:extLst>
                </a:gridCol>
                <a:gridCol w="1355438">
                  <a:extLst>
                    <a:ext uri="{9D8B030D-6E8A-4147-A177-3AD203B41FA5}">
                      <a16:colId xmlns:a16="http://schemas.microsoft.com/office/drawing/2014/main" val="2188416989"/>
                    </a:ext>
                  </a:extLst>
                </a:gridCol>
                <a:gridCol w="2005119">
                  <a:extLst>
                    <a:ext uri="{9D8B030D-6E8A-4147-A177-3AD203B41FA5}">
                      <a16:colId xmlns:a16="http://schemas.microsoft.com/office/drawing/2014/main" val="3312867941"/>
                    </a:ext>
                  </a:extLst>
                </a:gridCol>
                <a:gridCol w="1402977">
                  <a:extLst>
                    <a:ext uri="{9D8B030D-6E8A-4147-A177-3AD203B41FA5}">
                      <a16:colId xmlns:a16="http://schemas.microsoft.com/office/drawing/2014/main" val="3277109033"/>
                    </a:ext>
                  </a:extLst>
                </a:gridCol>
              </a:tblGrid>
              <a:tr h="703765">
                <a:tc>
                  <a:txBody>
                    <a:bodyPr/>
                    <a:lstStyle/>
                    <a:p>
                      <a:pPr>
                        <a:lnSpc>
                          <a:spcPct val="115000"/>
                        </a:lnSpc>
                      </a:pPr>
                      <a:endParaRPr lang="en-US" sz="1100" dirty="0">
                        <a:effectLst/>
                        <a:latin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400" dirty="0">
                          <a:effectLst/>
                        </a:rPr>
                        <a:t>CSF</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400" dirty="0" err="1">
                          <a:effectLst/>
                        </a:rPr>
                        <a:t>Ser</a:t>
                      </a:r>
                      <a:r>
                        <a:rPr lang="en-US" sz="2400" dirty="0">
                          <a:effectLst/>
                        </a:rPr>
                        <a:t> + </a:t>
                      </a:r>
                      <a:r>
                        <a:rPr lang="en-US" sz="2400" dirty="0" err="1">
                          <a:effectLst/>
                        </a:rPr>
                        <a:t>Pla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400" dirty="0">
                          <a:effectLst/>
                        </a:rPr>
                        <a:t>TOTAL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27901264"/>
                  </a:ext>
                </a:extLst>
              </a:tr>
              <a:tr h="568775">
                <a:tc>
                  <a:txBody>
                    <a:bodyPr/>
                    <a:lstStyle/>
                    <a:p>
                      <a:pPr marL="0" marR="0">
                        <a:lnSpc>
                          <a:spcPct val="115000"/>
                        </a:lnSpc>
                        <a:spcBef>
                          <a:spcPts val="0"/>
                        </a:spcBef>
                        <a:spcAft>
                          <a:spcPts val="0"/>
                        </a:spcAft>
                      </a:pPr>
                      <a:r>
                        <a:rPr lang="en-US" sz="2000" dirty="0">
                          <a:effectLst/>
                        </a:rPr>
                        <a:t>ADNI 1 Primary </a:t>
                      </a:r>
                      <a:r>
                        <a:rPr lang="en-US" sz="2000" dirty="0" err="1">
                          <a:effectLst/>
                        </a:rPr>
                        <a:t>Biofluids</a:t>
                      </a:r>
                      <a:r>
                        <a:rPr lang="en-US" sz="2000" dirty="0">
                          <a:effectLst/>
                        </a:rPr>
                        <a:t> Collected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rPr>
                        <a:t>1118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9756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10874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16702683"/>
                  </a:ext>
                </a:extLst>
              </a:tr>
              <a:tr h="579120">
                <a:tc>
                  <a:txBody>
                    <a:bodyPr/>
                    <a:lstStyle/>
                    <a:p>
                      <a:pPr marL="0" marR="0">
                        <a:lnSpc>
                          <a:spcPct val="115000"/>
                        </a:lnSpc>
                        <a:spcBef>
                          <a:spcPts val="0"/>
                        </a:spcBef>
                        <a:spcAft>
                          <a:spcPts val="0"/>
                        </a:spcAft>
                      </a:pPr>
                      <a:r>
                        <a:rPr lang="en-US" sz="2000" dirty="0" smtClean="0">
                          <a:effectLst/>
                        </a:rPr>
                        <a:t>     ADNI </a:t>
                      </a:r>
                      <a:r>
                        <a:rPr lang="en-US" sz="2000" dirty="0">
                          <a:effectLst/>
                        </a:rPr>
                        <a:t>1 Aliquots in Bank</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0"/>
                        </a:spcAft>
                      </a:pPr>
                      <a:r>
                        <a:rPr lang="en-US" sz="2000" dirty="0">
                          <a:effectLst/>
                        </a:rPr>
                        <a:t>24934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0"/>
                        </a:spcAft>
                      </a:pPr>
                      <a:r>
                        <a:rPr lang="en-US" sz="2000" dirty="0">
                          <a:effectLst/>
                        </a:rPr>
                        <a:t>132581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0"/>
                        </a:spcAft>
                      </a:pPr>
                      <a:r>
                        <a:rPr lang="en-US" sz="2000" dirty="0">
                          <a:effectLst/>
                        </a:rPr>
                        <a:t>157515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86177533"/>
                  </a:ext>
                </a:extLst>
              </a:tr>
              <a:tr h="594360">
                <a:tc>
                  <a:txBody>
                    <a:bodyPr/>
                    <a:lstStyle/>
                    <a:p>
                      <a:pPr marL="0" marR="0">
                        <a:lnSpc>
                          <a:spcPct val="115000"/>
                        </a:lnSpc>
                        <a:spcBef>
                          <a:spcPts val="0"/>
                        </a:spcBef>
                        <a:spcAft>
                          <a:spcPts val="0"/>
                        </a:spcAft>
                      </a:pPr>
                      <a:r>
                        <a:rPr lang="en-US" sz="2000" dirty="0">
                          <a:effectLst/>
                        </a:rPr>
                        <a:t>ADNI GO/2 Primary </a:t>
                      </a:r>
                      <a:r>
                        <a:rPr lang="en-US" sz="2000" dirty="0" err="1">
                          <a:effectLst/>
                        </a:rPr>
                        <a:t>Biofluids</a:t>
                      </a:r>
                      <a:r>
                        <a:rPr lang="en-US" sz="2000" dirty="0">
                          <a:effectLst/>
                        </a:rPr>
                        <a:t> Collected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rPr>
                        <a:t>1318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rPr>
                        <a:t>7816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rPr>
                        <a:t>9134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49861560"/>
                  </a:ext>
                </a:extLst>
              </a:tr>
              <a:tr h="624840">
                <a:tc>
                  <a:txBody>
                    <a:bodyPr/>
                    <a:lstStyle/>
                    <a:p>
                      <a:pPr marL="0" marR="0">
                        <a:lnSpc>
                          <a:spcPct val="115000"/>
                        </a:lnSpc>
                        <a:spcBef>
                          <a:spcPts val="0"/>
                        </a:spcBef>
                        <a:spcAft>
                          <a:spcPts val="0"/>
                        </a:spcAft>
                      </a:pPr>
                      <a:r>
                        <a:rPr lang="en-US" sz="2000" dirty="0" smtClean="0">
                          <a:effectLst/>
                        </a:rPr>
                        <a:t>     ADNI </a:t>
                      </a:r>
                      <a:r>
                        <a:rPr lang="en-US" sz="2000" dirty="0">
                          <a:effectLst/>
                        </a:rPr>
                        <a:t>GO/ 2 Aliquots in Bank</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0"/>
                        </a:spcAft>
                      </a:pPr>
                      <a:r>
                        <a:rPr lang="en-US" sz="2000" dirty="0">
                          <a:effectLst/>
                        </a:rPr>
                        <a:t>35315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0"/>
                        </a:spcAft>
                      </a:pPr>
                      <a:r>
                        <a:rPr lang="en-US" sz="2000" dirty="0">
                          <a:effectLst/>
                        </a:rPr>
                        <a:t>114919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0"/>
                        </a:spcAft>
                      </a:pPr>
                      <a:r>
                        <a:rPr lang="en-US" sz="2000" dirty="0">
                          <a:effectLst/>
                        </a:rPr>
                        <a:t>150234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99786696"/>
                  </a:ext>
                </a:extLst>
              </a:tr>
              <a:tr h="594360">
                <a:tc>
                  <a:txBody>
                    <a:bodyPr/>
                    <a:lstStyle/>
                    <a:p>
                      <a:pPr marL="0" marR="0">
                        <a:lnSpc>
                          <a:spcPct val="115000"/>
                        </a:lnSpc>
                        <a:spcBef>
                          <a:spcPts val="0"/>
                        </a:spcBef>
                        <a:spcAft>
                          <a:spcPts val="0"/>
                        </a:spcAft>
                      </a:pPr>
                      <a:r>
                        <a:rPr lang="en-US" sz="2000" dirty="0">
                          <a:effectLst/>
                        </a:rPr>
                        <a:t>ADNI 3 Primary </a:t>
                      </a:r>
                      <a:r>
                        <a:rPr lang="en-US" sz="2000" dirty="0" err="1">
                          <a:effectLst/>
                        </a:rPr>
                        <a:t>Biofluids</a:t>
                      </a:r>
                      <a:r>
                        <a:rPr lang="en-US" sz="2000" dirty="0">
                          <a:effectLst/>
                        </a:rPr>
                        <a:t> Collected - Rollover Participants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118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667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rPr>
                        <a:t>785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8420451"/>
                  </a:ext>
                </a:extLst>
              </a:tr>
              <a:tr h="563880">
                <a:tc>
                  <a:txBody>
                    <a:bodyPr/>
                    <a:lstStyle/>
                    <a:p>
                      <a:pPr marL="0" marR="0">
                        <a:lnSpc>
                          <a:spcPct val="115000"/>
                        </a:lnSpc>
                        <a:spcBef>
                          <a:spcPts val="0"/>
                        </a:spcBef>
                        <a:spcAft>
                          <a:spcPts val="0"/>
                        </a:spcAft>
                      </a:pPr>
                      <a:r>
                        <a:rPr lang="en-US" sz="2000" dirty="0">
                          <a:effectLst/>
                        </a:rPr>
                        <a:t>ADNI 3 Primary </a:t>
                      </a:r>
                      <a:r>
                        <a:rPr lang="en-US" sz="2000" dirty="0" err="1">
                          <a:effectLst/>
                        </a:rPr>
                        <a:t>Biofluids</a:t>
                      </a:r>
                      <a:r>
                        <a:rPr lang="en-US" sz="2000" dirty="0">
                          <a:effectLst/>
                        </a:rPr>
                        <a:t> Collected - New Enrollees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162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402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rPr>
                        <a:t>568</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67165631"/>
                  </a:ext>
                </a:extLst>
              </a:tr>
              <a:tr h="598146">
                <a:tc>
                  <a:txBody>
                    <a:bodyPr/>
                    <a:lstStyle/>
                    <a:p>
                      <a:pPr marL="0" marR="0">
                        <a:lnSpc>
                          <a:spcPct val="115000"/>
                        </a:lnSpc>
                        <a:spcBef>
                          <a:spcPts val="0"/>
                        </a:spcBef>
                        <a:spcAft>
                          <a:spcPts val="0"/>
                        </a:spcAft>
                      </a:pPr>
                      <a:r>
                        <a:rPr lang="en-US" sz="1100" dirty="0">
                          <a:effectLst/>
                        </a:rPr>
                        <a:t> </a:t>
                      </a:r>
                      <a:r>
                        <a:rPr lang="en-US" sz="2000" dirty="0" smtClean="0">
                          <a:effectLst/>
                        </a:rPr>
                        <a:t>Total Primary </a:t>
                      </a:r>
                      <a:r>
                        <a:rPr lang="en-US" sz="2000" dirty="0" err="1" smtClean="0">
                          <a:effectLst/>
                        </a:rPr>
                        <a:t>Biofluids</a:t>
                      </a:r>
                      <a:r>
                        <a:rPr lang="en-US" sz="2000" dirty="0" smtClean="0">
                          <a:effectLst/>
                        </a:rPr>
                        <a:t> Collected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800" dirty="0" smtClean="0">
                          <a:effectLst/>
                        </a:rPr>
                        <a:t>2716</a:t>
                      </a:r>
                      <a:r>
                        <a:rPr lang="en-US" sz="2800" dirty="0">
                          <a:effectLst/>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800" dirty="0" smtClean="0">
                          <a:effectLst/>
                        </a:rPr>
                        <a:t>18641</a:t>
                      </a:r>
                      <a:r>
                        <a:rPr lang="en-US" sz="2800" dirty="0">
                          <a:effectLst/>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800" dirty="0" smtClean="0">
                          <a:effectLst/>
                        </a:rPr>
                        <a:t>21357</a:t>
                      </a: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13135257"/>
                  </a:ext>
                </a:extLst>
              </a:tr>
              <a:tr h="598146">
                <a:tc>
                  <a:txBody>
                    <a:bodyPr/>
                    <a:lstStyle/>
                    <a:p>
                      <a:pPr marL="0" marR="0">
                        <a:lnSpc>
                          <a:spcPct val="115000"/>
                        </a:lnSpc>
                        <a:spcBef>
                          <a:spcPts val="0"/>
                        </a:spcBef>
                        <a:spcAft>
                          <a:spcPts val="0"/>
                        </a:spcAft>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    ADNI aliquots in Bank</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lnSpc>
                          <a:spcPct val="115000"/>
                        </a:lnSpc>
                        <a:spcBef>
                          <a:spcPts val="0"/>
                        </a:spcBef>
                        <a:spcAft>
                          <a:spcPts val="0"/>
                        </a:spcAft>
                      </a:pPr>
                      <a:r>
                        <a:rPr lang="en-US" sz="2800" dirty="0" smtClean="0">
                          <a:effectLst/>
                          <a:latin typeface="Calibri" panose="020F0502020204030204" pitchFamily="34" charset="0"/>
                          <a:ea typeface="Calibri" panose="020F0502020204030204" pitchFamily="34" charset="0"/>
                          <a:cs typeface="Times New Roman" panose="02020603050405020304" pitchFamily="18" charset="0"/>
                        </a:rPr>
                        <a:t>60249</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800" dirty="0" smtClean="0">
                          <a:effectLst/>
                          <a:latin typeface="Calibri" panose="020F0502020204030204" pitchFamily="34" charset="0"/>
                          <a:ea typeface="Calibri" panose="020F0502020204030204" pitchFamily="34" charset="0"/>
                          <a:cs typeface="Times New Roman" panose="02020603050405020304" pitchFamily="18" charset="0"/>
                        </a:rPr>
                        <a:t>247500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800" dirty="0" smtClean="0">
                          <a:effectLst/>
                          <a:latin typeface="Calibri" panose="020F0502020204030204" pitchFamily="34" charset="0"/>
                          <a:ea typeface="Calibri" panose="020F0502020204030204" pitchFamily="34" charset="0"/>
                          <a:cs typeface="Times New Roman" panose="02020603050405020304" pitchFamily="18" charset="0"/>
                        </a:rPr>
                        <a:t>307749</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20514646"/>
                  </a:ext>
                </a:extLst>
              </a:tr>
            </a:tbl>
          </a:graphicData>
        </a:graphic>
      </p:graphicFrame>
      <p:sp>
        <p:nvSpPr>
          <p:cNvPr id="5" name="Rectangle 1"/>
          <p:cNvSpPr>
            <a:spLocks noChangeArrowheads="1"/>
          </p:cNvSpPr>
          <p:nvPr/>
        </p:nvSpPr>
        <p:spPr bwMode="auto">
          <a:xfrm>
            <a:off x="3022290" y="2023113"/>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888381" y="16760"/>
            <a:ext cx="10030053" cy="1077218"/>
          </a:xfrm>
          <a:prstGeom prst="rect">
            <a:avLst/>
          </a:prstGeom>
          <a:noFill/>
        </p:spPr>
        <p:txBody>
          <a:bodyPr wrap="none" rtlCol="0">
            <a:spAutoFit/>
          </a:bodyPr>
          <a:lstStyle/>
          <a:p>
            <a:r>
              <a:rPr lang="en-US" sz="3200" dirty="0" smtClean="0"/>
              <a:t>Summary of ADNI CSF, plasma and serum samples received</a:t>
            </a:r>
          </a:p>
          <a:p>
            <a:pPr algn="ctr"/>
            <a:r>
              <a:rPr lang="en-US" sz="3200" dirty="0" smtClean="0"/>
              <a:t> as of July 18, 2019</a:t>
            </a:r>
            <a:endParaRPr lang="en-US" sz="3200" dirty="0"/>
          </a:p>
        </p:txBody>
      </p:sp>
    </p:spTree>
    <p:extLst>
      <p:ext uri="{BB962C8B-B14F-4D97-AF65-F5344CB8AC3E}">
        <p14:creationId xmlns:p14="http://schemas.microsoft.com/office/powerpoint/2010/main" val="3455900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02507814"/>
              </p:ext>
            </p:extLst>
          </p:nvPr>
        </p:nvGraphicFramePr>
        <p:xfrm>
          <a:off x="1480581" y="735506"/>
          <a:ext cx="8975187" cy="5895516"/>
        </p:xfrm>
        <a:graphic>
          <a:graphicData uri="http://schemas.openxmlformats.org/drawingml/2006/table">
            <a:tbl>
              <a:tblPr>
                <a:tableStyleId>{5C22544A-7EE6-4342-B048-85BDC9FD1C3A}</a:tableStyleId>
              </a:tblPr>
              <a:tblGrid>
                <a:gridCol w="873801">
                  <a:extLst>
                    <a:ext uri="{9D8B030D-6E8A-4147-A177-3AD203B41FA5}">
                      <a16:colId xmlns:a16="http://schemas.microsoft.com/office/drawing/2014/main" val="1858258997"/>
                    </a:ext>
                  </a:extLst>
                </a:gridCol>
                <a:gridCol w="2190744">
                  <a:extLst>
                    <a:ext uri="{9D8B030D-6E8A-4147-A177-3AD203B41FA5}">
                      <a16:colId xmlns:a16="http://schemas.microsoft.com/office/drawing/2014/main" val="1409144468"/>
                    </a:ext>
                  </a:extLst>
                </a:gridCol>
                <a:gridCol w="1685189">
                  <a:extLst>
                    <a:ext uri="{9D8B030D-6E8A-4147-A177-3AD203B41FA5}">
                      <a16:colId xmlns:a16="http://schemas.microsoft.com/office/drawing/2014/main" val="4007880449"/>
                    </a:ext>
                  </a:extLst>
                </a:gridCol>
                <a:gridCol w="842594">
                  <a:extLst>
                    <a:ext uri="{9D8B030D-6E8A-4147-A177-3AD203B41FA5}">
                      <a16:colId xmlns:a16="http://schemas.microsoft.com/office/drawing/2014/main" val="2715025304"/>
                    </a:ext>
                  </a:extLst>
                </a:gridCol>
                <a:gridCol w="2147055">
                  <a:extLst>
                    <a:ext uri="{9D8B030D-6E8A-4147-A177-3AD203B41FA5}">
                      <a16:colId xmlns:a16="http://schemas.microsoft.com/office/drawing/2014/main" val="1811296254"/>
                    </a:ext>
                  </a:extLst>
                </a:gridCol>
                <a:gridCol w="1235804">
                  <a:extLst>
                    <a:ext uri="{9D8B030D-6E8A-4147-A177-3AD203B41FA5}">
                      <a16:colId xmlns:a16="http://schemas.microsoft.com/office/drawing/2014/main" val="1477021191"/>
                    </a:ext>
                  </a:extLst>
                </a:gridCol>
              </a:tblGrid>
              <a:tr h="593551">
                <a:tc>
                  <a:txBody>
                    <a:bodyPr/>
                    <a:lstStyle/>
                    <a:p>
                      <a:pPr marL="0" marR="0" algn="ctr" eaLnBrk="0" hangingPunct="0">
                        <a:lnSpc>
                          <a:spcPct val="97000"/>
                        </a:lnSpc>
                        <a:spcBef>
                          <a:spcPts val="0"/>
                        </a:spcBef>
                        <a:spcAft>
                          <a:spcPts val="0"/>
                        </a:spcAft>
                      </a:pPr>
                      <a:r>
                        <a:rPr lang="en-US" sz="1400" b="1" spc="-65" dirty="0">
                          <a:effectLst/>
                        </a:rPr>
                        <a:t>Ship</a:t>
                      </a:r>
                      <a:r>
                        <a:rPr lang="en-US" sz="1400" b="1" spc="-60" dirty="0">
                          <a:effectLst/>
                        </a:rPr>
                        <a:t>me</a:t>
                      </a:r>
                      <a:r>
                        <a:rPr lang="en-US" sz="1400" b="1" spc="-65" dirty="0">
                          <a:effectLst/>
                        </a:rPr>
                        <a:t>nt</a:t>
                      </a:r>
                      <a:r>
                        <a:rPr lang="en-US" sz="1400" b="1" spc="85" dirty="0">
                          <a:effectLst/>
                        </a:rPr>
                        <a:t> </a:t>
                      </a:r>
                      <a:endParaRPr lang="en-US" sz="1400" b="1" dirty="0">
                        <a:effectLst/>
                      </a:endParaRPr>
                    </a:p>
                    <a:p>
                      <a:pPr marL="0" marR="0" algn="ctr" eaLnBrk="0" hangingPunct="0">
                        <a:lnSpc>
                          <a:spcPct val="97000"/>
                        </a:lnSpc>
                        <a:spcBef>
                          <a:spcPts val="0"/>
                        </a:spcBef>
                        <a:spcAft>
                          <a:spcPts val="0"/>
                        </a:spcAft>
                      </a:pPr>
                      <a:r>
                        <a:rPr lang="en-US" sz="1400" b="1" spc="-15" dirty="0">
                          <a:effectLst/>
                        </a:rPr>
                        <a:t>Date</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eaLnBrk="0" hangingPunct="0">
                        <a:lnSpc>
                          <a:spcPct val="97000"/>
                        </a:lnSpc>
                        <a:spcBef>
                          <a:spcPts val="0"/>
                        </a:spcBef>
                        <a:spcAft>
                          <a:spcPts val="0"/>
                        </a:spcAft>
                      </a:pPr>
                      <a:r>
                        <a:rPr lang="en-US" sz="1400" b="1" spc="-5" dirty="0">
                          <a:effectLst/>
                        </a:rPr>
                        <a:t>Principal Investigator</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eaLnBrk="0" hangingPunct="0">
                        <a:lnSpc>
                          <a:spcPct val="115000"/>
                        </a:lnSpc>
                        <a:spcBef>
                          <a:spcPts val="0"/>
                        </a:spcBef>
                        <a:spcAft>
                          <a:spcPts val="0"/>
                        </a:spcAft>
                      </a:pPr>
                      <a:r>
                        <a:rPr lang="en-US" sz="1400" b="1" spc="-35" dirty="0">
                          <a:effectLst/>
                        </a:rPr>
                        <a:t>Pr</a:t>
                      </a:r>
                      <a:r>
                        <a:rPr lang="en-US" sz="1400" b="1" spc="-40" dirty="0">
                          <a:effectLst/>
                        </a:rPr>
                        <a:t>o</a:t>
                      </a:r>
                      <a:r>
                        <a:rPr lang="en-US" sz="1400" b="1" spc="-35" dirty="0">
                          <a:effectLst/>
                        </a:rPr>
                        <a:t>jec</a:t>
                      </a:r>
                      <a:r>
                        <a:rPr lang="en-US" sz="1400" b="1" spc="-40" dirty="0">
                          <a:effectLst/>
                        </a:rPr>
                        <a:t>t</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eaLnBrk="0" hangingPunct="0">
                        <a:lnSpc>
                          <a:spcPct val="97000"/>
                        </a:lnSpc>
                        <a:spcBef>
                          <a:spcPts val="0"/>
                        </a:spcBef>
                        <a:spcAft>
                          <a:spcPts val="0"/>
                        </a:spcAft>
                      </a:pPr>
                      <a:r>
                        <a:rPr lang="en-US" sz="1400" b="1" spc="-5" dirty="0">
                          <a:effectLst/>
                        </a:rPr>
                        <a:t>Specimen</a:t>
                      </a:r>
                      <a:r>
                        <a:rPr lang="en-US" sz="1400" b="1" spc="110" dirty="0">
                          <a:effectLst/>
                        </a:rPr>
                        <a:t> </a:t>
                      </a:r>
                      <a:r>
                        <a:rPr lang="en-US" sz="1400" b="1" spc="-15" dirty="0">
                          <a:effectLst/>
                        </a:rPr>
                        <a:t>Type</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eaLnBrk="0" hangingPunct="0">
                        <a:lnSpc>
                          <a:spcPct val="115000"/>
                        </a:lnSpc>
                        <a:spcBef>
                          <a:spcPts val="0"/>
                        </a:spcBef>
                        <a:spcAft>
                          <a:spcPts val="0"/>
                        </a:spcAft>
                      </a:pPr>
                      <a:r>
                        <a:rPr lang="en-US" sz="1400" b="1" spc="-15" dirty="0">
                          <a:effectLst/>
                        </a:rPr>
                        <a:t>Specimen Number</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eaLnBrk="0" hangingPunct="0">
                        <a:lnSpc>
                          <a:spcPct val="97000"/>
                        </a:lnSpc>
                        <a:spcBef>
                          <a:spcPts val="0"/>
                        </a:spcBef>
                        <a:spcAft>
                          <a:spcPts val="0"/>
                        </a:spcAft>
                      </a:pPr>
                      <a:r>
                        <a:rPr lang="en-US" sz="1400" b="1" spc="-10" dirty="0">
                          <a:effectLst/>
                        </a:rPr>
                        <a:t>Data Upload to</a:t>
                      </a:r>
                      <a:r>
                        <a:rPr lang="en-US" sz="1400" b="1" spc="115" dirty="0">
                          <a:effectLst/>
                        </a:rPr>
                        <a:t> </a:t>
                      </a:r>
                      <a:r>
                        <a:rPr lang="en-US" sz="1400" b="1" spc="-45" dirty="0">
                          <a:effectLst/>
                        </a:rPr>
                        <a:t>AD</a:t>
                      </a:r>
                      <a:r>
                        <a:rPr lang="en-US" sz="1400" b="1" spc="-50" dirty="0">
                          <a:effectLst/>
                        </a:rPr>
                        <a:t>NI/L</a:t>
                      </a:r>
                      <a:r>
                        <a:rPr lang="en-US" sz="1400" b="1" spc="-45" dirty="0">
                          <a:effectLst/>
                        </a:rPr>
                        <a:t>O</a:t>
                      </a:r>
                      <a:r>
                        <a:rPr lang="en-US" sz="1400" b="1" spc="-50" dirty="0">
                          <a:effectLst/>
                        </a:rPr>
                        <a:t>NI</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60336867"/>
                  </a:ext>
                </a:extLst>
              </a:tr>
              <a:tr h="593551">
                <a:tc>
                  <a:txBody>
                    <a:bodyPr/>
                    <a:lstStyle/>
                    <a:p>
                      <a:pPr marL="0" marR="0" algn="ctr" eaLnBrk="0" hangingPunct="0">
                        <a:lnSpc>
                          <a:spcPct val="97000"/>
                        </a:lnSpc>
                        <a:spcBef>
                          <a:spcPts val="0"/>
                        </a:spcBef>
                        <a:spcAft>
                          <a:spcPts val="0"/>
                        </a:spcAft>
                      </a:pPr>
                      <a:r>
                        <a:rPr lang="en-US" sz="1200" b="0" dirty="0" smtClean="0">
                          <a:effectLst/>
                          <a:latin typeface="Calibri" panose="020F0502020204030204" pitchFamily="34" charset="0"/>
                          <a:ea typeface="Calibri" panose="020F0502020204030204" pitchFamily="34" charset="0"/>
                          <a:cs typeface="Times New Roman" panose="02020603050405020304" pitchFamily="18" charset="0"/>
                        </a:rPr>
                        <a:t>July</a:t>
                      </a:r>
                      <a:r>
                        <a:rPr lang="en-US" sz="1400" b="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200" b="0" dirty="0" smtClean="0">
                          <a:effectLst/>
                          <a:latin typeface="Calibri" panose="020F0502020204030204" pitchFamily="34" charset="0"/>
                          <a:ea typeface="Calibri" panose="020F0502020204030204" pitchFamily="34" charset="0"/>
                          <a:cs typeface="Times New Roman" panose="02020603050405020304" pitchFamily="18" charset="0"/>
                        </a:rPr>
                        <a:t>2018</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eaLnBrk="0" hangingPunct="0">
                        <a:lnSpc>
                          <a:spcPct val="97000"/>
                        </a:lnSpc>
                        <a:spcBef>
                          <a:spcPts val="0"/>
                        </a:spcBef>
                        <a:spcAft>
                          <a:spcPts val="0"/>
                        </a:spcAft>
                      </a:pPr>
                      <a:r>
                        <a:rPr lang="en-US" sz="1200" b="0" dirty="0" smtClean="0">
                          <a:effectLst/>
                          <a:latin typeface="Calibri" panose="020F0502020204030204" pitchFamily="34" charset="0"/>
                          <a:ea typeface="Calibri" panose="020F0502020204030204" pitchFamily="34" charset="0"/>
                          <a:cs typeface="Times New Roman" panose="02020603050405020304" pitchFamily="18" charset="0"/>
                        </a:rPr>
                        <a:t>Robert Nagele, UMDNJ</a:t>
                      </a:r>
                    </a:p>
                    <a:p>
                      <a:pPr marL="0" marR="0" algn="ctr" eaLnBrk="0" hangingPunct="0">
                        <a:lnSpc>
                          <a:spcPct val="97000"/>
                        </a:lnSpc>
                        <a:spcBef>
                          <a:spcPts val="0"/>
                        </a:spcBef>
                        <a:spcAft>
                          <a:spcPts val="0"/>
                        </a:spcAft>
                      </a:pPr>
                      <a:r>
                        <a:rPr lang="en-US" sz="1200" b="0" dirty="0" smtClean="0">
                          <a:effectLst/>
                          <a:latin typeface="Calibri" panose="020F0502020204030204" pitchFamily="34" charset="0"/>
                          <a:ea typeface="Calibri" panose="020F0502020204030204" pitchFamily="34" charset="0"/>
                          <a:cs typeface="Times New Roman" panose="02020603050405020304" pitchFamily="18" charset="0"/>
                        </a:rPr>
                        <a:t>{Autoantibody Array}</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eaLnBrk="0" hangingPunct="0">
                        <a:lnSpc>
                          <a:spcPct val="115000"/>
                        </a:lnSpc>
                        <a:spcBef>
                          <a:spcPts val="0"/>
                        </a:spcBef>
                        <a:spcAft>
                          <a:spcPts val="0"/>
                        </a:spcAft>
                      </a:pPr>
                      <a:r>
                        <a:rPr lang="en-US" sz="1200" b="0" dirty="0" smtClean="0">
                          <a:effectLst/>
                          <a:latin typeface="Calibri" panose="020F0502020204030204" pitchFamily="34" charset="0"/>
                          <a:ea typeface="Calibri" panose="020F0502020204030204" pitchFamily="34" charset="0"/>
                          <a:cs typeface="Times New Roman" panose="02020603050405020304" pitchFamily="18" charset="0"/>
                        </a:rPr>
                        <a:t>Autoantibodies for AD detection</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eaLnBrk="0" hangingPunct="0">
                        <a:lnSpc>
                          <a:spcPct val="97000"/>
                        </a:lnSpc>
                        <a:spcBef>
                          <a:spcPts val="0"/>
                        </a:spcBef>
                        <a:spcAft>
                          <a:spcPts val="0"/>
                        </a:spcAft>
                      </a:pPr>
                      <a:r>
                        <a:rPr lang="en-US" sz="1200" b="0" dirty="0" smtClean="0">
                          <a:effectLst/>
                          <a:latin typeface="Calibri" panose="020F0502020204030204" pitchFamily="34" charset="0"/>
                          <a:ea typeface="Calibri" panose="020F0502020204030204" pitchFamily="34" charset="0"/>
                          <a:cs typeface="Times New Roman" panose="02020603050405020304" pitchFamily="18" charset="0"/>
                        </a:rPr>
                        <a:t>Serum</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eaLnBrk="0" hangingPunct="0">
                        <a:lnSpc>
                          <a:spcPct val="115000"/>
                        </a:lnSpc>
                        <a:spcBef>
                          <a:spcPts val="0"/>
                        </a:spcBef>
                        <a:spcAft>
                          <a:spcPts val="0"/>
                        </a:spcAft>
                      </a:pPr>
                      <a:r>
                        <a:rPr lang="en-US" sz="1200" b="0" dirty="0" smtClean="0">
                          <a:effectLst/>
                          <a:latin typeface="Calibri" panose="020F0502020204030204" pitchFamily="34" charset="0"/>
                          <a:ea typeface="Calibri" panose="020F0502020204030204" pitchFamily="34" charset="0"/>
                          <a:cs typeface="Times New Roman" panose="02020603050405020304" pitchFamily="18" charset="0"/>
                        </a:rPr>
                        <a:t>406 ADNI1/GO/2 Baseline</a:t>
                      </a:r>
                      <a:r>
                        <a:rPr lang="en-US" sz="1200" b="0" baseline="0" dirty="0" smtClean="0">
                          <a:effectLst/>
                          <a:latin typeface="Calibri" panose="020F0502020204030204" pitchFamily="34" charset="0"/>
                          <a:ea typeface="Calibri" panose="020F0502020204030204" pitchFamily="34" charset="0"/>
                          <a:cs typeface="Times New Roman" panose="02020603050405020304" pitchFamily="18" charset="0"/>
                        </a:rPr>
                        <a:t> + longitudinal Samples, 10 replicates</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eaLnBrk="0" hangingPunct="0">
                        <a:lnSpc>
                          <a:spcPct val="97000"/>
                        </a:lnSpc>
                        <a:spcBef>
                          <a:spcPts val="0"/>
                        </a:spcBef>
                        <a:spcAft>
                          <a:spcPts val="0"/>
                        </a:spcAft>
                      </a:pPr>
                      <a:r>
                        <a:rPr lang="en-US" sz="1200" b="0" dirty="0" smtClean="0">
                          <a:effectLst/>
                          <a:latin typeface="Calibri" panose="020F0502020204030204" pitchFamily="34" charset="0"/>
                          <a:ea typeface="Calibri" panose="020F0502020204030204" pitchFamily="34" charset="0"/>
                          <a:cs typeface="Times New Roman" panose="02020603050405020304" pitchFamily="18" charset="0"/>
                        </a:rPr>
                        <a:t>Anticipated Completion Date: 3</a:t>
                      </a:r>
                      <a:r>
                        <a:rPr lang="en-US" sz="1200" b="0" baseline="30000" dirty="0" smtClean="0">
                          <a:effectLst/>
                          <a:latin typeface="Calibri" panose="020F0502020204030204" pitchFamily="34" charset="0"/>
                          <a:ea typeface="Calibri" panose="020F0502020204030204" pitchFamily="34" charset="0"/>
                          <a:cs typeface="Times New Roman" panose="02020603050405020304" pitchFamily="18" charset="0"/>
                        </a:rPr>
                        <a:t>rd</a:t>
                      </a:r>
                      <a:r>
                        <a:rPr lang="en-US" sz="1200" b="0" dirty="0" smtClean="0">
                          <a:effectLst/>
                          <a:latin typeface="Calibri" panose="020F0502020204030204" pitchFamily="34" charset="0"/>
                          <a:ea typeface="Calibri" panose="020F0502020204030204" pitchFamily="34" charset="0"/>
                          <a:cs typeface="Times New Roman" panose="02020603050405020304" pitchFamily="18" charset="0"/>
                        </a:rPr>
                        <a:t> Q 2018 </a:t>
                      </a:r>
                      <a:endParaRPr lang="en-US"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38527391"/>
                  </a:ext>
                </a:extLst>
              </a:tr>
              <a:tr h="748999">
                <a:tc>
                  <a:txBody>
                    <a:bodyPr/>
                    <a:lstStyle/>
                    <a:p>
                      <a:pPr marL="0" marR="0" algn="ctr" eaLnBrk="0" hangingPunct="0">
                        <a:lnSpc>
                          <a:spcPct val="115000"/>
                        </a:lnSpc>
                        <a:spcBef>
                          <a:spcPts val="0"/>
                        </a:spcBef>
                        <a:spcAft>
                          <a:spcPts val="0"/>
                        </a:spcAf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March 2018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15000"/>
                        </a:lnSpc>
                        <a:spcBef>
                          <a:spcPts val="0"/>
                        </a:spcBef>
                        <a:spcAft>
                          <a:spcPts val="0"/>
                        </a:spcAf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William Hu, Emory University</a:t>
                      </a:r>
                    </a:p>
                    <a:p>
                      <a:pPr marL="0" marR="0" algn="ctr">
                        <a:lnSpc>
                          <a:spcPct val="115000"/>
                        </a:lnSpc>
                        <a:spcBef>
                          <a:spcPts val="0"/>
                        </a:spcBef>
                        <a:spcAft>
                          <a:spcPts val="0"/>
                        </a:spcAf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{Immunoassays}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eaLnBrk="0" hangingPunct="0">
                        <a:lnSpc>
                          <a:spcPct val="115000"/>
                        </a:lnSpc>
                        <a:spcBef>
                          <a:spcPts val="5"/>
                        </a:spcBef>
                        <a:spcAft>
                          <a:spcPts val="0"/>
                        </a:spcAft>
                      </a:pP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ctr" eaLnBrk="0" hangingPunct="0">
                        <a:lnSpc>
                          <a:spcPct val="115000"/>
                        </a:lnSpc>
                        <a:spcBef>
                          <a:spcPts val="5"/>
                        </a:spcBef>
                        <a:spcAft>
                          <a:spcPts val="0"/>
                        </a:spcAf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Cytokines/Chemokines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eaLnBrk="0" hangingPunct="0">
                        <a:lnSpc>
                          <a:spcPct val="115000"/>
                        </a:lnSpc>
                        <a:spcBef>
                          <a:spcPts val="0"/>
                        </a:spcBef>
                        <a:spcAft>
                          <a:spcPts val="0"/>
                        </a:spcAf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CSF</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15000"/>
                        </a:lnSpc>
                        <a:spcBef>
                          <a:spcPts val="0"/>
                        </a:spcBef>
                        <a:spcAft>
                          <a:spcPts val="0"/>
                        </a:spcAf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388  ADNIGO/2 Baseline</a:t>
                      </a:r>
                      <a:r>
                        <a:rPr lang="en-US" sz="1200" baseline="0" dirty="0" smtClean="0">
                          <a:effectLst/>
                          <a:latin typeface="Calibri" panose="020F0502020204030204" pitchFamily="34" charset="0"/>
                          <a:ea typeface="Calibri" panose="020F0502020204030204" pitchFamily="34" charset="0"/>
                          <a:cs typeface="Times New Roman" panose="02020603050405020304" pitchFamily="18" charset="0"/>
                        </a:rPr>
                        <a:t> + longitudinal Samples, 10 replicates</a:t>
                      </a: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eaLnBrk="0" hangingPunct="0">
                        <a:lnSpc>
                          <a:spcPct val="115000"/>
                        </a:lnSpc>
                        <a:spcBef>
                          <a:spcPts val="0"/>
                        </a:spcBef>
                        <a:spcAft>
                          <a:spcPts val="0"/>
                        </a:spcAf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Anticipated Completion Date: 4</a:t>
                      </a:r>
                      <a:r>
                        <a:rPr lang="en-US" sz="1200" baseline="30000" dirty="0" smtClean="0">
                          <a:effectLst/>
                          <a:latin typeface="Calibri" panose="020F0502020204030204" pitchFamily="34" charset="0"/>
                          <a:ea typeface="Calibri" panose="020F0502020204030204" pitchFamily="34" charset="0"/>
                          <a:cs typeface="Times New Roman" panose="02020603050405020304" pitchFamily="18" charset="0"/>
                        </a:rPr>
                        <a:t>th</a:t>
                      </a: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 Q 2018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64435609"/>
                  </a:ext>
                </a:extLst>
              </a:tr>
              <a:tr h="748999">
                <a:tc>
                  <a:txBody>
                    <a:bodyPr/>
                    <a:lstStyle/>
                    <a:p>
                      <a:pPr marL="0" marR="0" algn="ctr" eaLnBrk="0" hangingPunct="0">
                        <a:lnSpc>
                          <a:spcPct val="115000"/>
                        </a:lnSpc>
                        <a:spcBef>
                          <a:spcPts val="0"/>
                        </a:spcBef>
                        <a:spcAft>
                          <a:spcPts val="0"/>
                        </a:spcAft>
                      </a:pPr>
                      <a:r>
                        <a:rPr lang="en-US" sz="1200" dirty="0">
                          <a:effectLst/>
                        </a:rPr>
                        <a:t>January 2018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15000"/>
                        </a:lnSpc>
                        <a:spcBef>
                          <a:spcPts val="0"/>
                        </a:spcBef>
                        <a:spcAft>
                          <a:spcPts val="0"/>
                        </a:spcAft>
                      </a:pPr>
                      <a:r>
                        <a:rPr lang="en-US" sz="1200" dirty="0">
                          <a:effectLst/>
                        </a:rPr>
                        <a:t>FNIH BC/</a:t>
                      </a:r>
                      <a:r>
                        <a:rPr lang="en-US" sz="1200" dirty="0" err="1">
                          <a:effectLst/>
                        </a:rPr>
                        <a:t>Caprion</a:t>
                      </a:r>
                      <a:r>
                        <a:rPr lang="en-US" sz="1200" dirty="0">
                          <a:effectLst/>
                        </a:rPr>
                        <a:t> Proteome Inc., Washington DC/Montreal, Quebec, </a:t>
                      </a:r>
                      <a:r>
                        <a:rPr lang="en-US" sz="1200" dirty="0" smtClean="0">
                          <a:effectLst/>
                        </a:rPr>
                        <a:t>Canada {LC/MSMS}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eaLnBrk="0" hangingPunct="0">
                        <a:lnSpc>
                          <a:spcPct val="115000"/>
                        </a:lnSpc>
                        <a:spcBef>
                          <a:spcPts val="5"/>
                        </a:spcBef>
                        <a:spcAft>
                          <a:spcPts val="0"/>
                        </a:spcAft>
                      </a:pPr>
                      <a:r>
                        <a:rPr lang="en-US" sz="1200" dirty="0">
                          <a:effectLst/>
                        </a:rPr>
                        <a:t>CMGA, NPTX2, VGF, CG2, FABP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eaLnBrk="0" hangingPunct="0">
                        <a:lnSpc>
                          <a:spcPct val="115000"/>
                        </a:lnSpc>
                        <a:spcBef>
                          <a:spcPts val="0"/>
                        </a:spcBef>
                        <a:spcAft>
                          <a:spcPts val="0"/>
                        </a:spcAft>
                      </a:pPr>
                      <a:r>
                        <a:rPr lang="en-US" sz="1200" spc="-15" dirty="0">
                          <a:effectLst/>
                        </a:rPr>
                        <a:t>CSF</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15000"/>
                        </a:lnSpc>
                        <a:spcBef>
                          <a:spcPts val="0"/>
                        </a:spcBef>
                        <a:spcAft>
                          <a:spcPts val="0"/>
                        </a:spcAft>
                      </a:pPr>
                      <a:r>
                        <a:rPr lang="en-US" sz="1200" dirty="0">
                          <a:effectLst/>
                        </a:rPr>
                        <a:t>730 </a:t>
                      </a:r>
                      <a:r>
                        <a:rPr lang="en-US" sz="1200" dirty="0" smtClean="0">
                          <a:effectLst/>
                        </a:rPr>
                        <a:t>ADNI1/GO/2 </a:t>
                      </a:r>
                      <a:r>
                        <a:rPr lang="en-US" sz="1200" dirty="0">
                          <a:effectLst/>
                        </a:rPr>
                        <a:t>CSF Longitudinal Samples, 20 replicates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eaLnBrk="0" hangingPunct="0">
                        <a:lnSpc>
                          <a:spcPct val="115000"/>
                        </a:lnSpc>
                        <a:spcBef>
                          <a:spcPts val="0"/>
                        </a:spcBef>
                        <a:spcAft>
                          <a:spcPts val="0"/>
                        </a:spcAft>
                      </a:pPr>
                      <a:r>
                        <a:rPr lang="en-US" sz="1200" dirty="0">
                          <a:effectLst/>
                        </a:rPr>
                        <a:t>Anticipated Completion Date: 1</a:t>
                      </a:r>
                      <a:r>
                        <a:rPr lang="en-US" sz="1200" baseline="30000" dirty="0">
                          <a:effectLst/>
                        </a:rPr>
                        <a:t>st</a:t>
                      </a:r>
                      <a:r>
                        <a:rPr lang="en-US" sz="1200" dirty="0">
                          <a:effectLst/>
                        </a:rPr>
                        <a:t> Q 2019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98636849"/>
                  </a:ext>
                </a:extLst>
              </a:tr>
              <a:tr h="777264">
                <a:tc>
                  <a:txBody>
                    <a:bodyPr/>
                    <a:lstStyle/>
                    <a:p>
                      <a:pPr marL="0" marR="0" algn="ctr" eaLnBrk="0" hangingPunct="0">
                        <a:lnSpc>
                          <a:spcPct val="115000"/>
                        </a:lnSpc>
                        <a:spcBef>
                          <a:spcPts val="0"/>
                        </a:spcBef>
                        <a:spcAft>
                          <a:spcPts val="0"/>
                        </a:spcAft>
                      </a:pPr>
                      <a:r>
                        <a:rPr lang="en-US" sz="1200" dirty="0">
                          <a:effectLst/>
                        </a:rPr>
                        <a:t>November 2017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15000"/>
                        </a:lnSpc>
                        <a:spcBef>
                          <a:spcPts val="0"/>
                        </a:spcBef>
                        <a:spcAft>
                          <a:spcPts val="0"/>
                        </a:spcAft>
                      </a:pPr>
                      <a:r>
                        <a:rPr lang="en-US" sz="1200" dirty="0">
                          <a:effectLst/>
                        </a:rPr>
                        <a:t>Randall Bateman, Washington University School of </a:t>
                      </a:r>
                      <a:r>
                        <a:rPr lang="en-US" sz="1200" dirty="0" smtClean="0">
                          <a:effectLst/>
                        </a:rPr>
                        <a:t>Medicine</a:t>
                      </a:r>
                    </a:p>
                    <a:p>
                      <a:pPr marL="0" marR="0" algn="ctr">
                        <a:lnSpc>
                          <a:spcPct val="115000"/>
                        </a:lnSpc>
                        <a:spcBef>
                          <a:spcPts val="0"/>
                        </a:spcBef>
                        <a:spcAft>
                          <a:spcPts val="0"/>
                        </a:spcAf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{LC/MSMS}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eaLnBrk="0" hangingPunct="0">
                        <a:lnSpc>
                          <a:spcPct val="115000"/>
                        </a:lnSpc>
                        <a:spcBef>
                          <a:spcPts val="5"/>
                        </a:spcBef>
                        <a:spcAft>
                          <a:spcPts val="0"/>
                        </a:spcAft>
                      </a:pPr>
                      <a:r>
                        <a:rPr lang="en-US" sz="1200" dirty="0">
                          <a:effectLst/>
                        </a:rPr>
                        <a:t>A</a:t>
                      </a:r>
                      <a:r>
                        <a:rPr lang="en-US" sz="1200" dirty="0">
                          <a:effectLst/>
                          <a:latin typeface="Symbol" panose="05050102010706020507" pitchFamily="18" charset="2"/>
                        </a:rPr>
                        <a:t>b</a:t>
                      </a:r>
                      <a:r>
                        <a:rPr lang="en-US" sz="1200" dirty="0">
                          <a:effectLst/>
                        </a:rPr>
                        <a:t>42/A</a:t>
                      </a:r>
                      <a:r>
                        <a:rPr lang="en-US" sz="1200" dirty="0">
                          <a:effectLst/>
                          <a:latin typeface="Symbol" panose="05050102010706020507" pitchFamily="18" charset="2"/>
                        </a:rPr>
                        <a:t>b</a:t>
                      </a:r>
                      <a:r>
                        <a:rPr lang="en-US" sz="1200" dirty="0">
                          <a:effectLst/>
                        </a:rPr>
                        <a:t>40 in FBP+ / FBP-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eaLnBrk="0" hangingPunct="0">
                        <a:lnSpc>
                          <a:spcPct val="115000"/>
                        </a:lnSpc>
                        <a:spcBef>
                          <a:spcPts val="0"/>
                        </a:spcBef>
                        <a:spcAft>
                          <a:spcPts val="0"/>
                        </a:spcAft>
                      </a:pPr>
                      <a:r>
                        <a:rPr lang="en-US" sz="1200" spc="-15" dirty="0">
                          <a:effectLst/>
                        </a:rPr>
                        <a:t>Plasma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15000"/>
                        </a:lnSpc>
                        <a:spcBef>
                          <a:spcPts val="0"/>
                        </a:spcBef>
                        <a:spcAft>
                          <a:spcPts val="0"/>
                        </a:spcAft>
                      </a:pPr>
                      <a:r>
                        <a:rPr lang="en-US" sz="1200" dirty="0">
                          <a:effectLst/>
                        </a:rPr>
                        <a:t>200 ADNI </a:t>
                      </a:r>
                      <a:r>
                        <a:rPr lang="en-US" sz="1200" dirty="0" smtClean="0">
                          <a:effectLst/>
                        </a:rPr>
                        <a:t>GO/2 </a:t>
                      </a:r>
                      <a:r>
                        <a:rPr lang="en-US" sz="1200" dirty="0">
                          <a:effectLst/>
                        </a:rPr>
                        <a:t>Baseline Plasma Samples, 20 replicates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eaLnBrk="0" hangingPunct="0">
                        <a:lnSpc>
                          <a:spcPct val="115000"/>
                        </a:lnSpc>
                        <a:spcBef>
                          <a:spcPts val="0"/>
                        </a:spcBef>
                        <a:spcAft>
                          <a:spcPts val="0"/>
                        </a:spcAft>
                      </a:pPr>
                      <a:r>
                        <a:rPr lang="en-US" sz="1200" dirty="0">
                          <a:effectLst/>
                        </a:rPr>
                        <a:t>Anticipated Completion Date:  </a:t>
                      </a:r>
                      <a:r>
                        <a:rPr lang="en-US" sz="1200" dirty="0" smtClean="0">
                          <a:effectLst/>
                        </a:rPr>
                        <a:t>3</a:t>
                      </a:r>
                      <a:r>
                        <a:rPr lang="en-US" sz="1200" baseline="30000" dirty="0" smtClean="0">
                          <a:effectLst/>
                        </a:rPr>
                        <a:t>rd</a:t>
                      </a:r>
                      <a:r>
                        <a:rPr lang="en-US" sz="1200" dirty="0" smtClean="0">
                          <a:effectLst/>
                        </a:rPr>
                        <a:t>Q </a:t>
                      </a:r>
                      <a:r>
                        <a:rPr lang="en-US" sz="1200" dirty="0">
                          <a:effectLst/>
                        </a:rPr>
                        <a:t>2018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69371467"/>
                  </a:ext>
                </a:extLst>
              </a:tr>
              <a:tr h="795952">
                <a:tc>
                  <a:txBody>
                    <a:bodyPr/>
                    <a:lstStyle/>
                    <a:p>
                      <a:pPr marL="0" marR="0" algn="ctr" eaLnBrk="0" hangingPunct="0">
                        <a:lnSpc>
                          <a:spcPct val="115000"/>
                        </a:lnSpc>
                        <a:spcBef>
                          <a:spcPts val="0"/>
                        </a:spcBef>
                        <a:spcAft>
                          <a:spcPts val="0"/>
                        </a:spcAft>
                      </a:pPr>
                      <a:r>
                        <a:rPr lang="en-US" sz="1200" dirty="0">
                          <a:effectLst/>
                        </a:rPr>
                        <a:t>September 2017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15000"/>
                        </a:lnSpc>
                        <a:spcBef>
                          <a:spcPts val="0"/>
                        </a:spcBef>
                        <a:spcAft>
                          <a:spcPts val="0"/>
                        </a:spcAft>
                      </a:pPr>
                      <a:r>
                        <a:rPr lang="en-US" sz="1200" dirty="0" smtClean="0">
                          <a:effectLst/>
                        </a:rPr>
                        <a:t>Carlos</a:t>
                      </a:r>
                      <a:r>
                        <a:rPr lang="en-US" sz="1200" baseline="0" dirty="0" smtClean="0">
                          <a:effectLst/>
                        </a:rPr>
                        <a:t> Cruchaga, Wash U, and </a:t>
                      </a:r>
                      <a:r>
                        <a:rPr lang="en-US" sz="1200" dirty="0" smtClean="0">
                          <a:effectLst/>
                        </a:rPr>
                        <a:t>Marc </a:t>
                      </a:r>
                      <a:r>
                        <a:rPr lang="en-US" sz="1200" dirty="0">
                          <a:effectLst/>
                        </a:rPr>
                        <a:t>Suarez-Calvert, DZNE, </a:t>
                      </a:r>
                      <a:r>
                        <a:rPr lang="en-US" sz="1200" dirty="0" smtClean="0">
                          <a:effectLst/>
                        </a:rPr>
                        <a:t>Germany</a:t>
                      </a:r>
                    </a:p>
                    <a:p>
                      <a:pPr marL="0" marR="0" algn="ctr">
                        <a:lnSpc>
                          <a:spcPct val="115000"/>
                        </a:lnSpc>
                        <a:spcBef>
                          <a:spcPts val="0"/>
                        </a:spcBef>
                        <a:spcAft>
                          <a:spcPts val="0"/>
                        </a:spcAft>
                      </a:pPr>
                      <a:r>
                        <a:rPr lang="en-US" sz="1200" dirty="0" smtClean="0">
                          <a:effectLst/>
                          <a:latin typeface="Calibri" panose="020F0502020204030204" pitchFamily="34" charset="0"/>
                          <a:ea typeface="Calibri" panose="020F0502020204030204" pitchFamily="34" charset="0"/>
                          <a:cs typeface="Times New Roman" panose="02020603050405020304" pitchFamily="18" charset="0"/>
                        </a:rPr>
                        <a:t>{Immunoassays}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eaLnBrk="0" hangingPunct="0">
                        <a:lnSpc>
                          <a:spcPct val="115000"/>
                        </a:lnSpc>
                        <a:spcBef>
                          <a:spcPts val="5"/>
                        </a:spcBef>
                        <a:spcAft>
                          <a:spcPts val="0"/>
                        </a:spcAft>
                      </a:pPr>
                      <a:r>
                        <a:rPr lang="en-US" sz="1200" dirty="0">
                          <a:effectLst/>
                        </a:rPr>
                        <a:t>sTREM2 &amp; </a:t>
                      </a:r>
                      <a:r>
                        <a:rPr lang="en-US" sz="1200" dirty="0" err="1">
                          <a:effectLst/>
                        </a:rPr>
                        <a:t>Progranulin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eaLnBrk="0" hangingPunct="0">
                        <a:lnSpc>
                          <a:spcPct val="115000"/>
                        </a:lnSpc>
                        <a:spcBef>
                          <a:spcPts val="0"/>
                        </a:spcBef>
                        <a:spcAft>
                          <a:spcPts val="0"/>
                        </a:spcAft>
                      </a:pPr>
                      <a:r>
                        <a:rPr lang="en-US" sz="1200" spc="-15" dirty="0">
                          <a:effectLst/>
                        </a:rPr>
                        <a:t>CSF</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15000"/>
                        </a:lnSpc>
                        <a:spcBef>
                          <a:spcPts val="0"/>
                        </a:spcBef>
                        <a:spcAft>
                          <a:spcPts val="0"/>
                        </a:spcAft>
                      </a:pPr>
                      <a:r>
                        <a:rPr lang="en-US" sz="1200" dirty="0">
                          <a:effectLst/>
                        </a:rPr>
                        <a:t>1859 </a:t>
                      </a:r>
                      <a:r>
                        <a:rPr lang="en-US" sz="1200" dirty="0" smtClean="0">
                          <a:effectLst/>
                        </a:rPr>
                        <a:t>ADNI1/GO/2 </a:t>
                      </a:r>
                      <a:r>
                        <a:rPr lang="en-US" sz="1200" dirty="0">
                          <a:effectLst/>
                        </a:rPr>
                        <a:t>longitudinal samples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eaLnBrk="0" hangingPunct="0">
                        <a:lnSpc>
                          <a:spcPct val="115000"/>
                        </a:lnSpc>
                        <a:spcBef>
                          <a:spcPts val="0"/>
                        </a:spcBef>
                        <a:spcAft>
                          <a:spcPts val="0"/>
                        </a:spcAft>
                      </a:pPr>
                      <a:r>
                        <a:rPr lang="en-US" sz="1200" dirty="0">
                          <a:effectLst/>
                        </a:rPr>
                        <a:t>Date uploaded: 2/23/2018</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412687095"/>
                  </a:ext>
                </a:extLst>
              </a:tr>
              <a:tr h="795952">
                <a:tc>
                  <a:txBody>
                    <a:bodyPr/>
                    <a:lstStyle/>
                    <a:p>
                      <a:pPr marL="0" marR="0" algn="ctr" eaLnBrk="0" hangingPunct="0">
                        <a:lnSpc>
                          <a:spcPct val="115000"/>
                        </a:lnSpc>
                        <a:spcBef>
                          <a:spcPts val="0"/>
                        </a:spcBef>
                        <a:spcAft>
                          <a:spcPts val="0"/>
                        </a:spcAft>
                      </a:pPr>
                      <a:r>
                        <a:rPr lang="en-US" sz="1100" dirty="0">
                          <a:effectLst/>
                        </a:rPr>
                        <a:t>August 2017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15000"/>
                        </a:lnSpc>
                        <a:spcBef>
                          <a:spcPts val="0"/>
                        </a:spcBef>
                        <a:spcAft>
                          <a:spcPts val="0"/>
                        </a:spcAft>
                      </a:pPr>
                      <a:r>
                        <a:rPr lang="en-US" sz="1100" dirty="0">
                          <a:effectLst/>
                        </a:rPr>
                        <a:t>Henrik Zetterberg, </a:t>
                      </a:r>
                      <a:r>
                        <a:rPr lang="en-US" sz="1100" dirty="0" err="1" smtClean="0">
                          <a:effectLst/>
                        </a:rPr>
                        <a:t>Kaj</a:t>
                      </a:r>
                      <a:r>
                        <a:rPr lang="en-US" sz="1100" dirty="0" smtClean="0">
                          <a:effectLst/>
                        </a:rPr>
                        <a:t> </a:t>
                      </a:r>
                      <a:r>
                        <a:rPr lang="en-US" sz="1100" dirty="0" err="1" smtClean="0">
                          <a:effectLst/>
                        </a:rPr>
                        <a:t>Blennow</a:t>
                      </a:r>
                      <a:r>
                        <a:rPr lang="en-US" sz="1100" dirty="0" smtClean="0">
                          <a:effectLst/>
                        </a:rPr>
                        <a:t>, </a:t>
                      </a:r>
                      <a:r>
                        <a:rPr lang="en-US" sz="1100" dirty="0" err="1" smtClean="0">
                          <a:effectLst/>
                        </a:rPr>
                        <a:t>Molndal</a:t>
                      </a:r>
                      <a:r>
                        <a:rPr lang="en-US" sz="1100" dirty="0">
                          <a:effectLst/>
                        </a:rPr>
                        <a:t>, </a:t>
                      </a:r>
                      <a:r>
                        <a:rPr lang="en-US" sz="1100" dirty="0" smtClean="0">
                          <a:effectLst/>
                        </a:rPr>
                        <a:t>Sweden</a:t>
                      </a:r>
                    </a:p>
                    <a:p>
                      <a:pPr marL="0" marR="0" algn="ctr">
                        <a:lnSpc>
                          <a:spcPct val="115000"/>
                        </a:lnSpc>
                        <a:spcBef>
                          <a:spcPts val="0"/>
                        </a:spcBef>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{sensitive immunoassay}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eaLnBrk="0" hangingPunct="0">
                        <a:lnSpc>
                          <a:spcPct val="115000"/>
                        </a:lnSpc>
                        <a:spcBef>
                          <a:spcPts val="5"/>
                        </a:spcBef>
                        <a:spcAft>
                          <a:spcPts val="0"/>
                        </a:spcAft>
                      </a:pPr>
                      <a:r>
                        <a:rPr lang="en-US" sz="1100" dirty="0">
                          <a:effectLst/>
                        </a:rPr>
                        <a:t>NFL &amp; Tau diagnosis/prognosis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eaLnBrk="0" hangingPunct="0">
                        <a:lnSpc>
                          <a:spcPct val="115000"/>
                        </a:lnSpc>
                        <a:spcBef>
                          <a:spcPts val="0"/>
                        </a:spcBef>
                        <a:spcAft>
                          <a:spcPts val="0"/>
                        </a:spcAft>
                      </a:pPr>
                      <a:r>
                        <a:rPr lang="en-US" sz="1100" spc="-15" dirty="0">
                          <a:effectLst/>
                        </a:rPr>
                        <a:t>Plasma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15000"/>
                        </a:lnSpc>
                        <a:spcBef>
                          <a:spcPts val="0"/>
                        </a:spcBef>
                        <a:spcAft>
                          <a:spcPts val="0"/>
                        </a:spcAft>
                      </a:pPr>
                      <a:r>
                        <a:rPr lang="en-US" sz="1100" dirty="0">
                          <a:effectLst/>
                        </a:rPr>
                        <a:t>3762 ADNI 1, GO, 2 longitudinal aliquot samples</a:t>
                      </a:r>
                    </a:p>
                    <a:p>
                      <a:pPr marL="0" marR="0" algn="ctr">
                        <a:lnSpc>
                          <a:spcPct val="115000"/>
                        </a:lnSpc>
                        <a:spcBef>
                          <a:spcPts val="0"/>
                        </a:spcBef>
                        <a:spcAft>
                          <a:spcPts val="0"/>
                        </a:spcAft>
                      </a:pPr>
                      <a:r>
                        <a:rPr lang="en-US" sz="1100" dirty="0">
                          <a:effectLst/>
                        </a:rPr>
                        <a:t>20 replicates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eaLnBrk="0" hangingPunct="0">
                        <a:lnSpc>
                          <a:spcPct val="115000"/>
                        </a:lnSpc>
                        <a:spcBef>
                          <a:spcPts val="0"/>
                        </a:spcBef>
                        <a:spcAft>
                          <a:spcPts val="0"/>
                        </a:spcAft>
                      </a:pPr>
                      <a:r>
                        <a:rPr lang="en-US" sz="1100" dirty="0">
                          <a:effectLst/>
                        </a:rPr>
                        <a:t>Anticipated Completion Date: </a:t>
                      </a:r>
                      <a:r>
                        <a:rPr lang="en-US" sz="1100" dirty="0" smtClean="0">
                          <a:effectLst/>
                        </a:rPr>
                        <a:t>  3</a:t>
                      </a:r>
                      <a:r>
                        <a:rPr lang="en-US" sz="1100" baseline="30000" dirty="0" smtClean="0">
                          <a:effectLst/>
                        </a:rPr>
                        <a:t>rd</a:t>
                      </a:r>
                      <a:r>
                        <a:rPr lang="en-US" sz="1100" dirty="0" smtClean="0">
                          <a:effectLst/>
                        </a:rPr>
                        <a:t> Q </a:t>
                      </a:r>
                      <a:r>
                        <a:rPr lang="en-US" sz="1100" dirty="0">
                          <a:effectLst/>
                        </a:rPr>
                        <a:t>2018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815487625"/>
                  </a:ext>
                </a:extLst>
              </a:tr>
              <a:tr h="795952">
                <a:tc>
                  <a:txBody>
                    <a:bodyPr/>
                    <a:lstStyle/>
                    <a:p>
                      <a:pPr marL="0" marR="0" algn="ctr" eaLnBrk="0" hangingPunct="0">
                        <a:lnSpc>
                          <a:spcPct val="115000"/>
                        </a:lnSpc>
                        <a:spcBef>
                          <a:spcPts val="0"/>
                        </a:spcBef>
                        <a:spcAft>
                          <a:spcPts val="0"/>
                        </a:spcAft>
                      </a:pPr>
                      <a:r>
                        <a:rPr lang="en-US" sz="1100" dirty="0">
                          <a:effectLst/>
                        </a:rPr>
                        <a:t>May 2017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15000"/>
                        </a:lnSpc>
                        <a:spcBef>
                          <a:spcPts val="0"/>
                        </a:spcBef>
                        <a:spcAft>
                          <a:spcPts val="0"/>
                        </a:spcAft>
                      </a:pPr>
                      <a:r>
                        <a:rPr lang="en-US" sz="1100" dirty="0">
                          <a:effectLst/>
                        </a:rPr>
                        <a:t>Jing Zhang,</a:t>
                      </a:r>
                    </a:p>
                    <a:p>
                      <a:pPr marL="0" marR="0" algn="ctr">
                        <a:lnSpc>
                          <a:spcPct val="115000"/>
                        </a:lnSpc>
                        <a:spcBef>
                          <a:spcPts val="0"/>
                        </a:spcBef>
                        <a:spcAft>
                          <a:spcPts val="0"/>
                        </a:spcAft>
                      </a:pPr>
                      <a:r>
                        <a:rPr lang="en-US" sz="1100" dirty="0">
                          <a:effectLst/>
                        </a:rPr>
                        <a:t> </a:t>
                      </a:r>
                      <a:r>
                        <a:rPr lang="en-US" sz="1100" spc="-15" dirty="0">
                          <a:effectLst/>
                        </a:rPr>
                        <a:t>Harborview Medical Center, </a:t>
                      </a:r>
                      <a:endParaRPr lang="en-US" sz="1100" dirty="0">
                        <a:effectLst/>
                      </a:endParaRPr>
                    </a:p>
                    <a:p>
                      <a:pPr marL="0" marR="0" algn="ctr">
                        <a:lnSpc>
                          <a:spcPct val="115000"/>
                        </a:lnSpc>
                        <a:spcBef>
                          <a:spcPts val="0"/>
                        </a:spcBef>
                        <a:spcAft>
                          <a:spcPts val="0"/>
                        </a:spcAft>
                      </a:pPr>
                      <a:r>
                        <a:rPr lang="en-US" sz="1100" dirty="0">
                          <a:effectLst/>
                        </a:rPr>
                        <a:t>University of Washington School of Medicine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eaLnBrk="0" hangingPunct="0">
                        <a:lnSpc>
                          <a:spcPct val="115000"/>
                        </a:lnSpc>
                        <a:spcBef>
                          <a:spcPts val="5"/>
                        </a:spcBef>
                        <a:spcAft>
                          <a:spcPts val="0"/>
                        </a:spcAft>
                      </a:pPr>
                      <a:r>
                        <a:rPr lang="en-US" sz="1100" dirty="0" smtClean="0">
                          <a:effectLst/>
                          <a:latin typeface="Symbol" panose="05050102010706020507" pitchFamily="18" charset="2"/>
                        </a:rPr>
                        <a:t>a</a:t>
                      </a:r>
                      <a:r>
                        <a:rPr lang="en-US" sz="1100" dirty="0" smtClean="0">
                          <a:effectLst/>
                        </a:rPr>
                        <a:t>-</a:t>
                      </a:r>
                      <a:r>
                        <a:rPr lang="en-US" sz="1100" dirty="0" err="1" smtClean="0">
                          <a:effectLst/>
                        </a:rPr>
                        <a:t>Syn</a:t>
                      </a:r>
                      <a:r>
                        <a:rPr lang="en-US" sz="1100" dirty="0">
                          <a:effectLst/>
                        </a:rPr>
                        <a:t>, Tau, </a:t>
                      </a:r>
                      <a:r>
                        <a:rPr lang="en-US" sz="1100" dirty="0" err="1">
                          <a:effectLst/>
                        </a:rPr>
                        <a:t>ABeta</a:t>
                      </a:r>
                      <a:r>
                        <a:rPr lang="en-US" sz="1100" dirty="0">
                          <a:effectLst/>
                        </a:rPr>
                        <a:t> for AD </a:t>
                      </a:r>
                      <a:r>
                        <a:rPr lang="en-US" sz="1100" dirty="0" smtClean="0">
                          <a:effectLst/>
                        </a:rPr>
                        <a:t>Diagnosis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eaLnBrk="0" hangingPunct="0">
                        <a:lnSpc>
                          <a:spcPct val="115000"/>
                        </a:lnSpc>
                        <a:spcBef>
                          <a:spcPts val="0"/>
                        </a:spcBef>
                        <a:spcAft>
                          <a:spcPts val="0"/>
                        </a:spcAft>
                      </a:pPr>
                      <a:r>
                        <a:rPr lang="en-US" sz="1100" spc="-15" dirty="0">
                          <a:effectLst/>
                        </a:rPr>
                        <a:t>Plasma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a:lnSpc>
                          <a:spcPct val="115000"/>
                        </a:lnSpc>
                        <a:spcBef>
                          <a:spcPts val="0"/>
                        </a:spcBef>
                        <a:spcAft>
                          <a:spcPts val="0"/>
                        </a:spcAft>
                      </a:pPr>
                      <a:r>
                        <a:rPr lang="en-US" sz="1100" dirty="0">
                          <a:effectLst/>
                        </a:rPr>
                        <a:t>310 ADNI </a:t>
                      </a:r>
                      <a:r>
                        <a:rPr lang="en-US" sz="1100" dirty="0" smtClean="0">
                          <a:effectLst/>
                        </a:rPr>
                        <a:t>1/GO/2 </a:t>
                      </a:r>
                      <a:r>
                        <a:rPr lang="en-US" sz="1100" dirty="0">
                          <a:effectLst/>
                        </a:rPr>
                        <a:t>samples</a:t>
                      </a:r>
                    </a:p>
                    <a:p>
                      <a:pPr marL="0" marR="0" algn="ctr">
                        <a:lnSpc>
                          <a:spcPct val="115000"/>
                        </a:lnSpc>
                        <a:spcBef>
                          <a:spcPts val="0"/>
                        </a:spcBef>
                        <a:spcAft>
                          <a:spcPts val="0"/>
                        </a:spcAft>
                      </a:pPr>
                      <a:r>
                        <a:rPr lang="en-US" sz="1100" dirty="0">
                          <a:effectLst/>
                        </a:rPr>
                        <a:t>10 replicates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0" marR="0" algn="ctr" eaLnBrk="0" hangingPunct="0">
                        <a:lnSpc>
                          <a:spcPct val="115000"/>
                        </a:lnSpc>
                        <a:spcBef>
                          <a:spcPts val="0"/>
                        </a:spcBef>
                        <a:spcAft>
                          <a:spcPts val="0"/>
                        </a:spcAft>
                      </a:pPr>
                      <a:r>
                        <a:rPr lang="en-US" sz="1100" dirty="0" smtClean="0">
                          <a:effectLst/>
                        </a:rPr>
                        <a:t>Anticipated</a:t>
                      </a:r>
                      <a:r>
                        <a:rPr lang="en-US" sz="1100" baseline="0" dirty="0" smtClean="0">
                          <a:effectLst/>
                        </a:rPr>
                        <a:t> Completion Date</a:t>
                      </a:r>
                      <a:r>
                        <a:rPr lang="en-US" sz="1100" dirty="0" smtClean="0">
                          <a:effectLst/>
                        </a:rPr>
                        <a:t>: end</a:t>
                      </a:r>
                      <a:r>
                        <a:rPr lang="en-US" sz="1100" baseline="0" dirty="0" smtClean="0">
                          <a:effectLst/>
                        </a:rPr>
                        <a:t> of 3</a:t>
                      </a:r>
                      <a:r>
                        <a:rPr lang="en-US" sz="1100" baseline="30000" dirty="0" smtClean="0">
                          <a:effectLst/>
                        </a:rPr>
                        <a:t>rd</a:t>
                      </a:r>
                      <a:r>
                        <a:rPr lang="en-US" sz="1100" baseline="0" dirty="0" smtClean="0">
                          <a:effectLst/>
                        </a:rPr>
                        <a:t> Q 2018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092434656"/>
                  </a:ext>
                </a:extLst>
              </a:tr>
            </a:tbl>
          </a:graphicData>
        </a:graphic>
      </p:graphicFrame>
      <p:sp>
        <p:nvSpPr>
          <p:cNvPr id="3" name="Rectangle 1"/>
          <p:cNvSpPr>
            <a:spLocks noChangeArrowheads="1"/>
          </p:cNvSpPr>
          <p:nvPr/>
        </p:nvSpPr>
        <p:spPr bwMode="auto">
          <a:xfrm>
            <a:off x="425503" y="131977"/>
            <a:ext cx="1108534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err="1" smtClean="0">
                <a:ln>
                  <a:noFill/>
                </a:ln>
                <a:solidFill>
                  <a:srgbClr val="221F1F"/>
                </a:solidFill>
                <a:effectLst/>
                <a:latin typeface="Calibri" panose="020F0502020204030204" pitchFamily="34" charset="0"/>
                <a:ea typeface="Times New Roman" panose="02020603050405020304" pitchFamily="18" charset="0"/>
                <a:cs typeface="Calibri" panose="020F0502020204030204" pitchFamily="34" charset="0"/>
              </a:rPr>
              <a:t>Biofluid</a:t>
            </a:r>
            <a:r>
              <a:rPr kumimoji="0" lang="en-US" altLang="en-US" sz="2400" b="1" i="0" u="sng" strike="noStrike" cap="none" normalizeH="0" baseline="0" dirty="0" smtClean="0">
                <a:ln>
                  <a:noFill/>
                </a:ln>
                <a:solidFill>
                  <a:srgbClr val="221F1F"/>
                </a:solidFill>
                <a:effectLst/>
                <a:latin typeface="Calibri" panose="020F0502020204030204" pitchFamily="34" charset="0"/>
                <a:ea typeface="Times New Roman" panose="02020603050405020304" pitchFamily="18" charset="0"/>
                <a:cs typeface="Calibri" panose="020F0502020204030204" pitchFamily="34" charset="0"/>
              </a:rPr>
              <a:t> Samples Sent to Investigators for RARC Approved Studies</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8110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3663" y="76200"/>
            <a:ext cx="9464675" cy="1143000"/>
          </a:xfrm>
        </p:spPr>
        <p:txBody>
          <a:bodyPr rtlCol="0">
            <a:normAutofit/>
          </a:bodyPr>
          <a:lstStyle/>
          <a:p>
            <a:pPr eaLnBrk="1" fontAlgn="auto" hangingPunct="1">
              <a:spcAft>
                <a:spcPts val="0"/>
              </a:spcAft>
              <a:defRPr/>
            </a:pPr>
            <a:r>
              <a:rPr lang="en-US" sz="3200" dirty="0">
                <a:solidFill>
                  <a:schemeClr val="tx2">
                    <a:lumMod val="75000"/>
                  </a:schemeClr>
                </a:solidFill>
              </a:rPr>
              <a:t>ADNI3 Aims for Biomarker Core</a:t>
            </a:r>
            <a:endParaRPr lang="en-US" sz="3200" dirty="0"/>
          </a:p>
        </p:txBody>
      </p:sp>
      <p:sp>
        <p:nvSpPr>
          <p:cNvPr id="3" name="Content Placeholder 2"/>
          <p:cNvSpPr>
            <a:spLocks noGrp="1"/>
          </p:cNvSpPr>
          <p:nvPr>
            <p:ph idx="1"/>
          </p:nvPr>
        </p:nvSpPr>
        <p:spPr>
          <a:xfrm>
            <a:off x="961901" y="914400"/>
            <a:ext cx="10189029" cy="5562600"/>
          </a:xfrm>
        </p:spPr>
        <p:txBody>
          <a:bodyPr rtlCol="0">
            <a:normAutofit fontScale="85000" lnSpcReduction="20000"/>
          </a:bodyPr>
          <a:lstStyle/>
          <a:p>
            <a:pPr marL="0" indent="0" eaLnBrk="1" fontAlgn="auto" hangingPunct="1">
              <a:spcAft>
                <a:spcPts val="0"/>
              </a:spcAft>
              <a:buFont typeface="Arial" panose="020B0604020202020204" pitchFamily="34" charset="0"/>
              <a:buNone/>
              <a:defRPr/>
            </a:pPr>
            <a:r>
              <a:rPr lang="en-US" sz="2600" b="1" i="1" dirty="0"/>
              <a:t>Aim 2:</a:t>
            </a:r>
            <a:r>
              <a:rPr lang="en-US" b="1" dirty="0"/>
              <a:t> </a:t>
            </a:r>
            <a:r>
              <a:rPr lang="en-US" sz="2100" dirty="0"/>
              <a:t>Provide highly standardized Aβ</a:t>
            </a:r>
            <a:r>
              <a:rPr lang="en-US" sz="2100" baseline="-25000" dirty="0"/>
              <a:t>1-42</a:t>
            </a:r>
            <a:r>
              <a:rPr lang="en-US" sz="2100" dirty="0"/>
              <a:t>, t-tau and p-tau</a:t>
            </a:r>
            <a:r>
              <a:rPr lang="en-US" sz="2100" baseline="-25000" dirty="0"/>
              <a:t>181</a:t>
            </a:r>
            <a:r>
              <a:rPr lang="en-US" sz="2100" dirty="0"/>
              <a:t> measurements on all ADNI subject CSF samples using the Roche automated immunoassay platform(</a:t>
            </a:r>
            <a:r>
              <a:rPr lang="en-US" sz="2100" dirty="0" err="1"/>
              <a:t>Cobas</a:t>
            </a:r>
            <a:r>
              <a:rPr lang="en-US" sz="2100" dirty="0"/>
              <a:t> e601) and immunoassay reagents.  In addition provide immunoassay-independent measurements of Aβ species (Aβ</a:t>
            </a:r>
            <a:r>
              <a:rPr lang="en-US" sz="2100" baseline="-25000" dirty="0"/>
              <a:t>1-42</a:t>
            </a:r>
            <a:r>
              <a:rPr lang="en-US" sz="2100" dirty="0"/>
              <a:t>, Aβ</a:t>
            </a:r>
            <a:r>
              <a:rPr lang="en-US" sz="2100" baseline="-25000" dirty="0"/>
              <a:t>1-40</a:t>
            </a:r>
            <a:r>
              <a:rPr lang="en-US" sz="2100" dirty="0"/>
              <a:t> and Aβ</a:t>
            </a:r>
            <a:r>
              <a:rPr lang="en-US" sz="2100" baseline="-25000" dirty="0"/>
              <a:t>1-38</a:t>
            </a:r>
            <a:r>
              <a:rPr lang="en-US" sz="2100" dirty="0"/>
              <a:t>)  using a validated reference 2D-UPLC/tandem mass spectrometry method in baseline and longitudinal CSF samples.  Continue collaboration with other investigators to achieve harmonization of these measurements across centers and different platforms in support of their use in clinical trials</a:t>
            </a:r>
            <a:r>
              <a:rPr lang="en-US" sz="2100" dirty="0" smtClean="0"/>
              <a:t>.</a:t>
            </a:r>
          </a:p>
          <a:p>
            <a:pPr eaLnBrk="1" fontAlgn="auto" hangingPunct="1">
              <a:spcAft>
                <a:spcPts val="0"/>
              </a:spcAft>
              <a:buClr>
                <a:srgbClr val="800000"/>
              </a:buClr>
              <a:buSzPct val="125000"/>
              <a:buFont typeface="Arial" panose="020B0604020202020204" pitchFamily="34" charset="0"/>
              <a:buChar char="•"/>
              <a:defRPr/>
            </a:pPr>
            <a:endParaRPr lang="en-US" sz="1600" dirty="0" smtClean="0">
              <a:solidFill>
                <a:prstClr val="black"/>
              </a:solidFill>
            </a:endParaRPr>
          </a:p>
          <a:p>
            <a:pPr eaLnBrk="1" fontAlgn="auto" hangingPunct="1">
              <a:spcAft>
                <a:spcPts val="0"/>
              </a:spcAft>
              <a:buClr>
                <a:srgbClr val="800000"/>
              </a:buClr>
              <a:buSzPct val="125000"/>
              <a:buFont typeface="Arial" panose="020B0604020202020204" pitchFamily="34" charset="0"/>
              <a:buChar char="•"/>
              <a:defRPr/>
            </a:pPr>
            <a:r>
              <a:rPr lang="en-US" sz="1900" b="1" i="1" dirty="0" smtClean="0">
                <a:solidFill>
                  <a:schemeClr val="bg1">
                    <a:lumMod val="65000"/>
                  </a:schemeClr>
                </a:solidFill>
              </a:rPr>
              <a:t>Change:</a:t>
            </a:r>
            <a:r>
              <a:rPr lang="en-US" sz="1900" dirty="0" smtClean="0">
                <a:solidFill>
                  <a:schemeClr val="bg1">
                    <a:lumMod val="65000"/>
                  </a:schemeClr>
                </a:solidFill>
              </a:rPr>
              <a:t> </a:t>
            </a:r>
            <a:r>
              <a:rPr lang="en-US" sz="1900" dirty="0">
                <a:solidFill>
                  <a:schemeClr val="bg1">
                    <a:lumMod val="65000"/>
                  </a:schemeClr>
                </a:solidFill>
              </a:rPr>
              <a:t>from manual RUO immunoassay to fully automated immunoassay platform for ADNI 3: </a:t>
            </a:r>
          </a:p>
          <a:p>
            <a:pPr eaLnBrk="1" fontAlgn="auto" hangingPunct="1">
              <a:spcAft>
                <a:spcPts val="0"/>
              </a:spcAft>
              <a:buClr>
                <a:srgbClr val="800000"/>
              </a:buClr>
              <a:buSzPct val="125000"/>
              <a:buFont typeface="Arial" panose="020B0604020202020204" pitchFamily="34" charset="0"/>
              <a:buChar char="•"/>
              <a:defRPr/>
            </a:pPr>
            <a:r>
              <a:rPr lang="en-US" sz="1900" b="1" i="1" dirty="0" smtClean="0">
                <a:solidFill>
                  <a:schemeClr val="bg1">
                    <a:lumMod val="65000"/>
                  </a:schemeClr>
                </a:solidFill>
              </a:rPr>
              <a:t>Due diligence: </a:t>
            </a:r>
            <a:r>
              <a:rPr lang="en-US" sz="1900" dirty="0">
                <a:solidFill>
                  <a:schemeClr val="bg1">
                    <a:lumMod val="65000"/>
                  </a:schemeClr>
                </a:solidFill>
              </a:rPr>
              <a:t>started Q4, 2014, in consultation with ADNI Exec </a:t>
            </a:r>
            <a:r>
              <a:rPr lang="en-US" sz="1900" dirty="0" err="1">
                <a:solidFill>
                  <a:schemeClr val="bg1">
                    <a:lumMod val="65000"/>
                  </a:schemeClr>
                </a:solidFill>
              </a:rPr>
              <a:t>Comm</a:t>
            </a:r>
            <a:r>
              <a:rPr lang="en-US" sz="1900" dirty="0">
                <a:solidFill>
                  <a:schemeClr val="bg1">
                    <a:lumMod val="65000"/>
                  </a:schemeClr>
                </a:solidFill>
              </a:rPr>
              <a:t> &amp; NIA &amp; PPSB/BBWG/DDWG.</a:t>
            </a:r>
          </a:p>
          <a:p>
            <a:pPr>
              <a:buClr>
                <a:srgbClr val="800000"/>
              </a:buClr>
              <a:buSzPct val="125000"/>
              <a:defRPr/>
            </a:pPr>
            <a:r>
              <a:rPr lang="en-US" sz="1900" b="1" i="1" dirty="0" smtClean="0">
                <a:solidFill>
                  <a:schemeClr val="bg1">
                    <a:lumMod val="65000"/>
                  </a:schemeClr>
                </a:solidFill>
              </a:rPr>
              <a:t>Selection:</a:t>
            </a:r>
            <a:r>
              <a:rPr lang="en-US" sz="1900" dirty="0" smtClean="0">
                <a:solidFill>
                  <a:schemeClr val="bg1">
                    <a:lumMod val="65000"/>
                  </a:schemeClr>
                </a:solidFill>
              </a:rPr>
              <a:t> in </a:t>
            </a:r>
            <a:r>
              <a:rPr lang="en-US" sz="1900" dirty="0">
                <a:solidFill>
                  <a:schemeClr val="bg1">
                    <a:lumMod val="65000"/>
                  </a:schemeClr>
                </a:solidFill>
              </a:rPr>
              <a:t>consultation with </a:t>
            </a:r>
            <a:r>
              <a:rPr lang="en-US" sz="1900" dirty="0" smtClean="0">
                <a:solidFill>
                  <a:schemeClr val="bg1">
                    <a:lumMod val="65000"/>
                  </a:schemeClr>
                </a:solidFill>
              </a:rPr>
              <a:t>ADNI by </a:t>
            </a:r>
            <a:r>
              <a:rPr lang="en-US" sz="1900" dirty="0">
                <a:solidFill>
                  <a:schemeClr val="bg1">
                    <a:lumMod val="65000"/>
                  </a:schemeClr>
                </a:solidFill>
              </a:rPr>
              <a:t>Johan LPPSB/BBWG/DDWG, chaired </a:t>
            </a:r>
            <a:r>
              <a:rPr lang="en-US" sz="1900" dirty="0" smtClean="0">
                <a:solidFill>
                  <a:schemeClr val="bg1">
                    <a:lumMod val="65000"/>
                  </a:schemeClr>
                </a:solidFill>
              </a:rPr>
              <a:t>by Johan Luthman</a:t>
            </a:r>
            <a:r>
              <a:rPr lang="en-US" sz="1900" dirty="0">
                <a:solidFill>
                  <a:schemeClr val="bg1">
                    <a:lumMod val="65000"/>
                  </a:schemeClr>
                </a:solidFill>
              </a:rPr>
              <a:t>.</a:t>
            </a:r>
          </a:p>
          <a:p>
            <a:pPr eaLnBrk="1" fontAlgn="auto" hangingPunct="1">
              <a:spcAft>
                <a:spcPts val="0"/>
              </a:spcAft>
              <a:buClr>
                <a:srgbClr val="800000"/>
              </a:buClr>
              <a:buSzPct val="125000"/>
              <a:buFont typeface="Arial" panose="020B0604020202020204" pitchFamily="34" charset="0"/>
              <a:buChar char="•"/>
              <a:defRPr/>
            </a:pPr>
            <a:r>
              <a:rPr lang="en-US" sz="1900" b="1" i="1" dirty="0">
                <a:solidFill>
                  <a:schemeClr val="bg1">
                    <a:lumMod val="65000"/>
                  </a:schemeClr>
                </a:solidFill>
              </a:rPr>
              <a:t>Roche </a:t>
            </a:r>
            <a:r>
              <a:rPr lang="en-US" sz="1900" b="1" i="1" dirty="0" err="1">
                <a:solidFill>
                  <a:schemeClr val="bg1">
                    <a:lumMod val="65000"/>
                  </a:schemeClr>
                </a:solidFill>
              </a:rPr>
              <a:t>Elecsys</a:t>
            </a:r>
            <a:r>
              <a:rPr lang="en-US" sz="1900" b="1" i="1" dirty="0">
                <a:solidFill>
                  <a:schemeClr val="bg1">
                    <a:lumMod val="65000"/>
                  </a:schemeClr>
                </a:solidFill>
              </a:rPr>
              <a:t>: </a:t>
            </a:r>
            <a:r>
              <a:rPr lang="en-US" sz="1900" dirty="0">
                <a:solidFill>
                  <a:schemeClr val="bg1">
                    <a:lumMod val="65000"/>
                  </a:schemeClr>
                </a:solidFill>
              </a:rPr>
              <a:t>validation for A</a:t>
            </a:r>
            <a:r>
              <a:rPr lang="en-US" sz="1900" dirty="0">
                <a:solidFill>
                  <a:schemeClr val="bg1">
                    <a:lumMod val="65000"/>
                  </a:schemeClr>
                </a:solidFill>
                <a:latin typeface="Symbol" panose="05050102010706020507" pitchFamily="18" charset="2"/>
              </a:rPr>
              <a:t>b</a:t>
            </a:r>
            <a:r>
              <a:rPr lang="en-US" sz="1900" baseline="-25000" dirty="0">
                <a:solidFill>
                  <a:schemeClr val="bg1">
                    <a:lumMod val="65000"/>
                  </a:schemeClr>
                </a:solidFill>
              </a:rPr>
              <a:t>1-42</a:t>
            </a:r>
            <a:r>
              <a:rPr lang="en-US" sz="1900" dirty="0">
                <a:solidFill>
                  <a:schemeClr val="bg1">
                    <a:lumMod val="65000"/>
                  </a:schemeClr>
                </a:solidFill>
              </a:rPr>
              <a:t> in CSF </a:t>
            </a:r>
            <a:r>
              <a:rPr lang="en-US" sz="1900" dirty="0" smtClean="0">
                <a:solidFill>
                  <a:schemeClr val="bg1">
                    <a:lumMod val="65000"/>
                  </a:schemeClr>
                </a:solidFill>
              </a:rPr>
              <a:t>completed. </a:t>
            </a:r>
            <a:endParaRPr lang="en-US" sz="1900" dirty="0">
              <a:solidFill>
                <a:schemeClr val="bg1">
                  <a:lumMod val="65000"/>
                </a:schemeClr>
              </a:solidFill>
            </a:endParaRPr>
          </a:p>
          <a:p>
            <a:pPr eaLnBrk="1" fontAlgn="auto" hangingPunct="1">
              <a:spcAft>
                <a:spcPts val="0"/>
              </a:spcAft>
              <a:buClr>
                <a:srgbClr val="800000"/>
              </a:buClr>
              <a:buSzPct val="125000"/>
              <a:buFont typeface="Arial" panose="020B0604020202020204" pitchFamily="34" charset="0"/>
              <a:buChar char="•"/>
              <a:defRPr/>
            </a:pPr>
            <a:r>
              <a:rPr lang="en-US" sz="1900" b="1" i="1" dirty="0" smtClean="0">
                <a:solidFill>
                  <a:schemeClr val="bg1">
                    <a:lumMod val="65000"/>
                  </a:schemeClr>
                </a:solidFill>
              </a:rPr>
              <a:t>External QC: </a:t>
            </a:r>
            <a:r>
              <a:rPr lang="en-US" sz="1900" dirty="0" smtClean="0">
                <a:solidFill>
                  <a:schemeClr val="bg1">
                    <a:lumMod val="65000"/>
                  </a:schemeClr>
                </a:solidFill>
              </a:rPr>
              <a:t>Participation </a:t>
            </a:r>
            <a:r>
              <a:rPr lang="en-US" sz="1900" dirty="0">
                <a:solidFill>
                  <a:schemeClr val="bg1">
                    <a:lumMod val="65000"/>
                  </a:schemeClr>
                </a:solidFill>
              </a:rPr>
              <a:t>in the </a:t>
            </a:r>
            <a:r>
              <a:rPr lang="en-US" sz="1900" dirty="0" err="1">
                <a:solidFill>
                  <a:schemeClr val="bg1">
                    <a:lumMod val="65000"/>
                  </a:schemeClr>
                </a:solidFill>
              </a:rPr>
              <a:t>AlzAssn</a:t>
            </a:r>
            <a:r>
              <a:rPr lang="en-US" sz="1900" dirty="0">
                <a:solidFill>
                  <a:schemeClr val="bg1">
                    <a:lumMod val="65000"/>
                  </a:schemeClr>
                </a:solidFill>
              </a:rPr>
              <a:t> CSF QC program </a:t>
            </a:r>
            <a:r>
              <a:rPr lang="en-US" sz="1900" dirty="0" smtClean="0">
                <a:solidFill>
                  <a:schemeClr val="bg1">
                    <a:lumMod val="65000"/>
                  </a:schemeClr>
                </a:solidFill>
              </a:rPr>
              <a:t>for A</a:t>
            </a:r>
            <a:r>
              <a:rPr lang="en-US" sz="1900" dirty="0" smtClean="0">
                <a:solidFill>
                  <a:schemeClr val="bg1">
                    <a:lumMod val="65000"/>
                  </a:schemeClr>
                </a:solidFill>
                <a:latin typeface="Symbol" panose="05050102010706020507" pitchFamily="18" charset="2"/>
              </a:rPr>
              <a:t>b</a:t>
            </a:r>
            <a:r>
              <a:rPr lang="en-US" sz="1900" baseline="-25000" dirty="0" smtClean="0">
                <a:solidFill>
                  <a:schemeClr val="bg1">
                    <a:lumMod val="65000"/>
                  </a:schemeClr>
                </a:solidFill>
              </a:rPr>
              <a:t>1-42</a:t>
            </a:r>
            <a:endParaRPr lang="en-US" sz="1900" baseline="-25000" dirty="0">
              <a:solidFill>
                <a:schemeClr val="bg1">
                  <a:lumMod val="65000"/>
                </a:schemeClr>
              </a:solidFill>
            </a:endParaRPr>
          </a:p>
          <a:p>
            <a:pPr eaLnBrk="1" fontAlgn="auto" hangingPunct="1">
              <a:spcAft>
                <a:spcPts val="0"/>
              </a:spcAft>
              <a:buClr>
                <a:srgbClr val="800000"/>
              </a:buClr>
              <a:buSzPct val="125000"/>
              <a:buFont typeface="Arial" panose="020B0604020202020204" pitchFamily="34" charset="0"/>
              <a:buChar char="•"/>
              <a:defRPr/>
            </a:pPr>
            <a:r>
              <a:rPr lang="en-US" sz="1900" b="1" i="1" dirty="0">
                <a:solidFill>
                  <a:schemeClr val="bg1">
                    <a:lumMod val="65000"/>
                  </a:schemeClr>
                </a:solidFill>
              </a:rPr>
              <a:t>Validation of t-tau and </a:t>
            </a:r>
            <a:r>
              <a:rPr lang="en-US" sz="1900" b="1" i="1" dirty="0" smtClean="0">
                <a:solidFill>
                  <a:schemeClr val="bg1">
                    <a:lumMod val="65000"/>
                  </a:schemeClr>
                </a:solidFill>
              </a:rPr>
              <a:t>p-tau</a:t>
            </a:r>
            <a:r>
              <a:rPr lang="en-US" sz="1900" b="1" i="1" baseline="-25000" dirty="0" smtClean="0">
                <a:solidFill>
                  <a:schemeClr val="bg1">
                    <a:lumMod val="65000"/>
                  </a:schemeClr>
                </a:solidFill>
              </a:rPr>
              <a:t>181</a:t>
            </a:r>
            <a:r>
              <a:rPr lang="en-US" sz="1900" b="1" i="1" dirty="0" smtClean="0">
                <a:solidFill>
                  <a:schemeClr val="bg1">
                    <a:lumMod val="65000"/>
                  </a:schemeClr>
                </a:solidFill>
              </a:rPr>
              <a:t>:  </a:t>
            </a:r>
            <a:r>
              <a:rPr lang="en-US" sz="1900" dirty="0" smtClean="0">
                <a:solidFill>
                  <a:schemeClr val="bg1">
                    <a:lumMod val="65000"/>
                  </a:schemeClr>
                </a:solidFill>
              </a:rPr>
              <a:t>completed FALL, </a:t>
            </a:r>
            <a:r>
              <a:rPr lang="en-US" sz="1900" dirty="0">
                <a:solidFill>
                  <a:schemeClr val="bg1">
                    <a:lumMod val="65000"/>
                  </a:schemeClr>
                </a:solidFill>
              </a:rPr>
              <a:t>2016</a:t>
            </a:r>
          </a:p>
          <a:p>
            <a:pPr eaLnBrk="1" fontAlgn="auto" hangingPunct="1">
              <a:spcAft>
                <a:spcPts val="0"/>
              </a:spcAft>
              <a:buClr>
                <a:srgbClr val="800000"/>
              </a:buClr>
              <a:buSzPct val="125000"/>
              <a:buFont typeface="Arial" panose="020B0604020202020204" pitchFamily="34" charset="0"/>
              <a:buChar char="•"/>
              <a:defRPr/>
            </a:pPr>
            <a:r>
              <a:rPr lang="en-US" sz="1900" b="1" i="1" dirty="0" smtClean="0">
                <a:solidFill>
                  <a:schemeClr val="bg1">
                    <a:lumMod val="65000"/>
                  </a:schemeClr>
                </a:solidFill>
              </a:rPr>
              <a:t>Analyses </a:t>
            </a:r>
            <a:r>
              <a:rPr lang="en-US" sz="1900" b="1" i="1" dirty="0">
                <a:solidFill>
                  <a:schemeClr val="bg1">
                    <a:lumMod val="65000"/>
                  </a:schemeClr>
                </a:solidFill>
              </a:rPr>
              <a:t>of all ADNI CSFs: </a:t>
            </a:r>
            <a:r>
              <a:rPr lang="en-US" sz="1900" i="1" dirty="0" smtClean="0">
                <a:solidFill>
                  <a:schemeClr val="bg1">
                    <a:lumMod val="65000"/>
                  </a:schemeClr>
                </a:solidFill>
              </a:rPr>
              <a:t>late</a:t>
            </a:r>
            <a:r>
              <a:rPr lang="en-US" sz="1900" b="1" i="1" dirty="0" smtClean="0">
                <a:solidFill>
                  <a:schemeClr val="bg1">
                    <a:lumMod val="65000"/>
                  </a:schemeClr>
                </a:solidFill>
              </a:rPr>
              <a:t> </a:t>
            </a:r>
            <a:r>
              <a:rPr lang="en-US" sz="1900" dirty="0" smtClean="0">
                <a:solidFill>
                  <a:schemeClr val="bg1">
                    <a:lumMod val="65000"/>
                  </a:schemeClr>
                </a:solidFill>
              </a:rPr>
              <a:t>FALL</a:t>
            </a:r>
            <a:r>
              <a:rPr lang="en-US" sz="1900" dirty="0">
                <a:solidFill>
                  <a:schemeClr val="bg1">
                    <a:lumMod val="65000"/>
                  </a:schemeClr>
                </a:solidFill>
              </a:rPr>
              <a:t>, </a:t>
            </a:r>
            <a:r>
              <a:rPr lang="en-US" sz="1900" dirty="0" smtClean="0">
                <a:solidFill>
                  <a:schemeClr val="bg1">
                    <a:lumMod val="65000"/>
                  </a:schemeClr>
                </a:solidFill>
              </a:rPr>
              <a:t>2016-early WINTER, 2017</a:t>
            </a:r>
          </a:p>
          <a:p>
            <a:pPr eaLnBrk="1" fontAlgn="auto" hangingPunct="1">
              <a:spcAft>
                <a:spcPts val="0"/>
              </a:spcAft>
              <a:buClr>
                <a:srgbClr val="800000"/>
              </a:buClr>
              <a:buSzPct val="125000"/>
              <a:buFont typeface="Arial" panose="020B0604020202020204" pitchFamily="34" charset="0"/>
              <a:buChar char="•"/>
              <a:defRPr/>
            </a:pPr>
            <a:r>
              <a:rPr lang="en-US" sz="1900" b="1" i="1" dirty="0" smtClean="0">
                <a:solidFill>
                  <a:prstClr val="black"/>
                </a:solidFill>
              </a:rPr>
              <a:t>All ADNIGO/2 CSFs by validated LC/MSMS for A</a:t>
            </a:r>
            <a:r>
              <a:rPr lang="en-US" sz="1900" b="1" i="1" dirty="0" smtClean="0">
                <a:solidFill>
                  <a:prstClr val="black"/>
                </a:solidFill>
                <a:latin typeface="Symbol" panose="05050102010706020507" pitchFamily="18" charset="2"/>
              </a:rPr>
              <a:t>b</a:t>
            </a:r>
            <a:r>
              <a:rPr lang="en-US" sz="1900" b="1" i="1" dirty="0" smtClean="0">
                <a:solidFill>
                  <a:prstClr val="black"/>
                </a:solidFill>
              </a:rPr>
              <a:t>42, A</a:t>
            </a:r>
            <a:r>
              <a:rPr lang="en-US" sz="1900" b="1" i="1" dirty="0" smtClean="0">
                <a:solidFill>
                  <a:prstClr val="black"/>
                </a:solidFill>
                <a:latin typeface="Symbol" panose="05050102010706020507" pitchFamily="18" charset="2"/>
              </a:rPr>
              <a:t>b</a:t>
            </a:r>
            <a:r>
              <a:rPr lang="en-US" sz="1900" b="1" i="1" dirty="0" smtClean="0">
                <a:solidFill>
                  <a:prstClr val="black"/>
                </a:solidFill>
              </a:rPr>
              <a:t>40, </a:t>
            </a:r>
            <a:r>
              <a:rPr lang="en-US" sz="1900" b="1" i="1" dirty="0" smtClean="0">
                <a:solidFill>
                  <a:prstClr val="black"/>
                </a:solidFill>
                <a:latin typeface="Symbol" panose="05050102010706020507" pitchFamily="18" charset="2"/>
              </a:rPr>
              <a:t>Ab38</a:t>
            </a:r>
            <a:r>
              <a:rPr lang="en-US" sz="1900" b="1" i="1" dirty="0" smtClean="0">
                <a:solidFill>
                  <a:prstClr val="black"/>
                </a:solidFill>
              </a:rPr>
              <a:t>: uploaded 2018</a:t>
            </a:r>
            <a:endParaRPr lang="en-US" sz="1900" dirty="0">
              <a:solidFill>
                <a:prstClr val="black"/>
              </a:solidFill>
            </a:endParaRPr>
          </a:p>
          <a:p>
            <a:pPr eaLnBrk="1" fontAlgn="auto" hangingPunct="1">
              <a:spcAft>
                <a:spcPts val="0"/>
              </a:spcAft>
              <a:buClr>
                <a:srgbClr val="800000"/>
              </a:buClr>
              <a:buSzPct val="125000"/>
              <a:buFont typeface="Arial" panose="020B0604020202020204" pitchFamily="34" charset="0"/>
              <a:buChar char="•"/>
              <a:defRPr/>
            </a:pPr>
            <a:r>
              <a:rPr lang="en-US" sz="1900" b="1" i="1" dirty="0">
                <a:solidFill>
                  <a:prstClr val="black"/>
                </a:solidFill>
              </a:rPr>
              <a:t>Continued </a:t>
            </a:r>
            <a:r>
              <a:rPr lang="en-US" sz="1900" b="1" i="1" dirty="0" smtClean="0">
                <a:solidFill>
                  <a:prstClr val="black"/>
                </a:solidFill>
              </a:rPr>
              <a:t>collaboration: with the GBSC/</a:t>
            </a:r>
            <a:r>
              <a:rPr lang="en-US" sz="1900" dirty="0" smtClean="0">
                <a:solidFill>
                  <a:prstClr val="black"/>
                </a:solidFill>
              </a:rPr>
              <a:t> </a:t>
            </a:r>
            <a:r>
              <a:rPr lang="en-US" sz="1900" dirty="0" err="1" smtClean="0">
                <a:solidFill>
                  <a:prstClr val="black"/>
                </a:solidFill>
              </a:rPr>
              <a:t>AlzAssn</a:t>
            </a:r>
            <a:r>
              <a:rPr lang="en-US" sz="1900" dirty="0" smtClean="0">
                <a:solidFill>
                  <a:prstClr val="black"/>
                </a:solidFill>
              </a:rPr>
              <a:t> and IFCC </a:t>
            </a:r>
            <a:r>
              <a:rPr lang="en-US" sz="1900" dirty="0">
                <a:solidFill>
                  <a:prstClr val="black"/>
                </a:solidFill>
              </a:rPr>
              <a:t>CSF </a:t>
            </a:r>
            <a:r>
              <a:rPr lang="en-US" sz="1900" dirty="0" smtClean="0">
                <a:solidFill>
                  <a:prstClr val="black"/>
                </a:solidFill>
              </a:rPr>
              <a:t>WGs </a:t>
            </a:r>
            <a:r>
              <a:rPr lang="en-US" sz="1900" dirty="0">
                <a:solidFill>
                  <a:prstClr val="black"/>
                </a:solidFill>
              </a:rPr>
              <a:t>to </a:t>
            </a:r>
            <a:r>
              <a:rPr lang="en-US" sz="1900" dirty="0" smtClean="0">
                <a:solidFill>
                  <a:prstClr val="black"/>
                </a:solidFill>
              </a:rPr>
              <a:t>produce certified reference CSF pools with assigned  </a:t>
            </a:r>
            <a:r>
              <a:rPr lang="en-US" sz="1900" dirty="0">
                <a:solidFill>
                  <a:prstClr val="black"/>
                </a:solidFill>
              </a:rPr>
              <a:t>reference A</a:t>
            </a:r>
            <a:r>
              <a:rPr lang="en-US" sz="1900" dirty="0">
                <a:solidFill>
                  <a:prstClr val="black"/>
                </a:solidFill>
                <a:latin typeface="Symbol" panose="05050102010706020507" pitchFamily="18" charset="2"/>
              </a:rPr>
              <a:t>b</a:t>
            </a:r>
            <a:r>
              <a:rPr lang="en-US" sz="1900" baseline="-25000" dirty="0">
                <a:solidFill>
                  <a:prstClr val="black"/>
                </a:solidFill>
              </a:rPr>
              <a:t>1-42</a:t>
            </a:r>
            <a:r>
              <a:rPr lang="en-US" sz="1900" dirty="0">
                <a:solidFill>
                  <a:prstClr val="black"/>
                </a:solidFill>
              </a:rPr>
              <a:t> concentration values, measured with reference 2D-UPLC/tandem mass spectrometry, </a:t>
            </a:r>
            <a:r>
              <a:rPr lang="en-US" sz="1900" dirty="0" smtClean="0">
                <a:solidFill>
                  <a:prstClr val="black"/>
                </a:solidFill>
              </a:rPr>
              <a:t>to </a:t>
            </a:r>
            <a:r>
              <a:rPr lang="en-US" sz="1900" dirty="0">
                <a:solidFill>
                  <a:prstClr val="black"/>
                </a:solidFill>
              </a:rPr>
              <a:t>provide certified reference materials for </a:t>
            </a:r>
            <a:r>
              <a:rPr lang="en-US" sz="1900" dirty="0" smtClean="0">
                <a:solidFill>
                  <a:prstClr val="black"/>
                </a:solidFill>
              </a:rPr>
              <a:t>validation </a:t>
            </a:r>
            <a:r>
              <a:rPr lang="en-US" sz="1900" dirty="0">
                <a:solidFill>
                  <a:prstClr val="black"/>
                </a:solidFill>
              </a:rPr>
              <a:t>of A</a:t>
            </a:r>
            <a:r>
              <a:rPr lang="en-US" sz="1900" dirty="0">
                <a:solidFill>
                  <a:prstClr val="black"/>
                </a:solidFill>
                <a:latin typeface="Symbol" panose="05050102010706020507" pitchFamily="18" charset="2"/>
              </a:rPr>
              <a:t>b</a:t>
            </a:r>
            <a:r>
              <a:rPr lang="en-US" sz="1900" baseline="-25000" dirty="0">
                <a:solidFill>
                  <a:prstClr val="black"/>
                </a:solidFill>
              </a:rPr>
              <a:t>1-42</a:t>
            </a:r>
            <a:r>
              <a:rPr lang="en-US" sz="1900" dirty="0">
                <a:solidFill>
                  <a:prstClr val="black"/>
                </a:solidFill>
              </a:rPr>
              <a:t> calibrators--promoting harmonization across assay platforms</a:t>
            </a:r>
            <a:r>
              <a:rPr lang="en-US" sz="1900" dirty="0" smtClean="0">
                <a:solidFill>
                  <a:prstClr val="black"/>
                </a:solidFill>
              </a:rPr>
              <a:t>. </a:t>
            </a:r>
            <a:r>
              <a:rPr lang="en-US" sz="1900" dirty="0">
                <a:solidFill>
                  <a:prstClr val="black"/>
                </a:solidFill>
              </a:rPr>
              <a:t> </a:t>
            </a:r>
            <a:r>
              <a:rPr lang="en-US" sz="1900" dirty="0" smtClean="0">
                <a:solidFill>
                  <a:prstClr val="black"/>
                </a:solidFill>
              </a:rPr>
              <a:t>Completed late 2017, discussion/planning for harmonization across platforms by an </a:t>
            </a:r>
            <a:r>
              <a:rPr lang="en-US" sz="1900" dirty="0" err="1" smtClean="0">
                <a:solidFill>
                  <a:prstClr val="black"/>
                </a:solidFill>
              </a:rPr>
              <a:t>Alz</a:t>
            </a:r>
            <a:r>
              <a:rPr lang="en-US" sz="1900" dirty="0" smtClean="0">
                <a:solidFill>
                  <a:prstClr val="black"/>
                </a:solidFill>
              </a:rPr>
              <a:t> Assn pre-analytical consortium.</a:t>
            </a:r>
            <a:endParaRPr lang="en-US" sz="1900" dirty="0">
              <a:solidFill>
                <a:prstClr val="black"/>
              </a:solidFill>
            </a:endParaRPr>
          </a:p>
          <a:p>
            <a:pPr eaLnBrk="1" fontAlgn="auto" hangingPunct="1">
              <a:spcAft>
                <a:spcPts val="0"/>
              </a:spcAft>
              <a:buClr>
                <a:srgbClr val="800000"/>
              </a:buClr>
              <a:buSzPct val="125000"/>
              <a:buFont typeface="Arial" panose="020B0604020202020204" pitchFamily="34" charset="0"/>
              <a:buChar char="•"/>
              <a:defRPr/>
            </a:pPr>
            <a:r>
              <a:rPr lang="en-US" sz="1900" b="1" i="1" dirty="0" smtClean="0">
                <a:solidFill>
                  <a:prstClr val="black"/>
                </a:solidFill>
              </a:rPr>
              <a:t>Review &amp; participate in:</a:t>
            </a:r>
            <a:r>
              <a:rPr lang="en-US" sz="1900" dirty="0" smtClean="0">
                <a:solidFill>
                  <a:prstClr val="black"/>
                </a:solidFill>
              </a:rPr>
              <a:t>  studies of pre-analytical </a:t>
            </a:r>
            <a:r>
              <a:rPr lang="en-US" sz="1900" dirty="0">
                <a:solidFill>
                  <a:prstClr val="black"/>
                </a:solidFill>
              </a:rPr>
              <a:t>factors for CSF </a:t>
            </a:r>
            <a:r>
              <a:rPr lang="en-US" sz="1900" dirty="0" smtClean="0">
                <a:solidFill>
                  <a:prstClr val="black"/>
                </a:solidFill>
              </a:rPr>
              <a:t>collection. </a:t>
            </a:r>
            <a:endParaRPr lang="en-US" sz="1900" dirty="0">
              <a:solidFill>
                <a:prstClr val="black"/>
              </a:solidFill>
            </a:endParaRPr>
          </a:p>
          <a:p>
            <a:pPr marL="0" indent="0" eaLnBrk="1" fontAlgn="auto" hangingPunct="1">
              <a:spcAft>
                <a:spcPts val="0"/>
              </a:spcAft>
              <a:buFont typeface="Arial" panose="020B0604020202020204" pitchFamily="34" charset="0"/>
              <a:buNone/>
              <a:defRPr/>
            </a:pPr>
            <a:endParaRPr lang="en-US" dirty="0"/>
          </a:p>
        </p:txBody>
      </p:sp>
    </p:spTree>
    <p:extLst>
      <p:ext uri="{BB962C8B-B14F-4D97-AF65-F5344CB8AC3E}">
        <p14:creationId xmlns:p14="http://schemas.microsoft.com/office/powerpoint/2010/main" val="3238998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909" y="187704"/>
            <a:ext cx="11360727" cy="1325563"/>
          </a:xfrm>
        </p:spPr>
        <p:txBody>
          <a:bodyPr>
            <a:normAutofit fontScale="90000"/>
          </a:bodyPr>
          <a:lstStyle/>
          <a:p>
            <a:pPr algn="ctr"/>
            <a:r>
              <a:rPr lang="en-US" sz="3600" dirty="0" smtClean="0">
                <a:solidFill>
                  <a:srgbClr val="002060"/>
                </a:solidFill>
                <a:latin typeface="Arial" panose="020B0604020202020204" pitchFamily="34" charset="0"/>
                <a:cs typeface="Arial" panose="020B0604020202020204" pitchFamily="34" charset="0"/>
              </a:rPr>
              <a:t>Analyses of ADNI1/GO/2 CSF A</a:t>
            </a:r>
            <a:r>
              <a:rPr lang="en-US" sz="3600" dirty="0" smtClean="0">
                <a:solidFill>
                  <a:srgbClr val="002060"/>
                </a:solidFill>
                <a:latin typeface="Symbol" panose="05050102010706020507" pitchFamily="18" charset="2"/>
                <a:cs typeface="Arial" panose="020B0604020202020204" pitchFamily="34" charset="0"/>
              </a:rPr>
              <a:t>b</a:t>
            </a:r>
            <a:r>
              <a:rPr lang="en-US" sz="3600" baseline="-25000" dirty="0" smtClean="0">
                <a:solidFill>
                  <a:srgbClr val="002060"/>
                </a:solidFill>
                <a:latin typeface="Arial" panose="020B0604020202020204" pitchFamily="34" charset="0"/>
                <a:cs typeface="Arial" panose="020B0604020202020204" pitchFamily="34" charset="0"/>
              </a:rPr>
              <a:t>1-42</a:t>
            </a:r>
            <a:r>
              <a:rPr lang="en-US" sz="3600" dirty="0" smtClean="0">
                <a:solidFill>
                  <a:srgbClr val="002060"/>
                </a:solidFill>
                <a:latin typeface="Arial" panose="020B0604020202020204" pitchFamily="34" charset="0"/>
                <a:cs typeface="Arial" panose="020B0604020202020204" pitchFamily="34" charset="0"/>
              </a:rPr>
              <a:t>, t-tau, p-tau</a:t>
            </a:r>
            <a:r>
              <a:rPr lang="en-US" sz="3600" baseline="-25000" dirty="0" smtClean="0">
                <a:solidFill>
                  <a:srgbClr val="002060"/>
                </a:solidFill>
                <a:latin typeface="Arial" panose="020B0604020202020204" pitchFamily="34" charset="0"/>
                <a:cs typeface="Arial" panose="020B0604020202020204" pitchFamily="34" charset="0"/>
              </a:rPr>
              <a:t>181</a:t>
            </a:r>
            <a:r>
              <a:rPr lang="en-US" sz="3600" dirty="0" smtClean="0">
                <a:solidFill>
                  <a:srgbClr val="002060"/>
                </a:solidFill>
                <a:latin typeface="Arial" panose="020B0604020202020204" pitchFamily="34" charset="0"/>
                <a:cs typeface="Arial" panose="020B0604020202020204" pitchFamily="34" charset="0"/>
              </a:rPr>
              <a:t> using the Roche </a:t>
            </a:r>
            <a:r>
              <a:rPr lang="en-US" sz="3600" dirty="0" err="1" smtClean="0">
                <a:solidFill>
                  <a:srgbClr val="002060"/>
                </a:solidFill>
                <a:latin typeface="Arial" panose="020B0604020202020204" pitchFamily="34" charset="0"/>
                <a:cs typeface="Arial" panose="020B0604020202020204" pitchFamily="34" charset="0"/>
              </a:rPr>
              <a:t>Elecsys</a:t>
            </a:r>
            <a:r>
              <a:rPr lang="en-US" sz="3600" dirty="0" smtClean="0">
                <a:solidFill>
                  <a:srgbClr val="002060"/>
                </a:solidFill>
                <a:latin typeface="Arial" panose="020B0604020202020204" pitchFamily="34" charset="0"/>
                <a:cs typeface="Arial" panose="020B0604020202020204" pitchFamily="34" charset="0"/>
              </a:rPr>
              <a:t> fully automated immunoassay platform</a:t>
            </a:r>
            <a:endParaRPr lang="en-US" sz="3600" baseline="-25000"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54331" y="1361601"/>
            <a:ext cx="11837670" cy="5121085"/>
          </a:xfrm>
        </p:spPr>
        <p:txBody>
          <a:bodyPr>
            <a:normAutofit fontScale="70000" lnSpcReduction="20000"/>
          </a:bodyPr>
          <a:lstStyle/>
          <a:p>
            <a:pPr marL="0" indent="0">
              <a:buClr>
                <a:srgbClr val="C00000"/>
              </a:buClr>
              <a:buSzPct val="125000"/>
              <a:buNone/>
            </a:pPr>
            <a:r>
              <a:rPr lang="en-US" sz="2400" dirty="0" smtClean="0">
                <a:latin typeface="Arial" panose="020B0604020202020204" pitchFamily="34" charset="0"/>
                <a:cs typeface="Arial" panose="020B0604020202020204" pitchFamily="34" charset="0"/>
              </a:rPr>
              <a:t>At our previous ADNI meetings the following were described. </a:t>
            </a:r>
          </a:p>
          <a:p>
            <a:pPr>
              <a:buClr>
                <a:srgbClr val="C00000"/>
              </a:buClr>
              <a:buSzPct val="125000"/>
            </a:pPr>
            <a:r>
              <a:rPr lang="en-US" sz="2400" dirty="0" smtClean="0">
                <a:latin typeface="Arial" panose="020B0604020202020204" pitchFamily="34" charset="0"/>
                <a:cs typeface="Arial" panose="020B0604020202020204" pitchFamily="34" charset="0"/>
              </a:rPr>
              <a:t>Rationale for moving from RUO to full automation</a:t>
            </a:r>
          </a:p>
          <a:p>
            <a:pPr>
              <a:buClr>
                <a:srgbClr val="C00000"/>
              </a:buClr>
              <a:buSzPct val="125000"/>
            </a:pPr>
            <a:r>
              <a:rPr lang="en-US" sz="2400" dirty="0" smtClean="0">
                <a:latin typeface="Arial" panose="020B0604020202020204" pitchFamily="34" charset="0"/>
                <a:cs typeface="Arial" panose="020B0604020202020204" pitchFamily="34" charset="0"/>
              </a:rPr>
              <a:t>Validation of A</a:t>
            </a:r>
            <a:r>
              <a:rPr lang="en-US" sz="2400" dirty="0" smtClean="0">
                <a:latin typeface="Symbol" panose="05050102010706020507" pitchFamily="18" charset="2"/>
                <a:cs typeface="Arial" panose="020B0604020202020204" pitchFamily="34" charset="0"/>
              </a:rPr>
              <a:t>b</a:t>
            </a:r>
            <a:r>
              <a:rPr lang="en-US" sz="2400" baseline="-25000" dirty="0" smtClean="0">
                <a:latin typeface="Arial" panose="020B0604020202020204" pitchFamily="34" charset="0"/>
                <a:cs typeface="Arial" panose="020B0604020202020204" pitchFamily="34" charset="0"/>
              </a:rPr>
              <a:t>1-42 </a:t>
            </a:r>
            <a:r>
              <a:rPr lang="en-US" sz="2400" dirty="0" smtClean="0">
                <a:latin typeface="Arial" panose="020B0604020202020204" pitchFamily="34" charset="0"/>
                <a:cs typeface="Arial" panose="020B0604020202020204" pitchFamily="34" charset="0"/>
              </a:rPr>
              <a:t>for precision, accuracy, and clinical performance</a:t>
            </a:r>
            <a:endParaRPr lang="en-US" sz="2400" baseline="-25000" dirty="0" smtClean="0">
              <a:latin typeface="Arial" panose="020B0604020202020204" pitchFamily="34" charset="0"/>
              <a:cs typeface="Arial" panose="020B0604020202020204" pitchFamily="34" charset="0"/>
            </a:endParaRPr>
          </a:p>
          <a:p>
            <a:pPr>
              <a:buClr>
                <a:srgbClr val="C00000"/>
              </a:buClr>
              <a:buSzPct val="125000"/>
            </a:pPr>
            <a:r>
              <a:rPr lang="en-US" sz="2400" dirty="0" smtClean="0">
                <a:latin typeface="Arial" panose="020B0604020202020204" pitchFamily="34" charset="0"/>
                <a:cs typeface="Arial" panose="020B0604020202020204" pitchFamily="34" charset="0"/>
              </a:rPr>
              <a:t>General statistics for </a:t>
            </a:r>
            <a:r>
              <a:rPr lang="en-US" sz="2400" dirty="0">
                <a:latin typeface="Arial" panose="020B0604020202020204" pitchFamily="34" charset="0"/>
                <a:cs typeface="Arial" panose="020B0604020202020204" pitchFamily="34" charset="0"/>
              </a:rPr>
              <a:t>A</a:t>
            </a:r>
            <a:r>
              <a:rPr lang="en-US" sz="2400" dirty="0">
                <a:latin typeface="Symbol" panose="05050102010706020507" pitchFamily="18" charset="2"/>
                <a:cs typeface="Arial" panose="020B0604020202020204" pitchFamily="34" charset="0"/>
              </a:rPr>
              <a:t>b</a:t>
            </a:r>
            <a:r>
              <a:rPr lang="en-US" sz="2400" baseline="-25000" dirty="0">
                <a:latin typeface="Arial" panose="020B0604020202020204" pitchFamily="34" charset="0"/>
                <a:cs typeface="Arial" panose="020B0604020202020204" pitchFamily="34" charset="0"/>
              </a:rPr>
              <a:t>1-42</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t-tau, p-tau</a:t>
            </a:r>
            <a:r>
              <a:rPr lang="en-US" sz="2400" baseline="-25000" dirty="0" smtClean="0">
                <a:latin typeface="Arial" panose="020B0604020202020204" pitchFamily="34" charset="0"/>
                <a:cs typeface="Arial" panose="020B0604020202020204" pitchFamily="34" charset="0"/>
              </a:rPr>
              <a:t>181</a:t>
            </a:r>
            <a:r>
              <a:rPr lang="en-US" sz="2400" dirty="0" smtClean="0">
                <a:latin typeface="Arial" panose="020B0604020202020204" pitchFamily="34" charset="0"/>
                <a:cs typeface="Arial" panose="020B0604020202020204" pitchFamily="34" charset="0"/>
              </a:rPr>
              <a:t>, t-tau/A</a:t>
            </a:r>
            <a:r>
              <a:rPr lang="en-US" sz="2400" dirty="0" smtClean="0">
                <a:latin typeface="Symbol" panose="05050102010706020507" pitchFamily="18" charset="2"/>
                <a:cs typeface="Arial" panose="020B0604020202020204" pitchFamily="34" charset="0"/>
              </a:rPr>
              <a:t>b</a:t>
            </a:r>
            <a:r>
              <a:rPr lang="en-US" sz="2400" baseline="-25000" dirty="0" smtClean="0">
                <a:latin typeface="Arial" panose="020B0604020202020204" pitchFamily="34" charset="0"/>
                <a:cs typeface="Arial" panose="020B0604020202020204" pitchFamily="34" charset="0"/>
              </a:rPr>
              <a:t>1-42</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p-tau</a:t>
            </a:r>
            <a:r>
              <a:rPr lang="en-US" sz="2400" baseline="-25000" dirty="0" smtClean="0">
                <a:latin typeface="Arial" panose="020B0604020202020204" pitchFamily="34" charset="0"/>
                <a:cs typeface="Arial" panose="020B0604020202020204" pitchFamily="34" charset="0"/>
              </a:rPr>
              <a:t>181</a:t>
            </a:r>
            <a:r>
              <a:rPr lang="en-US" sz="2400" dirty="0" smtClean="0">
                <a:latin typeface="Arial" panose="020B0604020202020204" pitchFamily="34" charset="0"/>
                <a:cs typeface="Arial" panose="020B0604020202020204" pitchFamily="34" charset="0"/>
              </a:rPr>
              <a:t>/A</a:t>
            </a:r>
            <a:r>
              <a:rPr lang="en-US" sz="2400" dirty="0" smtClean="0">
                <a:latin typeface="Symbol" panose="05050102010706020507" pitchFamily="18" charset="2"/>
                <a:cs typeface="Arial" panose="020B0604020202020204" pitchFamily="34" charset="0"/>
              </a:rPr>
              <a:t>b</a:t>
            </a:r>
            <a:r>
              <a:rPr lang="en-US" sz="2400" baseline="-25000" dirty="0" smtClean="0">
                <a:latin typeface="Arial" panose="020B0604020202020204" pitchFamily="34" charset="0"/>
                <a:cs typeface="Arial" panose="020B0604020202020204" pitchFamily="34" charset="0"/>
              </a:rPr>
              <a:t>1-42</a:t>
            </a:r>
            <a:r>
              <a:rPr lang="en-US" sz="2400" dirty="0" smtClean="0">
                <a:latin typeface="Arial" panose="020B0604020202020204" pitchFamily="34" charset="0"/>
                <a:cs typeface="Arial" panose="020B0604020202020204" pitchFamily="34" charset="0"/>
              </a:rPr>
              <a:t> in the ADNI1/GO/2 CSF samples</a:t>
            </a:r>
          </a:p>
          <a:p>
            <a:pPr>
              <a:buClr>
                <a:srgbClr val="C00000"/>
              </a:buClr>
              <a:buSzPct val="125000"/>
            </a:pPr>
            <a:r>
              <a:rPr lang="en-US" sz="2400" dirty="0" smtClean="0">
                <a:latin typeface="Arial" panose="020B0604020202020204" pitchFamily="34" charset="0"/>
                <a:cs typeface="Arial" panose="020B0604020202020204" pitchFamily="34" charset="0"/>
              </a:rPr>
              <a:t>Histogram distributions for A</a:t>
            </a:r>
            <a:r>
              <a:rPr lang="en-US" sz="2400" dirty="0" smtClean="0">
                <a:latin typeface="Symbol" panose="05050102010706020507" pitchFamily="18" charset="2"/>
                <a:cs typeface="Arial" panose="020B0604020202020204" pitchFamily="34" charset="0"/>
              </a:rPr>
              <a:t>b</a:t>
            </a:r>
            <a:r>
              <a:rPr lang="en-US" sz="2400" baseline="-25000" dirty="0" smtClean="0">
                <a:latin typeface="Arial" panose="020B0604020202020204" pitchFamily="34" charset="0"/>
                <a:cs typeface="Arial" panose="020B0604020202020204" pitchFamily="34" charset="0"/>
              </a:rPr>
              <a:t>1-42</a:t>
            </a:r>
            <a:r>
              <a:rPr lang="en-US" sz="2400" dirty="0" smtClean="0">
                <a:latin typeface="Arial" panose="020B0604020202020204" pitchFamily="34" charset="0"/>
                <a:cs typeface="Arial" panose="020B0604020202020204" pitchFamily="34" charset="0"/>
              </a:rPr>
              <a:t>, t-tau/A</a:t>
            </a:r>
            <a:r>
              <a:rPr lang="en-US" sz="2400" dirty="0" smtClean="0">
                <a:latin typeface="Symbol" panose="05050102010706020507" pitchFamily="18" charset="2"/>
                <a:cs typeface="Arial" panose="020B0604020202020204" pitchFamily="34" charset="0"/>
              </a:rPr>
              <a:t>b</a:t>
            </a:r>
            <a:r>
              <a:rPr lang="en-US" sz="2400" baseline="-25000" dirty="0" smtClean="0">
                <a:latin typeface="Arial" panose="020B0604020202020204" pitchFamily="34" charset="0"/>
                <a:cs typeface="Arial" panose="020B0604020202020204" pitchFamily="34" charset="0"/>
              </a:rPr>
              <a:t>1-42</a:t>
            </a:r>
            <a:r>
              <a:rPr lang="en-US" sz="2400" dirty="0" smtClean="0">
                <a:latin typeface="Arial" panose="020B0604020202020204" pitchFamily="34" charset="0"/>
                <a:cs typeface="Arial" panose="020B0604020202020204" pitchFamily="34" charset="0"/>
              </a:rPr>
              <a:t>, p-tau</a:t>
            </a:r>
            <a:r>
              <a:rPr lang="en-US" sz="2400" baseline="-25000" dirty="0" smtClean="0">
                <a:latin typeface="Arial" panose="020B0604020202020204" pitchFamily="34" charset="0"/>
                <a:cs typeface="Arial" panose="020B0604020202020204" pitchFamily="34" charset="0"/>
              </a:rPr>
              <a:t>181</a:t>
            </a:r>
          </a:p>
          <a:p>
            <a:pPr>
              <a:buClr>
                <a:srgbClr val="C00000"/>
              </a:buClr>
              <a:buSzPct val="125000"/>
            </a:pPr>
            <a:r>
              <a:rPr lang="en-US" sz="2400" dirty="0" smtClean="0">
                <a:latin typeface="Arial" panose="020B0604020202020204" pitchFamily="34" charset="0"/>
                <a:cs typeface="Arial" panose="020B0604020202020204" pitchFamily="34" charset="0"/>
              </a:rPr>
              <a:t>Distributions based on FBP amyloid-</a:t>
            </a:r>
            <a:r>
              <a:rPr lang="en-US" sz="2400" dirty="0" smtClean="0">
                <a:latin typeface="Symbol" panose="05050102010706020507" pitchFamily="18" charset="2"/>
                <a:cs typeface="Arial" panose="020B0604020202020204" pitchFamily="34" charset="0"/>
              </a:rPr>
              <a:t>b</a:t>
            </a:r>
            <a:r>
              <a:rPr lang="en-US" sz="2400" dirty="0" smtClean="0">
                <a:latin typeface="Arial" panose="020B0604020202020204" pitchFamily="34" charset="0"/>
                <a:cs typeface="Arial" panose="020B0604020202020204" pitchFamily="34" charset="0"/>
              </a:rPr>
              <a:t> PET + or –</a:t>
            </a:r>
            <a:endParaRPr lang="en-US" sz="2400" dirty="0" smtClean="0">
              <a:solidFill>
                <a:schemeClr val="tx2">
                  <a:lumMod val="50000"/>
                </a:schemeClr>
              </a:solidFill>
              <a:latin typeface="Arial" panose="020B0604020202020204" pitchFamily="34" charset="0"/>
              <a:cs typeface="Arial" panose="020B0604020202020204" pitchFamily="34" charset="0"/>
            </a:endParaRPr>
          </a:p>
          <a:p>
            <a:pPr>
              <a:buClr>
                <a:srgbClr val="C00000"/>
              </a:buClr>
              <a:buSzPct val="125000"/>
            </a:pPr>
            <a:r>
              <a:rPr lang="en-US" sz="2400" dirty="0" smtClean="0">
                <a:solidFill>
                  <a:schemeClr val="tx2">
                    <a:lumMod val="50000"/>
                  </a:schemeClr>
                </a:solidFill>
                <a:latin typeface="Arial" panose="020B0604020202020204" pitchFamily="34" charset="0"/>
                <a:cs typeface="Arial" panose="020B0604020202020204" pitchFamily="34" charset="0"/>
              </a:rPr>
              <a:t>Precision performance with an abnormal CSF pool; lot P09 comparison with lot P07</a:t>
            </a:r>
            <a:endParaRPr lang="en-US" sz="2400" dirty="0" smtClean="0">
              <a:latin typeface="Arial" panose="020B0604020202020204" pitchFamily="34" charset="0"/>
              <a:cs typeface="Arial" panose="020B0604020202020204" pitchFamily="34" charset="0"/>
            </a:endParaRPr>
          </a:p>
          <a:p>
            <a:pPr>
              <a:buClr>
                <a:srgbClr val="C00000"/>
              </a:buClr>
              <a:buSzPct val="125000"/>
            </a:pPr>
            <a:r>
              <a:rPr lang="en-US" sz="2400" dirty="0" smtClean="0">
                <a:latin typeface="Arial" panose="020B0604020202020204" pitchFamily="34" charset="0"/>
                <a:cs typeface="Arial" panose="020B0604020202020204" pitchFamily="34" charset="0"/>
              </a:rPr>
              <a:t>Cut-point determinations</a:t>
            </a:r>
            <a:endParaRPr lang="en-US" sz="400" dirty="0" smtClean="0">
              <a:latin typeface="Arial" panose="020B0604020202020204" pitchFamily="34" charset="0"/>
              <a:cs typeface="Arial" panose="020B0604020202020204" pitchFamily="34" charset="0"/>
            </a:endParaRPr>
          </a:p>
          <a:p>
            <a:pPr marL="0" indent="0">
              <a:buClr>
                <a:srgbClr val="C00000"/>
              </a:buClr>
              <a:buSzPct val="125000"/>
              <a:buNone/>
            </a:pPr>
            <a:r>
              <a:rPr lang="en-US" sz="2400" dirty="0" smtClean="0">
                <a:latin typeface="Arial" panose="020B0604020202020204" pitchFamily="34" charset="0"/>
                <a:cs typeface="Arial" panose="020B0604020202020204" pitchFamily="34" charset="0"/>
              </a:rPr>
              <a:t>                                                                                                                     </a:t>
            </a:r>
          </a:p>
          <a:p>
            <a:pPr>
              <a:buClr>
                <a:srgbClr val="C00000"/>
              </a:buClr>
              <a:buSzPct val="125000"/>
            </a:pPr>
            <a:r>
              <a:rPr lang="en-US" sz="2400" dirty="0">
                <a:latin typeface="Arial" panose="020B0604020202020204" pitchFamily="34" charset="0"/>
                <a:cs typeface="Arial" panose="020B0604020202020204" pitchFamily="34" charset="0"/>
              </a:rPr>
              <a:t>Collaborative study with </a:t>
            </a:r>
            <a:r>
              <a:rPr lang="en-US" sz="2400" dirty="0" err="1" smtClean="0">
                <a:latin typeface="Arial" panose="020B0604020202020204" pitchFamily="34" charset="0"/>
                <a:cs typeface="Arial" panose="020B0604020202020204" pitchFamily="34" charset="0"/>
              </a:rPr>
              <a:t>BioFINDER</a:t>
            </a:r>
            <a:r>
              <a:rPr lang="en-US" sz="2400" dirty="0" smtClean="0">
                <a:latin typeface="Arial" panose="020B0604020202020204" pitchFamily="34" charset="0"/>
                <a:cs typeface="Arial" panose="020B0604020202020204" pitchFamily="34" charset="0"/>
              </a:rPr>
              <a:t>: </a:t>
            </a:r>
          </a:p>
          <a:p>
            <a:pPr lvl="1">
              <a:buClr>
                <a:srgbClr val="00B050"/>
              </a:buClr>
              <a:buSzPct val="125000"/>
              <a:buFont typeface="Wingdings" panose="05000000000000000000" pitchFamily="2" charset="2"/>
              <a:buChar char="§"/>
            </a:pPr>
            <a:r>
              <a:rPr lang="en-US" sz="2000" dirty="0" smtClean="0">
                <a:latin typeface="Arial" panose="020B0604020202020204" pitchFamily="34" charset="0"/>
                <a:cs typeface="Arial" panose="020B0604020202020204" pitchFamily="34" charset="0"/>
              </a:rPr>
              <a:t>Concordance with FBP (ADNI), </a:t>
            </a:r>
            <a:r>
              <a:rPr lang="en-US" sz="2000" dirty="0" err="1" smtClean="0">
                <a:latin typeface="Arial" panose="020B0604020202020204" pitchFamily="34" charset="0"/>
                <a:cs typeface="Arial" panose="020B0604020202020204" pitchFamily="34" charset="0"/>
              </a:rPr>
              <a:t>flutemetamol</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BioFINDER</a:t>
            </a:r>
            <a:r>
              <a:rPr lang="en-US" sz="2000" dirty="0" smtClean="0">
                <a:latin typeface="Arial" panose="020B0604020202020204" pitchFamily="34" charset="0"/>
                <a:cs typeface="Arial" panose="020B0604020202020204" pitchFamily="34" charset="0"/>
              </a:rPr>
              <a:t>) amyloid-</a:t>
            </a:r>
            <a:r>
              <a:rPr lang="en-US" sz="2000" dirty="0" smtClean="0">
                <a:latin typeface="Symbol" panose="05050102010706020507" pitchFamily="18" charset="2"/>
                <a:cs typeface="Arial" panose="020B0604020202020204" pitchFamily="34" charset="0"/>
              </a:rPr>
              <a:t>b</a:t>
            </a:r>
            <a:r>
              <a:rPr lang="en-US" sz="2000" dirty="0" smtClean="0">
                <a:latin typeface="Arial" panose="020B0604020202020204" pitchFamily="34" charset="0"/>
                <a:cs typeface="Arial" panose="020B0604020202020204" pitchFamily="34" charset="0"/>
              </a:rPr>
              <a:t> PET, </a:t>
            </a:r>
          </a:p>
          <a:p>
            <a:pPr lvl="1">
              <a:buClr>
                <a:srgbClr val="00B050"/>
              </a:buClr>
              <a:buSzPct val="125000"/>
              <a:buFont typeface="Wingdings" panose="05000000000000000000" pitchFamily="2" charset="2"/>
              <a:buChar char="§"/>
            </a:pPr>
            <a:r>
              <a:rPr lang="en-US" sz="2000" dirty="0" smtClean="0">
                <a:latin typeface="Arial" panose="020B0604020202020204" pitchFamily="34" charset="0"/>
                <a:cs typeface="Arial" panose="020B0604020202020204" pitchFamily="34" charset="0"/>
              </a:rPr>
              <a:t>Prediction of cognitive decline(</a:t>
            </a:r>
            <a:r>
              <a:rPr lang="en-US" sz="2000" dirty="0" err="1" smtClean="0">
                <a:latin typeface="Arial" panose="020B0604020202020204" pitchFamily="34" charset="0"/>
                <a:cs typeface="Arial" panose="020B0604020202020204" pitchFamily="34" charset="0"/>
              </a:rPr>
              <a:t>eg</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CDRsob</a:t>
            </a:r>
            <a:r>
              <a:rPr lang="en-US" sz="2000" dirty="0" smtClean="0">
                <a:latin typeface="Arial" panose="020B0604020202020204" pitchFamily="34" charset="0"/>
                <a:cs typeface="Arial" panose="020B0604020202020204" pitchFamily="34" charset="0"/>
              </a:rPr>
              <a:t>)</a:t>
            </a:r>
          </a:p>
          <a:p>
            <a:pPr lvl="1">
              <a:buClr>
                <a:srgbClr val="00B050"/>
              </a:buClr>
              <a:buSzPct val="125000"/>
              <a:buFont typeface="Wingdings" panose="05000000000000000000" pitchFamily="2" charset="2"/>
              <a:buChar char="§"/>
            </a:pPr>
            <a:r>
              <a:rPr lang="en-US" sz="2000" dirty="0" smtClean="0">
                <a:latin typeface="Arial" panose="020B0604020202020204" pitchFamily="34" charset="0"/>
                <a:cs typeface="Arial" panose="020B0604020202020204" pitchFamily="34" charset="0"/>
              </a:rPr>
              <a:t>Prediction of progression to dementia</a:t>
            </a:r>
          </a:p>
          <a:p>
            <a:pPr>
              <a:buClr>
                <a:srgbClr val="C00000"/>
              </a:buClr>
              <a:buSzPct val="125000"/>
            </a:pPr>
            <a:r>
              <a:rPr lang="en-US" sz="2400" i="1" dirty="0" smtClean="0">
                <a:latin typeface="Arial" panose="020B0604020202020204" pitchFamily="34" charset="0"/>
                <a:cs typeface="Arial" panose="020B0604020202020204" pitchFamily="34" charset="0"/>
              </a:rPr>
              <a:t>Assessments of  the contribution of CSF t-tau and p-tau</a:t>
            </a:r>
            <a:r>
              <a:rPr lang="en-US" sz="2400" i="1" baseline="-25000" dirty="0" smtClean="0">
                <a:latin typeface="Arial" panose="020B0604020202020204" pitchFamily="34" charset="0"/>
                <a:cs typeface="Arial" panose="020B0604020202020204" pitchFamily="34" charset="0"/>
              </a:rPr>
              <a:t>181</a:t>
            </a:r>
            <a:r>
              <a:rPr lang="en-US" sz="2400" i="1" dirty="0" smtClean="0">
                <a:latin typeface="Arial" panose="020B0604020202020204" pitchFamily="34" charset="0"/>
                <a:cs typeface="Arial" panose="020B0604020202020204" pitchFamily="34" charset="0"/>
              </a:rPr>
              <a:t> to the clinical utility of CSF A</a:t>
            </a:r>
            <a:r>
              <a:rPr lang="en-US" sz="2400" i="1" dirty="0" smtClean="0">
                <a:latin typeface="Symbol" panose="05050102010706020507" pitchFamily="18" charset="2"/>
                <a:cs typeface="Arial" panose="020B0604020202020204" pitchFamily="34" charset="0"/>
              </a:rPr>
              <a:t>b</a:t>
            </a:r>
            <a:r>
              <a:rPr lang="en-US" sz="2400" i="1" baseline="-25000" dirty="0" smtClean="0">
                <a:latin typeface="Arial" panose="020B0604020202020204" pitchFamily="34" charset="0"/>
                <a:cs typeface="Arial" panose="020B0604020202020204" pitchFamily="34" charset="0"/>
              </a:rPr>
              <a:t>1-42 </a:t>
            </a:r>
            <a:r>
              <a:rPr lang="en-US" sz="2400" i="1" dirty="0" smtClean="0">
                <a:latin typeface="Arial" panose="020B0604020202020204" pitchFamily="34" charset="0"/>
                <a:cs typeface="Arial" panose="020B0604020202020204" pitchFamily="34" charset="0"/>
              </a:rPr>
              <a:t>using </a:t>
            </a:r>
            <a:r>
              <a:rPr lang="en-US" sz="2400" dirty="0" smtClean="0">
                <a:latin typeface="Arial" panose="020B0604020202020204" pitchFamily="34" charset="0"/>
                <a:cs typeface="Arial" panose="020B0604020202020204" pitchFamily="34" charset="0"/>
              </a:rPr>
              <a:t>A|T</a:t>
            </a:r>
            <a:r>
              <a:rPr lang="en-US" sz="2400" i="1" dirty="0" smtClean="0">
                <a:latin typeface="Arial" panose="020B0604020202020204" pitchFamily="34" charset="0"/>
                <a:cs typeface="Arial" panose="020B0604020202020204" pitchFamily="34" charset="0"/>
              </a:rPr>
              <a:t> &amp; add (N)</a:t>
            </a:r>
            <a:endParaRPr lang="en-US" sz="2400" i="1" baseline="-25000" dirty="0" smtClean="0">
              <a:latin typeface="Arial" panose="020B0604020202020204" pitchFamily="34" charset="0"/>
              <a:cs typeface="Arial" panose="020B0604020202020204" pitchFamily="34" charset="0"/>
            </a:endParaRPr>
          </a:p>
          <a:p>
            <a:pPr>
              <a:buClr>
                <a:srgbClr val="C00000"/>
              </a:buClr>
              <a:buSzPct val="125000"/>
            </a:pPr>
            <a:r>
              <a:rPr lang="en-US" sz="2400" dirty="0" smtClean="0">
                <a:latin typeface="Arial" panose="020B0604020202020204" pitchFamily="34" charset="0"/>
                <a:cs typeface="Arial" panose="020B0604020202020204" pitchFamily="34" charset="0"/>
              </a:rPr>
              <a:t>Analyses of all DIAN samples and a re-analysis of a sub-set of ADNI </a:t>
            </a:r>
            <a:br>
              <a:rPr lang="en-US" sz="2400" dirty="0" smtClean="0">
                <a:latin typeface="Arial" panose="020B0604020202020204" pitchFamily="34" charset="0"/>
                <a:cs typeface="Arial" panose="020B0604020202020204" pitchFamily="34" charset="0"/>
              </a:rPr>
            </a:br>
            <a:r>
              <a:rPr lang="en-US" sz="2400" dirty="0" smtClean="0">
                <a:latin typeface="Arial" panose="020B0604020202020204" pitchFamily="34" charset="0"/>
                <a:cs typeface="Arial" panose="020B0604020202020204" pitchFamily="34" charset="0"/>
              </a:rPr>
              <a:t>CSFs as part of the joint study with DIAN-study includes A</a:t>
            </a:r>
            <a:r>
              <a:rPr lang="en-US" sz="2400" dirty="0" smtClean="0">
                <a:latin typeface="Symbol" panose="05050102010706020507" pitchFamily="18" charset="2"/>
                <a:cs typeface="Arial" panose="020B0604020202020204" pitchFamily="34" charset="0"/>
              </a:rPr>
              <a:t>b</a:t>
            </a:r>
            <a:r>
              <a:rPr lang="en-US" sz="2400" dirty="0" smtClean="0">
                <a:latin typeface="Arial" panose="020B0604020202020204" pitchFamily="34" charset="0"/>
                <a:cs typeface="Arial" panose="020B0604020202020204" pitchFamily="34" charset="0"/>
              </a:rPr>
              <a:t>40 – statistical analyses underway</a:t>
            </a:r>
          </a:p>
          <a:p>
            <a:pPr>
              <a:buClr>
                <a:srgbClr val="C00000"/>
              </a:buClr>
              <a:buSzPct val="125000"/>
            </a:pPr>
            <a:r>
              <a:rPr lang="en-US" sz="2400" dirty="0" smtClean="0">
                <a:latin typeface="Arial" panose="020B0604020202020204" pitchFamily="34" charset="0"/>
                <a:cs typeface="Arial" panose="020B0604020202020204" pitchFamily="34" charset="0"/>
              </a:rPr>
              <a:t>1</a:t>
            </a:r>
            <a:r>
              <a:rPr lang="en-US" sz="2400" baseline="30000" dirty="0" smtClean="0">
                <a:latin typeface="Arial" panose="020B0604020202020204" pitchFamily="34" charset="0"/>
                <a:cs typeface="Arial" panose="020B0604020202020204" pitchFamily="34" charset="0"/>
              </a:rPr>
              <a:t>st</a:t>
            </a:r>
            <a:r>
              <a:rPr lang="en-US" sz="2400" dirty="0" smtClean="0">
                <a:latin typeface="Arial" panose="020B0604020202020204" pitchFamily="34" charset="0"/>
                <a:cs typeface="Arial" panose="020B0604020202020204" pitchFamily="34" charset="0"/>
              </a:rPr>
              <a:t> Batch analysis of ADNI3 CSFs(New &amp; Rollover participants): planned for October 2018</a:t>
            </a:r>
          </a:p>
          <a:p>
            <a:pPr>
              <a:buClr>
                <a:srgbClr val="C00000"/>
              </a:buClr>
              <a:buSzPct val="125000"/>
            </a:pPr>
            <a:endParaRPr lang="en-US" sz="2400" i="1" dirty="0" smtClean="0">
              <a:latin typeface="Arial" panose="020B0604020202020204" pitchFamily="34" charset="0"/>
              <a:cs typeface="Arial" panose="020B0604020202020204" pitchFamily="34" charset="0"/>
            </a:endParaRPr>
          </a:p>
          <a:p>
            <a:pPr>
              <a:buClr>
                <a:srgbClr val="C00000"/>
              </a:buClr>
              <a:buSzPct val="125000"/>
            </a:pPr>
            <a:endParaRPr lang="en-US" b="1" i="1" dirty="0"/>
          </a:p>
        </p:txBody>
      </p:sp>
      <p:cxnSp>
        <p:nvCxnSpPr>
          <p:cNvPr id="5" name="Straight Connector 4"/>
          <p:cNvCxnSpPr/>
          <p:nvPr/>
        </p:nvCxnSpPr>
        <p:spPr>
          <a:xfrm flipV="1">
            <a:off x="640080" y="3794760"/>
            <a:ext cx="10789920" cy="9144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395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07304" cy="1325563"/>
          </a:xfrm>
        </p:spPr>
        <p:txBody>
          <a:bodyPr>
            <a:normAutofit/>
          </a:bodyPr>
          <a:lstStyle/>
          <a:p>
            <a:pPr algn="ctr"/>
            <a:r>
              <a:rPr lang="en-US" dirty="0">
                <a:solidFill>
                  <a:srgbClr val="002060"/>
                </a:solidFill>
                <a:latin typeface="Arial" panose="020B0604020202020204" pitchFamily="34" charset="0"/>
                <a:cs typeface="Arial" panose="020B0604020202020204" pitchFamily="34" charset="0"/>
              </a:rPr>
              <a:t>Analyses of ADNI1/GO/2 CSF A</a:t>
            </a:r>
            <a:r>
              <a:rPr lang="en-US" dirty="0">
                <a:solidFill>
                  <a:srgbClr val="002060"/>
                </a:solidFill>
                <a:latin typeface="Symbol" panose="05050102010706020507" pitchFamily="18" charset="2"/>
                <a:cs typeface="Arial" panose="020B0604020202020204" pitchFamily="34" charset="0"/>
              </a:rPr>
              <a:t>b</a:t>
            </a:r>
            <a:r>
              <a:rPr lang="en-US" baseline="-25000" dirty="0">
                <a:solidFill>
                  <a:srgbClr val="002060"/>
                </a:solidFill>
                <a:latin typeface="Arial" panose="020B0604020202020204" pitchFamily="34" charset="0"/>
                <a:cs typeface="Arial" panose="020B0604020202020204" pitchFamily="34" charset="0"/>
              </a:rPr>
              <a:t>1-42</a:t>
            </a:r>
            <a:r>
              <a:rPr lang="en-US" dirty="0" smtClean="0">
                <a:solidFill>
                  <a:srgbClr val="002060"/>
                </a:solidFill>
                <a:latin typeface="Arial" panose="020B0604020202020204" pitchFamily="34" charset="0"/>
                <a:cs typeface="Arial" panose="020B0604020202020204" pitchFamily="34" charset="0"/>
              </a:rPr>
              <a:t>,</a:t>
            </a:r>
            <a:r>
              <a:rPr lang="en-US" dirty="0">
                <a:solidFill>
                  <a:srgbClr val="002060"/>
                </a:solidFill>
                <a:latin typeface="Arial" panose="020B0604020202020204" pitchFamily="34" charset="0"/>
                <a:cs typeface="Arial" panose="020B0604020202020204" pitchFamily="34" charset="0"/>
              </a:rPr>
              <a:t> </a:t>
            </a:r>
            <a:r>
              <a:rPr lang="en-US" dirty="0" smtClean="0">
                <a:solidFill>
                  <a:srgbClr val="002060"/>
                </a:solidFill>
                <a:latin typeface="Arial" panose="020B0604020202020204" pitchFamily="34" charset="0"/>
                <a:cs typeface="Arial" panose="020B0604020202020204" pitchFamily="34" charset="0"/>
              </a:rPr>
              <a:t>A</a:t>
            </a:r>
            <a:r>
              <a:rPr lang="en-US" dirty="0" smtClean="0">
                <a:solidFill>
                  <a:srgbClr val="002060"/>
                </a:solidFill>
                <a:latin typeface="Symbol" panose="05050102010706020507" pitchFamily="18" charset="2"/>
                <a:cs typeface="Arial" panose="020B0604020202020204" pitchFamily="34" charset="0"/>
              </a:rPr>
              <a:t>b</a:t>
            </a:r>
            <a:r>
              <a:rPr lang="en-US" baseline="-25000" dirty="0" smtClean="0">
                <a:solidFill>
                  <a:srgbClr val="002060"/>
                </a:solidFill>
                <a:latin typeface="Arial" panose="020B0604020202020204" pitchFamily="34" charset="0"/>
                <a:cs typeface="Arial" panose="020B0604020202020204" pitchFamily="34" charset="0"/>
              </a:rPr>
              <a:t>1-40</a:t>
            </a:r>
            <a:r>
              <a:rPr lang="en-US" dirty="0" smtClean="0">
                <a:solidFill>
                  <a:srgbClr val="002060"/>
                </a:solidFill>
                <a:latin typeface="Arial" panose="020B0604020202020204" pitchFamily="34" charset="0"/>
                <a:cs typeface="Arial" panose="020B0604020202020204" pitchFamily="34" charset="0"/>
              </a:rPr>
              <a:t>, A</a:t>
            </a:r>
            <a:r>
              <a:rPr lang="en-US" dirty="0" smtClean="0">
                <a:solidFill>
                  <a:srgbClr val="002060"/>
                </a:solidFill>
                <a:latin typeface="Symbol" panose="05050102010706020507" pitchFamily="18" charset="2"/>
                <a:cs typeface="Arial" panose="020B0604020202020204" pitchFamily="34" charset="0"/>
              </a:rPr>
              <a:t>b</a:t>
            </a:r>
            <a:r>
              <a:rPr lang="en-US" baseline="-25000" dirty="0" smtClean="0">
                <a:solidFill>
                  <a:srgbClr val="002060"/>
                </a:solidFill>
                <a:latin typeface="Arial" panose="020B0604020202020204" pitchFamily="34" charset="0"/>
                <a:cs typeface="Arial" panose="020B0604020202020204" pitchFamily="34" charset="0"/>
              </a:rPr>
              <a:t>1-38</a:t>
            </a:r>
            <a:r>
              <a:rPr lang="en-US" dirty="0" smtClean="0">
                <a:solidFill>
                  <a:srgbClr val="002060"/>
                </a:solidFill>
                <a:latin typeface="Arial" panose="020B0604020202020204" pitchFamily="34" charset="0"/>
                <a:cs typeface="Arial" panose="020B0604020202020204" pitchFamily="34" charset="0"/>
              </a:rPr>
              <a:t> using validated LC/MSMS</a:t>
            </a:r>
            <a:endParaRPr lang="en-US" dirty="0"/>
          </a:p>
        </p:txBody>
      </p:sp>
      <p:sp>
        <p:nvSpPr>
          <p:cNvPr id="3" name="Content Placeholder 2"/>
          <p:cNvSpPr>
            <a:spLocks noGrp="1"/>
          </p:cNvSpPr>
          <p:nvPr>
            <p:ph idx="1"/>
          </p:nvPr>
        </p:nvSpPr>
        <p:spPr/>
        <p:txBody>
          <a:bodyPr/>
          <a:lstStyle/>
          <a:p>
            <a:pPr>
              <a:buClr>
                <a:srgbClr val="C00000"/>
              </a:buClr>
              <a:buSzPct val="125000"/>
            </a:pPr>
            <a:r>
              <a:rPr lang="en-US" dirty="0" smtClean="0"/>
              <a:t>1,445 CSF samples: all ADNIGO/2 BASELINE and at least 2 longitudinal ADNI CSFs including some ADNI1 carryovers</a:t>
            </a:r>
          </a:p>
          <a:p>
            <a:pPr>
              <a:buClr>
                <a:srgbClr val="C00000"/>
              </a:buClr>
              <a:buSzPct val="125000"/>
            </a:pPr>
            <a:r>
              <a:rPr lang="en-US" dirty="0" smtClean="0"/>
              <a:t>Completed analyses in 615 DIAN CSFs as part of the collaborative study between ADNI and DIAN</a:t>
            </a:r>
          </a:p>
          <a:p>
            <a:pPr>
              <a:buClr>
                <a:srgbClr val="C00000"/>
              </a:buClr>
              <a:buSzPct val="125000"/>
            </a:pPr>
            <a:r>
              <a:rPr lang="en-US" dirty="0" smtClean="0"/>
              <a:t>Have begun to characterize the ADNI CSF data including the comparison of A</a:t>
            </a:r>
            <a:r>
              <a:rPr lang="en-US" dirty="0" smtClean="0">
                <a:latin typeface="Symbol" panose="05050102010706020507" pitchFamily="18" charset="2"/>
              </a:rPr>
              <a:t>b</a:t>
            </a:r>
            <a:r>
              <a:rPr lang="en-US" dirty="0" smtClean="0"/>
              <a:t>42/A</a:t>
            </a:r>
            <a:r>
              <a:rPr lang="en-US" dirty="0" smtClean="0">
                <a:latin typeface="Symbol" panose="05050102010706020507" pitchFamily="18" charset="2"/>
              </a:rPr>
              <a:t>b</a:t>
            </a:r>
            <a:r>
              <a:rPr lang="en-US" dirty="0" smtClean="0"/>
              <a:t>40 ratio compared to A</a:t>
            </a:r>
            <a:r>
              <a:rPr lang="en-US" dirty="0" smtClean="0">
                <a:latin typeface="Symbol" panose="05050102010706020507" pitchFamily="18" charset="2"/>
              </a:rPr>
              <a:t>b</a:t>
            </a:r>
            <a:r>
              <a:rPr lang="en-US" dirty="0" smtClean="0"/>
              <a:t>42 alone for:</a:t>
            </a:r>
          </a:p>
          <a:p>
            <a:pPr lvl="1">
              <a:buClr>
                <a:srgbClr val="00B050"/>
              </a:buClr>
              <a:buSzPct val="120000"/>
            </a:pPr>
            <a:r>
              <a:rPr lang="en-US" dirty="0" smtClean="0"/>
              <a:t>Concordance with FBP amyloid-</a:t>
            </a:r>
            <a:r>
              <a:rPr lang="el-GR" dirty="0" smtClean="0"/>
              <a:t>β</a:t>
            </a:r>
            <a:r>
              <a:rPr lang="en-US" dirty="0" smtClean="0"/>
              <a:t> PET: 89%(ratio) vs 83% (A</a:t>
            </a:r>
            <a:r>
              <a:rPr lang="el-GR" dirty="0" smtClean="0"/>
              <a:t>β</a:t>
            </a:r>
            <a:r>
              <a:rPr lang="en-US" dirty="0" smtClean="0"/>
              <a:t>42), Korecka </a:t>
            </a:r>
            <a:r>
              <a:rPr lang="en-US" dirty="0" err="1" smtClean="0"/>
              <a:t>etal</a:t>
            </a:r>
            <a:r>
              <a:rPr lang="en-US" dirty="0" smtClean="0"/>
              <a:t> </a:t>
            </a:r>
          </a:p>
          <a:p>
            <a:pPr lvl="1">
              <a:buClr>
                <a:srgbClr val="00B050"/>
              </a:buClr>
              <a:buSzPct val="120000"/>
            </a:pPr>
            <a:r>
              <a:rPr lang="en-US" dirty="0" smtClean="0"/>
              <a:t>Prediction of cognitive decline</a:t>
            </a:r>
          </a:p>
          <a:p>
            <a:pPr lvl="1">
              <a:buClr>
                <a:srgbClr val="00B050"/>
              </a:buClr>
              <a:buSzPct val="120000"/>
            </a:pPr>
            <a:r>
              <a:rPr lang="en-US" dirty="0" smtClean="0"/>
              <a:t>Prediction of progression to AD dementia in MCI participants</a:t>
            </a:r>
          </a:p>
          <a:p>
            <a:pPr lvl="1">
              <a:buClr>
                <a:srgbClr val="00B050"/>
              </a:buClr>
              <a:buSzPct val="120000"/>
            </a:pPr>
            <a:r>
              <a:rPr lang="en-US" dirty="0" smtClean="0"/>
              <a:t>In the </a:t>
            </a:r>
            <a:r>
              <a:rPr lang="en-US" b="1" dirty="0" smtClean="0"/>
              <a:t>A</a:t>
            </a:r>
            <a:r>
              <a:rPr lang="en-US" sz="2800" b="1" dirty="0" smtClean="0"/>
              <a:t>|</a:t>
            </a:r>
            <a:r>
              <a:rPr lang="en-US" b="1" dirty="0" smtClean="0"/>
              <a:t>T</a:t>
            </a:r>
            <a:r>
              <a:rPr lang="en-US" dirty="0" smtClean="0"/>
              <a:t> paradigm for predictive performance </a:t>
            </a:r>
            <a:endParaRPr lang="en-US" dirty="0"/>
          </a:p>
        </p:txBody>
      </p:sp>
    </p:spTree>
    <p:extLst>
      <p:ext uri="{BB962C8B-B14F-4D97-AF65-F5344CB8AC3E}">
        <p14:creationId xmlns:p14="http://schemas.microsoft.com/office/powerpoint/2010/main" val="13745395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002060"/>
                </a:solidFill>
                <a:latin typeface="Arial" panose="020B0604020202020204" pitchFamily="34" charset="0"/>
                <a:cs typeface="Arial" panose="020B0604020202020204" pitchFamily="34" charset="0"/>
              </a:rPr>
              <a:t>Analysis of 2401 ADNI1/GO/2 CSF samples</a:t>
            </a:r>
            <a:endParaRPr lang="en-US" sz="4000"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1825624"/>
            <a:ext cx="12191999" cy="4826187"/>
          </a:xfrm>
        </p:spPr>
        <p:txBody>
          <a:bodyPr/>
          <a:lstStyle/>
          <a:p>
            <a:pPr marL="0" indent="0">
              <a:buNone/>
            </a:pPr>
            <a:r>
              <a:rPr lang="en-US"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2401 (1221 BASELINE + 1180 longitudinal) ADNI pristine CSFs, collected from 	9/7/2005 to 7/25/2016 were analyzed in 36 analytical 	runs on the Roche </a:t>
            </a:r>
            <a:r>
              <a:rPr lang="en-US" sz="2400" dirty="0" err="1" smtClean="0">
                <a:latin typeface="Arial" panose="020B0604020202020204" pitchFamily="34" charset="0"/>
                <a:cs typeface="Arial" panose="020B0604020202020204" pitchFamily="34" charset="0"/>
              </a:rPr>
              <a:t>Elecsys</a:t>
            </a:r>
            <a:r>
              <a:rPr lang="en-US" sz="2400" dirty="0" smtClean="0">
                <a:latin typeface="Arial" panose="020B0604020202020204" pitchFamily="34" charset="0"/>
                <a:cs typeface="Arial" panose="020B0604020202020204" pitchFamily="34" charset="0"/>
              </a:rPr>
              <a:t> 	platform at </a:t>
            </a:r>
            <a:r>
              <a:rPr lang="en-US" sz="2400" dirty="0" err="1" smtClean="0">
                <a:latin typeface="Arial" panose="020B0604020202020204" pitchFamily="34" charset="0"/>
                <a:cs typeface="Arial" panose="020B0604020202020204" pitchFamily="34" charset="0"/>
              </a:rPr>
              <a:t>UPenn</a:t>
            </a:r>
            <a:r>
              <a:rPr lang="en-US" sz="2400" dirty="0" smtClean="0">
                <a:latin typeface="Arial" panose="020B0604020202020204" pitchFamily="34" charset="0"/>
                <a:cs typeface="Arial" panose="020B0604020202020204" pitchFamily="34" charset="0"/>
              </a:rPr>
              <a:t> from 11-17-2016 to 1-20-2017: </a:t>
            </a:r>
          </a:p>
          <a:p>
            <a:pPr marL="0" indent="0">
              <a:buNone/>
            </a:pPr>
            <a:endParaRPr lang="en-US" dirty="0"/>
          </a:p>
        </p:txBody>
      </p:sp>
      <p:graphicFrame>
        <p:nvGraphicFramePr>
          <p:cNvPr id="4" name="Table 3"/>
          <p:cNvGraphicFramePr>
            <a:graphicFrameLocks noGrp="1"/>
          </p:cNvGraphicFramePr>
          <p:nvPr>
            <p:extLst/>
          </p:nvPr>
        </p:nvGraphicFramePr>
        <p:xfrm>
          <a:off x="1384301" y="3174998"/>
          <a:ext cx="9270998" cy="2882901"/>
        </p:xfrm>
        <a:graphic>
          <a:graphicData uri="http://schemas.openxmlformats.org/drawingml/2006/table">
            <a:tbl>
              <a:tblPr firstRow="1" bandRow="1">
                <a:tableStyleId>{5C22544A-7EE6-4342-B048-85BDC9FD1C3A}</a:tableStyleId>
              </a:tblPr>
              <a:tblGrid>
                <a:gridCol w="1973064">
                  <a:extLst>
                    <a:ext uri="{9D8B030D-6E8A-4147-A177-3AD203B41FA5}">
                      <a16:colId xmlns:a16="http://schemas.microsoft.com/office/drawing/2014/main" val="1571060169"/>
                    </a:ext>
                  </a:extLst>
                </a:gridCol>
                <a:gridCol w="1142298">
                  <a:extLst>
                    <a:ext uri="{9D8B030D-6E8A-4147-A177-3AD203B41FA5}">
                      <a16:colId xmlns:a16="http://schemas.microsoft.com/office/drawing/2014/main" val="3438870196"/>
                    </a:ext>
                  </a:extLst>
                </a:gridCol>
                <a:gridCol w="1257683">
                  <a:extLst>
                    <a:ext uri="{9D8B030D-6E8A-4147-A177-3AD203B41FA5}">
                      <a16:colId xmlns:a16="http://schemas.microsoft.com/office/drawing/2014/main" val="4196510362"/>
                    </a:ext>
                  </a:extLst>
                </a:gridCol>
                <a:gridCol w="1326913">
                  <a:extLst>
                    <a:ext uri="{9D8B030D-6E8A-4147-A177-3AD203B41FA5}">
                      <a16:colId xmlns:a16="http://schemas.microsoft.com/office/drawing/2014/main" val="3454344000"/>
                    </a:ext>
                  </a:extLst>
                </a:gridCol>
                <a:gridCol w="1234606">
                  <a:extLst>
                    <a:ext uri="{9D8B030D-6E8A-4147-A177-3AD203B41FA5}">
                      <a16:colId xmlns:a16="http://schemas.microsoft.com/office/drawing/2014/main" val="2859960106"/>
                    </a:ext>
                  </a:extLst>
                </a:gridCol>
                <a:gridCol w="1168217">
                  <a:extLst>
                    <a:ext uri="{9D8B030D-6E8A-4147-A177-3AD203B41FA5}">
                      <a16:colId xmlns:a16="http://schemas.microsoft.com/office/drawing/2014/main" val="1882232393"/>
                    </a:ext>
                  </a:extLst>
                </a:gridCol>
                <a:gridCol w="1168217">
                  <a:extLst>
                    <a:ext uri="{9D8B030D-6E8A-4147-A177-3AD203B41FA5}">
                      <a16:colId xmlns:a16="http://schemas.microsoft.com/office/drawing/2014/main" val="1745676469"/>
                    </a:ext>
                  </a:extLst>
                </a:gridCol>
              </a:tblGrid>
              <a:tr h="636485">
                <a:tc>
                  <a:txBody>
                    <a:bodyPr/>
                    <a:lstStyle/>
                    <a:p>
                      <a:r>
                        <a:rPr lang="en-US" sz="2800" dirty="0" smtClean="0">
                          <a:solidFill>
                            <a:srgbClr val="002060"/>
                          </a:solidFill>
                        </a:rPr>
                        <a:t>ADNI Phase</a:t>
                      </a:r>
                      <a:endParaRPr lang="en-US" sz="2800" dirty="0">
                        <a:solidFill>
                          <a:srgbClr val="002060"/>
                        </a:solidFill>
                      </a:endParaRPr>
                    </a:p>
                  </a:txBody>
                  <a:tcPr anchor="ctr"/>
                </a:tc>
                <a:tc>
                  <a:txBody>
                    <a:bodyPr/>
                    <a:lstStyle/>
                    <a:p>
                      <a:pPr algn="ctr"/>
                      <a:r>
                        <a:rPr lang="en-US" sz="2800" dirty="0" smtClean="0">
                          <a:solidFill>
                            <a:schemeClr val="accent1">
                              <a:lumMod val="50000"/>
                            </a:schemeClr>
                          </a:solidFill>
                        </a:rPr>
                        <a:t>HC</a:t>
                      </a:r>
                      <a:endParaRPr lang="en-US" sz="2800" dirty="0">
                        <a:solidFill>
                          <a:schemeClr val="accent1">
                            <a:lumMod val="50000"/>
                          </a:schemeClr>
                        </a:solidFill>
                      </a:endParaRPr>
                    </a:p>
                  </a:txBody>
                  <a:tcPr anchor="ctr"/>
                </a:tc>
                <a:tc>
                  <a:txBody>
                    <a:bodyPr/>
                    <a:lstStyle/>
                    <a:p>
                      <a:pPr algn="ctr"/>
                      <a:r>
                        <a:rPr lang="en-US" sz="2800" dirty="0" smtClean="0">
                          <a:solidFill>
                            <a:schemeClr val="accent1">
                              <a:lumMod val="50000"/>
                            </a:schemeClr>
                          </a:solidFill>
                        </a:rPr>
                        <a:t>SMC</a:t>
                      </a:r>
                      <a:endParaRPr lang="en-US" sz="2800" dirty="0">
                        <a:solidFill>
                          <a:schemeClr val="accent1">
                            <a:lumMod val="50000"/>
                          </a:schemeClr>
                        </a:solidFill>
                      </a:endParaRPr>
                    </a:p>
                  </a:txBody>
                  <a:tcPr anchor="ctr"/>
                </a:tc>
                <a:tc>
                  <a:txBody>
                    <a:bodyPr/>
                    <a:lstStyle/>
                    <a:p>
                      <a:pPr algn="ctr"/>
                      <a:r>
                        <a:rPr lang="en-US" sz="2800" dirty="0" smtClean="0">
                          <a:solidFill>
                            <a:schemeClr val="accent1">
                              <a:lumMod val="50000"/>
                            </a:schemeClr>
                          </a:solidFill>
                        </a:rPr>
                        <a:t>EMCI</a:t>
                      </a:r>
                      <a:endParaRPr lang="en-US" sz="2800" dirty="0">
                        <a:solidFill>
                          <a:schemeClr val="accent1">
                            <a:lumMod val="50000"/>
                          </a:schemeClr>
                        </a:solidFill>
                      </a:endParaRPr>
                    </a:p>
                  </a:txBody>
                  <a:tcPr anchor="ctr"/>
                </a:tc>
                <a:tc>
                  <a:txBody>
                    <a:bodyPr/>
                    <a:lstStyle/>
                    <a:p>
                      <a:pPr algn="ctr"/>
                      <a:r>
                        <a:rPr lang="en-US" sz="2800" dirty="0" smtClean="0">
                          <a:solidFill>
                            <a:schemeClr val="accent1">
                              <a:lumMod val="50000"/>
                            </a:schemeClr>
                          </a:solidFill>
                        </a:rPr>
                        <a:t>LMCI</a:t>
                      </a:r>
                      <a:endParaRPr lang="en-US" sz="2800" dirty="0">
                        <a:solidFill>
                          <a:schemeClr val="accent1">
                            <a:lumMod val="50000"/>
                          </a:schemeClr>
                        </a:solidFill>
                      </a:endParaRPr>
                    </a:p>
                  </a:txBody>
                  <a:tcPr anchor="ctr"/>
                </a:tc>
                <a:tc>
                  <a:txBody>
                    <a:bodyPr/>
                    <a:lstStyle/>
                    <a:p>
                      <a:pPr algn="ctr"/>
                      <a:r>
                        <a:rPr lang="en-US" sz="2800" dirty="0" smtClean="0">
                          <a:solidFill>
                            <a:schemeClr val="accent1">
                              <a:lumMod val="50000"/>
                            </a:schemeClr>
                          </a:solidFill>
                        </a:rPr>
                        <a:t>AD</a:t>
                      </a:r>
                      <a:endParaRPr lang="en-US" sz="2800" dirty="0">
                        <a:solidFill>
                          <a:schemeClr val="accent1">
                            <a:lumMod val="50000"/>
                          </a:schemeClr>
                        </a:solidFill>
                      </a:endParaRPr>
                    </a:p>
                  </a:txBody>
                  <a:tcPr anchor="ctr"/>
                </a:tc>
                <a:tc>
                  <a:txBody>
                    <a:bodyPr/>
                    <a:lstStyle/>
                    <a:p>
                      <a:pPr algn="ctr"/>
                      <a:r>
                        <a:rPr lang="en-US" sz="2800" dirty="0" smtClean="0">
                          <a:solidFill>
                            <a:schemeClr val="accent1">
                              <a:lumMod val="50000"/>
                            </a:schemeClr>
                          </a:solidFill>
                        </a:rPr>
                        <a:t>Total</a:t>
                      </a:r>
                      <a:endParaRPr lang="en-US" sz="2800" dirty="0">
                        <a:solidFill>
                          <a:schemeClr val="accent1">
                            <a:lumMod val="50000"/>
                          </a:schemeClr>
                        </a:solidFill>
                      </a:endParaRPr>
                    </a:p>
                  </a:txBody>
                  <a:tcPr anchor="ctr"/>
                </a:tc>
                <a:extLst>
                  <a:ext uri="{0D108BD9-81ED-4DB2-BD59-A6C34878D82A}">
                    <a16:rowId xmlns:a16="http://schemas.microsoft.com/office/drawing/2014/main" val="3722374719"/>
                  </a:ext>
                </a:extLst>
              </a:tr>
              <a:tr h="561604">
                <a:tc>
                  <a:txBody>
                    <a:bodyPr/>
                    <a:lstStyle/>
                    <a:p>
                      <a:endParaRPr lang="en-US" dirty="0"/>
                    </a:p>
                  </a:txBody>
                  <a:tcPr anchor="ctr"/>
                </a:tc>
                <a:tc gridSpan="5">
                  <a:txBody>
                    <a:bodyPr/>
                    <a:lstStyle/>
                    <a:p>
                      <a:pPr algn="ctr"/>
                      <a:r>
                        <a:rPr lang="en-US" sz="2400" b="1" dirty="0" smtClean="0"/>
                        <a:t>1221 BASELINE ADNI CSFs </a:t>
                      </a:r>
                      <a:endParaRPr lang="en-US" sz="2400" b="1" dirty="0"/>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endParaRPr lang="en-US" sz="2400" b="1" dirty="0"/>
                    </a:p>
                  </a:txBody>
                  <a:tcPr anchor="ctr"/>
                </a:tc>
                <a:extLst>
                  <a:ext uri="{0D108BD9-81ED-4DB2-BD59-A6C34878D82A}">
                    <a16:rowId xmlns:a16="http://schemas.microsoft.com/office/drawing/2014/main" val="4231270135"/>
                  </a:ext>
                </a:extLst>
              </a:tr>
              <a:tr h="561604">
                <a:tc>
                  <a:txBody>
                    <a:bodyPr/>
                    <a:lstStyle/>
                    <a:p>
                      <a:r>
                        <a:rPr lang="en-US" sz="2400" dirty="0" smtClean="0"/>
                        <a:t>ADNI 1</a:t>
                      </a:r>
                      <a:endParaRPr lang="en-US" sz="2400" dirty="0"/>
                    </a:p>
                  </a:txBody>
                  <a:tcPr anchor="ctr"/>
                </a:tc>
                <a:tc>
                  <a:txBody>
                    <a:bodyPr/>
                    <a:lstStyle/>
                    <a:p>
                      <a:pPr algn="ctr"/>
                      <a:r>
                        <a:rPr lang="en-US" sz="2000" dirty="0" smtClean="0"/>
                        <a:t>112</a:t>
                      </a:r>
                      <a:endParaRPr lang="en-US" sz="2000" dirty="0"/>
                    </a:p>
                  </a:txBody>
                  <a:tcPr anchor="ctr"/>
                </a:tc>
                <a:tc>
                  <a:txBody>
                    <a:bodyPr/>
                    <a:lstStyle/>
                    <a:p>
                      <a:pPr algn="ctr"/>
                      <a:r>
                        <a:rPr lang="en-US" sz="2000" dirty="0" smtClean="0"/>
                        <a:t>--</a:t>
                      </a:r>
                      <a:endParaRPr lang="en-US" sz="2000" dirty="0"/>
                    </a:p>
                  </a:txBody>
                  <a:tcPr anchor="ctr"/>
                </a:tc>
                <a:tc>
                  <a:txBody>
                    <a:bodyPr/>
                    <a:lstStyle/>
                    <a:p>
                      <a:pPr algn="ctr"/>
                      <a:r>
                        <a:rPr lang="en-US" sz="2000" dirty="0" smtClean="0"/>
                        <a:t>--</a:t>
                      </a:r>
                      <a:endParaRPr lang="en-US" sz="2000" dirty="0"/>
                    </a:p>
                  </a:txBody>
                  <a:tcPr anchor="ctr"/>
                </a:tc>
                <a:tc>
                  <a:txBody>
                    <a:bodyPr/>
                    <a:lstStyle/>
                    <a:p>
                      <a:pPr algn="ctr"/>
                      <a:r>
                        <a:rPr lang="en-US" sz="2000" dirty="0" smtClean="0"/>
                        <a:t>192</a:t>
                      </a:r>
                      <a:endParaRPr lang="en-US" sz="2000" dirty="0"/>
                    </a:p>
                  </a:txBody>
                  <a:tcPr anchor="ctr"/>
                </a:tc>
                <a:tc>
                  <a:txBody>
                    <a:bodyPr/>
                    <a:lstStyle/>
                    <a:p>
                      <a:pPr algn="ctr"/>
                      <a:r>
                        <a:rPr lang="en-US" sz="2000" dirty="0" smtClean="0"/>
                        <a:t>98</a:t>
                      </a:r>
                      <a:endParaRPr lang="en-US" sz="2000" dirty="0"/>
                    </a:p>
                  </a:txBody>
                  <a:tcPr anchor="ctr"/>
                </a:tc>
                <a:tc>
                  <a:txBody>
                    <a:bodyPr/>
                    <a:lstStyle/>
                    <a:p>
                      <a:pPr algn="ctr"/>
                      <a:r>
                        <a:rPr lang="en-US" sz="2000" dirty="0" smtClean="0"/>
                        <a:t>402</a:t>
                      </a:r>
                      <a:endParaRPr lang="en-US" sz="2000" dirty="0"/>
                    </a:p>
                  </a:txBody>
                  <a:tcPr anchor="ctr"/>
                </a:tc>
                <a:extLst>
                  <a:ext uri="{0D108BD9-81ED-4DB2-BD59-A6C34878D82A}">
                    <a16:rowId xmlns:a16="http://schemas.microsoft.com/office/drawing/2014/main" val="4046551198"/>
                  </a:ext>
                </a:extLst>
              </a:tr>
              <a:tr h="561604">
                <a:tc>
                  <a:txBody>
                    <a:bodyPr/>
                    <a:lstStyle/>
                    <a:p>
                      <a:endParaRPr lang="en-US" sz="2400" dirty="0"/>
                    </a:p>
                  </a:txBody>
                  <a:tcPr anchor="ctr"/>
                </a:tc>
                <a:tc>
                  <a:txBody>
                    <a:bodyPr/>
                    <a:lstStyle/>
                    <a:p>
                      <a:pPr algn="ctr"/>
                      <a:endParaRPr lang="en-US" sz="2000" dirty="0"/>
                    </a:p>
                  </a:txBody>
                  <a:tcPr anchor="ctr"/>
                </a:tc>
                <a:tc>
                  <a:txBody>
                    <a:bodyPr/>
                    <a:lstStyle/>
                    <a:p>
                      <a:endParaRPr lang="en-US" sz="2000" dirty="0"/>
                    </a:p>
                  </a:txBody>
                  <a:tcPr anchor="ctr"/>
                </a:tc>
                <a:tc>
                  <a:txBody>
                    <a:bodyPr/>
                    <a:lstStyle/>
                    <a:p>
                      <a:endParaRPr lang="en-US" sz="2000" dirty="0"/>
                    </a:p>
                  </a:txBody>
                  <a:tcPr anchor="ctr"/>
                </a:tc>
                <a:tc>
                  <a:txBody>
                    <a:bodyPr/>
                    <a:lstStyle/>
                    <a:p>
                      <a:endParaRPr lang="en-US" sz="2000"/>
                    </a:p>
                  </a:txBody>
                  <a:tcPr anchor="ctr"/>
                </a:tc>
                <a:tc>
                  <a:txBody>
                    <a:bodyPr/>
                    <a:lstStyle/>
                    <a:p>
                      <a:endParaRPr lang="en-US" sz="2000" dirty="0"/>
                    </a:p>
                  </a:txBody>
                  <a:tcPr anchor="ctr"/>
                </a:tc>
                <a:tc>
                  <a:txBody>
                    <a:bodyPr/>
                    <a:lstStyle/>
                    <a:p>
                      <a:endParaRPr lang="en-US" sz="2000" dirty="0"/>
                    </a:p>
                  </a:txBody>
                  <a:tcPr anchor="ctr"/>
                </a:tc>
                <a:extLst>
                  <a:ext uri="{0D108BD9-81ED-4DB2-BD59-A6C34878D82A}">
                    <a16:rowId xmlns:a16="http://schemas.microsoft.com/office/drawing/2014/main" val="623230350"/>
                  </a:ext>
                </a:extLst>
              </a:tr>
              <a:tr h="561604">
                <a:tc>
                  <a:txBody>
                    <a:bodyPr/>
                    <a:lstStyle/>
                    <a:p>
                      <a:r>
                        <a:rPr lang="en-US" sz="2400" dirty="0" smtClean="0"/>
                        <a:t>ADNIGO/2</a:t>
                      </a:r>
                      <a:endParaRPr lang="en-US" sz="2400" dirty="0"/>
                    </a:p>
                  </a:txBody>
                  <a:tcPr anchor="ctr"/>
                </a:tc>
                <a:tc>
                  <a:txBody>
                    <a:bodyPr/>
                    <a:lstStyle/>
                    <a:p>
                      <a:pPr algn="ctr"/>
                      <a:r>
                        <a:rPr lang="en-US" sz="2000" dirty="0" smtClean="0"/>
                        <a:t>160</a:t>
                      </a:r>
                      <a:endParaRPr lang="en-US" sz="2000" dirty="0"/>
                    </a:p>
                  </a:txBody>
                  <a:tcPr anchor="ctr"/>
                </a:tc>
                <a:tc>
                  <a:txBody>
                    <a:bodyPr/>
                    <a:lstStyle/>
                    <a:p>
                      <a:pPr algn="ctr"/>
                      <a:r>
                        <a:rPr lang="en-US" sz="2000" dirty="0" smtClean="0"/>
                        <a:t>96</a:t>
                      </a:r>
                      <a:endParaRPr lang="en-US" sz="2000" dirty="0"/>
                    </a:p>
                  </a:txBody>
                  <a:tcPr anchor="ctr"/>
                </a:tc>
                <a:tc>
                  <a:txBody>
                    <a:bodyPr/>
                    <a:lstStyle/>
                    <a:p>
                      <a:pPr algn="ctr"/>
                      <a:r>
                        <a:rPr lang="en-US" sz="2000" dirty="0" smtClean="0"/>
                        <a:t>277</a:t>
                      </a:r>
                      <a:endParaRPr lang="en-US" sz="2000" dirty="0"/>
                    </a:p>
                  </a:txBody>
                  <a:tcPr anchor="ctr"/>
                </a:tc>
                <a:tc>
                  <a:txBody>
                    <a:bodyPr/>
                    <a:lstStyle/>
                    <a:p>
                      <a:pPr algn="ctr"/>
                      <a:r>
                        <a:rPr lang="en-US" sz="2000" dirty="0" smtClean="0"/>
                        <a:t>154</a:t>
                      </a:r>
                      <a:endParaRPr lang="en-US" sz="2000" dirty="0"/>
                    </a:p>
                  </a:txBody>
                  <a:tcPr anchor="ctr"/>
                </a:tc>
                <a:tc>
                  <a:txBody>
                    <a:bodyPr/>
                    <a:lstStyle/>
                    <a:p>
                      <a:pPr algn="ctr"/>
                      <a:r>
                        <a:rPr lang="en-US" sz="2000" dirty="0" smtClean="0"/>
                        <a:t>132</a:t>
                      </a:r>
                      <a:endParaRPr lang="en-US" sz="2000" dirty="0"/>
                    </a:p>
                  </a:txBody>
                  <a:tcPr anchor="ctr"/>
                </a:tc>
                <a:tc>
                  <a:txBody>
                    <a:bodyPr/>
                    <a:lstStyle/>
                    <a:p>
                      <a:pPr algn="ctr"/>
                      <a:r>
                        <a:rPr lang="en-US" sz="2000" dirty="0" smtClean="0"/>
                        <a:t>819</a:t>
                      </a:r>
                      <a:endParaRPr lang="en-US" sz="2000" dirty="0"/>
                    </a:p>
                  </a:txBody>
                  <a:tcPr anchor="ctr"/>
                </a:tc>
                <a:extLst>
                  <a:ext uri="{0D108BD9-81ED-4DB2-BD59-A6C34878D82A}">
                    <a16:rowId xmlns:a16="http://schemas.microsoft.com/office/drawing/2014/main" val="2911525454"/>
                  </a:ext>
                </a:extLst>
              </a:tr>
            </a:tbl>
          </a:graphicData>
        </a:graphic>
      </p:graphicFrame>
    </p:spTree>
    <p:extLst>
      <p:ext uri="{BB962C8B-B14F-4D97-AF65-F5344CB8AC3E}">
        <p14:creationId xmlns:p14="http://schemas.microsoft.com/office/powerpoint/2010/main" val="20129195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080" y="160408"/>
            <a:ext cx="11360727" cy="1325563"/>
          </a:xfrm>
        </p:spPr>
        <p:txBody>
          <a:bodyPr>
            <a:normAutofit fontScale="90000"/>
          </a:bodyPr>
          <a:lstStyle/>
          <a:p>
            <a:pPr algn="ctr"/>
            <a:r>
              <a:rPr lang="en-US" sz="3600" dirty="0" smtClean="0">
                <a:solidFill>
                  <a:srgbClr val="002060"/>
                </a:solidFill>
                <a:latin typeface="Arial" panose="020B0604020202020204" pitchFamily="34" charset="0"/>
                <a:cs typeface="Arial" panose="020B0604020202020204" pitchFamily="34" charset="0"/>
              </a:rPr>
              <a:t>Analyses of ADNI1/GO/2 CSF A</a:t>
            </a:r>
            <a:r>
              <a:rPr lang="en-US" sz="3600" dirty="0" smtClean="0">
                <a:solidFill>
                  <a:srgbClr val="002060"/>
                </a:solidFill>
                <a:latin typeface="Symbol" panose="05050102010706020507" pitchFamily="18" charset="2"/>
                <a:cs typeface="Arial" panose="020B0604020202020204" pitchFamily="34" charset="0"/>
              </a:rPr>
              <a:t>b</a:t>
            </a:r>
            <a:r>
              <a:rPr lang="en-US" sz="3600" baseline="-25000" dirty="0" smtClean="0">
                <a:solidFill>
                  <a:srgbClr val="002060"/>
                </a:solidFill>
                <a:latin typeface="Arial" panose="020B0604020202020204" pitchFamily="34" charset="0"/>
                <a:cs typeface="Arial" panose="020B0604020202020204" pitchFamily="34" charset="0"/>
              </a:rPr>
              <a:t>1-42</a:t>
            </a:r>
            <a:r>
              <a:rPr lang="en-US" sz="3600" dirty="0" smtClean="0">
                <a:solidFill>
                  <a:srgbClr val="002060"/>
                </a:solidFill>
                <a:latin typeface="Arial" panose="020B0604020202020204" pitchFamily="34" charset="0"/>
                <a:cs typeface="Arial" panose="020B0604020202020204" pitchFamily="34" charset="0"/>
              </a:rPr>
              <a:t>, t-tau, p-tau</a:t>
            </a:r>
            <a:r>
              <a:rPr lang="en-US" sz="3600" baseline="-25000" dirty="0" smtClean="0">
                <a:solidFill>
                  <a:srgbClr val="002060"/>
                </a:solidFill>
                <a:latin typeface="Arial" panose="020B0604020202020204" pitchFamily="34" charset="0"/>
                <a:cs typeface="Arial" panose="020B0604020202020204" pitchFamily="34" charset="0"/>
              </a:rPr>
              <a:t>181</a:t>
            </a:r>
            <a:r>
              <a:rPr lang="en-US" sz="3600" dirty="0" smtClean="0">
                <a:solidFill>
                  <a:srgbClr val="002060"/>
                </a:solidFill>
                <a:latin typeface="Arial" panose="020B0604020202020204" pitchFamily="34" charset="0"/>
                <a:cs typeface="Arial" panose="020B0604020202020204" pitchFamily="34" charset="0"/>
              </a:rPr>
              <a:t> using the Roche </a:t>
            </a:r>
            <a:r>
              <a:rPr lang="en-US" sz="3600" dirty="0" err="1" smtClean="0">
                <a:solidFill>
                  <a:srgbClr val="002060"/>
                </a:solidFill>
                <a:latin typeface="Arial" panose="020B0604020202020204" pitchFamily="34" charset="0"/>
                <a:cs typeface="Arial" panose="020B0604020202020204" pitchFamily="34" charset="0"/>
              </a:rPr>
              <a:t>Elecsys</a:t>
            </a:r>
            <a:r>
              <a:rPr lang="en-US" sz="3600" dirty="0" smtClean="0">
                <a:solidFill>
                  <a:srgbClr val="002060"/>
                </a:solidFill>
                <a:latin typeface="Arial" panose="020B0604020202020204" pitchFamily="34" charset="0"/>
                <a:cs typeface="Arial" panose="020B0604020202020204" pitchFamily="34" charset="0"/>
              </a:rPr>
              <a:t> fully automated immunoassay platform</a:t>
            </a:r>
            <a:endParaRPr lang="en-US" sz="3600" baseline="-25000"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197" y="1361601"/>
            <a:ext cx="10716491" cy="5230267"/>
          </a:xfrm>
        </p:spPr>
        <p:txBody>
          <a:bodyPr>
            <a:normAutofit fontScale="77500" lnSpcReduction="20000"/>
          </a:bodyPr>
          <a:lstStyle/>
          <a:p>
            <a:pPr marL="0" indent="0">
              <a:buClr>
                <a:srgbClr val="C00000"/>
              </a:buClr>
              <a:buSzPct val="125000"/>
              <a:buNone/>
            </a:pPr>
            <a:r>
              <a:rPr lang="en-US" sz="2400" dirty="0" smtClean="0">
                <a:latin typeface="Arial" panose="020B0604020202020204" pitchFamily="34" charset="0"/>
                <a:cs typeface="Arial" panose="020B0604020202020204" pitchFamily="34" charset="0"/>
              </a:rPr>
              <a:t>In order to further address the question of </a:t>
            </a:r>
            <a:r>
              <a:rPr lang="en-US" sz="2600" b="1" i="1" dirty="0" smtClean="0">
                <a:latin typeface="Arial" panose="020B0604020202020204" pitchFamily="34" charset="0"/>
                <a:cs typeface="Arial" panose="020B0604020202020204" pitchFamily="34" charset="0"/>
              </a:rPr>
              <a:t>what does CSF p-tau</a:t>
            </a:r>
            <a:r>
              <a:rPr lang="en-US" sz="2600" b="1" i="1" baseline="-25000" dirty="0" smtClean="0">
                <a:latin typeface="Arial" panose="020B0604020202020204" pitchFamily="34" charset="0"/>
                <a:cs typeface="Arial" panose="020B0604020202020204" pitchFamily="34" charset="0"/>
              </a:rPr>
              <a:t>181</a:t>
            </a:r>
            <a:r>
              <a:rPr lang="en-US" sz="2600" b="1" i="1" dirty="0" smtClean="0">
                <a:latin typeface="Arial" panose="020B0604020202020204" pitchFamily="34" charset="0"/>
                <a:cs typeface="Arial" panose="020B0604020202020204" pitchFamily="34" charset="0"/>
              </a:rPr>
              <a:t> add to the clinical utilities of CSF A</a:t>
            </a:r>
            <a:r>
              <a:rPr lang="en-US" sz="2600" b="1" i="1" dirty="0" smtClean="0">
                <a:latin typeface="Symbol" panose="05050102010706020507" pitchFamily="18" charset="2"/>
                <a:cs typeface="Arial" panose="020B0604020202020204" pitchFamily="34" charset="0"/>
              </a:rPr>
              <a:t>b</a:t>
            </a:r>
            <a:r>
              <a:rPr lang="en-US" sz="2600" b="1" i="1" baseline="-25000" dirty="0" smtClean="0">
                <a:latin typeface="Arial" panose="020B0604020202020204" pitchFamily="34" charset="0"/>
                <a:cs typeface="Arial" panose="020B0604020202020204" pitchFamily="34" charset="0"/>
              </a:rPr>
              <a:t>1</a:t>
            </a:r>
            <a:r>
              <a:rPr lang="en-US" sz="2600" b="1" i="1" baseline="-25000" dirty="0" smtClean="0">
                <a:latin typeface="Symbol" panose="05050102010706020507" pitchFamily="18" charset="2"/>
                <a:cs typeface="Arial" panose="020B0604020202020204" pitchFamily="34" charset="0"/>
              </a:rPr>
              <a:t>-</a:t>
            </a:r>
            <a:r>
              <a:rPr lang="en-US" sz="2600" b="1" i="1" baseline="-25000" dirty="0" smtClean="0">
                <a:latin typeface="Arial" panose="020B0604020202020204" pitchFamily="34" charset="0"/>
                <a:cs typeface="Arial" panose="020B0604020202020204" pitchFamily="34" charset="0"/>
              </a:rPr>
              <a:t>42</a:t>
            </a:r>
            <a:r>
              <a:rPr lang="en-US" sz="2600" b="1" i="1" dirty="0" smtClean="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we describe the following analyses for the ADNIGO/2 EMCI+MCI participants: </a:t>
            </a:r>
          </a:p>
          <a:p>
            <a:pPr>
              <a:buClr>
                <a:srgbClr val="C00000"/>
              </a:buClr>
              <a:buSzPct val="150000"/>
            </a:pPr>
            <a:r>
              <a:rPr lang="en-US" sz="2400" dirty="0" smtClean="0">
                <a:latin typeface="Arial" panose="020B0604020202020204" pitchFamily="34" charset="0"/>
                <a:cs typeface="Arial" panose="020B0604020202020204" pitchFamily="34" charset="0"/>
              </a:rPr>
              <a:t>Stratify into 4 sub-groups using A</a:t>
            </a:r>
            <a:r>
              <a:rPr lang="en-US" sz="2400" dirty="0" smtClean="0">
                <a:latin typeface="Symbol" panose="05050102010706020507" pitchFamily="18" charset="2"/>
                <a:cs typeface="Arial" panose="020B0604020202020204" pitchFamily="34" charset="0"/>
              </a:rPr>
              <a:t>b</a:t>
            </a:r>
            <a:r>
              <a:rPr lang="en-US" sz="2400" baseline="-25000" dirty="0" smtClean="0">
                <a:latin typeface="Arial" panose="020B0604020202020204" pitchFamily="34" charset="0"/>
                <a:cs typeface="Arial" panose="020B0604020202020204" pitchFamily="34" charset="0"/>
              </a:rPr>
              <a:t>42</a:t>
            </a:r>
            <a:r>
              <a:rPr lang="en-US" sz="2400" dirty="0" smtClean="0">
                <a:latin typeface="Arial" panose="020B0604020202020204" pitchFamily="34" charset="0"/>
                <a:cs typeface="Arial" panose="020B0604020202020204" pitchFamily="34" charset="0"/>
              </a:rPr>
              <a:t> and p-tau</a:t>
            </a:r>
            <a:r>
              <a:rPr lang="en-US" sz="2400" baseline="-25000" dirty="0" smtClean="0">
                <a:latin typeface="Arial" panose="020B0604020202020204" pitchFamily="34" charset="0"/>
                <a:cs typeface="Arial" panose="020B0604020202020204" pitchFamily="34" charset="0"/>
              </a:rPr>
              <a:t>181</a:t>
            </a:r>
          </a:p>
          <a:p>
            <a:pPr lvl="1">
              <a:buClr>
                <a:srgbClr val="00B050"/>
              </a:buClr>
              <a:buSzPct val="14000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lvl="1">
              <a:buClr>
                <a:srgbClr val="00B050"/>
              </a:buClr>
              <a:buSzPct val="140000"/>
              <a:buFont typeface="Arial" panose="020B0604020202020204" pitchFamily="34" charset="0"/>
              <a:buChar char="―"/>
            </a:pPr>
            <a:r>
              <a:rPr lang="en-US" sz="2600" b="1" dirty="0" smtClean="0">
                <a:latin typeface="Arial" panose="020B0604020202020204" pitchFamily="34" charset="0"/>
                <a:cs typeface="Arial" panose="020B0604020202020204" pitchFamily="34" charset="0"/>
              </a:rPr>
              <a:t>A</a:t>
            </a:r>
            <a:r>
              <a:rPr lang="en-US" sz="2300" dirty="0" smtClean="0">
                <a:latin typeface="Arial" panose="020B0604020202020204" pitchFamily="34" charset="0"/>
                <a:cs typeface="Arial" panose="020B0604020202020204" pitchFamily="34" charset="0"/>
              </a:rPr>
              <a:t>myloid plaque burden +/- represented by A</a:t>
            </a:r>
            <a:r>
              <a:rPr lang="en-US" sz="2300" dirty="0" smtClean="0">
                <a:latin typeface="Symbol" panose="05050102010706020507" pitchFamily="18" charset="2"/>
                <a:cs typeface="Arial" panose="020B0604020202020204" pitchFamily="34" charset="0"/>
              </a:rPr>
              <a:t>b</a:t>
            </a:r>
            <a:r>
              <a:rPr lang="en-US" sz="2300" baseline="-25000" dirty="0" smtClean="0">
                <a:latin typeface="Arial" panose="020B0604020202020204" pitchFamily="34" charset="0"/>
                <a:cs typeface="Arial" panose="020B0604020202020204" pitchFamily="34" charset="0"/>
              </a:rPr>
              <a:t>42</a:t>
            </a:r>
            <a:r>
              <a:rPr lang="en-US" sz="2300" dirty="0" smtClean="0">
                <a:latin typeface="Arial" panose="020B0604020202020204" pitchFamily="34" charset="0"/>
                <a:cs typeface="Arial" panose="020B0604020202020204" pitchFamily="34" charset="0"/>
              </a:rPr>
              <a:t>+ or – : [A</a:t>
            </a:r>
            <a:r>
              <a:rPr lang="en-US" sz="2300" dirty="0" smtClean="0">
                <a:latin typeface="Symbol" panose="05050102010706020507" pitchFamily="18" charset="2"/>
                <a:cs typeface="Arial" panose="020B0604020202020204" pitchFamily="34" charset="0"/>
              </a:rPr>
              <a:t>b</a:t>
            </a:r>
            <a:r>
              <a:rPr lang="en-US" sz="2300" dirty="0" smtClean="0">
                <a:latin typeface="Arial" panose="020B0604020202020204" pitchFamily="34" charset="0"/>
                <a:cs typeface="Arial" panose="020B0604020202020204" pitchFamily="34" charset="0"/>
              </a:rPr>
              <a:t>+ or A</a:t>
            </a:r>
            <a:r>
              <a:rPr lang="en-US" sz="2300" dirty="0" smtClean="0">
                <a:latin typeface="Symbol" panose="05050102010706020507" pitchFamily="18" charset="2"/>
                <a:cs typeface="Arial" panose="020B0604020202020204" pitchFamily="34" charset="0"/>
              </a:rPr>
              <a:t>b</a:t>
            </a:r>
            <a:r>
              <a:rPr lang="en-US" sz="2300" dirty="0" smtClean="0">
                <a:latin typeface="Arial" panose="020B0604020202020204" pitchFamily="34" charset="0"/>
                <a:cs typeface="Arial" panose="020B0604020202020204" pitchFamily="34" charset="0"/>
              </a:rPr>
              <a:t>-]</a:t>
            </a:r>
          </a:p>
          <a:p>
            <a:pPr lvl="1">
              <a:buClr>
                <a:srgbClr val="00B050"/>
              </a:buClr>
              <a:buSzPct val="140000"/>
              <a:buFont typeface="Arial" panose="020B0604020202020204" pitchFamily="34" charset="0"/>
              <a:buChar char="―"/>
            </a:pPr>
            <a:r>
              <a:rPr lang="en-US" sz="2600" b="1" dirty="0" smtClean="0">
                <a:latin typeface="Arial" panose="020B0604020202020204" pitchFamily="34" charset="0"/>
                <a:cs typeface="Arial" panose="020B0604020202020204" pitchFamily="34" charset="0"/>
              </a:rPr>
              <a:t>T</a:t>
            </a:r>
            <a:r>
              <a:rPr lang="en-US" sz="2300" dirty="0" smtClean="0">
                <a:latin typeface="Arial" panose="020B0604020202020204" pitchFamily="34" charset="0"/>
                <a:cs typeface="Arial" panose="020B0604020202020204" pitchFamily="34" charset="0"/>
              </a:rPr>
              <a:t>au pathology +/- represented by p-tau</a:t>
            </a:r>
            <a:r>
              <a:rPr lang="en-US" sz="2300" baseline="-25000" dirty="0" smtClean="0">
                <a:latin typeface="Arial" panose="020B0604020202020204" pitchFamily="34" charset="0"/>
                <a:cs typeface="Arial" panose="020B0604020202020204" pitchFamily="34" charset="0"/>
              </a:rPr>
              <a:t>181</a:t>
            </a:r>
            <a:r>
              <a:rPr lang="en-US" sz="2300" dirty="0" smtClean="0">
                <a:latin typeface="Arial" panose="020B0604020202020204" pitchFamily="34" charset="0"/>
                <a:cs typeface="Arial" panose="020B0604020202020204" pitchFamily="34" charset="0"/>
              </a:rPr>
              <a:t>+ </a:t>
            </a:r>
            <a:r>
              <a:rPr lang="en-US" sz="2300" dirty="0">
                <a:latin typeface="Arial" panose="020B0604020202020204" pitchFamily="34" charset="0"/>
                <a:cs typeface="Arial" panose="020B0604020202020204" pitchFamily="34" charset="0"/>
              </a:rPr>
              <a:t>o</a:t>
            </a:r>
            <a:r>
              <a:rPr lang="en-US" sz="2300" dirty="0" smtClean="0">
                <a:latin typeface="Arial" panose="020B0604020202020204" pitchFamily="34" charset="0"/>
                <a:cs typeface="Arial" panose="020B0604020202020204" pitchFamily="34" charset="0"/>
              </a:rPr>
              <a:t>r - : [p-tau+ or p-tau-]</a:t>
            </a:r>
          </a:p>
          <a:p>
            <a:pPr lvl="1">
              <a:buClr>
                <a:srgbClr val="00B050"/>
              </a:buClr>
              <a:buSzPct val="155000"/>
              <a:buFont typeface="Arial" panose="020B0604020202020204" pitchFamily="34" charset="0"/>
              <a:buChar char="―"/>
            </a:pPr>
            <a:r>
              <a:rPr lang="en-US" sz="2300" dirty="0" smtClean="0">
                <a:latin typeface="Arial" panose="020B0604020202020204" pitchFamily="34" charset="0"/>
                <a:cs typeface="Arial" panose="020B0604020202020204" pitchFamily="34" charset="0"/>
              </a:rPr>
              <a:t> As a pilot study, do the same thing except substitute A</a:t>
            </a:r>
            <a:r>
              <a:rPr lang="en-US" sz="2300" dirty="0" smtClean="0">
                <a:latin typeface="Symbol" panose="05050102010706020507" pitchFamily="18" charset="2"/>
                <a:cs typeface="Arial" panose="020B0604020202020204" pitchFamily="34" charset="0"/>
              </a:rPr>
              <a:t>b</a:t>
            </a:r>
            <a:r>
              <a:rPr lang="en-US" sz="2300" dirty="0" smtClean="0">
                <a:latin typeface="Arial" panose="020B0604020202020204" pitchFamily="34" charset="0"/>
                <a:cs typeface="Arial" panose="020B0604020202020204" pitchFamily="34" charset="0"/>
              </a:rPr>
              <a:t>42/A</a:t>
            </a:r>
            <a:r>
              <a:rPr lang="en-US" sz="2300" dirty="0" smtClean="0">
                <a:latin typeface="Symbol" panose="05050102010706020507" pitchFamily="18" charset="2"/>
                <a:cs typeface="Arial" panose="020B0604020202020204" pitchFamily="34" charset="0"/>
              </a:rPr>
              <a:t>b</a:t>
            </a:r>
            <a:r>
              <a:rPr lang="en-US" sz="2300" dirty="0" smtClean="0">
                <a:latin typeface="Arial" panose="020B0604020202020204" pitchFamily="34" charset="0"/>
                <a:cs typeface="Arial" panose="020B0604020202020204" pitchFamily="34" charset="0"/>
              </a:rPr>
              <a:t>40 ratio + or - for A</a:t>
            </a:r>
            <a:r>
              <a:rPr lang="en-US" sz="2300" dirty="0" smtClean="0">
                <a:latin typeface="Symbol" panose="05050102010706020507" pitchFamily="18" charset="2"/>
                <a:cs typeface="Arial" panose="020B0604020202020204" pitchFamily="34" charset="0"/>
              </a:rPr>
              <a:t>b</a:t>
            </a:r>
            <a:r>
              <a:rPr lang="en-US" sz="2300" dirty="0" smtClean="0">
                <a:latin typeface="Arial" panose="020B0604020202020204" pitchFamily="34" charset="0"/>
                <a:cs typeface="Arial" panose="020B0604020202020204" pitchFamily="34" charset="0"/>
              </a:rPr>
              <a:t>+ or A</a:t>
            </a:r>
            <a:r>
              <a:rPr lang="en-US" sz="2300" dirty="0" smtClean="0">
                <a:latin typeface="Symbol" panose="05050102010706020507" pitchFamily="18" charset="2"/>
                <a:cs typeface="Arial" panose="020B0604020202020204" pitchFamily="34" charset="0"/>
              </a:rPr>
              <a:t>b</a:t>
            </a:r>
            <a:r>
              <a:rPr lang="en-US" sz="2300" dirty="0" smtClean="0">
                <a:latin typeface="Arial" panose="020B0604020202020204" pitchFamily="34" charset="0"/>
                <a:cs typeface="Arial" panose="020B0604020202020204" pitchFamily="34" charset="0"/>
              </a:rPr>
              <a:t>- respectively using newly completed LC/MSMS analysis data</a:t>
            </a:r>
          </a:p>
          <a:p>
            <a:pPr>
              <a:buClr>
                <a:srgbClr val="C00000"/>
              </a:buClr>
              <a:buSzPct val="125000"/>
            </a:pPr>
            <a:r>
              <a:rPr lang="en-US" dirty="0" smtClean="0"/>
              <a:t>Use the cut-points described previously to determine + or – status for each biomarker.</a:t>
            </a:r>
          </a:p>
          <a:p>
            <a:pPr>
              <a:buClr>
                <a:srgbClr val="C00000"/>
              </a:buClr>
              <a:buSzPct val="125000"/>
            </a:pPr>
            <a:r>
              <a:rPr lang="en-US" dirty="0" smtClean="0"/>
              <a:t>Test the hypothesis that having both A</a:t>
            </a:r>
            <a:r>
              <a:rPr lang="en-US" dirty="0" smtClean="0">
                <a:latin typeface="Symbol" panose="05050102010706020507" pitchFamily="18" charset="2"/>
              </a:rPr>
              <a:t>b</a:t>
            </a:r>
            <a:r>
              <a:rPr lang="en-US" dirty="0" smtClean="0"/>
              <a:t>+ &amp; </a:t>
            </a:r>
            <a:r>
              <a:rPr lang="en-US" dirty="0" err="1" smtClean="0"/>
              <a:t>ptau</a:t>
            </a:r>
            <a:r>
              <a:rPr lang="en-US" dirty="0" smtClean="0"/>
              <a:t>+ [</a:t>
            </a:r>
            <a:r>
              <a:rPr lang="en-US" dirty="0" err="1" smtClean="0"/>
              <a:t>ie</a:t>
            </a:r>
            <a:r>
              <a:rPr lang="en-US" dirty="0" smtClean="0"/>
              <a:t>, A</a:t>
            </a:r>
            <a:r>
              <a:rPr lang="en-US" dirty="0" smtClean="0">
                <a:latin typeface="Symbol" panose="05050102010706020507" pitchFamily="18" charset="2"/>
              </a:rPr>
              <a:t>b</a:t>
            </a:r>
            <a:r>
              <a:rPr lang="en-US" dirty="0" smtClean="0"/>
              <a:t>+</a:t>
            </a:r>
            <a:r>
              <a:rPr lang="en-US" sz="3100" b="1" dirty="0" smtClean="0"/>
              <a:t>|</a:t>
            </a:r>
            <a:r>
              <a:rPr lang="en-US" dirty="0" err="1" smtClean="0"/>
              <a:t>ptau</a:t>
            </a:r>
            <a:r>
              <a:rPr lang="en-US" dirty="0" smtClean="0"/>
              <a:t>+] is associated with much greater rates of cognitive, functional and memory decline as compared to having only one of the two pathologic states [</a:t>
            </a:r>
            <a:r>
              <a:rPr lang="en-US" dirty="0" err="1" smtClean="0"/>
              <a:t>ie</a:t>
            </a:r>
            <a:r>
              <a:rPr lang="en-US" dirty="0" smtClean="0"/>
              <a:t>, A</a:t>
            </a:r>
            <a:r>
              <a:rPr lang="en-US" dirty="0" smtClean="0">
                <a:latin typeface="Symbol" panose="05050102010706020507" pitchFamily="18" charset="2"/>
              </a:rPr>
              <a:t>b</a:t>
            </a:r>
            <a:r>
              <a:rPr lang="en-US" dirty="0" smtClean="0"/>
              <a:t>+</a:t>
            </a:r>
            <a:r>
              <a:rPr lang="en-US" sz="3100" b="1" dirty="0" smtClean="0"/>
              <a:t>|</a:t>
            </a:r>
            <a:r>
              <a:rPr lang="en-US" dirty="0" err="1" smtClean="0"/>
              <a:t>ptau</a:t>
            </a:r>
            <a:r>
              <a:rPr lang="en-US" dirty="0" smtClean="0"/>
              <a:t>- or A</a:t>
            </a:r>
            <a:r>
              <a:rPr lang="en-US" dirty="0" smtClean="0">
                <a:latin typeface="Symbol" panose="05050102010706020507" pitchFamily="18" charset="2"/>
              </a:rPr>
              <a:t>b-</a:t>
            </a:r>
            <a:r>
              <a:rPr lang="en-US" sz="3100" b="1" dirty="0" smtClean="0"/>
              <a:t>|</a:t>
            </a:r>
            <a:r>
              <a:rPr lang="en-US" dirty="0" err="1" smtClean="0"/>
              <a:t>ptau</a:t>
            </a:r>
            <a:r>
              <a:rPr lang="en-US" dirty="0" smtClean="0"/>
              <a:t>+]. </a:t>
            </a:r>
          </a:p>
          <a:p>
            <a:pPr>
              <a:buClr>
                <a:srgbClr val="C00000"/>
              </a:buClr>
              <a:buSzPct val="125000"/>
            </a:pPr>
            <a:r>
              <a:rPr lang="en-US" dirty="0" smtClean="0"/>
              <a:t>Test the hypothesis that the least cognitive decline is associated with both classes of CSF biomarker being negative.</a:t>
            </a:r>
          </a:p>
          <a:p>
            <a:pPr>
              <a:buClr>
                <a:srgbClr val="C00000"/>
              </a:buClr>
              <a:buSzPct val="125000"/>
            </a:pPr>
            <a:r>
              <a:rPr lang="en-US" dirty="0" smtClean="0"/>
              <a:t>Test this also for risk for progression from a diagnosis of MCI to a diagnosis of AD dementia.</a:t>
            </a:r>
          </a:p>
          <a:p>
            <a:pPr>
              <a:buClr>
                <a:srgbClr val="C00000"/>
              </a:buClr>
              <a:buSzPct val="125000"/>
            </a:pPr>
            <a:r>
              <a:rPr lang="en-US" dirty="0" smtClean="0"/>
              <a:t>Move on to A|T|(N) : N (examples-HV, FDG PET, others possible (NIA-AA Framework)</a:t>
            </a:r>
            <a:endParaRPr lang="en-US" dirty="0"/>
          </a:p>
        </p:txBody>
      </p:sp>
    </p:spTree>
    <p:extLst>
      <p:ext uri="{BB962C8B-B14F-4D97-AF65-F5344CB8AC3E}">
        <p14:creationId xmlns:p14="http://schemas.microsoft.com/office/powerpoint/2010/main" val="3440062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1417478"/>
            <a:ext cx="8430150" cy="5440521"/>
          </a:xfrm>
          <a:prstGeom prst="rect">
            <a:avLst/>
          </a:prstGeom>
        </p:spPr>
      </p:pic>
      <p:sp>
        <p:nvSpPr>
          <p:cNvPr id="3" name="Title 2"/>
          <p:cNvSpPr>
            <a:spLocks noGrp="1"/>
          </p:cNvSpPr>
          <p:nvPr>
            <p:ph type="title"/>
          </p:nvPr>
        </p:nvSpPr>
        <p:spPr>
          <a:xfrm>
            <a:off x="672353" y="91915"/>
            <a:ext cx="10098741" cy="1325563"/>
          </a:xfrm>
        </p:spPr>
        <p:txBody>
          <a:bodyPr>
            <a:normAutofit/>
          </a:bodyPr>
          <a:lstStyle/>
          <a:p>
            <a:pPr algn="ctr"/>
            <a:r>
              <a:rPr lang="en-US" sz="3200" dirty="0" smtClean="0">
                <a:solidFill>
                  <a:srgbClr val="002060"/>
                </a:solidFill>
              </a:rPr>
              <a:t>Cox proportional-hazards analyses: comparisons across CSF t-tau(+ or-) combined with A</a:t>
            </a:r>
            <a:r>
              <a:rPr lang="en-US" sz="3200" dirty="0" smtClean="0">
                <a:solidFill>
                  <a:srgbClr val="002060"/>
                </a:solidFill>
                <a:latin typeface="Symbol" panose="05050102010706020507" pitchFamily="18" charset="2"/>
              </a:rPr>
              <a:t>b</a:t>
            </a:r>
            <a:r>
              <a:rPr lang="en-US" sz="3200" dirty="0" smtClean="0">
                <a:solidFill>
                  <a:srgbClr val="002060"/>
                </a:solidFill>
              </a:rPr>
              <a:t>42 (+ or -) ± FDG PET</a:t>
            </a:r>
            <a:endParaRPr lang="en-US" sz="3200" dirty="0">
              <a:solidFill>
                <a:srgbClr val="002060"/>
              </a:solidFill>
            </a:endParaRPr>
          </a:p>
        </p:txBody>
      </p:sp>
      <p:sp>
        <p:nvSpPr>
          <p:cNvPr id="5" name="TextBox 4"/>
          <p:cNvSpPr txBox="1"/>
          <p:nvPr/>
        </p:nvSpPr>
        <p:spPr>
          <a:xfrm>
            <a:off x="8833758" y="3168242"/>
            <a:ext cx="3015056" cy="1477328"/>
          </a:xfrm>
          <a:prstGeom prst="rect">
            <a:avLst/>
          </a:prstGeom>
          <a:noFill/>
        </p:spPr>
        <p:txBody>
          <a:bodyPr wrap="none" rtlCol="0">
            <a:spAutoFit/>
          </a:bodyPr>
          <a:lstStyle/>
          <a:p>
            <a:r>
              <a:rPr lang="en-US" dirty="0" smtClean="0"/>
              <a:t>A|T|(N): NIA-AA Framework, </a:t>
            </a:r>
          </a:p>
          <a:p>
            <a:r>
              <a:rPr lang="en-US" dirty="0" smtClean="0"/>
              <a:t>Jack </a:t>
            </a:r>
            <a:r>
              <a:rPr lang="en-US" dirty="0" err="1" smtClean="0"/>
              <a:t>etal</a:t>
            </a:r>
            <a:endParaRPr lang="en-US" dirty="0" smtClean="0"/>
          </a:p>
          <a:p>
            <a:r>
              <a:rPr lang="en-US" dirty="0" smtClean="0"/>
              <a:t> </a:t>
            </a:r>
          </a:p>
          <a:p>
            <a:r>
              <a:rPr lang="en-US" dirty="0" smtClean="0"/>
              <a:t>FDG PET </a:t>
            </a:r>
            <a:r>
              <a:rPr lang="en-US" dirty="0" err="1" smtClean="0"/>
              <a:t>cutpoint</a:t>
            </a:r>
            <a:r>
              <a:rPr lang="en-US" dirty="0" smtClean="0"/>
              <a:t>: 1.21  SUVR,</a:t>
            </a:r>
          </a:p>
          <a:p>
            <a:r>
              <a:rPr lang="en-US" dirty="0" smtClean="0"/>
              <a:t>Landau &amp; </a:t>
            </a:r>
            <a:r>
              <a:rPr lang="en-US" dirty="0" err="1" smtClean="0"/>
              <a:t>Jagust</a:t>
            </a:r>
            <a:endParaRPr lang="en-US" dirty="0"/>
          </a:p>
        </p:txBody>
      </p:sp>
    </p:spTree>
    <p:extLst>
      <p:ext uri="{BB962C8B-B14F-4D97-AF65-F5344CB8AC3E}">
        <p14:creationId xmlns:p14="http://schemas.microsoft.com/office/powerpoint/2010/main" val="2138283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3593</TotalTime>
  <Words>1348</Words>
  <Application>Microsoft Office PowerPoint</Application>
  <PresentationFormat>Widescreen</PresentationFormat>
  <Paragraphs>229</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MS PGothic</vt:lpstr>
      <vt:lpstr>Arial</vt:lpstr>
      <vt:lpstr>Calibri</vt:lpstr>
      <vt:lpstr>Calibri Light</vt:lpstr>
      <vt:lpstr>Symbol</vt:lpstr>
      <vt:lpstr>Times New Roman</vt:lpstr>
      <vt:lpstr>Wingdings</vt:lpstr>
      <vt:lpstr>Office Theme</vt:lpstr>
      <vt:lpstr>ADNI Biomarker Core update</vt:lpstr>
      <vt:lpstr>PowerPoint Presentation</vt:lpstr>
      <vt:lpstr>PowerPoint Presentation</vt:lpstr>
      <vt:lpstr>ADNI3 Aims for Biomarker Core</vt:lpstr>
      <vt:lpstr>Analyses of ADNI1/GO/2 CSF Ab1-42, t-tau, p-tau181 using the Roche Elecsys fully automated immunoassay platform</vt:lpstr>
      <vt:lpstr>Analyses of ADNI1/GO/2 CSF Ab1-42, Ab1-40, Ab1-38 using validated LC/MSMS</vt:lpstr>
      <vt:lpstr>Analysis of 2401 ADNI1/GO/2 CSF samples</vt:lpstr>
      <vt:lpstr>Analyses of ADNI1/GO/2 CSF Ab1-42, t-tau, p-tau181 using the Roche Elecsys fully automated immunoassay platform</vt:lpstr>
      <vt:lpstr>Cox proportional-hazards analyses: comparisons across CSF t-tau(+ or-) combined with Ab42 (+ or -) ± FDG PET</vt:lpstr>
      <vt:lpstr>PowerPoint Presentation</vt:lpstr>
      <vt:lpstr>PowerPoint Presentation</vt:lpstr>
      <vt:lpstr>PowerPoint Presentation</vt:lpstr>
      <vt:lpstr>PowerPoint Presentation</vt:lpstr>
    </vt:vector>
  </TitlesOfParts>
  <Company>Penn Medicine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ADNI Biomarker Core update</dc:title>
  <dc:creator>Shaw, Leslie</dc:creator>
  <cp:lastModifiedBy>Les Shaw</cp:lastModifiedBy>
  <cp:revision>29</cp:revision>
  <dcterms:created xsi:type="dcterms:W3CDTF">2018-07-17T18:40:40Z</dcterms:created>
  <dcterms:modified xsi:type="dcterms:W3CDTF">2018-07-20T12:35:45Z</dcterms:modified>
</cp:coreProperties>
</file>