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493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3138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39032" y="325231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39032" y="325231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39032" y="325231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313865"/>
            <a:ext cx="44194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217" y="1192820"/>
            <a:ext cx="4285665" cy="133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1831" y="3331252"/>
            <a:ext cx="45466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0870" y="3331252"/>
            <a:ext cx="814705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FC2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0989" y="3331252"/>
            <a:ext cx="2705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007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hyperlink" Target="mailto:labeckett@ucdavis.edu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5794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544" y="122815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344" y="1215453"/>
            <a:ext cx="4381715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0310" y="946353"/>
            <a:ext cx="50749" cy="28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3" y="940212"/>
            <a:ext cx="4432935" cy="339090"/>
          </a:xfrm>
          <a:custGeom>
            <a:avLst/>
            <a:gdLst/>
            <a:ahLst/>
            <a:cxnLst/>
            <a:rect l="l" t="t" r="r" b="b"/>
            <a:pathLst>
              <a:path w="4432935" h="339090">
                <a:moveTo>
                  <a:pt x="4432567" y="0"/>
                </a:moveTo>
                <a:lnTo>
                  <a:pt x="0" y="0"/>
                </a:lnTo>
                <a:lnTo>
                  <a:pt x="0" y="287940"/>
                </a:lnTo>
                <a:lnTo>
                  <a:pt x="4008" y="307665"/>
                </a:lnTo>
                <a:lnTo>
                  <a:pt x="14922" y="323818"/>
                </a:lnTo>
                <a:lnTo>
                  <a:pt x="31075" y="334732"/>
                </a:lnTo>
                <a:lnTo>
                  <a:pt x="50800" y="338741"/>
                </a:lnTo>
                <a:lnTo>
                  <a:pt x="4381767" y="338741"/>
                </a:lnTo>
                <a:lnTo>
                  <a:pt x="4401492" y="334732"/>
                </a:lnTo>
                <a:lnTo>
                  <a:pt x="4417644" y="323818"/>
                </a:lnTo>
                <a:lnTo>
                  <a:pt x="4428558" y="307665"/>
                </a:lnTo>
                <a:lnTo>
                  <a:pt x="4432567" y="287940"/>
                </a:lnTo>
                <a:lnTo>
                  <a:pt x="4432567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310" y="984449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2627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310" y="9717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10" y="9590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9463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4621" y="950859"/>
            <a:ext cx="3498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00007A"/>
                </a:solidFill>
                <a:latin typeface="Arial"/>
                <a:cs typeface="Arial"/>
              </a:rPr>
              <a:t>Initial </a:t>
            </a:r>
            <a:r>
              <a:rPr sz="1400" spc="15" dirty="0">
                <a:solidFill>
                  <a:srgbClr val="00007A"/>
                </a:solidFill>
                <a:latin typeface="Arial"/>
                <a:cs typeface="Arial"/>
              </a:rPr>
              <a:t>Looks </a:t>
            </a:r>
            <a:r>
              <a:rPr sz="1400" spc="10" dirty="0">
                <a:solidFill>
                  <a:srgbClr val="00007A"/>
                </a:solidFill>
                <a:latin typeface="Arial"/>
                <a:cs typeface="Arial"/>
              </a:rPr>
              <a:t>at </a:t>
            </a:r>
            <a:r>
              <a:rPr sz="1400" spc="20" dirty="0">
                <a:solidFill>
                  <a:srgbClr val="00007A"/>
                </a:solidFill>
                <a:latin typeface="Arial"/>
                <a:cs typeface="Arial"/>
              </a:rPr>
              <a:t>ADNI3 </a:t>
            </a:r>
            <a:r>
              <a:rPr sz="1400" spc="15" dirty="0">
                <a:solidFill>
                  <a:srgbClr val="00007A"/>
                </a:solidFill>
                <a:latin typeface="Arial"/>
                <a:cs typeface="Arial"/>
              </a:rPr>
              <a:t>and Analysis</a:t>
            </a:r>
            <a:r>
              <a:rPr sz="1400" spc="-65" dirty="0">
                <a:solidFill>
                  <a:srgbClr val="00007A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007A"/>
                </a:solidFill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494" y="1494725"/>
            <a:ext cx="3699510" cy="10852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 marR="5080" algn="ctr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Laurel </a:t>
            </a:r>
            <a:r>
              <a:rPr sz="1100" spc="-15" dirty="0">
                <a:latin typeface="Arial"/>
                <a:cs typeface="Arial"/>
              </a:rPr>
              <a:t>Beckett, </a:t>
            </a:r>
            <a:r>
              <a:rPr sz="1100" spc="-5" dirty="0">
                <a:latin typeface="Arial"/>
                <a:cs typeface="Arial"/>
              </a:rPr>
              <a:t>Danielle </a:t>
            </a:r>
            <a:r>
              <a:rPr sz="1100" spc="-25" dirty="0">
                <a:latin typeface="Arial"/>
                <a:cs typeface="Arial"/>
              </a:rPr>
              <a:t>Harvey, </a:t>
            </a:r>
            <a:r>
              <a:rPr sz="1100" spc="-10" dirty="0">
                <a:latin typeface="Arial"/>
                <a:cs typeface="Arial"/>
              </a:rPr>
              <a:t>and Naomi </a:t>
            </a:r>
            <a:r>
              <a:rPr sz="1100" spc="-15" dirty="0">
                <a:latin typeface="Arial"/>
                <a:cs typeface="Arial"/>
              </a:rPr>
              <a:t>Saito, </a:t>
            </a:r>
            <a:r>
              <a:rPr sz="1100" spc="-10" dirty="0">
                <a:latin typeface="Arial"/>
                <a:cs typeface="Arial"/>
              </a:rPr>
              <a:t>UC Davis  </a:t>
            </a:r>
            <a:r>
              <a:rPr sz="1100" spc="-5" dirty="0">
                <a:latin typeface="Arial"/>
                <a:cs typeface="Arial"/>
              </a:rPr>
              <a:t>Michael </a:t>
            </a:r>
            <a:r>
              <a:rPr sz="1100" spc="-10" dirty="0">
                <a:latin typeface="Arial"/>
                <a:cs typeface="Arial"/>
              </a:rPr>
              <a:t>Donohue, USC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University of California, </a:t>
            </a:r>
            <a:r>
              <a:rPr sz="800" spc="-10" dirty="0">
                <a:latin typeface="Arial"/>
                <a:cs typeface="Arial"/>
              </a:rPr>
              <a:t>Davis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  <a:hlinkClick r:id="rId5"/>
              </a:rPr>
              <a:t>labeckett@ucdavis.edu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100" spc="-10" dirty="0">
                <a:latin typeface="Arial"/>
                <a:cs typeface="Arial"/>
              </a:rPr>
              <a:t>20 </a:t>
            </a:r>
            <a:r>
              <a:rPr sz="1100" spc="-15" dirty="0">
                <a:latin typeface="Arial"/>
                <a:cs typeface="Arial"/>
              </a:rPr>
              <a:t>July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2018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948" y="313865"/>
            <a:ext cx="3068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Percent </a:t>
            </a:r>
            <a:r>
              <a:rPr spc="10" dirty="0"/>
              <a:t>of </a:t>
            </a:r>
            <a:r>
              <a:rPr spc="15" dirty="0"/>
              <a:t>maximum score </a:t>
            </a:r>
            <a:r>
              <a:rPr dirty="0"/>
              <a:t>by</a:t>
            </a:r>
            <a:r>
              <a:rPr spc="-35" dirty="0"/>
              <a:t> </a:t>
            </a:r>
            <a:r>
              <a:rPr spc="15" dirty="0"/>
              <a:t>domain</a:t>
            </a:r>
          </a:p>
        </p:txBody>
      </p:sp>
      <p:sp>
        <p:nvSpPr>
          <p:cNvPr id="4" name="object 4"/>
          <p:cNvSpPr/>
          <p:nvPr/>
        </p:nvSpPr>
        <p:spPr>
          <a:xfrm>
            <a:off x="169951" y="680305"/>
            <a:ext cx="3509710" cy="210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2905187"/>
            <a:ext cx="40779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overall </a:t>
            </a:r>
            <a:r>
              <a:rPr sz="1100" spc="-5" dirty="0">
                <a:latin typeface="Arial"/>
                <a:cs typeface="Arial"/>
              </a:rPr>
              <a:t>picture looks pretty similar across domains! Looking at  </a:t>
            </a:r>
            <a:r>
              <a:rPr sz="1100" spc="-10" dirty="0">
                <a:latin typeface="Arial"/>
                <a:cs typeface="Arial"/>
              </a:rPr>
              <a:t>rankings </a:t>
            </a:r>
            <a:r>
              <a:rPr sz="1100" spc="-5" dirty="0">
                <a:latin typeface="Arial"/>
                <a:cs typeface="Arial"/>
              </a:rPr>
              <a:t>within individual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tell us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more.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4417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Basic </a:t>
            </a:r>
            <a:r>
              <a:rPr spc="10" dirty="0"/>
              <a:t>Mallows </a:t>
            </a:r>
            <a:r>
              <a:rPr spc="15" dirty="0"/>
              <a:t>model </a:t>
            </a:r>
            <a:r>
              <a:rPr spc="10" dirty="0"/>
              <a:t>results </a:t>
            </a:r>
            <a:r>
              <a:rPr spc="-5" dirty="0"/>
              <a:t>for </a:t>
            </a:r>
            <a:r>
              <a:rPr spc="15" dirty="0"/>
              <a:t>FCI (very</a:t>
            </a:r>
            <a:r>
              <a:rPr spc="-55" dirty="0"/>
              <a:t> </a:t>
            </a:r>
            <a:r>
              <a:rPr spc="15" dirty="0"/>
              <a:t>preliminary!)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233182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581" y="1425257"/>
            <a:ext cx="61874" cy="61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581" y="1577086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581" y="1728914"/>
            <a:ext cx="61874" cy="61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581" y="1880743"/>
            <a:ext cx="61874" cy="61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581" y="2032584"/>
            <a:ext cx="61874" cy="61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557" y="2227681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1136219"/>
            <a:ext cx="3846195" cy="13836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most </a:t>
            </a:r>
            <a:r>
              <a:rPr sz="1100" spc="-10" dirty="0">
                <a:latin typeface="Arial"/>
                <a:cs typeface="Arial"/>
              </a:rPr>
              <a:t>common sequence, </a:t>
            </a:r>
            <a:r>
              <a:rPr sz="1100" spc="-5" dirty="0">
                <a:latin typeface="Arial"/>
                <a:cs typeface="Arial"/>
              </a:rPr>
              <a:t>best </a:t>
            </a:r>
            <a:r>
              <a:rPr sz="1100" spc="-10" dirty="0">
                <a:latin typeface="Arial"/>
                <a:cs typeface="Arial"/>
              </a:rPr>
              <a:t>performance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worst,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was: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Mental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calculation</a:t>
            </a:r>
            <a:endParaRPr sz="1000">
              <a:latin typeface="Arial"/>
              <a:cs typeface="Arial"/>
            </a:endParaRPr>
          </a:p>
          <a:p>
            <a:pPr marL="289560" marR="1757045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Arial"/>
                <a:cs typeface="Arial"/>
              </a:rPr>
              <a:t>Financial conceptual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knowledge  Single checkbook/ register task  Bank statement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task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45"/>
              </a:lnSpc>
            </a:pPr>
            <a:r>
              <a:rPr sz="1000" spc="-5" dirty="0">
                <a:latin typeface="Arial"/>
                <a:cs typeface="Arial"/>
              </a:rPr>
              <a:t>Multiple checkbook/ register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task</a:t>
            </a:r>
            <a:endParaRPr sz="1000">
              <a:latin typeface="Arial"/>
              <a:cs typeface="Arial"/>
            </a:endParaRPr>
          </a:p>
          <a:p>
            <a:pPr marL="12700" marR="342900">
              <a:lnSpc>
                <a:spcPct val="102600"/>
              </a:lnSpc>
              <a:spcBef>
                <a:spcPts val="320"/>
              </a:spcBef>
            </a:pPr>
            <a:r>
              <a:rPr sz="1100" spc="-5" dirty="0">
                <a:latin typeface="Arial"/>
                <a:cs typeface="Arial"/>
              </a:rPr>
              <a:t>Every pairwise adjacent </a:t>
            </a:r>
            <a:r>
              <a:rPr sz="1100" spc="-15" dirty="0">
                <a:latin typeface="Arial"/>
                <a:cs typeface="Arial"/>
              </a:rPr>
              <a:t>switch </a:t>
            </a:r>
            <a:r>
              <a:rPr sz="1100" spc="-5" dirty="0">
                <a:latin typeface="Arial"/>
                <a:cs typeface="Arial"/>
              </a:rPr>
              <a:t>dropped the proportion of  participants with that </a:t>
            </a:r>
            <a:r>
              <a:rPr sz="1100" spc="-10" dirty="0">
                <a:latin typeface="Arial"/>
                <a:cs typeface="Arial"/>
              </a:rPr>
              <a:t>ranking </a:t>
            </a:r>
            <a:r>
              <a:rPr sz="1100" spc="-5" dirty="0">
                <a:latin typeface="Arial"/>
                <a:cs typeface="Arial"/>
              </a:rPr>
              <a:t>about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25%.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3849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Amyloid </a:t>
            </a:r>
            <a:r>
              <a:rPr spc="15" dirty="0"/>
              <a:t>measures: AlzBio3, </a:t>
            </a:r>
            <a:r>
              <a:rPr spc="10" dirty="0"/>
              <a:t>Roche,</a:t>
            </a:r>
            <a:r>
              <a:rPr spc="110" dirty="0"/>
              <a:t> </a:t>
            </a:r>
            <a:r>
              <a:rPr spc="10" dirty="0"/>
              <a:t>Florbetapir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616862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826895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20369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336550">
              <a:lnSpc>
                <a:spcPct val="102600"/>
              </a:lnSpc>
              <a:spcBef>
                <a:spcPts val="55"/>
              </a:spcBef>
            </a:pPr>
            <a:r>
              <a:rPr spc="-25" dirty="0"/>
              <a:t>We </a:t>
            </a:r>
            <a:r>
              <a:rPr spc="-5" dirty="0"/>
              <a:t>are interested in the relationship </a:t>
            </a:r>
            <a:r>
              <a:rPr spc="-10" dirty="0"/>
              <a:t>among </a:t>
            </a:r>
            <a:r>
              <a:rPr spc="-5" dirty="0"/>
              <a:t>current </a:t>
            </a:r>
            <a:r>
              <a:rPr spc="-10" dirty="0"/>
              <a:t>measures </a:t>
            </a:r>
            <a:r>
              <a:rPr spc="-5" dirty="0"/>
              <a:t>of  </a:t>
            </a:r>
            <a:r>
              <a:rPr spc="-10" dirty="0"/>
              <a:t>amyloid </a:t>
            </a:r>
            <a:r>
              <a:rPr spc="-5" dirty="0"/>
              <a:t>status:</a:t>
            </a:r>
          </a:p>
          <a:p>
            <a:pPr marL="252729" marR="370840">
              <a:lnSpc>
                <a:spcPct val="125299"/>
              </a:lnSpc>
            </a:pPr>
            <a:r>
              <a:rPr spc="-5" dirty="0"/>
              <a:t>AlzBio3: </a:t>
            </a:r>
            <a:r>
              <a:rPr spc="-10" dirty="0"/>
              <a:t>immunoassay </a:t>
            </a:r>
            <a:r>
              <a:rPr spc="-5" dirty="0"/>
              <a:t>of </a:t>
            </a:r>
            <a:r>
              <a:rPr spc="-10" dirty="0"/>
              <a:t>CSF </a:t>
            </a:r>
            <a:r>
              <a:rPr spc="10" dirty="0"/>
              <a:t>amyloid</a:t>
            </a:r>
            <a:r>
              <a:rPr i="1" spc="10" dirty="0">
                <a:latin typeface="Arial"/>
                <a:cs typeface="Arial"/>
              </a:rPr>
              <a:t>β</a:t>
            </a:r>
            <a:r>
              <a:rPr sz="1200" spc="15" baseline="-13888" dirty="0"/>
              <a:t>1</a:t>
            </a:r>
            <a:r>
              <a:rPr sz="1200" i="1" spc="15" baseline="-13888" dirty="0">
                <a:latin typeface="Arial"/>
                <a:cs typeface="Arial"/>
              </a:rPr>
              <a:t>−</a:t>
            </a:r>
            <a:r>
              <a:rPr sz="1200" spc="15" baseline="-13888" dirty="0"/>
              <a:t>42</a:t>
            </a:r>
            <a:r>
              <a:rPr sz="1100" spc="10" dirty="0"/>
              <a:t>, </a:t>
            </a:r>
            <a:r>
              <a:rPr sz="1100" spc="-10" dirty="0"/>
              <a:t>U </a:t>
            </a:r>
            <a:r>
              <a:rPr sz="1100" spc="-20" dirty="0"/>
              <a:t>Penn  </a:t>
            </a:r>
            <a:r>
              <a:rPr sz="1100" spc="-5" dirty="0"/>
              <a:t>Elecsys: </a:t>
            </a:r>
            <a:r>
              <a:rPr sz="1100" spc="-10" dirty="0"/>
              <a:t>Immunoassay </a:t>
            </a:r>
            <a:r>
              <a:rPr sz="1100" spc="-5" dirty="0"/>
              <a:t>of </a:t>
            </a:r>
            <a:r>
              <a:rPr sz="1100" spc="-10" dirty="0"/>
              <a:t>CSF </a:t>
            </a:r>
            <a:r>
              <a:rPr sz="1100" spc="10" dirty="0"/>
              <a:t>amyloid</a:t>
            </a:r>
            <a:r>
              <a:rPr sz="1100" i="1" spc="10" dirty="0">
                <a:latin typeface="Arial"/>
                <a:cs typeface="Arial"/>
              </a:rPr>
              <a:t>β</a:t>
            </a:r>
            <a:r>
              <a:rPr sz="1200" spc="15" baseline="-13888" dirty="0"/>
              <a:t>1</a:t>
            </a:r>
            <a:r>
              <a:rPr sz="1200" i="1" spc="15" baseline="-13888" dirty="0">
                <a:latin typeface="Arial"/>
                <a:cs typeface="Arial"/>
              </a:rPr>
              <a:t>−</a:t>
            </a:r>
            <a:r>
              <a:rPr sz="1200" spc="15" baseline="-13888" dirty="0"/>
              <a:t>42</a:t>
            </a:r>
            <a:r>
              <a:rPr sz="1100" spc="10" dirty="0"/>
              <a:t>, </a:t>
            </a:r>
            <a:r>
              <a:rPr sz="1100" spc="-10" dirty="0"/>
              <a:t>Roche  </a:t>
            </a:r>
            <a:r>
              <a:rPr sz="1100" spc="-5" dirty="0"/>
              <a:t>Florbetapir: [</a:t>
            </a:r>
            <a:r>
              <a:rPr sz="1200" spc="-7" baseline="27777" dirty="0"/>
              <a:t>18</a:t>
            </a:r>
            <a:r>
              <a:rPr sz="1100" spc="-5" dirty="0"/>
              <a:t>F]florbetapir </a:t>
            </a:r>
            <a:r>
              <a:rPr sz="1100" spc="-10" dirty="0"/>
              <a:t>PET uptake </a:t>
            </a:r>
            <a:r>
              <a:rPr sz="1100" spc="-5" dirty="0"/>
              <a:t>summary</a:t>
            </a:r>
            <a:r>
              <a:rPr sz="1100" spc="145" dirty="0"/>
              <a:t> </a:t>
            </a:r>
            <a:r>
              <a:rPr sz="1100" spc="-10" dirty="0"/>
              <a:t>measure.</a:t>
            </a:r>
            <a:endParaRPr sz="1100">
              <a:latin typeface="Arial"/>
              <a:cs typeface="Arial"/>
            </a:endParaRPr>
          </a:p>
          <a:p>
            <a:pPr marR="5080">
              <a:lnSpc>
                <a:spcPct val="102699"/>
              </a:lnSpc>
              <a:spcBef>
                <a:spcPts val="300"/>
              </a:spcBef>
            </a:pPr>
            <a:r>
              <a:rPr spc="-10" dirty="0"/>
              <a:t>Some </a:t>
            </a:r>
            <a:r>
              <a:rPr spc="-5" dirty="0"/>
              <a:t>longitudinal data are just </a:t>
            </a:r>
            <a:r>
              <a:rPr spc="-10" dirty="0"/>
              <a:t>becoming </a:t>
            </a:r>
            <a:r>
              <a:rPr spc="-15" dirty="0"/>
              <a:t>available, but we focus </a:t>
            </a:r>
            <a:r>
              <a:rPr spc="-5" dirty="0"/>
              <a:t>here  </a:t>
            </a:r>
            <a:r>
              <a:rPr spc="-10" dirty="0"/>
              <a:t>on </a:t>
            </a:r>
            <a:r>
              <a:rPr spc="-5" dirty="0"/>
              <a:t>cross-sectional.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11696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Data</a:t>
            </a:r>
            <a:r>
              <a:rPr spc="-30" dirty="0"/>
              <a:t> </a:t>
            </a:r>
            <a:r>
              <a:rPr spc="10" dirty="0"/>
              <a:t>analysis: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417967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628000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201010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1302281"/>
            <a:ext cx="3775075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Arial"/>
                <a:cs typeface="Arial"/>
              </a:rPr>
              <a:t>Roche and </a:t>
            </a:r>
            <a:r>
              <a:rPr sz="1100" spc="-5" dirty="0">
                <a:latin typeface="Arial"/>
                <a:cs typeface="Arial"/>
              </a:rPr>
              <a:t>Florbetapir </a:t>
            </a:r>
            <a:r>
              <a:rPr sz="1100" spc="-10" dirty="0">
                <a:latin typeface="Arial"/>
                <a:cs typeface="Arial"/>
              </a:rPr>
              <a:t>values were </a:t>
            </a:r>
            <a:r>
              <a:rPr sz="1100" spc="-5" dirty="0">
                <a:latin typeface="Arial"/>
                <a:cs typeface="Arial"/>
              </a:rPr>
              <a:t>first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log-transformed.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switched </a:t>
            </a:r>
            <a:r>
              <a:rPr sz="1100" spc="-5" dirty="0">
                <a:latin typeface="Arial"/>
                <a:cs typeface="Arial"/>
              </a:rPr>
              <a:t>the direction of Florbetapir </a:t>
            </a:r>
            <a:r>
              <a:rPr sz="1100" spc="-10" dirty="0">
                <a:latin typeface="Arial"/>
                <a:cs typeface="Arial"/>
              </a:rPr>
              <a:t>measure </a:t>
            </a:r>
            <a:r>
              <a:rPr sz="1100" spc="-5" dirty="0">
                <a:latin typeface="Arial"/>
                <a:cs typeface="Arial"/>
              </a:rPr>
              <a:t>so that all </a:t>
            </a:r>
            <a:r>
              <a:rPr sz="1100" spc="-10" dirty="0">
                <a:latin typeface="Arial"/>
                <a:cs typeface="Arial"/>
              </a:rPr>
              <a:t>3  would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5" dirty="0">
                <a:latin typeface="Arial"/>
                <a:cs typeface="Arial"/>
              </a:rPr>
              <a:t>lower </a:t>
            </a:r>
            <a:r>
              <a:rPr sz="1100" spc="-10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corresponding to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worse.</a:t>
            </a:r>
            <a:endParaRPr sz="1100">
              <a:latin typeface="Arial"/>
              <a:cs typeface="Arial"/>
            </a:endParaRPr>
          </a:p>
          <a:p>
            <a:pPr marL="12700" marR="187325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All </a:t>
            </a:r>
            <a:r>
              <a:rPr sz="1100" spc="-10" dirty="0">
                <a:latin typeface="Arial"/>
                <a:cs typeface="Arial"/>
              </a:rPr>
              <a:t>3 measures were </a:t>
            </a:r>
            <a:r>
              <a:rPr sz="1100" spc="-5" dirty="0">
                <a:latin typeface="Arial"/>
                <a:cs typeface="Arial"/>
              </a:rPr>
              <a:t>normalized after this to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mean </a:t>
            </a:r>
            <a:r>
              <a:rPr sz="1100" spc="-5" dirty="0">
                <a:latin typeface="Arial"/>
                <a:cs typeface="Arial"/>
              </a:rPr>
              <a:t>0,  standard </a:t>
            </a:r>
            <a:r>
              <a:rPr sz="1100" spc="-10" dirty="0">
                <a:latin typeface="Arial"/>
                <a:cs typeface="Arial"/>
              </a:rPr>
              <a:t>deviation </a:t>
            </a:r>
            <a:r>
              <a:rPr sz="1100" spc="-5" dirty="0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42710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Clinical </a:t>
            </a:r>
            <a:r>
              <a:rPr spc="15" dirty="0"/>
              <a:t>diagnosis </a:t>
            </a:r>
            <a:r>
              <a:rPr spc="10" dirty="0"/>
              <a:t>group differences</a:t>
            </a:r>
            <a:r>
              <a:rPr spc="35" dirty="0"/>
              <a:t> </a:t>
            </a:r>
            <a:r>
              <a:rPr spc="10" dirty="0"/>
              <a:t>(cross-sectional)</a:t>
            </a:r>
          </a:p>
        </p:txBody>
      </p:sp>
      <p:sp>
        <p:nvSpPr>
          <p:cNvPr id="4" name="object 4"/>
          <p:cNvSpPr/>
          <p:nvPr/>
        </p:nvSpPr>
        <p:spPr>
          <a:xfrm>
            <a:off x="183685" y="758565"/>
            <a:ext cx="3470224" cy="188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2797846"/>
            <a:ext cx="42576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All </a:t>
            </a:r>
            <a:r>
              <a:rPr sz="1100" spc="-10" dirty="0">
                <a:latin typeface="Arial"/>
                <a:cs typeface="Arial"/>
              </a:rPr>
              <a:t>3 measures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25" dirty="0">
                <a:latin typeface="Arial"/>
                <a:cs typeface="Arial"/>
              </a:rPr>
              <a:t>few </a:t>
            </a:r>
            <a:r>
              <a:rPr sz="1100" spc="-10" dirty="0">
                <a:latin typeface="Arial"/>
                <a:cs typeface="Arial"/>
              </a:rPr>
              <a:t>AD </a:t>
            </a:r>
            <a:r>
              <a:rPr sz="1100" spc="-5" dirty="0">
                <a:latin typeface="Arial"/>
                <a:cs typeface="Arial"/>
              </a:rPr>
              <a:t>with normal </a:t>
            </a:r>
            <a:r>
              <a:rPr sz="1100" spc="-10" dirty="0">
                <a:latin typeface="Arial"/>
                <a:cs typeface="Arial"/>
              </a:rPr>
              <a:t>amyloid. </a:t>
            </a:r>
            <a:r>
              <a:rPr sz="1100" spc="-5" dirty="0">
                <a:latin typeface="Arial"/>
                <a:cs typeface="Arial"/>
              </a:rPr>
              <a:t>Florbetapir has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25" dirty="0">
                <a:latin typeface="Arial"/>
                <a:cs typeface="Arial"/>
              </a:rPr>
              <a:t>few </a:t>
            </a:r>
            <a:r>
              <a:rPr sz="1100" spc="-10" dirty="0">
                <a:latin typeface="Arial"/>
                <a:cs typeface="Arial"/>
              </a:rPr>
              <a:t>CN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bad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amyloid.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13865"/>
            <a:ext cx="3518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00007A"/>
                </a:solidFill>
                <a:latin typeface="Arial"/>
                <a:cs typeface="Arial"/>
              </a:rPr>
              <a:t>CSF </a:t>
            </a:r>
            <a:r>
              <a:rPr sz="1400" spc="15" dirty="0">
                <a:solidFill>
                  <a:srgbClr val="00007A"/>
                </a:solidFill>
                <a:latin typeface="Arial"/>
                <a:cs typeface="Arial"/>
              </a:rPr>
              <a:t>measure </a:t>
            </a:r>
            <a:r>
              <a:rPr sz="1400" spc="10" dirty="0">
                <a:solidFill>
                  <a:srgbClr val="00007A"/>
                </a:solidFill>
                <a:latin typeface="Arial"/>
                <a:cs typeface="Arial"/>
              </a:rPr>
              <a:t>relationship</a:t>
            </a:r>
            <a:r>
              <a:rPr sz="1400" spc="45" dirty="0">
                <a:solidFill>
                  <a:srgbClr val="00007A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007A"/>
                </a:solidFill>
                <a:latin typeface="Arial"/>
                <a:cs typeface="Arial"/>
              </a:rPr>
              <a:t>(cross-sectional)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611" y="743253"/>
            <a:ext cx="3406716" cy="2079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2974008"/>
            <a:ext cx="2664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Original cutpoints </a:t>
            </a:r>
            <a:r>
              <a:rPr sz="1100" spc="-10" dirty="0">
                <a:latin typeface="Arial"/>
                <a:cs typeface="Arial"/>
              </a:rPr>
              <a:t>transformed </a:t>
            </a:r>
            <a:r>
              <a:rPr sz="1100" spc="-5" dirty="0">
                <a:latin typeface="Arial"/>
                <a:cs typeface="Arial"/>
              </a:rPr>
              <a:t>to 0-1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scale.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3689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7A"/>
                </a:solidFill>
                <a:latin typeface="Arial"/>
                <a:cs typeface="Arial"/>
              </a:rPr>
              <a:t>15 /</a:t>
            </a:r>
            <a:r>
              <a:rPr sz="600" spc="-70" dirty="0">
                <a:solidFill>
                  <a:srgbClr val="00007A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0007A"/>
                </a:solidFill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39643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CSF </a:t>
            </a:r>
            <a:r>
              <a:rPr spc="10" dirty="0"/>
              <a:t>- </a:t>
            </a:r>
            <a:r>
              <a:rPr spc="20" dirty="0"/>
              <a:t>PET </a:t>
            </a:r>
            <a:r>
              <a:rPr spc="15" dirty="0"/>
              <a:t>imaging </a:t>
            </a:r>
            <a:r>
              <a:rPr spc="10" dirty="0"/>
              <a:t>relationship</a:t>
            </a:r>
            <a:r>
              <a:rPr spc="25" dirty="0"/>
              <a:t> </a:t>
            </a:r>
            <a:r>
              <a:rPr spc="10" dirty="0"/>
              <a:t>(cross-sectional)</a:t>
            </a:r>
          </a:p>
        </p:txBody>
      </p:sp>
      <p:sp>
        <p:nvSpPr>
          <p:cNvPr id="4" name="object 4"/>
          <p:cNvSpPr/>
          <p:nvPr/>
        </p:nvSpPr>
        <p:spPr>
          <a:xfrm>
            <a:off x="316970" y="726815"/>
            <a:ext cx="3353357" cy="2114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2974008"/>
            <a:ext cx="3699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Cutpoints again </a:t>
            </a:r>
            <a:r>
              <a:rPr sz="1100" spc="-10" dirty="0">
                <a:latin typeface="Arial"/>
                <a:cs typeface="Arial"/>
              </a:rPr>
              <a:t>transformed </a:t>
            </a:r>
            <a:r>
              <a:rPr sz="1100" spc="-5" dirty="0">
                <a:latin typeface="Arial"/>
                <a:cs typeface="Arial"/>
              </a:rPr>
              <a:t>to 0-1 </a:t>
            </a:r>
            <a:r>
              <a:rPr sz="1100" spc="-10" dirty="0">
                <a:latin typeface="Arial"/>
                <a:cs typeface="Arial"/>
              </a:rPr>
              <a:t>scale. </a:t>
            </a:r>
            <a:r>
              <a:rPr sz="1100" spc="-15" dirty="0">
                <a:latin typeface="Arial"/>
                <a:cs typeface="Arial"/>
              </a:rPr>
              <a:t>Maybe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nonlinear?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39770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Other </a:t>
            </a:r>
            <a:r>
              <a:rPr spc="10" dirty="0"/>
              <a:t>activities: finishing </a:t>
            </a:r>
            <a:r>
              <a:rPr spc="15" dirty="0"/>
              <a:t>analyses </a:t>
            </a:r>
            <a:r>
              <a:rPr spc="10" dirty="0"/>
              <a:t>of </a:t>
            </a:r>
            <a:r>
              <a:rPr spc="20" dirty="0"/>
              <a:t>ADNI2</a:t>
            </a:r>
            <a:r>
              <a:rPr spc="75" dirty="0"/>
              <a:t> </a:t>
            </a:r>
            <a:r>
              <a:rPr spc="1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609890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81992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220202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2412060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557" y="2622092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983804"/>
            <a:ext cx="4184015" cy="17583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Example: “Added </a:t>
            </a:r>
            <a:r>
              <a:rPr sz="1100" spc="-10" dirty="0">
                <a:latin typeface="Arial"/>
                <a:cs typeface="Arial"/>
              </a:rPr>
              <a:t>value" </a:t>
            </a:r>
            <a:r>
              <a:rPr sz="1100" spc="-5" dirty="0">
                <a:latin typeface="Arial"/>
                <a:cs typeface="Arial"/>
              </a:rPr>
              <a:t>of baseline imaging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fluid </a:t>
            </a:r>
            <a:r>
              <a:rPr sz="1100" spc="-10" dirty="0">
                <a:latin typeface="Arial"/>
                <a:cs typeface="Arial"/>
              </a:rPr>
              <a:t>biomarkers </a:t>
            </a:r>
            <a:r>
              <a:rPr sz="1100" spc="-5" dirty="0">
                <a:latin typeface="Arial"/>
                <a:cs typeface="Arial"/>
              </a:rPr>
              <a:t>to  predicting </a:t>
            </a:r>
            <a:r>
              <a:rPr sz="1100" spc="-10" dirty="0">
                <a:latin typeface="Arial"/>
                <a:cs typeface="Arial"/>
              </a:rPr>
              <a:t>cognitive </a:t>
            </a:r>
            <a:r>
              <a:rPr sz="1100" spc="-5" dirty="0">
                <a:latin typeface="Arial"/>
                <a:cs typeface="Arial"/>
              </a:rPr>
              <a:t>decline just with baseline </a:t>
            </a:r>
            <a:r>
              <a:rPr sz="1100" spc="-10" dirty="0">
                <a:latin typeface="Arial"/>
                <a:cs typeface="Arial"/>
              </a:rPr>
              <a:t>cognitive and </a:t>
            </a:r>
            <a:r>
              <a:rPr sz="1100" spc="-5" dirty="0">
                <a:latin typeface="Arial"/>
                <a:cs typeface="Arial"/>
              </a:rPr>
              <a:t>clinical  </a:t>
            </a:r>
            <a:r>
              <a:rPr sz="1100" spc="-10" dirty="0">
                <a:latin typeface="Arial"/>
                <a:cs typeface="Arial"/>
              </a:rPr>
              <a:t>measures </a:t>
            </a:r>
            <a:r>
              <a:rPr sz="1100" spc="-5" dirty="0">
                <a:latin typeface="Arial"/>
                <a:cs typeface="Arial"/>
              </a:rPr>
              <a:t>in MCI.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Results similar 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ADNI1.</a:t>
            </a:r>
            <a:endParaRPr sz="1100">
              <a:latin typeface="Arial"/>
              <a:cs typeface="Arial"/>
            </a:endParaRPr>
          </a:p>
          <a:p>
            <a:pPr marL="289560" marR="23431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FDG PET adds </a:t>
            </a:r>
            <a:r>
              <a:rPr sz="1100" spc="-5" dirty="0">
                <a:latin typeface="Arial"/>
                <a:cs typeface="Arial"/>
              </a:rPr>
              <a:t>substantial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to predict </a:t>
            </a:r>
            <a:r>
              <a:rPr sz="1100" spc="-10" dirty="0">
                <a:latin typeface="Arial"/>
                <a:cs typeface="Arial"/>
              </a:rPr>
              <a:t>greatest rates </a:t>
            </a:r>
            <a:r>
              <a:rPr sz="1100" spc="-5" dirty="0">
                <a:latin typeface="Arial"/>
                <a:cs typeface="Arial"/>
              </a:rPr>
              <a:t>of  </a:t>
            </a:r>
            <a:r>
              <a:rPr sz="1100" spc="-10" dirty="0">
                <a:latin typeface="Arial"/>
                <a:cs typeface="Arial"/>
              </a:rPr>
              <a:t>decline.</a:t>
            </a:r>
            <a:endParaRPr sz="1100">
              <a:latin typeface="Arial"/>
              <a:cs typeface="Arial"/>
            </a:endParaRPr>
          </a:p>
          <a:p>
            <a:pPr marL="289560" marR="247015">
              <a:lnSpc>
                <a:spcPct val="125299"/>
              </a:lnSpc>
            </a:pPr>
            <a:r>
              <a:rPr sz="1100" spc="-15" dirty="0">
                <a:latin typeface="Arial"/>
                <a:cs typeface="Arial"/>
              </a:rPr>
              <a:t>New: </a:t>
            </a:r>
            <a:r>
              <a:rPr sz="1100" spc="-30" dirty="0">
                <a:latin typeface="Arial"/>
                <a:cs typeface="Arial"/>
              </a:rPr>
              <a:t>AV45 </a:t>
            </a:r>
            <a:r>
              <a:rPr sz="1100" spc="-10" dirty="0">
                <a:latin typeface="Arial"/>
                <a:cs typeface="Arial"/>
              </a:rPr>
              <a:t>amyloid PET adds comparable predictive </a:t>
            </a:r>
            <a:r>
              <a:rPr sz="1100" spc="-15" dirty="0">
                <a:latin typeface="Arial"/>
                <a:cs typeface="Arial"/>
              </a:rPr>
              <a:t>value.  </a:t>
            </a:r>
            <a:r>
              <a:rPr sz="1100" spc="-10" dirty="0">
                <a:latin typeface="Arial"/>
                <a:cs typeface="Arial"/>
              </a:rPr>
              <a:t>CSF biomarkers add </a:t>
            </a:r>
            <a:r>
              <a:rPr sz="1100" spc="-15" dirty="0">
                <a:latin typeface="Arial"/>
                <a:cs typeface="Arial"/>
              </a:rPr>
              <a:t>value, </a:t>
            </a:r>
            <a:r>
              <a:rPr sz="1100" spc="-5" dirty="0">
                <a:latin typeface="Arial"/>
                <a:cs typeface="Arial"/>
              </a:rPr>
              <a:t>not quite as </a:t>
            </a:r>
            <a:r>
              <a:rPr sz="1100" spc="-10" dirty="0">
                <a:latin typeface="Arial"/>
                <a:cs typeface="Arial"/>
              </a:rPr>
              <a:t>much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40" dirty="0">
                <a:latin typeface="Arial"/>
                <a:cs typeface="Arial"/>
              </a:rPr>
              <a:t>PET.  </a:t>
            </a:r>
            <a:r>
              <a:rPr sz="1100" spc="-15" dirty="0">
                <a:latin typeface="Arial"/>
                <a:cs typeface="Arial"/>
              </a:rPr>
              <a:t>Volumetric </a:t>
            </a:r>
            <a:r>
              <a:rPr sz="1100" spc="-5" dirty="0">
                <a:latin typeface="Arial"/>
                <a:cs typeface="Arial"/>
              </a:rPr>
              <a:t>predictors </a:t>
            </a:r>
            <a:r>
              <a:rPr sz="1100" spc="-10" dirty="0">
                <a:latin typeface="Arial"/>
                <a:cs typeface="Arial"/>
              </a:rPr>
              <a:t>add </a:t>
            </a:r>
            <a:r>
              <a:rPr sz="1100" spc="-5" dirty="0">
                <a:latin typeface="Arial"/>
                <a:cs typeface="Arial"/>
              </a:rPr>
              <a:t>minimal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2506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Other </a:t>
            </a:r>
            <a:r>
              <a:rPr spc="10" dirty="0"/>
              <a:t>activities:</a:t>
            </a:r>
            <a:r>
              <a:rPr spc="95" dirty="0"/>
              <a:t> </a:t>
            </a:r>
            <a:r>
              <a:rPr spc="10" dirty="0"/>
              <a:t>Collaborations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264729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626590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581" y="1970494"/>
            <a:ext cx="61874" cy="61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581" y="2122322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581" y="2425979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3365" marR="165735">
              <a:lnSpc>
                <a:spcPct val="102600"/>
              </a:lnSpc>
              <a:spcBef>
                <a:spcPts val="55"/>
              </a:spcBef>
            </a:pPr>
            <a:r>
              <a:rPr spc="-5" dirty="0"/>
              <a:t>Joint work with </a:t>
            </a:r>
            <a:r>
              <a:rPr spc="-30" dirty="0"/>
              <a:t>Takeshi </a:t>
            </a:r>
            <a:r>
              <a:rPr spc="-10" dirty="0"/>
              <a:t>Iwatsubo and Japan-ADNI, </a:t>
            </a:r>
            <a:r>
              <a:rPr spc="-5" dirty="0"/>
              <a:t>comparison  with ADNI: to appear in </a:t>
            </a:r>
            <a:r>
              <a:rPr i="1" spc="-10" dirty="0">
                <a:latin typeface="Arial"/>
                <a:cs typeface="Arial"/>
              </a:rPr>
              <a:t>Alzheimer’s and Dementia</a:t>
            </a:r>
            <a:r>
              <a:rPr spc="-10" dirty="0"/>
              <a:t>.</a:t>
            </a:r>
          </a:p>
          <a:p>
            <a:pPr marL="253365" marR="215900">
              <a:lnSpc>
                <a:spcPts val="1200"/>
              </a:lnSpc>
              <a:spcBef>
                <a:spcPts val="315"/>
              </a:spcBef>
            </a:pPr>
            <a:r>
              <a:rPr spc="-10" dirty="0"/>
              <a:t>Collaboration </a:t>
            </a:r>
            <a:r>
              <a:rPr spc="-5" dirty="0"/>
              <a:t>with </a:t>
            </a:r>
            <a:r>
              <a:rPr spc="-10" dirty="0"/>
              <a:t>John </a:t>
            </a:r>
            <a:r>
              <a:rPr spc="-5" dirty="0"/>
              <a:t>Morris </a:t>
            </a:r>
            <a:r>
              <a:rPr spc="-10" dirty="0"/>
              <a:t>and DIAN </a:t>
            </a:r>
            <a:r>
              <a:rPr spc="-5" dirty="0"/>
              <a:t>team: comparison of  </a:t>
            </a:r>
            <a:r>
              <a:rPr spc="-10" dirty="0"/>
              <a:t>DIAN </a:t>
            </a:r>
            <a:r>
              <a:rPr spc="-5" dirty="0"/>
              <a:t>disease onset </a:t>
            </a:r>
            <a:r>
              <a:rPr spc="-10" dirty="0"/>
              <a:t>and progression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ADNI.</a:t>
            </a:r>
          </a:p>
          <a:p>
            <a:pPr marL="530225">
              <a:lnSpc>
                <a:spcPts val="1200"/>
              </a:lnSpc>
              <a:spcBef>
                <a:spcPts val="150"/>
              </a:spcBef>
            </a:pPr>
            <a:r>
              <a:rPr sz="1000" spc="-5" dirty="0"/>
              <a:t>Selection of ADNI </a:t>
            </a:r>
            <a:r>
              <a:rPr sz="1000" dirty="0"/>
              <a:t>participants </a:t>
            </a:r>
            <a:r>
              <a:rPr sz="1000" spc="-15" dirty="0"/>
              <a:t>for </a:t>
            </a:r>
            <a:r>
              <a:rPr sz="1000" spc="-5" dirty="0"/>
              <a:t>comparison</a:t>
            </a:r>
            <a:r>
              <a:rPr sz="1000" spc="5" dirty="0"/>
              <a:t> </a:t>
            </a:r>
            <a:r>
              <a:rPr sz="1000" spc="-5" dirty="0"/>
              <a:t>study</a:t>
            </a:r>
            <a:endParaRPr sz="1000"/>
          </a:p>
          <a:p>
            <a:pPr marL="530225" marR="5080">
              <a:lnSpc>
                <a:spcPts val="1200"/>
              </a:lnSpc>
              <a:spcBef>
                <a:spcPts val="40"/>
              </a:spcBef>
            </a:pPr>
            <a:r>
              <a:rPr sz="1000" spc="-5" dirty="0"/>
              <a:t>Alignment of time scales to allow comparison despite 30+ </a:t>
            </a:r>
            <a:r>
              <a:rPr sz="1000" spc="-10" dirty="0"/>
              <a:t>year </a:t>
            </a:r>
            <a:r>
              <a:rPr sz="1000" spc="-5" dirty="0"/>
              <a:t>age  </a:t>
            </a:r>
            <a:r>
              <a:rPr sz="1000" spc="-10" dirty="0"/>
              <a:t>difference.</a:t>
            </a:r>
            <a:endParaRPr sz="1000"/>
          </a:p>
          <a:p>
            <a:pPr marL="530225">
              <a:lnSpc>
                <a:spcPts val="1150"/>
              </a:lnSpc>
            </a:pPr>
            <a:r>
              <a:rPr sz="1000" spc="-5" dirty="0"/>
              <a:t>More from John Morris a little</a:t>
            </a:r>
            <a:r>
              <a:rPr sz="1000" spc="-10" dirty="0"/>
              <a:t> later.</a:t>
            </a:r>
            <a:endParaRPr sz="1000"/>
          </a:p>
        </p:txBody>
      </p:sp>
      <p:sp>
        <p:nvSpPr>
          <p:cNvPr id="10" name="object 1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3185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Other </a:t>
            </a:r>
            <a:r>
              <a:rPr spc="10" dirty="0"/>
              <a:t>activities: </a:t>
            </a:r>
            <a:r>
              <a:rPr spc="-25" dirty="0"/>
              <a:t>ATRI </a:t>
            </a:r>
            <a:r>
              <a:rPr spc="10" dirty="0"/>
              <a:t>biostatistics</a:t>
            </a:r>
            <a:r>
              <a:rPr spc="125" dirty="0"/>
              <a:t> </a:t>
            </a:r>
            <a:r>
              <a:rPr spc="15" dirty="0"/>
              <a:t>team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262545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581" y="1454607"/>
            <a:ext cx="61874" cy="61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801533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2355723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1165554"/>
            <a:ext cx="3975735" cy="13100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89560" marR="34290" indent="-277495">
              <a:lnSpc>
                <a:spcPct val="106400"/>
              </a:lnSpc>
              <a:spcBef>
                <a:spcPts val="200"/>
              </a:spcBef>
            </a:pPr>
            <a:r>
              <a:rPr sz="1100" spc="-5" dirty="0">
                <a:latin typeface="Arial"/>
                <a:cs typeface="Arial"/>
              </a:rPr>
              <a:t>Submitted </a:t>
            </a:r>
            <a:r>
              <a:rPr sz="1100" spc="-10" dirty="0">
                <a:latin typeface="Arial"/>
                <a:cs typeface="Arial"/>
              </a:rPr>
              <a:t>ADNI3 </a:t>
            </a:r>
            <a:r>
              <a:rPr sz="1100" spc="-5" dirty="0">
                <a:latin typeface="Arial"/>
                <a:cs typeface="Arial"/>
              </a:rPr>
              <a:t>predictions to the </a:t>
            </a:r>
            <a:r>
              <a:rPr sz="1100" spc="-10" dirty="0">
                <a:latin typeface="Arial"/>
                <a:cs typeface="Arial"/>
              </a:rPr>
              <a:t>tadpole.grand-challenge.org  </a:t>
            </a:r>
            <a:r>
              <a:rPr sz="1000" spc="-5" dirty="0">
                <a:latin typeface="Arial"/>
                <a:cs typeface="Arial"/>
              </a:rPr>
              <a:t>Manuscript in preparation – joint </a:t>
            </a:r>
            <a:r>
              <a:rPr sz="1000" spc="-10" dirty="0">
                <a:latin typeface="Arial"/>
                <a:cs typeface="Arial"/>
              </a:rPr>
              <a:t>mixed effect </a:t>
            </a:r>
            <a:r>
              <a:rPr sz="1000" spc="-5" dirty="0">
                <a:latin typeface="Arial"/>
                <a:cs typeface="Arial"/>
              </a:rPr>
              <a:t>models + random  </a:t>
            </a:r>
            <a:r>
              <a:rPr sz="1000" spc="-10" dirty="0">
                <a:latin typeface="Arial"/>
                <a:cs typeface="Arial"/>
              </a:rPr>
              <a:t>forests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sz="1100" spc="-5" dirty="0">
                <a:latin typeface="Arial"/>
                <a:cs typeface="Arial"/>
              </a:rPr>
              <a:t>Submitted to </a:t>
            </a:r>
            <a:r>
              <a:rPr sz="1100" i="1" spc="-10" dirty="0">
                <a:latin typeface="Arial"/>
                <a:cs typeface="Arial"/>
              </a:rPr>
              <a:t>Alzheimer’s and </a:t>
            </a:r>
            <a:r>
              <a:rPr sz="1100" i="1" spc="-5" dirty="0">
                <a:latin typeface="Arial"/>
                <a:cs typeface="Arial"/>
              </a:rPr>
              <a:t>Dementia: </a:t>
            </a:r>
            <a:r>
              <a:rPr sz="1100" i="1" spc="-10" dirty="0">
                <a:latin typeface="Arial"/>
                <a:cs typeface="Arial"/>
              </a:rPr>
              <a:t>Diagnosis, </a:t>
            </a:r>
            <a:r>
              <a:rPr sz="1100" i="1" spc="-5" dirty="0">
                <a:latin typeface="Arial"/>
                <a:cs typeface="Arial"/>
              </a:rPr>
              <a:t>Assessment  </a:t>
            </a:r>
            <a:r>
              <a:rPr sz="1100" i="1" spc="-10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Disease Monitoring </a:t>
            </a:r>
            <a:r>
              <a:rPr sz="1100" spc="-5" dirty="0">
                <a:latin typeface="Arial"/>
                <a:cs typeface="Arial"/>
              </a:rPr>
              <a:t>pi4cs.org/qt-pad-challenge modeling  challenge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Risk </a:t>
            </a:r>
            <a:r>
              <a:rPr sz="1100" spc="-10" dirty="0">
                <a:latin typeface="Arial"/>
                <a:cs typeface="Arial"/>
              </a:rPr>
              <a:t>Based </a:t>
            </a:r>
            <a:r>
              <a:rPr sz="1100" spc="-5" dirty="0">
                <a:latin typeface="Arial"/>
                <a:cs typeface="Arial"/>
              </a:rPr>
              <a:t>Monitoring tool </a:t>
            </a:r>
            <a:r>
              <a:rPr sz="1100" spc="-15" dirty="0">
                <a:latin typeface="Arial"/>
                <a:cs typeface="Arial"/>
              </a:rPr>
              <a:t>development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313865"/>
            <a:ext cx="967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00007A"/>
                </a:solidFill>
                <a:latin typeface="Arial"/>
                <a:cs typeface="Arial"/>
              </a:rPr>
              <a:t>Disclosures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557" y="1724266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934298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1398547"/>
            <a:ext cx="424815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1235075" indent="-277495">
              <a:lnSpc>
                <a:spcPct val="125299"/>
              </a:lnSpc>
              <a:spcBef>
                <a:spcPts val="100"/>
              </a:spcBef>
            </a:pPr>
            <a:r>
              <a:rPr sz="1100" spc="-15" dirty="0">
                <a:latin typeface="Arial"/>
                <a:cs typeface="Arial"/>
              </a:rPr>
              <a:t>Work </a:t>
            </a:r>
            <a:r>
              <a:rPr sz="1100" spc="-5" dirty="0">
                <a:latin typeface="Arial"/>
                <a:cs typeface="Arial"/>
              </a:rPr>
              <a:t>presented here </a:t>
            </a:r>
            <a:r>
              <a:rPr sz="1100" spc="-15" dirty="0">
                <a:latin typeface="Arial"/>
                <a:cs typeface="Arial"/>
              </a:rPr>
              <a:t>was </a:t>
            </a:r>
            <a:r>
              <a:rPr sz="1100" spc="-5" dirty="0">
                <a:latin typeface="Arial"/>
                <a:cs typeface="Arial"/>
              </a:rPr>
              <a:t>funded in </a:t>
            </a:r>
            <a:r>
              <a:rPr sz="1100" spc="5" dirty="0">
                <a:latin typeface="Arial"/>
                <a:cs typeface="Arial"/>
              </a:rPr>
              <a:t>part </a:t>
            </a:r>
            <a:r>
              <a:rPr sz="1100" spc="-15" dirty="0">
                <a:latin typeface="Arial"/>
                <a:cs typeface="Arial"/>
              </a:rPr>
              <a:t>by:  </a:t>
            </a:r>
            <a:r>
              <a:rPr sz="1100" spc="-10" dirty="0">
                <a:latin typeface="Arial"/>
                <a:cs typeface="Arial"/>
              </a:rPr>
              <a:t>U19AG024904 (Weiner) </a:t>
            </a:r>
            <a:r>
              <a:rPr sz="1100" spc="-5" dirty="0">
                <a:latin typeface="Arial"/>
                <a:cs typeface="Arial"/>
              </a:rPr>
              <a:t>- </a:t>
            </a:r>
            <a:r>
              <a:rPr sz="1100" spc="-10" dirty="0">
                <a:latin typeface="Arial"/>
                <a:cs typeface="Arial"/>
              </a:rPr>
              <a:t>ADNI </a:t>
            </a:r>
            <a:r>
              <a:rPr sz="1100" spc="-5" dirty="0">
                <a:latin typeface="Arial"/>
                <a:cs typeface="Arial"/>
              </a:rPr>
              <a:t>parent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grant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P30AG010129 </a:t>
            </a:r>
            <a:r>
              <a:rPr sz="1100" spc="-5" dirty="0">
                <a:latin typeface="Arial"/>
                <a:cs typeface="Arial"/>
              </a:rPr>
              <a:t>(DeCarli) - </a:t>
            </a:r>
            <a:r>
              <a:rPr sz="1100" spc="-10" dirty="0">
                <a:latin typeface="Arial"/>
                <a:cs typeface="Arial"/>
              </a:rPr>
              <a:t>UC Davis Alzheimer’s </a:t>
            </a:r>
            <a:r>
              <a:rPr sz="1100" spc="-5" dirty="0">
                <a:latin typeface="Arial"/>
                <a:cs typeface="Arial"/>
              </a:rPr>
              <a:t>Disease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Center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3588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ADNI3 </a:t>
            </a:r>
            <a:r>
              <a:rPr spc="15" dirty="0"/>
              <a:t>updates </a:t>
            </a:r>
            <a:r>
              <a:rPr spc="10" dirty="0"/>
              <a:t>to Biostatistics </a:t>
            </a:r>
            <a:r>
              <a:rPr spc="15" dirty="0"/>
              <a:t>Core</a:t>
            </a:r>
            <a:r>
              <a:rPr spc="-10" dirty="0"/>
              <a:t> </a:t>
            </a:r>
            <a:r>
              <a:rPr spc="10" dirty="0"/>
              <a:t>website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979752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2189784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2399817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2609850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844" y="1009509"/>
            <a:ext cx="4327525" cy="17202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Core interacts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15" dirty="0">
                <a:latin typeface="Arial"/>
                <a:cs typeface="Arial"/>
              </a:rPr>
              <a:t>many </a:t>
            </a:r>
            <a:r>
              <a:rPr sz="1100" spc="-5" dirty="0">
                <a:latin typeface="Arial"/>
                <a:cs typeface="Arial"/>
              </a:rPr>
              <a:t>biostatisticians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other </a:t>
            </a:r>
            <a:r>
              <a:rPr sz="1100" spc="-10" dirty="0">
                <a:latin typeface="Arial"/>
                <a:cs typeface="Arial"/>
              </a:rPr>
              <a:t>quantitative  </a:t>
            </a:r>
            <a:r>
              <a:rPr sz="1100" spc="-5" dirty="0">
                <a:latin typeface="Arial"/>
                <a:cs typeface="Arial"/>
              </a:rPr>
              <a:t>researchers from </a:t>
            </a:r>
            <a:r>
              <a:rPr sz="1100" spc="-10" dirty="0">
                <a:latin typeface="Arial"/>
                <a:cs typeface="Arial"/>
              </a:rPr>
              <a:t>academia and </a:t>
            </a:r>
            <a:r>
              <a:rPr sz="1100" spc="-5" dirty="0">
                <a:latin typeface="Arial"/>
                <a:cs typeface="Arial"/>
              </a:rPr>
              <a:t>industry </a:t>
            </a:r>
            <a:r>
              <a:rPr sz="1100" spc="-10" dirty="0">
                <a:latin typeface="Arial"/>
                <a:cs typeface="Arial"/>
              </a:rPr>
              <a:t>who </a:t>
            </a:r>
            <a:r>
              <a:rPr sz="1100" spc="-5" dirty="0">
                <a:latin typeface="Arial"/>
                <a:cs typeface="Arial"/>
              </a:rPr>
              <a:t>are interested in using  </a:t>
            </a:r>
            <a:r>
              <a:rPr sz="1100" spc="-10" dirty="0">
                <a:latin typeface="Arial"/>
                <a:cs typeface="Arial"/>
              </a:rPr>
              <a:t>ADNI </a:t>
            </a:r>
            <a:r>
              <a:rPr sz="1100" spc="-5" dirty="0">
                <a:latin typeface="Arial"/>
                <a:cs typeface="Arial"/>
              </a:rPr>
              <a:t>data. </a:t>
            </a: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5" dirty="0">
                <a:latin typeface="Arial"/>
                <a:cs typeface="Arial"/>
              </a:rPr>
              <a:t>developed </a:t>
            </a:r>
            <a:r>
              <a:rPr sz="1100" spc="-5" dirty="0">
                <a:latin typeface="Arial"/>
                <a:cs typeface="Arial"/>
              </a:rPr>
              <a:t>updates to our </a:t>
            </a:r>
            <a:r>
              <a:rPr sz="1100" dirty="0">
                <a:latin typeface="Arial"/>
                <a:cs typeface="Arial"/>
              </a:rPr>
              <a:t>portion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website  </a:t>
            </a:r>
            <a:r>
              <a:rPr sz="1100" spc="-5" dirty="0">
                <a:latin typeface="Arial"/>
                <a:cs typeface="Arial"/>
              </a:rPr>
              <a:t>to help </a:t>
            </a:r>
            <a:r>
              <a:rPr sz="1100" spc="-10" dirty="0">
                <a:latin typeface="Arial"/>
                <a:cs typeface="Arial"/>
              </a:rPr>
              <a:t>investigators navigate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database, cope </a:t>
            </a:r>
            <a:r>
              <a:rPr sz="1100" spc="-5" dirty="0">
                <a:latin typeface="Arial"/>
                <a:cs typeface="Arial"/>
              </a:rPr>
              <a:t>with changes in data  acquisition,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work with data </a:t>
            </a:r>
            <a:r>
              <a:rPr sz="1100" spc="-10" dirty="0">
                <a:latin typeface="Arial"/>
                <a:cs typeface="Arial"/>
              </a:rPr>
              <a:t>files. </a:t>
            </a:r>
            <a:r>
              <a:rPr sz="1100" spc="-5" dirty="0">
                <a:latin typeface="Arial"/>
                <a:cs typeface="Arial"/>
              </a:rPr>
              <a:t>Sections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 marL="289560" marR="1423670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Frequently used ADNI </a:t>
            </a:r>
            <a:r>
              <a:rPr sz="1100" spc="-5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tables,  </a:t>
            </a:r>
            <a:r>
              <a:rPr sz="1100" spc="-10" dirty="0">
                <a:latin typeface="Arial"/>
                <a:cs typeface="Arial"/>
              </a:rPr>
              <a:t>Common </a:t>
            </a:r>
            <a:r>
              <a:rPr sz="1100" spc="-5" dirty="0">
                <a:latin typeface="Arial"/>
                <a:cs typeface="Arial"/>
              </a:rPr>
              <a:t>issues working with </a:t>
            </a:r>
            <a:r>
              <a:rPr sz="1100" spc="-10" dirty="0">
                <a:latin typeface="Arial"/>
                <a:cs typeface="Arial"/>
              </a:rPr>
              <a:t>ADNI </a:t>
            </a:r>
            <a:r>
              <a:rPr sz="1100" spc="-15" dirty="0">
                <a:latin typeface="Arial"/>
                <a:cs typeface="Arial"/>
              </a:rPr>
              <a:t>tables,  </a:t>
            </a:r>
            <a:r>
              <a:rPr sz="1100" spc="-5" dirty="0">
                <a:latin typeface="Arial"/>
                <a:cs typeface="Arial"/>
              </a:rPr>
              <a:t>Installing </a:t>
            </a:r>
            <a:r>
              <a:rPr sz="1100" spc="-10" dirty="0">
                <a:latin typeface="Arial"/>
                <a:cs typeface="Arial"/>
              </a:rPr>
              <a:t>ADNIMERGE packages,  </a:t>
            </a:r>
            <a:r>
              <a:rPr sz="1100" spc="-5" dirty="0">
                <a:latin typeface="Arial"/>
                <a:cs typeface="Arial"/>
              </a:rPr>
              <a:t>Biostatistics </a:t>
            </a:r>
            <a:r>
              <a:rPr sz="1100" spc="-10" dirty="0">
                <a:latin typeface="Arial"/>
                <a:cs typeface="Arial"/>
              </a:rPr>
              <a:t>Core </a:t>
            </a:r>
            <a:r>
              <a:rPr sz="1100" spc="-15" dirty="0">
                <a:latin typeface="Arial"/>
                <a:cs typeface="Arial"/>
              </a:rPr>
              <a:t>news.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2503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Contributors </a:t>
            </a:r>
            <a:r>
              <a:rPr spc="15" dirty="0"/>
              <a:t>and</a:t>
            </a:r>
            <a:r>
              <a:rPr spc="25" dirty="0"/>
              <a:t> </a:t>
            </a:r>
            <a:r>
              <a:rPr spc="10" dirty="0"/>
              <a:t>Collaborators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501927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711960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226613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1176208"/>
            <a:ext cx="4201160" cy="121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1047115" indent="-277495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Thank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to our </a:t>
            </a:r>
            <a:r>
              <a:rPr sz="1100" spc="-15" dirty="0">
                <a:latin typeface="Arial"/>
                <a:cs typeface="Arial"/>
              </a:rPr>
              <a:t>many </a:t>
            </a:r>
            <a:r>
              <a:rPr sz="1100" spc="-5" dirty="0">
                <a:latin typeface="Arial"/>
                <a:cs typeface="Arial"/>
              </a:rPr>
              <a:t>students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collaborators!  Jingxuan </a:t>
            </a:r>
            <a:r>
              <a:rPr sz="1100" spc="-40" dirty="0">
                <a:latin typeface="Arial"/>
                <a:cs typeface="Arial"/>
              </a:rPr>
              <a:t>Yang, </a:t>
            </a:r>
            <a:r>
              <a:rPr sz="1100" spc="-10" dirty="0">
                <a:latin typeface="Arial"/>
                <a:cs typeface="Arial"/>
              </a:rPr>
              <a:t>graduate </a:t>
            </a:r>
            <a:r>
              <a:rPr sz="1100" spc="-5" dirty="0">
                <a:latin typeface="Arial"/>
                <a:cs typeface="Arial"/>
              </a:rPr>
              <a:t>student,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Biostatistics.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Mike </a:t>
            </a:r>
            <a:r>
              <a:rPr sz="1100" spc="-10" dirty="0">
                <a:latin typeface="Arial"/>
                <a:cs typeface="Arial"/>
              </a:rPr>
              <a:t>Donohue, PhD </a:t>
            </a:r>
            <a:r>
              <a:rPr sz="1100" spc="-5" dirty="0">
                <a:latin typeface="Arial"/>
                <a:cs typeface="Arial"/>
              </a:rPr>
              <a:t>(USC); Danielle </a:t>
            </a:r>
            <a:r>
              <a:rPr sz="1100" spc="-25" dirty="0">
                <a:latin typeface="Arial"/>
                <a:cs typeface="Arial"/>
              </a:rPr>
              <a:t>Harvey, </a:t>
            </a:r>
            <a:r>
              <a:rPr sz="1100" spc="-30" dirty="0">
                <a:latin typeface="Arial"/>
                <a:cs typeface="Arial"/>
              </a:rPr>
              <a:t>PhD, </a:t>
            </a:r>
            <a:r>
              <a:rPr sz="1100" spc="-10" dirty="0">
                <a:latin typeface="Arial"/>
                <a:cs typeface="Arial"/>
              </a:rPr>
              <a:t>Naomi </a:t>
            </a:r>
            <a:r>
              <a:rPr sz="1100" spc="-15" dirty="0">
                <a:latin typeface="Arial"/>
                <a:cs typeface="Arial"/>
              </a:rPr>
              <a:t>Saito,  MS,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30" dirty="0">
                <a:latin typeface="Arial"/>
                <a:cs typeface="Arial"/>
              </a:rPr>
              <a:t>Yueju </a:t>
            </a:r>
            <a:r>
              <a:rPr sz="1100" spc="-5" dirty="0">
                <a:latin typeface="Arial"/>
                <a:cs typeface="Arial"/>
              </a:rPr>
              <a:t>Li, </a:t>
            </a:r>
            <a:r>
              <a:rPr sz="1100" spc="-10" dirty="0">
                <a:latin typeface="Arial"/>
                <a:cs typeface="Arial"/>
              </a:rPr>
              <a:t>MS (UC Davis):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ADNI </a:t>
            </a:r>
            <a:r>
              <a:rPr sz="1100" spc="-5" dirty="0">
                <a:latin typeface="Arial"/>
                <a:cs typeface="Arial"/>
              </a:rPr>
              <a:t>Biostatistics </a:t>
            </a:r>
            <a:r>
              <a:rPr sz="1100" spc="-10" dirty="0">
                <a:latin typeface="Arial"/>
                <a:cs typeface="Arial"/>
              </a:rPr>
              <a:t>Core  team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5" dirty="0">
                <a:latin typeface="Arial"/>
                <a:cs typeface="Arial"/>
              </a:rPr>
              <a:t>Mike Weiner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all the </a:t>
            </a:r>
            <a:r>
              <a:rPr sz="1100" spc="-10" dirty="0">
                <a:latin typeface="Arial"/>
                <a:cs typeface="Arial"/>
              </a:rPr>
              <a:t>ADNI investigators and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participants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13865"/>
            <a:ext cx="2137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00007A"/>
                </a:solidFill>
                <a:latin typeface="Arial"/>
                <a:cs typeface="Arial"/>
              </a:rPr>
              <a:t>More </a:t>
            </a:r>
            <a:r>
              <a:rPr sz="1400" spc="10" dirty="0">
                <a:solidFill>
                  <a:srgbClr val="00007A"/>
                </a:solidFill>
                <a:latin typeface="Arial"/>
                <a:cs typeface="Arial"/>
              </a:rPr>
              <a:t>adventures to</a:t>
            </a:r>
            <a:r>
              <a:rPr sz="1400" spc="-35" dirty="0">
                <a:solidFill>
                  <a:srgbClr val="00007A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007A"/>
                </a:solidFill>
                <a:latin typeface="Arial"/>
                <a:cs typeface="Arial"/>
              </a:rPr>
              <a:t>come!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755961"/>
            <a:ext cx="13188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solidFill>
                  <a:srgbClr val="000000"/>
                </a:solidFill>
              </a:rPr>
              <a:t>Thank</a:t>
            </a:r>
            <a:r>
              <a:rPr sz="2050" spc="-65" dirty="0">
                <a:solidFill>
                  <a:srgbClr val="000000"/>
                </a:solidFill>
              </a:rPr>
              <a:t> </a:t>
            </a:r>
            <a:r>
              <a:rPr sz="2050" spc="-5" dirty="0">
                <a:solidFill>
                  <a:srgbClr val="000000"/>
                </a:solidFill>
              </a:rPr>
              <a:t>you!</a:t>
            </a:r>
            <a:endParaRPr sz="2050"/>
          </a:p>
        </p:txBody>
      </p:sp>
      <p:sp>
        <p:nvSpPr>
          <p:cNvPr id="4" name="object 4"/>
          <p:cNvSpPr txBox="1"/>
          <p:nvPr/>
        </p:nvSpPr>
        <p:spPr>
          <a:xfrm>
            <a:off x="2676243" y="755961"/>
            <a:ext cx="13531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latin typeface="Arial"/>
                <a:cs typeface="Arial"/>
              </a:rPr>
              <a:t>Questions?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544" y="1174877"/>
            <a:ext cx="1691995" cy="179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1969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Biostatistics </a:t>
            </a:r>
            <a:r>
              <a:rPr spc="15" dirty="0"/>
              <a:t>Core</a:t>
            </a:r>
            <a:r>
              <a:rPr spc="-30" dirty="0"/>
              <a:t> </a:t>
            </a:r>
            <a:r>
              <a:rPr spc="15" dirty="0"/>
              <a:t>goals: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299489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68159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2063699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2445804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557" y="2827909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845475"/>
            <a:ext cx="4356735" cy="21024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8290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Integrate </a:t>
            </a:r>
            <a:r>
              <a:rPr sz="1100" spc="-5" dirty="0">
                <a:latin typeface="Arial"/>
                <a:cs typeface="Arial"/>
              </a:rPr>
              <a:t>data from all Cores to study implications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clinical </a:t>
            </a:r>
            <a:r>
              <a:rPr sz="1100" dirty="0">
                <a:latin typeface="Arial"/>
                <a:cs typeface="Arial"/>
              </a:rPr>
              <a:t>trial  </a:t>
            </a:r>
            <a:r>
              <a:rPr sz="1100" spc="-5" dirty="0">
                <a:latin typeface="Arial"/>
                <a:cs typeface="Arial"/>
              </a:rPr>
              <a:t>design: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Compare </a:t>
            </a:r>
            <a:r>
              <a:rPr sz="1100" spc="-5" dirty="0">
                <a:latin typeface="Arial"/>
                <a:cs typeface="Arial"/>
              </a:rPr>
              <a:t>candidate </a:t>
            </a:r>
            <a:r>
              <a:rPr sz="1100" spc="-10" dirty="0">
                <a:latin typeface="Arial"/>
                <a:cs typeface="Arial"/>
              </a:rPr>
              <a:t>biomarkers and </a:t>
            </a:r>
            <a:r>
              <a:rPr sz="1100" spc="-5" dirty="0">
                <a:latin typeface="Arial"/>
                <a:cs typeface="Arial"/>
              </a:rPr>
              <a:t>clinical </a:t>
            </a:r>
            <a:r>
              <a:rPr sz="1100" spc="-10" dirty="0">
                <a:latin typeface="Arial"/>
                <a:cs typeface="Arial"/>
              </a:rPr>
              <a:t>measures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potential  at baseline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inclusion/ </a:t>
            </a:r>
            <a:r>
              <a:rPr sz="1100" spc="-10" dirty="0">
                <a:latin typeface="Arial"/>
                <a:cs typeface="Arial"/>
              </a:rPr>
              <a:t>exclusion, </a:t>
            </a:r>
            <a:r>
              <a:rPr sz="1100" spc="-5" dirty="0">
                <a:latin typeface="Arial"/>
                <a:cs typeface="Arial"/>
              </a:rPr>
              <a:t>stratification,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adjustment.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Compare </a:t>
            </a:r>
            <a:r>
              <a:rPr sz="1100" spc="-5" dirty="0">
                <a:latin typeface="Arial"/>
                <a:cs typeface="Arial"/>
              </a:rPr>
              <a:t>candidate </a:t>
            </a:r>
            <a:r>
              <a:rPr sz="1100" spc="-10" dirty="0">
                <a:latin typeface="Arial"/>
                <a:cs typeface="Arial"/>
              </a:rPr>
              <a:t>biomarkers and </a:t>
            </a:r>
            <a:r>
              <a:rPr sz="1100" spc="-5" dirty="0">
                <a:latin typeface="Arial"/>
                <a:cs typeface="Arial"/>
              </a:rPr>
              <a:t>clinical </a:t>
            </a:r>
            <a:r>
              <a:rPr sz="1100" spc="-10" dirty="0">
                <a:latin typeface="Arial"/>
                <a:cs typeface="Arial"/>
              </a:rPr>
              <a:t>measures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potential  as </a:t>
            </a:r>
            <a:r>
              <a:rPr sz="1100" spc="-10" dirty="0">
                <a:latin typeface="Arial"/>
                <a:cs typeface="Arial"/>
              </a:rPr>
              <a:t>outcome measures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in clinical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trials.</a:t>
            </a:r>
            <a:endParaRPr sz="1100">
              <a:latin typeface="Arial"/>
              <a:cs typeface="Arial"/>
            </a:endParaRPr>
          </a:p>
          <a:p>
            <a:pPr marL="289560" marR="240029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Assess relationship of changes </a:t>
            </a:r>
            <a:r>
              <a:rPr sz="1100" spc="-10" dirty="0">
                <a:latin typeface="Arial"/>
                <a:cs typeface="Arial"/>
              </a:rPr>
              <a:t>among biomarkers and </a:t>
            </a:r>
            <a:r>
              <a:rPr sz="1100" spc="-5" dirty="0">
                <a:latin typeface="Arial"/>
                <a:cs typeface="Arial"/>
              </a:rPr>
              <a:t>clinical  </a:t>
            </a:r>
            <a:r>
              <a:rPr sz="1100" spc="-10" dirty="0">
                <a:latin typeface="Arial"/>
                <a:cs typeface="Arial"/>
              </a:rPr>
              <a:t>measures.</a:t>
            </a:r>
            <a:endParaRPr sz="1100">
              <a:latin typeface="Arial"/>
              <a:cs typeface="Arial"/>
            </a:endParaRPr>
          </a:p>
          <a:p>
            <a:pPr marL="289560" marR="165735">
              <a:lnSpc>
                <a:spcPct val="102699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Characterize sequence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changes, </a:t>
            </a:r>
            <a:r>
              <a:rPr sz="1100" spc="-5" dirty="0">
                <a:latin typeface="Arial"/>
                <a:cs typeface="Arial"/>
              </a:rPr>
              <a:t>especially in preclinical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early</a:t>
            </a:r>
            <a:r>
              <a:rPr sz="1100" spc="-10" dirty="0">
                <a:latin typeface="Arial"/>
                <a:cs typeface="Arial"/>
              </a:rPr>
              <a:t> stages.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Identify </a:t>
            </a:r>
            <a:r>
              <a:rPr sz="1100" dirty="0">
                <a:latin typeface="Arial"/>
                <a:cs typeface="Arial"/>
              </a:rPr>
              <a:t>important </a:t>
            </a:r>
            <a:r>
              <a:rPr sz="1100" spc="-10" dirty="0">
                <a:latin typeface="Arial"/>
                <a:cs typeface="Arial"/>
              </a:rPr>
              <a:t>subgroups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MCI.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3131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What’s </a:t>
            </a:r>
            <a:r>
              <a:rPr spc="10" dirty="0"/>
              <a:t>new </a:t>
            </a:r>
            <a:r>
              <a:rPr spc="15" dirty="0"/>
              <a:t>from the </a:t>
            </a:r>
            <a:r>
              <a:rPr spc="10" dirty="0"/>
              <a:t>Biostatistics</a:t>
            </a:r>
            <a:r>
              <a:rPr spc="-5" dirty="0"/>
              <a:t> </a:t>
            </a:r>
            <a:r>
              <a:rPr spc="15" dirty="0"/>
              <a:t>Core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391094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77319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98323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219326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1319185"/>
            <a:ext cx="3829685" cy="9944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9906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ADNI3 </a:t>
            </a:r>
            <a:r>
              <a:rPr sz="1100" spc="-5" dirty="0">
                <a:latin typeface="Arial"/>
                <a:cs typeface="Arial"/>
              </a:rPr>
              <a:t>is still mostly cross-sectional data, so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can’t look at  prognosis</a:t>
            </a:r>
            <a:r>
              <a:rPr sz="1100" spc="-10" dirty="0">
                <a:latin typeface="Arial"/>
                <a:cs typeface="Arial"/>
              </a:rPr>
              <a:t> yet.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Looking at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measures: </a:t>
            </a:r>
            <a:r>
              <a:rPr sz="1100" spc="-10" dirty="0">
                <a:latin typeface="Arial"/>
                <a:cs typeface="Arial"/>
              </a:rPr>
              <a:t>e.g. </a:t>
            </a:r>
            <a:r>
              <a:rPr sz="1100" spc="-5" dirty="0">
                <a:latin typeface="Arial"/>
                <a:cs typeface="Arial"/>
              </a:rPr>
              <a:t>Financial Capacity Instrument.  Multiple </a:t>
            </a:r>
            <a:r>
              <a:rPr sz="1100" spc="-10" dirty="0">
                <a:latin typeface="Arial"/>
                <a:cs typeface="Arial"/>
              </a:rPr>
              <a:t>amyloid </a:t>
            </a:r>
            <a:r>
              <a:rPr sz="1100" spc="-5" dirty="0">
                <a:latin typeface="Arial"/>
                <a:cs typeface="Arial"/>
              </a:rPr>
              <a:t>measures: </a:t>
            </a: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10" dirty="0">
                <a:latin typeface="Arial"/>
                <a:cs typeface="Arial"/>
              </a:rPr>
              <a:t>do </a:t>
            </a:r>
            <a:r>
              <a:rPr sz="1100" spc="-15" dirty="0">
                <a:latin typeface="Arial"/>
                <a:cs typeface="Arial"/>
              </a:rPr>
              <a:t>they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compare?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Continuing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wrap up </a:t>
            </a:r>
            <a:r>
              <a:rPr sz="1100" spc="-5" dirty="0">
                <a:latin typeface="Arial"/>
                <a:cs typeface="Arial"/>
              </a:rPr>
              <a:t>analysis of earlier </a:t>
            </a:r>
            <a:r>
              <a:rPr sz="1100" spc="-10" dirty="0">
                <a:latin typeface="Arial"/>
                <a:cs typeface="Arial"/>
              </a:rPr>
              <a:t>ADNI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phases.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4208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 </a:t>
            </a:r>
            <a:r>
              <a:rPr spc="10" dirty="0"/>
              <a:t>new </a:t>
            </a:r>
            <a:r>
              <a:rPr spc="15" dirty="0"/>
              <a:t>measurement: Financial Capacity</a:t>
            </a:r>
            <a:r>
              <a:rPr spc="55" dirty="0"/>
              <a:t> </a:t>
            </a:r>
            <a:r>
              <a:rPr spc="15" dirty="0"/>
              <a:t>Instrument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334566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54459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75463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196466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557" y="217469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1008847"/>
            <a:ext cx="4118610" cy="166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Financial Capacity Instrument (FCI), </a:t>
            </a:r>
            <a:r>
              <a:rPr sz="1100" spc="-10" dirty="0">
                <a:latin typeface="Arial"/>
                <a:cs typeface="Arial"/>
              </a:rPr>
              <a:t>37 items, covering 5 </a:t>
            </a:r>
            <a:r>
              <a:rPr sz="1100" spc="-5" dirty="0">
                <a:latin typeface="Arial"/>
                <a:cs typeface="Arial"/>
              </a:rPr>
              <a:t>domains:  Mental calculation (2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items)</a:t>
            </a:r>
            <a:endParaRPr sz="1100">
              <a:latin typeface="Arial"/>
              <a:cs typeface="Arial"/>
            </a:endParaRPr>
          </a:p>
          <a:p>
            <a:pPr marL="289560" marR="1158875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Financial conceptual </a:t>
            </a:r>
            <a:r>
              <a:rPr sz="1100" spc="-10" dirty="0">
                <a:latin typeface="Arial"/>
                <a:cs typeface="Arial"/>
              </a:rPr>
              <a:t>knowledge </a:t>
            </a:r>
            <a:r>
              <a:rPr sz="1100" spc="-5" dirty="0">
                <a:latin typeface="Arial"/>
                <a:cs typeface="Arial"/>
              </a:rPr>
              <a:t>(4 items)  Single </a:t>
            </a:r>
            <a:r>
              <a:rPr sz="1100" spc="-10" dirty="0">
                <a:latin typeface="Arial"/>
                <a:cs typeface="Arial"/>
              </a:rPr>
              <a:t>checkbook/ </a:t>
            </a:r>
            <a:r>
              <a:rPr sz="1100" spc="-5" dirty="0">
                <a:latin typeface="Arial"/>
                <a:cs typeface="Arial"/>
              </a:rPr>
              <a:t>register task (10 items)  Multiple </a:t>
            </a:r>
            <a:r>
              <a:rPr sz="1100" spc="-10" dirty="0">
                <a:latin typeface="Arial"/>
                <a:cs typeface="Arial"/>
              </a:rPr>
              <a:t>checkbook/ </a:t>
            </a:r>
            <a:r>
              <a:rPr sz="1100" spc="-5" dirty="0">
                <a:latin typeface="Arial"/>
                <a:cs typeface="Arial"/>
              </a:rPr>
              <a:t>register task (14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items)  </a:t>
            </a:r>
            <a:r>
              <a:rPr sz="1100" spc="-10" dirty="0">
                <a:latin typeface="Arial"/>
                <a:cs typeface="Arial"/>
              </a:rPr>
              <a:t>Bank </a:t>
            </a:r>
            <a:r>
              <a:rPr sz="1100" spc="-5" dirty="0">
                <a:latin typeface="Arial"/>
                <a:cs typeface="Arial"/>
              </a:rPr>
              <a:t>statement task (7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items)</a:t>
            </a:r>
            <a:endParaRPr sz="1100">
              <a:latin typeface="Arial"/>
              <a:cs typeface="Arial"/>
            </a:endParaRPr>
          </a:p>
          <a:p>
            <a:pPr marL="12700" marR="456565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taken a </a:t>
            </a:r>
            <a:r>
              <a:rPr sz="1100" spc="-5" dirty="0">
                <a:latin typeface="Arial"/>
                <a:cs typeface="Arial"/>
              </a:rPr>
              <a:t>preliminary look at the FCI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the first </a:t>
            </a:r>
            <a:r>
              <a:rPr sz="1100" spc="-10" dirty="0">
                <a:latin typeface="Arial"/>
                <a:cs typeface="Arial"/>
              </a:rPr>
              <a:t>384  </a:t>
            </a:r>
            <a:r>
              <a:rPr sz="1100" spc="-5" dirty="0">
                <a:latin typeface="Arial"/>
                <a:cs typeface="Arial"/>
              </a:rPr>
              <a:t>participants (245 </a:t>
            </a:r>
            <a:r>
              <a:rPr sz="1100" spc="-10" dirty="0">
                <a:latin typeface="Arial"/>
                <a:cs typeface="Arial"/>
              </a:rPr>
              <a:t>CN, 114 </a:t>
            </a:r>
            <a:r>
              <a:rPr sz="1100" spc="-5" dirty="0">
                <a:latin typeface="Arial"/>
                <a:cs typeface="Arial"/>
              </a:rPr>
              <a:t>MCI, </a:t>
            </a:r>
            <a:r>
              <a:rPr sz="1100" spc="-10" dirty="0">
                <a:latin typeface="Arial"/>
                <a:cs typeface="Arial"/>
              </a:rPr>
              <a:t>25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3473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FCI </a:t>
            </a:r>
            <a:r>
              <a:rPr spc="10" dirty="0"/>
              <a:t>results: </a:t>
            </a:r>
            <a:r>
              <a:rPr spc="-20" dirty="0"/>
              <a:t>Total </a:t>
            </a:r>
            <a:r>
              <a:rPr spc="15" dirty="0"/>
              <a:t>score </a:t>
            </a:r>
            <a:r>
              <a:rPr dirty="0"/>
              <a:t>by </a:t>
            </a:r>
            <a:r>
              <a:rPr spc="15" dirty="0"/>
              <a:t>diagnosis</a:t>
            </a:r>
            <a:r>
              <a:rPr spc="95" dirty="0"/>
              <a:t> </a:t>
            </a:r>
            <a:r>
              <a:rPr spc="10" dirty="0"/>
              <a:t>group</a:t>
            </a:r>
          </a:p>
        </p:txBody>
      </p:sp>
      <p:sp>
        <p:nvSpPr>
          <p:cNvPr id="4" name="object 4"/>
          <p:cNvSpPr/>
          <p:nvPr/>
        </p:nvSpPr>
        <p:spPr>
          <a:xfrm>
            <a:off x="244038" y="798681"/>
            <a:ext cx="3428576" cy="1993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2916376"/>
            <a:ext cx="424688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Shows expected </a:t>
            </a:r>
            <a:r>
              <a:rPr sz="1100" spc="-5" dirty="0">
                <a:latin typeface="Arial"/>
                <a:cs typeface="Arial"/>
              </a:rPr>
              <a:t>pattern with </a:t>
            </a:r>
            <a:r>
              <a:rPr sz="1100" spc="-10" dirty="0">
                <a:latin typeface="Arial"/>
                <a:cs typeface="Arial"/>
              </a:rPr>
              <a:t>AD much </a:t>
            </a:r>
            <a:r>
              <a:rPr sz="1100" spc="-15" dirty="0">
                <a:latin typeface="Arial"/>
                <a:cs typeface="Arial"/>
              </a:rPr>
              <a:t>worse. </a:t>
            </a:r>
            <a:r>
              <a:rPr sz="1100" spc="-10" dirty="0">
                <a:latin typeface="Arial"/>
                <a:cs typeface="Arial"/>
              </a:rPr>
              <a:t>MCI </a:t>
            </a:r>
            <a:r>
              <a:rPr sz="1100" spc="-5" dirty="0">
                <a:latin typeface="Arial"/>
                <a:cs typeface="Arial"/>
              </a:rPr>
              <a:t>appears closer to  </a:t>
            </a:r>
            <a:r>
              <a:rPr sz="1100" spc="-20" dirty="0">
                <a:latin typeface="Arial"/>
                <a:cs typeface="Arial"/>
              </a:rPr>
              <a:t>NC.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549275"/>
          </a:xfrm>
          <a:custGeom>
            <a:avLst/>
            <a:gdLst/>
            <a:ahLst/>
            <a:cxnLst/>
            <a:rect l="l" t="t" r="r" b="b"/>
            <a:pathLst>
              <a:path w="4608195" h="549275">
                <a:moveTo>
                  <a:pt x="0" y="549236"/>
                </a:moveTo>
                <a:lnTo>
                  <a:pt x="4608004" y="549236"/>
                </a:lnTo>
                <a:lnTo>
                  <a:pt x="4608004" y="0"/>
                </a:lnTo>
                <a:lnTo>
                  <a:pt x="0" y="0"/>
                </a:lnTo>
                <a:lnTo>
                  <a:pt x="0" y="549236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4086225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15" dirty="0"/>
              <a:t>Are </a:t>
            </a:r>
            <a:r>
              <a:rPr spc="20" dirty="0"/>
              <a:t>MCI </a:t>
            </a:r>
            <a:r>
              <a:rPr spc="15" dirty="0"/>
              <a:t>closer </a:t>
            </a:r>
            <a:r>
              <a:rPr spc="10" dirty="0"/>
              <a:t>to </a:t>
            </a:r>
            <a:r>
              <a:rPr spc="20" dirty="0"/>
              <a:t>AD </a:t>
            </a:r>
            <a:r>
              <a:rPr spc="15" dirty="0"/>
              <a:t>than </a:t>
            </a:r>
            <a:r>
              <a:rPr spc="10" dirty="0"/>
              <a:t>to </a:t>
            </a:r>
            <a:r>
              <a:rPr spc="20" dirty="0"/>
              <a:t>NC </a:t>
            </a:r>
            <a:r>
              <a:rPr spc="10" dirty="0"/>
              <a:t>in </a:t>
            </a:r>
            <a:r>
              <a:rPr spc="20" dirty="0"/>
              <a:t>some</a:t>
            </a:r>
            <a:r>
              <a:rPr spc="-95" dirty="0"/>
              <a:t> </a:t>
            </a:r>
            <a:r>
              <a:rPr spc="15" dirty="0"/>
              <a:t>domains  than</a:t>
            </a:r>
            <a:r>
              <a:rPr dirty="0"/>
              <a:t> </a:t>
            </a:r>
            <a:r>
              <a:rPr spc="15" dirty="0"/>
              <a:t>others?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1222653"/>
            <a:ext cx="39382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did </a:t>
            </a:r>
            <a:r>
              <a:rPr sz="1100" spc="-30" dirty="0">
                <a:latin typeface="Arial"/>
                <a:cs typeface="Arial"/>
              </a:rPr>
              <a:t>ANOVA, </a:t>
            </a:r>
            <a:r>
              <a:rPr sz="1100" spc="-5" dirty="0">
                <a:latin typeface="Arial"/>
                <a:cs typeface="Arial"/>
              </a:rPr>
              <a:t>then scaled all distances from </a:t>
            </a:r>
            <a:r>
              <a:rPr sz="1100" spc="-10" dirty="0">
                <a:latin typeface="Arial"/>
                <a:cs typeface="Arial"/>
              </a:rPr>
              <a:t>NC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AD </a:t>
            </a:r>
            <a:r>
              <a:rPr sz="1100" spc="-5" dirty="0">
                <a:latin typeface="Arial"/>
                <a:cs typeface="Arial"/>
              </a:rPr>
              <a:t>as 1.0.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017" y="1482966"/>
          <a:ext cx="3001645" cy="104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Domain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NC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MCI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MCI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Mental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calc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0.75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Financial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knowledge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0.29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0.71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Single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checkbook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0.28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0.72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checkbook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0.75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78105">
                        <a:lnSpc>
                          <a:spcPts val="126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Statement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0.31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0.69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5844" y="2569818"/>
            <a:ext cx="40817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Overall, MCI </a:t>
            </a:r>
            <a:r>
              <a:rPr sz="1100" spc="-5" dirty="0">
                <a:latin typeface="Arial"/>
                <a:cs typeface="Arial"/>
              </a:rPr>
              <a:t>scores are about </a:t>
            </a:r>
            <a:r>
              <a:rPr sz="1100" spc="-10" dirty="0">
                <a:latin typeface="Arial"/>
                <a:cs typeface="Arial"/>
              </a:rPr>
              <a:t>25-30%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25" dirty="0">
                <a:latin typeface="Arial"/>
                <a:cs typeface="Arial"/>
              </a:rPr>
              <a:t>way </a:t>
            </a:r>
            <a:r>
              <a:rPr sz="1100" spc="-5" dirty="0">
                <a:latin typeface="Arial"/>
                <a:cs typeface="Arial"/>
              </a:rPr>
              <a:t>to the </a:t>
            </a:r>
            <a:r>
              <a:rPr sz="1100" spc="-10" dirty="0">
                <a:latin typeface="Arial"/>
                <a:cs typeface="Arial"/>
              </a:rPr>
              <a:t>AD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group.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2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2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2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3865"/>
            <a:ext cx="3052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Timed performance on </a:t>
            </a:r>
            <a:r>
              <a:rPr spc="10" dirty="0"/>
              <a:t>financial</a:t>
            </a:r>
            <a:r>
              <a:rPr spc="-40" dirty="0"/>
              <a:t> </a:t>
            </a:r>
            <a:r>
              <a:rPr spc="15" dirty="0"/>
              <a:t>tasks</a:t>
            </a:r>
          </a:p>
        </p:txBody>
      </p:sp>
      <p:sp>
        <p:nvSpPr>
          <p:cNvPr id="4" name="object 4"/>
          <p:cNvSpPr/>
          <p:nvPr/>
        </p:nvSpPr>
        <p:spPr>
          <a:xfrm>
            <a:off x="209655" y="720455"/>
            <a:ext cx="3466671" cy="2027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2916871"/>
            <a:ext cx="43307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MCI </a:t>
            </a:r>
            <a:r>
              <a:rPr sz="1100" spc="-5" dirty="0">
                <a:latin typeface="Arial"/>
                <a:cs typeface="Arial"/>
              </a:rPr>
              <a:t>about </a:t>
            </a:r>
            <a:r>
              <a:rPr sz="1100" spc="-10" dirty="0">
                <a:latin typeface="Arial"/>
                <a:cs typeface="Arial"/>
              </a:rPr>
              <a:t>56%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25" dirty="0">
                <a:latin typeface="Arial"/>
                <a:cs typeface="Arial"/>
              </a:rPr>
              <a:t>way </a:t>
            </a:r>
            <a:r>
              <a:rPr sz="1100" spc="-15" dirty="0">
                <a:latin typeface="Arial"/>
                <a:cs typeface="Arial"/>
              </a:rPr>
              <a:t>toward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AD group on time. </a:t>
            </a:r>
            <a:r>
              <a:rPr sz="1100" spc="-15" dirty="0">
                <a:latin typeface="Arial"/>
                <a:cs typeface="Arial"/>
              </a:rPr>
              <a:t>They </a:t>
            </a:r>
            <a:r>
              <a:rPr sz="1100" spc="-5" dirty="0">
                <a:latin typeface="Arial"/>
                <a:cs typeface="Arial"/>
              </a:rPr>
              <a:t>can still  </a:t>
            </a:r>
            <a:r>
              <a:rPr sz="1100" spc="-10" dirty="0">
                <a:latin typeface="Arial"/>
                <a:cs typeface="Arial"/>
              </a:rPr>
              <a:t>do some </a:t>
            </a:r>
            <a:r>
              <a:rPr sz="1100" spc="-5" dirty="0">
                <a:latin typeface="Arial"/>
                <a:cs typeface="Arial"/>
              </a:rPr>
              <a:t>tasks </a:t>
            </a:r>
            <a:r>
              <a:rPr sz="1100" spc="-15" dirty="0">
                <a:latin typeface="Arial"/>
                <a:cs typeface="Arial"/>
              </a:rPr>
              <a:t>but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slower.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300"/>
            <a:ext cx="4608195" cy="549275"/>
          </a:xfrm>
          <a:custGeom>
            <a:avLst/>
            <a:gdLst/>
            <a:ahLst/>
            <a:cxnLst/>
            <a:rect l="l" t="t" r="r" b="b"/>
            <a:pathLst>
              <a:path w="4608195" h="549275">
                <a:moveTo>
                  <a:pt x="0" y="549236"/>
                </a:moveTo>
                <a:lnTo>
                  <a:pt x="4608004" y="549236"/>
                </a:lnTo>
                <a:lnTo>
                  <a:pt x="4608004" y="0"/>
                </a:lnTo>
                <a:lnTo>
                  <a:pt x="0" y="0"/>
                </a:lnTo>
                <a:lnTo>
                  <a:pt x="0" y="549236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15" dirty="0"/>
              <a:t>Ranking </a:t>
            </a:r>
            <a:r>
              <a:rPr spc="10" dirty="0"/>
              <a:t>of </a:t>
            </a:r>
            <a:r>
              <a:rPr spc="15" dirty="0"/>
              <a:t>performance across domains: </a:t>
            </a:r>
            <a:r>
              <a:rPr spc="10" dirty="0"/>
              <a:t>Mallows  </a:t>
            </a:r>
            <a:r>
              <a:rPr spc="15"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269557" y="1672983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205510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2437206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1218970"/>
            <a:ext cx="426021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335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first look at whether individuals vary in which domains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more  problems.</a:t>
            </a:r>
            <a:endParaRPr sz="1100">
              <a:latin typeface="Arial"/>
              <a:cs typeface="Arial"/>
            </a:endParaRPr>
          </a:p>
          <a:p>
            <a:pPr marL="289560" marR="34163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converted each domain </a:t>
            </a:r>
            <a:r>
              <a:rPr sz="1100" spc="-5" dirty="0">
                <a:latin typeface="Arial"/>
                <a:cs typeface="Arial"/>
              </a:rPr>
              <a:t>score 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percent of </a:t>
            </a:r>
            <a:r>
              <a:rPr sz="1100" spc="-10" dirty="0">
                <a:latin typeface="Arial"/>
                <a:cs typeface="Arial"/>
              </a:rPr>
              <a:t>maximum  possible.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15" dirty="0">
                <a:latin typeface="Arial"/>
                <a:cs typeface="Arial"/>
              </a:rPr>
              <a:t>ranked </a:t>
            </a:r>
            <a:r>
              <a:rPr sz="1100" spc="-5" dirty="0">
                <a:latin typeface="Arial"/>
                <a:cs typeface="Arial"/>
              </a:rPr>
              <a:t>the percent scores within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individual from best to  </a:t>
            </a:r>
            <a:r>
              <a:rPr sz="1100" spc="-10" dirty="0">
                <a:latin typeface="Arial"/>
                <a:cs typeface="Arial"/>
              </a:rPr>
              <a:t>worst </a:t>
            </a:r>
            <a:r>
              <a:rPr sz="1100" spc="-5" dirty="0">
                <a:latin typeface="Arial"/>
                <a:cs typeface="Arial"/>
              </a:rPr>
              <a:t>(ties scored as </a:t>
            </a:r>
            <a:r>
              <a:rPr sz="1100" spc="-10" dirty="0">
                <a:latin typeface="Arial"/>
                <a:cs typeface="Arial"/>
              </a:rPr>
              <a:t>mean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possible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ranks.)</a:t>
            </a:r>
            <a:endParaRPr sz="1100">
              <a:latin typeface="Arial"/>
              <a:cs typeface="Arial"/>
            </a:endParaRPr>
          </a:p>
          <a:p>
            <a:pPr marL="289560" marR="288290">
              <a:lnSpc>
                <a:spcPct val="102600"/>
              </a:lnSpc>
              <a:spcBef>
                <a:spcPts val="295"/>
              </a:spcBef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fitted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simple </a:t>
            </a:r>
            <a:r>
              <a:rPr sz="1100" spc="-10" dirty="0">
                <a:latin typeface="Arial"/>
                <a:cs typeface="Arial"/>
              </a:rPr>
              <a:t>Mallows model </a:t>
            </a:r>
            <a:r>
              <a:rPr sz="1100" spc="-5" dirty="0">
                <a:latin typeface="Arial"/>
                <a:cs typeface="Arial"/>
              </a:rPr>
              <a:t>to estimate most </a:t>
            </a:r>
            <a:r>
              <a:rPr sz="1100" spc="-10" dirty="0">
                <a:latin typeface="Arial"/>
                <a:cs typeface="Arial"/>
              </a:rPr>
              <a:t>common  ranking and </a:t>
            </a: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10" dirty="0">
                <a:latin typeface="Arial"/>
                <a:cs typeface="Arial"/>
              </a:rPr>
              <a:t>commonly variations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occurred.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B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ADNI Biostatistics</a:t>
            </a:r>
            <a:r>
              <a:rPr spc="-20" dirty="0"/>
              <a:t> </a:t>
            </a:r>
            <a:r>
              <a:rPr spc="-5" dirty="0"/>
              <a:t>Core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54835" y="3331252"/>
            <a:ext cx="129857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Biostatistics Core </a:t>
            </a:r>
            <a:r>
              <a:rPr sz="600" spc="-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for </a:t>
            </a:r>
            <a:r>
              <a:rPr sz="600" spc="-5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WW-ADNI, 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 July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1392</Words>
  <Application>Microsoft Office PowerPoint</Application>
  <PresentationFormat>Custom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Biostatistics Core goals:</vt:lpstr>
      <vt:lpstr>What’s new from the Biostatistics Core</vt:lpstr>
      <vt:lpstr>A new measurement: Financial Capacity Instrument</vt:lpstr>
      <vt:lpstr>FCI results: Total score by diagnosis group</vt:lpstr>
      <vt:lpstr>Are MCI closer to AD than to NC in some domains  than others?</vt:lpstr>
      <vt:lpstr>Timed performance on financial tasks</vt:lpstr>
      <vt:lpstr>Ranking of performance across domains: Mallows  model</vt:lpstr>
      <vt:lpstr>Percent of maximum score by domain</vt:lpstr>
      <vt:lpstr>Basic Mallows model results for FCI (very preliminary!)</vt:lpstr>
      <vt:lpstr>Amyloid measures: AlzBio3, Roche, Florbetapir</vt:lpstr>
      <vt:lpstr>Data analysis:</vt:lpstr>
      <vt:lpstr>Clinical diagnosis group differences (cross-sectional)</vt:lpstr>
      <vt:lpstr>PowerPoint Presentation</vt:lpstr>
      <vt:lpstr>CSF - PET imaging relationship (cross-sectional)</vt:lpstr>
      <vt:lpstr>Other activities: finishing analyses of ADNI2 data</vt:lpstr>
      <vt:lpstr>Other activities: Collaborations</vt:lpstr>
      <vt:lpstr>Other activities: ATRI biostatistics team</vt:lpstr>
      <vt:lpstr>ADNI3 updates to Biostatistics Core website</vt:lpstr>
      <vt:lpstr>Contributors and Collaborators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Looks at ADNI3 and Analysis Update</dc:title>
  <dc:creator>Laurel Beckett, Danielle Harvey, and Naomi Saito, UC Davis  Michael Donohue, USC</dc:creator>
  <cp:lastModifiedBy>user</cp:lastModifiedBy>
  <cp:revision>1</cp:revision>
  <dcterms:created xsi:type="dcterms:W3CDTF">2018-07-20T13:59:21Z</dcterms:created>
  <dcterms:modified xsi:type="dcterms:W3CDTF">2018-07-20T14:01:31Z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2018-07-20T00:00:00Z</vt:filetime>
  </property>
</Properties>
</file>