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7" r:id="rId3"/>
    <p:sldId id="308" r:id="rId4"/>
    <p:sldId id="309" r:id="rId5"/>
    <p:sldId id="310" r:id="rId6"/>
    <p:sldId id="311" r:id="rId7"/>
    <p:sldId id="312" r:id="rId8"/>
    <p:sldId id="289" r:id="rId9"/>
    <p:sldId id="293" r:id="rId10"/>
    <p:sldId id="292" r:id="rId11"/>
    <p:sldId id="286" r:id="rId12"/>
    <p:sldId id="279" r:id="rId13"/>
    <p:sldId id="318" r:id="rId14"/>
    <p:sldId id="319" r:id="rId15"/>
    <p:sldId id="30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E48925-F316-D048-82CB-2CBD20FD7BBA}">
          <p14:sldIdLst>
            <p14:sldId id="256"/>
            <p14:sldId id="307"/>
            <p14:sldId id="308"/>
            <p14:sldId id="309"/>
            <p14:sldId id="310"/>
            <p14:sldId id="311"/>
            <p14:sldId id="312"/>
            <p14:sldId id="289"/>
            <p14:sldId id="293"/>
            <p14:sldId id="292"/>
            <p14:sldId id="286"/>
            <p14:sldId id="279"/>
            <p14:sldId id="318"/>
            <p14:sldId id="319"/>
            <p14:sldId id="306"/>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11"/>
    <p:restoredTop sz="76789"/>
  </p:normalViewPr>
  <p:slideViewPr>
    <p:cSldViewPr>
      <p:cViewPr>
        <p:scale>
          <a:sx n="95" d="100"/>
          <a:sy n="95" d="100"/>
        </p:scale>
        <p:origin x="-948"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B540038-9601-7A41-8A16-AEB5098A49D5}" type="datetimeFigureOut">
              <a:rPr lang="en-US" smtClean="0"/>
              <a:t>7/19/2018</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9DA6DAD-ADAB-9D4F-A375-EA9CF42745E0}" type="slidenum">
              <a:rPr lang="en-US" smtClean="0"/>
              <a:t>‹#›</a:t>
            </a:fld>
            <a:endParaRPr lang="en-US"/>
          </a:p>
        </p:txBody>
      </p:sp>
    </p:spTree>
    <p:extLst>
      <p:ext uri="{BB962C8B-B14F-4D97-AF65-F5344CB8AC3E}">
        <p14:creationId xmlns:p14="http://schemas.microsoft.com/office/powerpoint/2010/main" val="196505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3003F5FF-5A33-4090-A8AE-9D180585768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xmlns="" id="{FFB995FB-841B-4C90-ADB5-700DD8FEDAC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Arial" panose="020B0604020202020204" pitchFamily="34" charset="0"/>
              </a:rPr>
              <a:t>Scenario 2.5</a:t>
            </a:r>
          </a:p>
        </p:txBody>
      </p:sp>
      <p:sp>
        <p:nvSpPr>
          <p:cNvPr id="17412" name="Date Placeholder 1">
            <a:extLst>
              <a:ext uri="{FF2B5EF4-FFF2-40B4-BE49-F238E27FC236}">
                <a16:creationId xmlns:a16="http://schemas.microsoft.com/office/drawing/2014/main" xmlns="" id="{919B0F5B-6490-4792-9C62-AB5252F482BD}"/>
              </a:ext>
            </a:extLst>
          </p:cNvPr>
          <p:cNvSpPr>
            <a:spLocks noGrp="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C014A996-9919-4DEA-ACCD-2051F8B53169}" type="datetime1">
              <a:rPr lang="en-US" altLang="en-US">
                <a:solidFill>
                  <a:srgbClr val="000000"/>
                </a:solidFill>
              </a:rPr>
              <a:pPr/>
              <a:t>7/19/2018</a:t>
            </a:fld>
            <a:endParaRPr lang="en-US" altLang="en-US">
              <a:solidFill>
                <a:srgbClr val="000000"/>
              </a:solidFill>
            </a:endParaRPr>
          </a:p>
        </p:txBody>
      </p:sp>
    </p:spTree>
    <p:extLst>
      <p:ext uri="{BB962C8B-B14F-4D97-AF65-F5344CB8AC3E}">
        <p14:creationId xmlns:p14="http://schemas.microsoft.com/office/powerpoint/2010/main" val="341063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Screen-fails are mostly non-minority participants. Reasons include not meeting inclusion criteria: logical memory, CDR and willing to undergo repeated imaging scans. Also not meeting the Exclusion criteria for Contraindications for MRI, significant systemic illness or unstable medical conditions and clinical significant abnormalities in B12 or TFTs that might interfere with the study (note: B12 may change </a:t>
            </a:r>
            <a:r>
              <a:rPr lang="en-US"/>
              <a:t>so participants can </a:t>
            </a:r>
            <a:r>
              <a:rPr lang="en-US" dirty="0"/>
              <a:t>re-screen in a few months).</a:t>
            </a:r>
          </a:p>
        </p:txBody>
      </p:sp>
      <p:sp>
        <p:nvSpPr>
          <p:cNvPr id="4" name="Slide Number Placeholder 3"/>
          <p:cNvSpPr>
            <a:spLocks noGrp="1"/>
          </p:cNvSpPr>
          <p:nvPr>
            <p:ph type="sldNum" sz="quarter" idx="10"/>
          </p:nvPr>
        </p:nvSpPr>
        <p:spPr/>
        <p:txBody>
          <a:bodyPr/>
          <a:lstStyle/>
          <a:p>
            <a:fld id="{49DA6DAD-ADAB-9D4F-A375-EA9CF42745E0}" type="slidenum">
              <a:rPr lang="en-US" smtClean="0"/>
              <a:t>9</a:t>
            </a:fld>
            <a:endParaRPr lang="en-US"/>
          </a:p>
        </p:txBody>
      </p:sp>
    </p:spTree>
    <p:extLst>
      <p:ext uri="{BB962C8B-B14F-4D97-AF65-F5344CB8AC3E}">
        <p14:creationId xmlns:p14="http://schemas.microsoft.com/office/powerpoint/2010/main" val="196238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of Participants that have missing diagnosis were removed; 88 participants. Sites still working on entering data for these.</a:t>
            </a:r>
          </a:p>
        </p:txBody>
      </p:sp>
      <p:sp>
        <p:nvSpPr>
          <p:cNvPr id="4" name="Slide Number Placeholder 3"/>
          <p:cNvSpPr>
            <a:spLocks noGrp="1"/>
          </p:cNvSpPr>
          <p:nvPr>
            <p:ph type="sldNum" sz="quarter" idx="10"/>
          </p:nvPr>
        </p:nvSpPr>
        <p:spPr/>
        <p:txBody>
          <a:bodyPr/>
          <a:lstStyle/>
          <a:p>
            <a:fld id="{49DA6DAD-ADAB-9D4F-A375-EA9CF42745E0}" type="slidenum">
              <a:rPr lang="en-US" smtClean="0"/>
              <a:t>11</a:t>
            </a:fld>
            <a:endParaRPr lang="en-US"/>
          </a:p>
        </p:txBody>
      </p:sp>
    </p:spTree>
    <p:extLst>
      <p:ext uri="{BB962C8B-B14F-4D97-AF65-F5344CB8AC3E}">
        <p14:creationId xmlns:p14="http://schemas.microsoft.com/office/powerpoint/2010/main" val="28018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A6DAD-ADAB-9D4F-A375-EA9CF42745E0}" type="slidenum">
              <a:rPr lang="en-US" smtClean="0"/>
              <a:t>14</a:t>
            </a:fld>
            <a:endParaRPr lang="en-US"/>
          </a:p>
        </p:txBody>
      </p:sp>
    </p:spTree>
    <p:extLst>
      <p:ext uri="{BB962C8B-B14F-4D97-AF65-F5344CB8AC3E}">
        <p14:creationId xmlns:p14="http://schemas.microsoft.com/office/powerpoint/2010/main" val="8322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A7C2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A7C29"/>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A7C2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13871" y="177342"/>
            <a:ext cx="9281240" cy="64308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9181475" y="0"/>
            <a:ext cx="3007360" cy="6858000"/>
          </a:xfrm>
          <a:custGeom>
            <a:avLst/>
            <a:gdLst/>
            <a:ahLst/>
            <a:cxnLst/>
            <a:rect l="l" t="t" r="r" b="b"/>
            <a:pathLst>
              <a:path w="3007359" h="6858000">
                <a:moveTo>
                  <a:pt x="3007348" y="0"/>
                </a:moveTo>
                <a:lnTo>
                  <a:pt x="2043009" y="0"/>
                </a:lnTo>
                <a:lnTo>
                  <a:pt x="0" y="6857999"/>
                </a:lnTo>
                <a:lnTo>
                  <a:pt x="3007348" y="6857999"/>
                </a:lnTo>
                <a:lnTo>
                  <a:pt x="3007348" y="0"/>
                </a:lnTo>
                <a:close/>
              </a:path>
            </a:pathLst>
          </a:custGeom>
          <a:solidFill>
            <a:srgbClr val="B2D5A5">
              <a:alpha val="30198"/>
            </a:srgbClr>
          </a:solidFill>
        </p:spPr>
        <p:txBody>
          <a:bodyPr wrap="square" lIns="0" tIns="0" rIns="0" bIns="0" rtlCol="0"/>
          <a:lstStyle/>
          <a:p>
            <a:endParaRPr/>
          </a:p>
        </p:txBody>
      </p:sp>
      <p:sp>
        <p:nvSpPr>
          <p:cNvPr id="18" name="bk object 18"/>
          <p:cNvSpPr/>
          <p:nvPr/>
        </p:nvSpPr>
        <p:spPr>
          <a:xfrm>
            <a:off x="9604931" y="0"/>
            <a:ext cx="2585720" cy="6858000"/>
          </a:xfrm>
          <a:custGeom>
            <a:avLst/>
            <a:gdLst/>
            <a:ahLst/>
            <a:cxnLst/>
            <a:rect l="l" t="t" r="r" b="b"/>
            <a:pathLst>
              <a:path w="2585720" h="6858000">
                <a:moveTo>
                  <a:pt x="2585682" y="0"/>
                </a:moveTo>
                <a:lnTo>
                  <a:pt x="0" y="0"/>
                </a:lnTo>
                <a:lnTo>
                  <a:pt x="1207967" y="6857999"/>
                </a:lnTo>
                <a:lnTo>
                  <a:pt x="2585682" y="6857999"/>
                </a:lnTo>
                <a:lnTo>
                  <a:pt x="2585682" y="0"/>
                </a:lnTo>
                <a:close/>
              </a:path>
            </a:pathLst>
          </a:custGeom>
          <a:solidFill>
            <a:srgbClr val="D8EAD2">
              <a:alpha val="19999"/>
            </a:srgbClr>
          </a:solidFill>
        </p:spPr>
        <p:txBody>
          <a:bodyPr wrap="square" lIns="0" tIns="0" rIns="0" bIns="0" rtlCol="0"/>
          <a:lstStyle/>
          <a:p>
            <a:endParaRPr/>
          </a:p>
        </p:txBody>
      </p:sp>
      <p:sp>
        <p:nvSpPr>
          <p:cNvPr id="19" name="bk object 19"/>
          <p:cNvSpPr/>
          <p:nvPr/>
        </p:nvSpPr>
        <p:spPr>
          <a:xfrm>
            <a:off x="8932331" y="3048000"/>
            <a:ext cx="3260090" cy="3810000"/>
          </a:xfrm>
          <a:custGeom>
            <a:avLst/>
            <a:gdLst/>
            <a:ahLst/>
            <a:cxnLst/>
            <a:rect l="l" t="t" r="r" b="b"/>
            <a:pathLst>
              <a:path w="3260090" h="3810000">
                <a:moveTo>
                  <a:pt x="3259665" y="0"/>
                </a:moveTo>
                <a:lnTo>
                  <a:pt x="0" y="3809999"/>
                </a:lnTo>
                <a:lnTo>
                  <a:pt x="3259665" y="3809999"/>
                </a:lnTo>
                <a:lnTo>
                  <a:pt x="3259665" y="0"/>
                </a:lnTo>
                <a:close/>
              </a:path>
            </a:pathLst>
          </a:custGeom>
          <a:solidFill>
            <a:srgbClr val="90C47B">
              <a:alpha val="72158"/>
            </a:srgbClr>
          </a:solidFill>
        </p:spPr>
        <p:txBody>
          <a:bodyPr wrap="square" lIns="0" tIns="0" rIns="0" bIns="0" rtlCol="0"/>
          <a:lstStyle/>
          <a:p>
            <a:endParaRPr/>
          </a:p>
        </p:txBody>
      </p:sp>
      <p:sp>
        <p:nvSpPr>
          <p:cNvPr id="20" name="bk object 20"/>
          <p:cNvSpPr/>
          <p:nvPr/>
        </p:nvSpPr>
        <p:spPr>
          <a:xfrm>
            <a:off x="9337544" y="0"/>
            <a:ext cx="2851785" cy="6858000"/>
          </a:xfrm>
          <a:custGeom>
            <a:avLst/>
            <a:gdLst/>
            <a:ahLst/>
            <a:cxnLst/>
            <a:rect l="l" t="t" r="r" b="b"/>
            <a:pathLst>
              <a:path w="2851784" h="6858000">
                <a:moveTo>
                  <a:pt x="2851278" y="0"/>
                </a:moveTo>
                <a:lnTo>
                  <a:pt x="0" y="0"/>
                </a:lnTo>
                <a:lnTo>
                  <a:pt x="2467703" y="6857999"/>
                </a:lnTo>
                <a:lnTo>
                  <a:pt x="2851278" y="6857999"/>
                </a:lnTo>
                <a:lnTo>
                  <a:pt x="2851278" y="0"/>
                </a:lnTo>
                <a:close/>
              </a:path>
            </a:pathLst>
          </a:custGeom>
          <a:solidFill>
            <a:srgbClr val="83BD6C"/>
          </a:solidFill>
        </p:spPr>
        <p:txBody>
          <a:bodyPr wrap="square" lIns="0" tIns="0" rIns="0" bIns="0" rtlCol="0"/>
          <a:lstStyle/>
          <a:p>
            <a:endParaRPr/>
          </a:p>
        </p:txBody>
      </p:sp>
      <p:sp>
        <p:nvSpPr>
          <p:cNvPr id="21" name="bk object 21"/>
          <p:cNvSpPr/>
          <p:nvPr/>
        </p:nvSpPr>
        <p:spPr>
          <a:xfrm>
            <a:off x="10898728"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6DB353">
              <a:alpha val="70199"/>
            </a:srgbClr>
          </a:solidFill>
        </p:spPr>
        <p:txBody>
          <a:bodyPr wrap="square" lIns="0" tIns="0" rIns="0" bIns="0" rtlCol="0"/>
          <a:lstStyle/>
          <a:p>
            <a:endParaRPr/>
          </a:p>
        </p:txBody>
      </p:sp>
      <p:sp>
        <p:nvSpPr>
          <p:cNvPr id="22" name="bk object 22"/>
          <p:cNvSpPr/>
          <p:nvPr/>
        </p:nvSpPr>
        <p:spPr>
          <a:xfrm>
            <a:off x="10940365" y="0"/>
            <a:ext cx="1249045" cy="6858000"/>
          </a:xfrm>
          <a:custGeom>
            <a:avLst/>
            <a:gdLst/>
            <a:ahLst/>
            <a:cxnLst/>
            <a:rect l="l" t="t" r="r" b="b"/>
            <a:pathLst>
              <a:path w="1249045" h="6858000">
                <a:moveTo>
                  <a:pt x="1248456" y="0"/>
                </a:moveTo>
                <a:lnTo>
                  <a:pt x="0" y="0"/>
                </a:lnTo>
                <a:lnTo>
                  <a:pt x="1108014" y="6857999"/>
                </a:lnTo>
                <a:lnTo>
                  <a:pt x="1248456" y="6857999"/>
                </a:lnTo>
                <a:lnTo>
                  <a:pt x="1248456" y="0"/>
                </a:lnTo>
                <a:close/>
              </a:path>
            </a:pathLst>
          </a:custGeom>
          <a:solidFill>
            <a:srgbClr val="96C884">
              <a:alpha val="65098"/>
            </a:srgbClr>
          </a:solidFill>
        </p:spPr>
        <p:txBody>
          <a:bodyPr wrap="square" lIns="0" tIns="0" rIns="0" bIns="0" rtlCol="0"/>
          <a:lstStyle/>
          <a:p>
            <a:endParaRPr/>
          </a:p>
        </p:txBody>
      </p:sp>
      <p:sp>
        <p:nvSpPr>
          <p:cNvPr id="23" name="bk object 23"/>
          <p:cNvSpPr/>
          <p:nvPr/>
        </p:nvSpPr>
        <p:spPr>
          <a:xfrm>
            <a:off x="10371664" y="3589866"/>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A5C49A">
              <a:alpha val="79998"/>
            </a:srgbClr>
          </a:solidFill>
        </p:spPr>
        <p:txBody>
          <a:bodyPr wrap="square" lIns="0" tIns="0" rIns="0" bIns="0" rtlCol="0"/>
          <a:lstStyle/>
          <a:p>
            <a:endParaRPr/>
          </a:p>
        </p:txBody>
      </p:sp>
      <p:sp>
        <p:nvSpPr>
          <p:cNvPr id="24" name="bk object 24"/>
          <p:cNvSpPr/>
          <p:nvPr/>
        </p:nvSpPr>
        <p:spPr>
          <a:xfrm>
            <a:off x="0" y="1"/>
            <a:ext cx="842644" cy="5666740"/>
          </a:xfrm>
          <a:custGeom>
            <a:avLst/>
            <a:gdLst/>
            <a:ahLst/>
            <a:cxnLst/>
            <a:rect l="l" t="t" r="r" b="b"/>
            <a:pathLst>
              <a:path w="842644" h="5666740">
                <a:moveTo>
                  <a:pt x="842595" y="0"/>
                </a:moveTo>
                <a:lnTo>
                  <a:pt x="0" y="0"/>
                </a:lnTo>
                <a:lnTo>
                  <a:pt x="0" y="5666152"/>
                </a:lnTo>
                <a:lnTo>
                  <a:pt x="842595" y="0"/>
                </a:lnTo>
                <a:close/>
              </a:path>
            </a:pathLst>
          </a:custGeom>
          <a:solidFill>
            <a:srgbClr val="6DB353">
              <a:alpha val="850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324343" y="1649186"/>
            <a:ext cx="1868170" cy="5208905"/>
          </a:xfrm>
          <a:custGeom>
            <a:avLst/>
            <a:gdLst/>
            <a:ahLst/>
            <a:cxnLst/>
            <a:rect l="l" t="t" r="r" b="b"/>
            <a:pathLst>
              <a:path w="1868170" h="5208905">
                <a:moveTo>
                  <a:pt x="1867654" y="0"/>
                </a:moveTo>
                <a:lnTo>
                  <a:pt x="0" y="5208813"/>
                </a:lnTo>
                <a:lnTo>
                  <a:pt x="1867654" y="5208813"/>
                </a:lnTo>
                <a:lnTo>
                  <a:pt x="1867654" y="0"/>
                </a:lnTo>
                <a:close/>
              </a:path>
            </a:pathLst>
          </a:custGeom>
          <a:solidFill>
            <a:srgbClr val="B5D6A8"/>
          </a:solidFill>
        </p:spPr>
        <p:txBody>
          <a:bodyPr wrap="square" lIns="0" tIns="0" rIns="0" bIns="0" rtlCol="0"/>
          <a:lstStyle/>
          <a:p>
            <a:endParaRPr/>
          </a:p>
        </p:txBody>
      </p:sp>
      <p:sp>
        <p:nvSpPr>
          <p:cNvPr id="17" name="bk object 17"/>
          <p:cNvSpPr/>
          <p:nvPr/>
        </p:nvSpPr>
        <p:spPr>
          <a:xfrm>
            <a:off x="10458448" y="1"/>
            <a:ext cx="1623695" cy="6800850"/>
          </a:xfrm>
          <a:custGeom>
            <a:avLst/>
            <a:gdLst/>
            <a:ahLst/>
            <a:cxnLst/>
            <a:rect l="l" t="t" r="r" b="b"/>
            <a:pathLst>
              <a:path w="1623695" h="6800850">
                <a:moveTo>
                  <a:pt x="1623275" y="0"/>
                </a:moveTo>
                <a:lnTo>
                  <a:pt x="0" y="0"/>
                </a:lnTo>
                <a:lnTo>
                  <a:pt x="1405133" y="6800848"/>
                </a:lnTo>
                <a:lnTo>
                  <a:pt x="1623275" y="6800848"/>
                </a:lnTo>
                <a:lnTo>
                  <a:pt x="1623275" y="0"/>
                </a:lnTo>
                <a:close/>
              </a:path>
            </a:pathLst>
          </a:custGeom>
          <a:solidFill>
            <a:srgbClr val="96C884"/>
          </a:solidFill>
        </p:spPr>
        <p:txBody>
          <a:bodyPr wrap="square" lIns="0" tIns="0" rIns="0" bIns="0" rtlCol="0"/>
          <a:lstStyle/>
          <a:p>
            <a:endParaRPr/>
          </a:p>
        </p:txBody>
      </p:sp>
      <p:sp>
        <p:nvSpPr>
          <p:cNvPr id="18" name="bk object 18"/>
          <p:cNvSpPr/>
          <p:nvPr/>
        </p:nvSpPr>
        <p:spPr>
          <a:xfrm>
            <a:off x="10895555" y="1"/>
            <a:ext cx="1293495" cy="6800850"/>
          </a:xfrm>
          <a:custGeom>
            <a:avLst/>
            <a:gdLst/>
            <a:ahLst/>
            <a:cxnLst/>
            <a:rect l="l" t="t" r="r" b="b"/>
            <a:pathLst>
              <a:path w="1293495" h="6800850">
                <a:moveTo>
                  <a:pt x="1293267" y="0"/>
                </a:moveTo>
                <a:lnTo>
                  <a:pt x="1022243" y="0"/>
                </a:lnTo>
                <a:lnTo>
                  <a:pt x="0" y="6800848"/>
                </a:lnTo>
                <a:lnTo>
                  <a:pt x="1293267" y="6800848"/>
                </a:lnTo>
                <a:lnTo>
                  <a:pt x="1293267" y="0"/>
                </a:lnTo>
                <a:close/>
              </a:path>
            </a:pathLst>
          </a:custGeom>
          <a:solidFill>
            <a:srgbClr val="8BB47C"/>
          </a:solidFill>
        </p:spPr>
        <p:txBody>
          <a:bodyPr wrap="square" lIns="0" tIns="0" rIns="0" bIns="0" rtlCol="0"/>
          <a:lstStyle/>
          <a:p>
            <a:endParaRPr/>
          </a:p>
        </p:txBody>
      </p:sp>
      <p:sp>
        <p:nvSpPr>
          <p:cNvPr id="19" name="bk object 19"/>
          <p:cNvSpPr/>
          <p:nvPr/>
        </p:nvSpPr>
        <p:spPr>
          <a:xfrm>
            <a:off x="10892380" y="1"/>
            <a:ext cx="1290320" cy="6800850"/>
          </a:xfrm>
          <a:custGeom>
            <a:avLst/>
            <a:gdLst/>
            <a:ahLst/>
            <a:cxnLst/>
            <a:rect l="l" t="t" r="r" b="b"/>
            <a:pathLst>
              <a:path w="1290320" h="6800850">
                <a:moveTo>
                  <a:pt x="1290093" y="0"/>
                </a:moveTo>
                <a:lnTo>
                  <a:pt x="0" y="0"/>
                </a:lnTo>
                <a:lnTo>
                  <a:pt x="1145124" y="6800848"/>
                </a:lnTo>
                <a:lnTo>
                  <a:pt x="1290093" y="6800848"/>
                </a:lnTo>
                <a:lnTo>
                  <a:pt x="1290093" y="0"/>
                </a:lnTo>
                <a:close/>
              </a:path>
            </a:pathLst>
          </a:custGeom>
          <a:solidFill>
            <a:srgbClr val="B2D5A5"/>
          </a:solidFill>
        </p:spPr>
        <p:txBody>
          <a:bodyPr wrap="square" lIns="0" tIns="0" rIns="0" bIns="0" rtlCol="0"/>
          <a:lstStyle/>
          <a:p>
            <a:endParaRPr/>
          </a:p>
        </p:txBody>
      </p:sp>
      <p:sp>
        <p:nvSpPr>
          <p:cNvPr id="20" name="bk object 20"/>
          <p:cNvSpPr/>
          <p:nvPr/>
        </p:nvSpPr>
        <p:spPr>
          <a:xfrm>
            <a:off x="10809510" y="3532716"/>
            <a:ext cx="1379855" cy="3325495"/>
          </a:xfrm>
          <a:custGeom>
            <a:avLst/>
            <a:gdLst/>
            <a:ahLst/>
            <a:cxnLst/>
            <a:rect l="l" t="t" r="r" b="b"/>
            <a:pathLst>
              <a:path w="1379854" h="3325495">
                <a:moveTo>
                  <a:pt x="1379310" y="0"/>
                </a:moveTo>
                <a:lnTo>
                  <a:pt x="0" y="3325282"/>
                </a:lnTo>
                <a:lnTo>
                  <a:pt x="1379310" y="3325282"/>
                </a:lnTo>
                <a:lnTo>
                  <a:pt x="1379310" y="0"/>
                </a:lnTo>
                <a:close/>
              </a:path>
            </a:pathLst>
          </a:custGeom>
          <a:solidFill>
            <a:srgbClr val="90C47B"/>
          </a:solidFill>
        </p:spPr>
        <p:txBody>
          <a:bodyPr wrap="square" lIns="0" tIns="0" rIns="0" bIns="0" rtlCol="0"/>
          <a:lstStyle/>
          <a:p>
            <a:endParaRPr/>
          </a:p>
        </p:txBody>
      </p:sp>
      <p:sp>
        <p:nvSpPr>
          <p:cNvPr id="21" name="bk object 21"/>
          <p:cNvSpPr/>
          <p:nvPr/>
        </p:nvSpPr>
        <p:spPr>
          <a:xfrm>
            <a:off x="0" y="4013200"/>
            <a:ext cx="448945" cy="2844800"/>
          </a:xfrm>
          <a:custGeom>
            <a:avLst/>
            <a:gdLst/>
            <a:ahLst/>
            <a:cxnLst/>
            <a:rect l="l" t="t" r="r" b="b"/>
            <a:pathLst>
              <a:path w="448945" h="2844800">
                <a:moveTo>
                  <a:pt x="0" y="0"/>
                </a:moveTo>
                <a:lnTo>
                  <a:pt x="0" y="2844799"/>
                </a:lnTo>
                <a:lnTo>
                  <a:pt x="448732" y="2844799"/>
                </a:lnTo>
                <a:lnTo>
                  <a:pt x="0" y="0"/>
                </a:lnTo>
                <a:close/>
              </a:path>
            </a:pathLst>
          </a:custGeom>
          <a:solidFill>
            <a:srgbClr val="70B453"/>
          </a:solidFill>
        </p:spPr>
        <p:txBody>
          <a:bodyPr wrap="square" lIns="0" tIns="0" rIns="0" bIns="0" rtlCol="0"/>
          <a:lstStyle/>
          <a:p>
            <a:endParaRPr/>
          </a:p>
        </p:txBody>
      </p:sp>
      <p:sp>
        <p:nvSpPr>
          <p:cNvPr id="22" name="bk object 22"/>
          <p:cNvSpPr/>
          <p:nvPr/>
        </p:nvSpPr>
        <p:spPr>
          <a:xfrm>
            <a:off x="24492" y="24492"/>
            <a:ext cx="1392949" cy="100583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56073" y="846545"/>
            <a:ext cx="10679852" cy="1243330"/>
          </a:xfrm>
          <a:prstGeom prst="rect">
            <a:avLst/>
          </a:prstGeom>
        </p:spPr>
        <p:txBody>
          <a:bodyPr wrap="square" lIns="0" tIns="0" rIns="0" bIns="0">
            <a:spAutoFit/>
          </a:bodyPr>
          <a:lstStyle>
            <a:lvl1pPr>
              <a:defRPr sz="4000" b="0" i="0">
                <a:solidFill>
                  <a:srgbClr val="4A7C29"/>
                </a:solidFill>
                <a:latin typeface="Trebuchet MS"/>
                <a:cs typeface="Trebuchet MS"/>
              </a:defRPr>
            </a:lvl1pPr>
          </a:lstStyle>
          <a:p>
            <a:endParaRPr/>
          </a:p>
        </p:txBody>
      </p:sp>
      <p:sp>
        <p:nvSpPr>
          <p:cNvPr id="3" name="Holder 3"/>
          <p:cNvSpPr>
            <a:spLocks noGrp="1"/>
          </p:cNvSpPr>
          <p:nvPr>
            <p:ph type="body" idx="1"/>
          </p:nvPr>
        </p:nvSpPr>
        <p:spPr>
          <a:xfrm>
            <a:off x="668335" y="2250092"/>
            <a:ext cx="9198610" cy="31464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9598" y="5762157"/>
            <a:ext cx="4231072" cy="848360"/>
          </a:xfrm>
          <a:prstGeom prst="rect">
            <a:avLst/>
          </a:prstGeom>
        </p:spPr>
        <p:txBody>
          <a:bodyPr vert="horz" wrap="square" lIns="0" tIns="0" rIns="0" bIns="0" rtlCol="0">
            <a:spAutoFit/>
          </a:bodyPr>
          <a:lstStyle/>
          <a:p>
            <a:pPr marL="12700" algn="ctr">
              <a:lnSpc>
                <a:spcPct val="100000"/>
              </a:lnSpc>
            </a:pPr>
            <a:r>
              <a:rPr sz="2400" b="1" dirty="0">
                <a:solidFill>
                  <a:srgbClr val="977B2D"/>
                </a:solidFill>
                <a:latin typeface="Arial"/>
                <a:cs typeface="Arial"/>
              </a:rPr>
              <a:t>Ron</a:t>
            </a:r>
            <a:r>
              <a:rPr sz="2400" b="1" spc="-105" dirty="0">
                <a:solidFill>
                  <a:srgbClr val="977B2D"/>
                </a:solidFill>
                <a:latin typeface="Arial"/>
                <a:cs typeface="Arial"/>
              </a:rPr>
              <a:t> </a:t>
            </a:r>
            <a:r>
              <a:rPr sz="2400" b="1" dirty="0">
                <a:solidFill>
                  <a:srgbClr val="977B2D"/>
                </a:solidFill>
                <a:latin typeface="Arial"/>
                <a:cs typeface="Arial"/>
              </a:rPr>
              <a:t>Petersen</a:t>
            </a:r>
            <a:r>
              <a:rPr lang="en-US" sz="2400" b="1" dirty="0">
                <a:solidFill>
                  <a:srgbClr val="977B2D"/>
                </a:solidFill>
                <a:latin typeface="Arial"/>
                <a:cs typeface="Arial"/>
              </a:rPr>
              <a:t> &amp; Paul </a:t>
            </a:r>
            <a:r>
              <a:rPr lang="en-US" sz="2400" b="1" dirty="0" err="1">
                <a:solidFill>
                  <a:srgbClr val="977B2D"/>
                </a:solidFill>
                <a:latin typeface="Arial"/>
                <a:cs typeface="Arial"/>
              </a:rPr>
              <a:t>Aisen</a:t>
            </a:r>
            <a:endParaRPr sz="2400" dirty="0">
              <a:latin typeface="Arial"/>
              <a:cs typeface="Arial"/>
            </a:endParaRPr>
          </a:p>
          <a:p>
            <a:pPr marL="12700" algn="ctr">
              <a:lnSpc>
                <a:spcPct val="100000"/>
              </a:lnSpc>
              <a:spcBef>
                <a:spcPts val="920"/>
              </a:spcBef>
            </a:pPr>
            <a:r>
              <a:rPr lang="en-US" sz="2400" b="1" spc="-5" dirty="0">
                <a:solidFill>
                  <a:srgbClr val="5DA842"/>
                </a:solidFill>
                <a:latin typeface="Arial"/>
                <a:cs typeface="Arial"/>
              </a:rPr>
              <a:t>July 20</a:t>
            </a:r>
            <a:r>
              <a:rPr sz="2400" b="1" spc="-5" dirty="0">
                <a:solidFill>
                  <a:srgbClr val="5DA842"/>
                </a:solidFill>
                <a:latin typeface="Arial"/>
                <a:cs typeface="Arial"/>
              </a:rPr>
              <a:t>,</a:t>
            </a:r>
            <a:r>
              <a:rPr sz="2400" b="1" spc="-80" dirty="0">
                <a:solidFill>
                  <a:srgbClr val="5DA842"/>
                </a:solidFill>
                <a:latin typeface="Arial"/>
                <a:cs typeface="Arial"/>
              </a:rPr>
              <a:t> </a:t>
            </a:r>
            <a:r>
              <a:rPr sz="2400" b="1" spc="-5" dirty="0">
                <a:solidFill>
                  <a:srgbClr val="5DA842"/>
                </a:solidFill>
                <a:latin typeface="Arial"/>
                <a:cs typeface="Arial"/>
              </a:rPr>
              <a:t>201</a:t>
            </a:r>
            <a:r>
              <a:rPr lang="en-US" sz="2400" b="1" spc="-5" dirty="0">
                <a:solidFill>
                  <a:srgbClr val="5DA842"/>
                </a:solidFill>
                <a:latin typeface="Arial"/>
                <a:cs typeface="Arial"/>
              </a:rPr>
              <a:t>8</a:t>
            </a:r>
            <a:endParaRPr sz="2400" dirty="0">
              <a:latin typeface="Arial"/>
              <a:cs typeface="Arial"/>
            </a:endParaRPr>
          </a:p>
        </p:txBody>
      </p:sp>
      <p:sp>
        <p:nvSpPr>
          <p:cNvPr id="3" name="object 3"/>
          <p:cNvSpPr txBox="1"/>
          <p:nvPr/>
        </p:nvSpPr>
        <p:spPr>
          <a:xfrm>
            <a:off x="5266337" y="5268122"/>
            <a:ext cx="3617595" cy="487680"/>
          </a:xfrm>
          <a:prstGeom prst="rect">
            <a:avLst/>
          </a:prstGeom>
        </p:spPr>
        <p:txBody>
          <a:bodyPr vert="horz" wrap="square" lIns="0" tIns="0" rIns="0" bIns="0" rtlCol="0">
            <a:spAutoFit/>
          </a:bodyPr>
          <a:lstStyle/>
          <a:p>
            <a:pPr marL="12700" algn="ctr">
              <a:lnSpc>
                <a:spcPct val="100000"/>
              </a:lnSpc>
            </a:pPr>
            <a:r>
              <a:rPr sz="3200" b="1" spc="-5" dirty="0">
                <a:latin typeface="Arial"/>
                <a:cs typeface="Arial"/>
              </a:rPr>
              <a:t>ADNI Clinical</a:t>
            </a:r>
            <a:r>
              <a:rPr sz="3200" b="1" spc="-75" dirty="0">
                <a:latin typeface="Arial"/>
                <a:cs typeface="Arial"/>
              </a:rPr>
              <a:t> </a:t>
            </a:r>
            <a:r>
              <a:rPr sz="3200" b="1" spc="-5" dirty="0">
                <a:latin typeface="Arial"/>
                <a:cs typeface="Arial"/>
              </a:rPr>
              <a:t>Core</a:t>
            </a:r>
            <a:endParaRPr sz="3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CD2A2B6-7479-BF4A-ADF2-A366BDBFC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
            <a:ext cx="11692304" cy="6623091"/>
          </a:xfrm>
          <a:prstGeom prst="rect">
            <a:avLst/>
          </a:prstGeom>
        </p:spPr>
      </p:pic>
    </p:spTree>
    <p:extLst>
      <p:ext uri="{BB962C8B-B14F-4D97-AF65-F5344CB8AC3E}">
        <p14:creationId xmlns:p14="http://schemas.microsoft.com/office/powerpoint/2010/main" val="193752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304800"/>
            <a:ext cx="7168727" cy="615553"/>
          </a:xfrm>
          <a:prstGeom prst="rect">
            <a:avLst/>
          </a:prstGeom>
        </p:spPr>
        <p:txBody>
          <a:bodyPr vert="horz" wrap="square" lIns="0" tIns="0" rIns="0" bIns="0" rtlCol="0">
            <a:spAutoFit/>
          </a:bodyPr>
          <a:lstStyle/>
          <a:p>
            <a:pPr marL="12700" algn="ctr">
              <a:lnSpc>
                <a:spcPct val="100000"/>
              </a:lnSpc>
              <a:tabLst>
                <a:tab pos="1508760" algn="l"/>
                <a:tab pos="3350895" algn="l"/>
              </a:tabLst>
            </a:pPr>
            <a:r>
              <a:rPr spc="-5" dirty="0"/>
              <a:t>A</a:t>
            </a:r>
            <a:r>
              <a:rPr dirty="0"/>
              <a:t>DNI</a:t>
            </a:r>
            <a:r>
              <a:rPr lang="en-US" dirty="0"/>
              <a:t>3</a:t>
            </a:r>
            <a:r>
              <a:rPr dirty="0"/>
              <a:t>	</a:t>
            </a:r>
            <a:r>
              <a:rPr lang="en-US" spc="-5" dirty="0"/>
              <a:t>Overall Participants</a:t>
            </a:r>
            <a:endParaRPr dirty="0"/>
          </a:p>
        </p:txBody>
      </p:sp>
      <p:pic>
        <p:nvPicPr>
          <p:cNvPr id="4" name="Picture 3">
            <a:extLst>
              <a:ext uri="{FF2B5EF4-FFF2-40B4-BE49-F238E27FC236}">
                <a16:creationId xmlns:a16="http://schemas.microsoft.com/office/drawing/2014/main" xmlns="" id="{B98BE7CA-E568-304C-B422-408E339C2E0E}"/>
              </a:ext>
            </a:extLst>
          </p:cNvPr>
          <p:cNvPicPr>
            <a:picLocks noChangeAspect="1"/>
          </p:cNvPicPr>
          <p:nvPr/>
        </p:nvPicPr>
        <p:blipFill>
          <a:blip r:embed="rId3"/>
          <a:stretch>
            <a:fillRect/>
          </a:stretch>
        </p:blipFill>
        <p:spPr>
          <a:xfrm>
            <a:off x="2513120" y="920353"/>
            <a:ext cx="6409686" cy="5785247"/>
          </a:xfrm>
          <a:prstGeom prst="rect">
            <a:avLst/>
          </a:prstGeom>
        </p:spPr>
      </p:pic>
    </p:spTree>
    <p:extLst>
      <p:ext uri="{BB962C8B-B14F-4D97-AF65-F5344CB8AC3E}">
        <p14:creationId xmlns:p14="http://schemas.microsoft.com/office/powerpoint/2010/main" val="19146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72" y="1063800"/>
            <a:ext cx="11283527" cy="615553"/>
          </a:xfrm>
          <a:prstGeom prst="rect">
            <a:avLst/>
          </a:prstGeom>
        </p:spPr>
        <p:txBody>
          <a:bodyPr vert="horz" wrap="square" lIns="0" tIns="0" rIns="0" bIns="0" rtlCol="0">
            <a:spAutoFit/>
          </a:bodyPr>
          <a:lstStyle/>
          <a:p>
            <a:pPr marL="12700">
              <a:lnSpc>
                <a:spcPct val="100000"/>
              </a:lnSpc>
              <a:tabLst>
                <a:tab pos="1508760" algn="l"/>
                <a:tab pos="3350895" algn="l"/>
              </a:tabLst>
            </a:pPr>
            <a:r>
              <a:rPr lang="en-US" spc="-5" dirty="0"/>
              <a:t>Target for Overall Participants</a:t>
            </a:r>
            <a:endParaRPr dirty="0"/>
          </a:p>
        </p:txBody>
      </p:sp>
      <p:pic>
        <p:nvPicPr>
          <p:cNvPr id="6" name="Picture 5">
            <a:extLst>
              <a:ext uri="{FF2B5EF4-FFF2-40B4-BE49-F238E27FC236}">
                <a16:creationId xmlns:a16="http://schemas.microsoft.com/office/drawing/2014/main" xmlns="" id="{04BF5287-0AF9-0948-AE10-6F7903820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79353"/>
            <a:ext cx="7626350" cy="4491211"/>
          </a:xfrm>
          <a:prstGeom prst="rect">
            <a:avLst/>
          </a:prstGeom>
        </p:spPr>
      </p:pic>
    </p:spTree>
    <p:extLst>
      <p:ext uri="{BB962C8B-B14F-4D97-AF65-F5344CB8AC3E}">
        <p14:creationId xmlns:p14="http://schemas.microsoft.com/office/powerpoint/2010/main" val="386736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F746F-3AE7-478F-B1B4-FB25CD10460B}"/>
              </a:ext>
            </a:extLst>
          </p:cNvPr>
          <p:cNvSpPr>
            <a:spLocks noGrp="1"/>
          </p:cNvSpPr>
          <p:nvPr>
            <p:ph type="title"/>
          </p:nvPr>
        </p:nvSpPr>
        <p:spPr>
          <a:xfrm>
            <a:off x="756073" y="846545"/>
            <a:ext cx="10679852" cy="615553"/>
          </a:xfrm>
        </p:spPr>
        <p:txBody>
          <a:bodyPr/>
          <a:lstStyle/>
          <a:p>
            <a:r>
              <a:rPr lang="en-US" dirty="0"/>
              <a:t>Enrollment challenges</a:t>
            </a:r>
          </a:p>
        </p:txBody>
      </p:sp>
      <p:sp>
        <p:nvSpPr>
          <p:cNvPr id="3" name="Text Placeholder 2">
            <a:extLst>
              <a:ext uri="{FF2B5EF4-FFF2-40B4-BE49-F238E27FC236}">
                <a16:creationId xmlns:a16="http://schemas.microsoft.com/office/drawing/2014/main" xmlns="" id="{AB18124E-DEBA-458C-8657-1D8BE7A84A3A}"/>
              </a:ext>
            </a:extLst>
          </p:cNvPr>
          <p:cNvSpPr>
            <a:spLocks noGrp="1"/>
          </p:cNvSpPr>
          <p:nvPr>
            <p:ph type="body" idx="1"/>
          </p:nvPr>
        </p:nvSpPr>
        <p:spPr>
          <a:xfrm>
            <a:off x="668334" y="2250092"/>
            <a:ext cx="9847265" cy="4739759"/>
          </a:xfrm>
        </p:spPr>
        <p:txBody>
          <a:bodyPr/>
          <a:lstStyle/>
          <a:p>
            <a:r>
              <a:rPr lang="en-US" sz="2800" dirty="0"/>
              <a:t>Minority enrollment only 10%</a:t>
            </a:r>
          </a:p>
          <a:p>
            <a:r>
              <a:rPr lang="en-US" sz="2800" dirty="0"/>
              <a:t>Very slow enrollment of MCI and AD cohort</a:t>
            </a:r>
          </a:p>
          <a:p>
            <a:endParaRPr lang="en-US" sz="2800" dirty="0"/>
          </a:p>
          <a:p>
            <a:r>
              <a:rPr lang="en-US" sz="2800" dirty="0"/>
              <a:t>Plans:</a:t>
            </a:r>
          </a:p>
          <a:p>
            <a:r>
              <a:rPr lang="en-US" sz="2800" dirty="0"/>
              <a:t>	Supplemental recruitment funds to all sites</a:t>
            </a:r>
          </a:p>
          <a:p>
            <a:r>
              <a:rPr lang="en-US" sz="2800" dirty="0"/>
              <a:t>	Additional pilot site activity awards</a:t>
            </a:r>
          </a:p>
          <a:p>
            <a:r>
              <a:rPr lang="en-US" sz="2800" dirty="0"/>
              <a:t>		Focus on diversity efforts, tracking efficacy of tactics</a:t>
            </a:r>
          </a:p>
          <a:p>
            <a:r>
              <a:rPr lang="en-US" sz="2800" dirty="0"/>
              <a:t>	Central and local media outreach</a:t>
            </a:r>
          </a:p>
          <a:p>
            <a:r>
              <a:rPr lang="en-US" sz="2800" dirty="0"/>
              <a:t>	New participant transportation initiative</a:t>
            </a:r>
          </a:p>
          <a:p>
            <a:r>
              <a:rPr lang="en-US" sz="2800" dirty="0"/>
              <a:t>	</a:t>
            </a:r>
          </a:p>
        </p:txBody>
      </p:sp>
    </p:spTree>
    <p:extLst>
      <p:ext uri="{BB962C8B-B14F-4D97-AF65-F5344CB8AC3E}">
        <p14:creationId xmlns:p14="http://schemas.microsoft.com/office/powerpoint/2010/main" val="146266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661C8F-8332-4C37-BB63-45CDF9C5B637}"/>
              </a:ext>
            </a:extLst>
          </p:cNvPr>
          <p:cNvSpPr>
            <a:spLocks noGrp="1"/>
          </p:cNvSpPr>
          <p:nvPr>
            <p:ph type="title"/>
          </p:nvPr>
        </p:nvSpPr>
        <p:spPr>
          <a:xfrm>
            <a:off x="2895600" y="58610"/>
            <a:ext cx="6324601" cy="615553"/>
          </a:xfrm>
        </p:spPr>
        <p:txBody>
          <a:bodyPr/>
          <a:lstStyle/>
          <a:p>
            <a:r>
              <a:rPr lang="en-US" dirty="0"/>
              <a:t>Tracking ADNI3 Enrollment</a:t>
            </a:r>
          </a:p>
        </p:txBody>
      </p:sp>
      <p:pic>
        <p:nvPicPr>
          <p:cNvPr id="5" name="Picture 4">
            <a:extLst>
              <a:ext uri="{FF2B5EF4-FFF2-40B4-BE49-F238E27FC236}">
                <a16:creationId xmlns:a16="http://schemas.microsoft.com/office/drawing/2014/main" xmlns="" id="{6AD0E9CE-30C0-4DCC-B667-8B3292D8031D}"/>
              </a:ext>
            </a:extLst>
          </p:cNvPr>
          <p:cNvPicPr>
            <a:picLocks noChangeAspect="1"/>
          </p:cNvPicPr>
          <p:nvPr/>
        </p:nvPicPr>
        <p:blipFill>
          <a:blip r:embed="rId3"/>
          <a:stretch>
            <a:fillRect/>
          </a:stretch>
        </p:blipFill>
        <p:spPr>
          <a:xfrm>
            <a:off x="0" y="803983"/>
            <a:ext cx="10744200" cy="4190724"/>
          </a:xfrm>
          <a:prstGeom prst="rect">
            <a:avLst/>
          </a:prstGeom>
        </p:spPr>
      </p:pic>
      <p:pic>
        <p:nvPicPr>
          <p:cNvPr id="7" name="Picture 6">
            <a:extLst>
              <a:ext uri="{FF2B5EF4-FFF2-40B4-BE49-F238E27FC236}">
                <a16:creationId xmlns:a16="http://schemas.microsoft.com/office/drawing/2014/main" xmlns="" id="{3D5223F4-6B96-40F0-A4AF-823FD906F149}"/>
              </a:ext>
            </a:extLst>
          </p:cNvPr>
          <p:cNvPicPr>
            <a:picLocks noChangeAspect="1"/>
          </p:cNvPicPr>
          <p:nvPr/>
        </p:nvPicPr>
        <p:blipFill>
          <a:blip r:embed="rId4"/>
          <a:stretch>
            <a:fillRect/>
          </a:stretch>
        </p:blipFill>
        <p:spPr>
          <a:xfrm>
            <a:off x="2674307" y="4984039"/>
            <a:ext cx="9525000" cy="1849374"/>
          </a:xfrm>
          <a:prstGeom prst="rect">
            <a:avLst/>
          </a:prstGeom>
        </p:spPr>
      </p:pic>
      <p:pic>
        <p:nvPicPr>
          <p:cNvPr id="8" name="Picture 7">
            <a:extLst>
              <a:ext uri="{FF2B5EF4-FFF2-40B4-BE49-F238E27FC236}">
                <a16:creationId xmlns:a16="http://schemas.microsoft.com/office/drawing/2014/main" xmlns="" id="{6B9F2FCA-0B40-4FDA-8EB4-AA1C692C9B50}"/>
              </a:ext>
            </a:extLst>
          </p:cNvPr>
          <p:cNvPicPr>
            <a:picLocks noChangeAspect="1"/>
          </p:cNvPicPr>
          <p:nvPr/>
        </p:nvPicPr>
        <p:blipFill>
          <a:blip r:embed="rId5"/>
          <a:stretch>
            <a:fillRect/>
          </a:stretch>
        </p:blipFill>
        <p:spPr>
          <a:xfrm>
            <a:off x="0" y="5379377"/>
            <a:ext cx="1582470" cy="1483566"/>
          </a:xfrm>
          <a:prstGeom prst="rect">
            <a:avLst/>
          </a:prstGeom>
        </p:spPr>
      </p:pic>
      <p:pic>
        <p:nvPicPr>
          <p:cNvPr id="9" name="Picture 8">
            <a:extLst>
              <a:ext uri="{FF2B5EF4-FFF2-40B4-BE49-F238E27FC236}">
                <a16:creationId xmlns:a16="http://schemas.microsoft.com/office/drawing/2014/main" xmlns="" id="{C248C5C1-2BCF-4462-818E-C2994BE40CEF}"/>
              </a:ext>
            </a:extLst>
          </p:cNvPr>
          <p:cNvPicPr>
            <a:picLocks noChangeAspect="1"/>
          </p:cNvPicPr>
          <p:nvPr/>
        </p:nvPicPr>
        <p:blipFill>
          <a:blip r:embed="rId6"/>
          <a:stretch>
            <a:fillRect/>
          </a:stretch>
        </p:blipFill>
        <p:spPr>
          <a:xfrm>
            <a:off x="1981200" y="4724400"/>
            <a:ext cx="2215806" cy="2252736"/>
          </a:xfrm>
          <a:prstGeom prst="rect">
            <a:avLst/>
          </a:prstGeom>
        </p:spPr>
      </p:pic>
      <p:pic>
        <p:nvPicPr>
          <p:cNvPr id="10" name="Picture 9">
            <a:extLst>
              <a:ext uri="{FF2B5EF4-FFF2-40B4-BE49-F238E27FC236}">
                <a16:creationId xmlns:a16="http://schemas.microsoft.com/office/drawing/2014/main" xmlns="" id="{20976642-C125-4256-9BC2-4454E44823D0}"/>
              </a:ext>
            </a:extLst>
          </p:cNvPr>
          <p:cNvPicPr>
            <a:picLocks noChangeAspect="1"/>
          </p:cNvPicPr>
          <p:nvPr/>
        </p:nvPicPr>
        <p:blipFill>
          <a:blip r:embed="rId7"/>
          <a:stretch>
            <a:fillRect/>
          </a:stretch>
        </p:blipFill>
        <p:spPr>
          <a:xfrm>
            <a:off x="4562333" y="4941824"/>
            <a:ext cx="2290763" cy="664259"/>
          </a:xfrm>
          <a:prstGeom prst="rect">
            <a:avLst/>
          </a:prstGeom>
        </p:spPr>
      </p:pic>
    </p:spTree>
    <p:extLst>
      <p:ext uri="{BB962C8B-B14F-4D97-AF65-F5344CB8AC3E}">
        <p14:creationId xmlns:p14="http://schemas.microsoft.com/office/powerpoint/2010/main" val="313377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ED51A764-1CC0-4D82-AB0B-CAA9B2AEE85D}"/>
              </a:ext>
            </a:extLst>
          </p:cNvPr>
          <p:cNvSpPr>
            <a:spLocks noGrp="1"/>
          </p:cNvSpPr>
          <p:nvPr>
            <p:ph type="title"/>
          </p:nvPr>
        </p:nvSpPr>
        <p:spPr>
          <a:xfrm>
            <a:off x="756073" y="846545"/>
            <a:ext cx="10679852" cy="615553"/>
          </a:xfrm>
        </p:spPr>
        <p:txBody>
          <a:bodyPr/>
          <a:lstStyle/>
          <a:p>
            <a:r>
              <a:rPr lang="en-US" altLang="en-US"/>
              <a:t>ADNI3 Clinical Core</a:t>
            </a:r>
          </a:p>
        </p:txBody>
      </p:sp>
      <p:sp>
        <p:nvSpPr>
          <p:cNvPr id="24579" name="Content Placeholder 3">
            <a:extLst>
              <a:ext uri="{FF2B5EF4-FFF2-40B4-BE49-F238E27FC236}">
                <a16:creationId xmlns:a16="http://schemas.microsoft.com/office/drawing/2014/main" xmlns="" id="{50CC9BEE-3AC1-4BE9-AC8C-ABE4B220C1EE}"/>
              </a:ext>
            </a:extLst>
          </p:cNvPr>
          <p:cNvSpPr>
            <a:spLocks noGrp="1"/>
          </p:cNvSpPr>
          <p:nvPr>
            <p:ph sz="quarter" idx="1"/>
          </p:nvPr>
        </p:nvSpPr>
        <p:spPr>
          <a:xfrm>
            <a:off x="1600200" y="1524000"/>
            <a:ext cx="3886200" cy="4572000"/>
          </a:xfrm>
        </p:spPr>
        <p:txBody>
          <a:bodyPr/>
          <a:lstStyle/>
          <a:p>
            <a:pPr>
              <a:spcBef>
                <a:spcPct val="0"/>
              </a:spcBef>
            </a:pPr>
            <a:r>
              <a:rPr lang="en-US" altLang="en-US" sz="2200" u="sng"/>
              <a:t>Co-DIRECTORS</a:t>
            </a:r>
            <a:r>
              <a:rPr lang="en-US" altLang="en-US" sz="2200"/>
              <a:t>:</a:t>
            </a:r>
          </a:p>
          <a:p>
            <a:pPr>
              <a:spcBef>
                <a:spcPct val="0"/>
              </a:spcBef>
            </a:pPr>
            <a:r>
              <a:rPr lang="en-US" altLang="en-US" sz="2200"/>
              <a:t>Paul Aisen</a:t>
            </a:r>
          </a:p>
          <a:p>
            <a:pPr>
              <a:spcBef>
                <a:spcPct val="0"/>
              </a:spcBef>
            </a:pPr>
            <a:r>
              <a:rPr lang="en-US" altLang="en-US" sz="2200"/>
              <a:t>Ron Petersen </a:t>
            </a:r>
          </a:p>
          <a:p>
            <a:pPr>
              <a:spcBef>
                <a:spcPct val="0"/>
              </a:spcBef>
            </a:pPr>
            <a:r>
              <a:rPr lang="en-US" altLang="en-US" sz="2200" u="sng"/>
              <a:t>PROJECT &amp; DATA MANAGEMENT</a:t>
            </a:r>
            <a:r>
              <a:rPr lang="en-US" altLang="en-US" sz="2200"/>
              <a:t>:</a:t>
            </a:r>
          </a:p>
          <a:p>
            <a:pPr>
              <a:spcBef>
                <a:spcPct val="0"/>
              </a:spcBef>
            </a:pPr>
            <a:r>
              <a:rPr lang="en-US" altLang="en-US" sz="2200"/>
              <a:t>Devon Gessert</a:t>
            </a:r>
          </a:p>
          <a:p>
            <a:pPr>
              <a:spcBef>
                <a:spcPct val="0"/>
              </a:spcBef>
            </a:pPr>
            <a:r>
              <a:rPr lang="en-US" altLang="en-US" sz="2200"/>
              <a:t>Jennifer Salazar</a:t>
            </a:r>
          </a:p>
          <a:p>
            <a:pPr>
              <a:spcBef>
                <a:spcPct val="0"/>
              </a:spcBef>
            </a:pPr>
            <a:r>
              <a:rPr lang="en-US" altLang="en-US" sz="2200"/>
              <a:t>Yuliana Cabrera</a:t>
            </a:r>
          </a:p>
          <a:p>
            <a:pPr>
              <a:spcBef>
                <a:spcPct val="0"/>
              </a:spcBef>
            </a:pPr>
            <a:r>
              <a:rPr lang="en-US" altLang="en-US" sz="2200"/>
              <a:t>Sarah Walter</a:t>
            </a:r>
          </a:p>
          <a:p>
            <a:pPr>
              <a:spcBef>
                <a:spcPct val="0"/>
              </a:spcBef>
            </a:pPr>
            <a:r>
              <a:rPr lang="en-US" altLang="en-US" sz="2200"/>
              <a:t>Lindsey Hergesheimer </a:t>
            </a:r>
          </a:p>
          <a:p>
            <a:pPr>
              <a:spcBef>
                <a:spcPct val="0"/>
              </a:spcBef>
            </a:pPr>
            <a:r>
              <a:rPr lang="en-US" altLang="en-US" sz="2200" u="sng"/>
              <a:t>BIOSTATISTICS</a:t>
            </a:r>
            <a:r>
              <a:rPr lang="en-US" altLang="en-US" sz="2200"/>
              <a:t>:</a:t>
            </a:r>
          </a:p>
          <a:p>
            <a:pPr>
              <a:spcBef>
                <a:spcPct val="0"/>
              </a:spcBef>
            </a:pPr>
            <a:r>
              <a:rPr lang="en-US" altLang="en-US" sz="2200"/>
              <a:t>Mike Donohue</a:t>
            </a:r>
          </a:p>
          <a:p>
            <a:pPr>
              <a:spcBef>
                <a:spcPct val="0"/>
              </a:spcBef>
            </a:pPr>
            <a:r>
              <a:rPr lang="en-US" altLang="en-US" sz="2200"/>
              <a:t>Rema Raman</a:t>
            </a:r>
          </a:p>
          <a:p>
            <a:pPr>
              <a:spcBef>
                <a:spcPct val="0"/>
              </a:spcBef>
            </a:pPr>
            <a:r>
              <a:rPr lang="en-US" altLang="en-US" sz="2200"/>
              <a:t>Chung-Kai Sun </a:t>
            </a:r>
          </a:p>
          <a:p>
            <a:pPr>
              <a:spcBef>
                <a:spcPct val="0"/>
              </a:spcBef>
            </a:pPr>
            <a:endParaRPr lang="en-US" altLang="en-US" sz="2000"/>
          </a:p>
          <a:p>
            <a:pPr>
              <a:spcBef>
                <a:spcPct val="0"/>
              </a:spcBef>
            </a:pPr>
            <a:r>
              <a:rPr lang="en-US" altLang="en-US" sz="2000"/>
              <a:t> </a:t>
            </a:r>
          </a:p>
          <a:p>
            <a:pPr>
              <a:spcBef>
                <a:spcPct val="0"/>
              </a:spcBef>
            </a:pPr>
            <a:endParaRPr lang="en-US" altLang="en-US" sz="2000"/>
          </a:p>
        </p:txBody>
      </p:sp>
      <p:sp>
        <p:nvSpPr>
          <p:cNvPr id="5" name="Content Placeholder 4">
            <a:extLst>
              <a:ext uri="{FF2B5EF4-FFF2-40B4-BE49-F238E27FC236}">
                <a16:creationId xmlns:a16="http://schemas.microsoft.com/office/drawing/2014/main" xmlns="" id="{ADF3FDE4-C88B-4143-BEEF-D4B2654041A8}"/>
              </a:ext>
            </a:extLst>
          </p:cNvPr>
          <p:cNvSpPr>
            <a:spLocks noGrp="1"/>
          </p:cNvSpPr>
          <p:nvPr>
            <p:ph sz="quarter" idx="2"/>
          </p:nvPr>
        </p:nvSpPr>
        <p:spPr>
          <a:xfrm>
            <a:off x="6369050" y="1589089"/>
            <a:ext cx="3886200" cy="5078313"/>
          </a:xfrm>
        </p:spPr>
        <p:txBody>
          <a:bodyPr/>
          <a:lstStyle/>
          <a:p>
            <a:pPr>
              <a:defRPr/>
            </a:pPr>
            <a:r>
              <a:rPr lang="en-US" sz="2200" u="sng" dirty="0" err="1"/>
              <a:t>ME</a:t>
            </a:r>
            <a:r>
              <a:rPr lang="en-US" sz="2200" u="sng" cap="all" dirty="0" err="1"/>
              <a:t>dical</a:t>
            </a:r>
            <a:r>
              <a:rPr lang="en-US" sz="2200" u="sng" cap="all" dirty="0"/>
              <a:t> Safety</a:t>
            </a:r>
            <a:r>
              <a:rPr lang="en-US" sz="2200" cap="all" dirty="0"/>
              <a:t>:</a:t>
            </a:r>
            <a:endParaRPr lang="en-US" sz="2200" dirty="0"/>
          </a:p>
          <a:p>
            <a:pPr>
              <a:defRPr/>
            </a:pPr>
            <a:r>
              <a:rPr lang="en-US" sz="2200" cap="all" dirty="0"/>
              <a:t>M</a:t>
            </a:r>
            <a:r>
              <a:rPr lang="en-US" sz="2200" dirty="0"/>
              <a:t>ike Rafii</a:t>
            </a:r>
          </a:p>
          <a:p>
            <a:pPr>
              <a:defRPr/>
            </a:pPr>
            <a:r>
              <a:rPr lang="en-US" sz="2200" dirty="0"/>
              <a:t>Tiffany Chow</a:t>
            </a:r>
          </a:p>
          <a:p>
            <a:pPr>
              <a:defRPr/>
            </a:pPr>
            <a:r>
              <a:rPr lang="en-US" sz="2200" u="sng" dirty="0"/>
              <a:t>REGULATORY AFFAIRS</a:t>
            </a:r>
            <a:r>
              <a:rPr lang="en-US" sz="2200" dirty="0"/>
              <a:t>:</a:t>
            </a:r>
          </a:p>
          <a:p>
            <a:pPr>
              <a:defRPr/>
            </a:pPr>
            <a:r>
              <a:rPr lang="en-US" sz="2200" dirty="0"/>
              <a:t>Elizabeth Shaffer</a:t>
            </a:r>
          </a:p>
          <a:p>
            <a:pPr>
              <a:defRPr/>
            </a:pPr>
            <a:r>
              <a:rPr lang="en-US" sz="2200" dirty="0"/>
              <a:t>Brittney Sloan</a:t>
            </a:r>
          </a:p>
          <a:p>
            <a:pPr>
              <a:defRPr/>
            </a:pPr>
            <a:r>
              <a:rPr lang="en-US" sz="2200" u="sng" dirty="0"/>
              <a:t>RECRUITMENT</a:t>
            </a:r>
            <a:r>
              <a:rPr lang="en-US" sz="2200" dirty="0"/>
              <a:t>:</a:t>
            </a:r>
          </a:p>
          <a:p>
            <a:pPr>
              <a:defRPr/>
            </a:pPr>
            <a:r>
              <a:rPr lang="en-US" sz="2200" dirty="0"/>
              <a:t>Shelley Moore</a:t>
            </a:r>
          </a:p>
          <a:p>
            <a:pPr>
              <a:defRPr/>
            </a:pPr>
            <a:r>
              <a:rPr lang="en-US" sz="2200" dirty="0"/>
              <a:t>Charissa Barger</a:t>
            </a:r>
          </a:p>
          <a:p>
            <a:pPr>
              <a:defRPr/>
            </a:pPr>
            <a:r>
              <a:rPr lang="en-US" sz="2200" u="sng" dirty="0"/>
              <a:t>INFORMATICS</a:t>
            </a:r>
            <a:r>
              <a:rPr lang="en-US" sz="2200" dirty="0"/>
              <a:t>:</a:t>
            </a:r>
          </a:p>
          <a:p>
            <a:pPr>
              <a:defRPr/>
            </a:pPr>
            <a:r>
              <a:rPr lang="en-US" sz="2200" dirty="0"/>
              <a:t>Gus Jimenez</a:t>
            </a:r>
          </a:p>
          <a:p>
            <a:pPr>
              <a:defRPr/>
            </a:pPr>
            <a:r>
              <a:rPr lang="en-US" sz="2200" u="sng" dirty="0"/>
              <a:t>ADMINISTRATION</a:t>
            </a:r>
            <a:r>
              <a:rPr lang="en-US" sz="2200" dirty="0"/>
              <a:t>:</a:t>
            </a:r>
          </a:p>
          <a:p>
            <a:pPr>
              <a:defRPr/>
            </a:pPr>
            <a:r>
              <a:rPr lang="en-US" sz="2200" dirty="0"/>
              <a:t>Debbie Tobias</a:t>
            </a:r>
          </a:p>
          <a:p>
            <a:pPr>
              <a:defRPr/>
            </a:pPr>
            <a:r>
              <a:rPr lang="en-US" sz="2200" dirty="0"/>
              <a:t>Jeremy Pizzola</a:t>
            </a:r>
          </a:p>
          <a:p>
            <a:pPr>
              <a:defRPr/>
            </a:pPr>
            <a:r>
              <a:rPr lang="en-US" sz="2200" dirty="0"/>
              <a:t> </a:t>
            </a:r>
          </a:p>
        </p:txBody>
      </p:sp>
    </p:spTree>
    <p:extLst>
      <p:ext uri="{BB962C8B-B14F-4D97-AF65-F5344CB8AC3E}">
        <p14:creationId xmlns:p14="http://schemas.microsoft.com/office/powerpoint/2010/main" val="65597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B38FD53E-42FE-4F84-9E74-6ADE474F8F58}"/>
              </a:ext>
            </a:extLst>
          </p:cNvPr>
          <p:cNvSpPr>
            <a:spLocks noGrp="1"/>
          </p:cNvSpPr>
          <p:nvPr>
            <p:ph type="title"/>
          </p:nvPr>
        </p:nvSpPr>
        <p:spPr>
          <a:xfrm>
            <a:off x="2136775" y="228600"/>
            <a:ext cx="8153400" cy="615553"/>
          </a:xfrm>
        </p:spPr>
        <p:txBody>
          <a:bodyPr/>
          <a:lstStyle/>
          <a:p>
            <a:r>
              <a:rPr lang="en-US" altLang="en-US"/>
              <a:t>ADNI3 Cohorts</a:t>
            </a:r>
          </a:p>
        </p:txBody>
      </p:sp>
      <p:sp>
        <p:nvSpPr>
          <p:cNvPr id="12291" name="Content Placeholder 2">
            <a:extLst>
              <a:ext uri="{FF2B5EF4-FFF2-40B4-BE49-F238E27FC236}">
                <a16:creationId xmlns:a16="http://schemas.microsoft.com/office/drawing/2014/main" xmlns="" id="{8A7CE986-3B40-4E1C-A8D9-A372DB3BD2C8}"/>
              </a:ext>
            </a:extLst>
          </p:cNvPr>
          <p:cNvSpPr>
            <a:spLocks noGrp="1"/>
          </p:cNvSpPr>
          <p:nvPr>
            <p:ph sz="quarter" idx="1"/>
          </p:nvPr>
        </p:nvSpPr>
        <p:spPr>
          <a:xfrm>
            <a:off x="2136775" y="1600200"/>
            <a:ext cx="8153400" cy="830997"/>
          </a:xfrm>
        </p:spPr>
        <p:txBody>
          <a:bodyPr/>
          <a:lstStyle/>
          <a:p>
            <a:r>
              <a:rPr lang="en-US" altLang="en-US"/>
              <a:t>CN</a:t>
            </a:r>
          </a:p>
          <a:p>
            <a:r>
              <a:rPr lang="en-US" altLang="en-US"/>
              <a:t>MCI</a:t>
            </a:r>
          </a:p>
          <a:p>
            <a:r>
              <a:rPr lang="en-US" altLang="en-US"/>
              <a:t>Mild AD</a:t>
            </a:r>
          </a:p>
        </p:txBody>
      </p:sp>
    </p:spTree>
    <p:extLst>
      <p:ext uri="{BB962C8B-B14F-4D97-AF65-F5344CB8AC3E}">
        <p14:creationId xmlns:p14="http://schemas.microsoft.com/office/powerpoint/2010/main" val="83371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733F0D72-D4A5-4FEE-8A9B-361C8B4BBCA1}"/>
              </a:ext>
            </a:extLst>
          </p:cNvPr>
          <p:cNvSpPr>
            <a:spLocks noGrp="1"/>
          </p:cNvSpPr>
          <p:nvPr>
            <p:ph type="title"/>
          </p:nvPr>
        </p:nvSpPr>
        <p:spPr>
          <a:xfrm>
            <a:off x="2136775" y="228600"/>
            <a:ext cx="8153400" cy="615553"/>
          </a:xfrm>
        </p:spPr>
        <p:txBody>
          <a:bodyPr/>
          <a:lstStyle/>
          <a:p>
            <a:r>
              <a:rPr lang="en-US" altLang="en-US" u="sng"/>
              <a:t>CN</a:t>
            </a:r>
            <a:r>
              <a:rPr lang="en-US" altLang="en-US"/>
              <a:t> Eligibility Criteria </a:t>
            </a:r>
          </a:p>
        </p:txBody>
      </p:sp>
      <p:sp>
        <p:nvSpPr>
          <p:cNvPr id="13315" name="Content Placeholder 2">
            <a:extLst>
              <a:ext uri="{FF2B5EF4-FFF2-40B4-BE49-F238E27FC236}">
                <a16:creationId xmlns:a16="http://schemas.microsoft.com/office/drawing/2014/main" xmlns="" id="{D0D7D283-FA6C-4A16-B76C-616390FC7FDF}"/>
              </a:ext>
            </a:extLst>
          </p:cNvPr>
          <p:cNvSpPr>
            <a:spLocks noGrp="1"/>
          </p:cNvSpPr>
          <p:nvPr>
            <p:ph idx="1"/>
          </p:nvPr>
        </p:nvSpPr>
        <p:spPr>
          <a:xfrm>
            <a:off x="2136775" y="1600200"/>
            <a:ext cx="8153400" cy="2769989"/>
          </a:xfrm>
        </p:spPr>
        <p:txBody>
          <a:bodyPr/>
          <a:lstStyle/>
          <a:p>
            <a:r>
              <a:rPr lang="en-US" altLang="en-US"/>
              <a:t>Age initially 65-90, but may adjust to match other cohorts</a:t>
            </a:r>
          </a:p>
          <a:p>
            <a:r>
              <a:rPr lang="en-US" altLang="en-US"/>
              <a:t>With or without subjective memory complaints</a:t>
            </a:r>
          </a:p>
          <a:p>
            <a:r>
              <a:rPr lang="en-US" altLang="en-US"/>
              <a:t>CDR=0</a:t>
            </a:r>
          </a:p>
          <a:p>
            <a:r>
              <a:rPr lang="en-US" altLang="en-US"/>
              <a:t>MMSE 24-30</a:t>
            </a:r>
          </a:p>
          <a:p>
            <a:r>
              <a:rPr lang="en-US" altLang="en-US"/>
              <a:t>Logical Memory </a:t>
            </a:r>
          </a:p>
          <a:p>
            <a:pPr lvl="1"/>
            <a:r>
              <a:rPr lang="en-US" altLang="en-US"/>
              <a:t>&gt;=9 for 16+ years of education</a:t>
            </a:r>
          </a:p>
          <a:p>
            <a:pPr lvl="1"/>
            <a:r>
              <a:rPr lang="en-US" altLang="en-US"/>
              <a:t>&gt;=5 for 8-15 years of education</a:t>
            </a:r>
          </a:p>
          <a:p>
            <a:pPr lvl="1"/>
            <a:r>
              <a:rPr lang="en-US" altLang="en-US"/>
              <a:t>&gt;=3 for 0-7 years of education</a:t>
            </a:r>
          </a:p>
          <a:p>
            <a:r>
              <a:rPr lang="en-US" altLang="en-US"/>
              <a:t>No cholinesterase inhibitors or memantine</a:t>
            </a:r>
          </a:p>
          <a:p>
            <a:pPr lvl="1"/>
            <a:endParaRPr lang="en-US" altLang="en-US"/>
          </a:p>
        </p:txBody>
      </p:sp>
      <p:sp>
        <p:nvSpPr>
          <p:cNvPr id="13316" name="Slide Number Placeholder 4">
            <a:extLst>
              <a:ext uri="{FF2B5EF4-FFF2-40B4-BE49-F238E27FC236}">
                <a16:creationId xmlns:a16="http://schemas.microsoft.com/office/drawing/2014/main" xmlns="" id="{BB0EE82C-DDB9-4F13-AFCA-8B7018D9B9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fld id="{C05B5AD1-0286-4966-A58F-71451BCA49D7}" type="slidenum">
              <a:rPr lang="en-US" altLang="en-US" sz="1000">
                <a:solidFill>
                  <a:srgbClr val="000000"/>
                </a:solidFill>
                <a:latin typeface="Arial" panose="020B0604020202020204" pitchFamily="34" charset="0"/>
              </a:rPr>
              <a:pPr>
                <a:spcBef>
                  <a:spcPct val="0"/>
                </a:spcBef>
                <a:buClrTx/>
                <a:buSzTx/>
                <a:buFontTx/>
                <a:buNone/>
              </a:pPr>
              <a:t>3</a:t>
            </a:fld>
            <a:endParaRPr lang="en-US" altLang="en-US" sz="1000">
              <a:solidFill>
                <a:srgbClr val="000000"/>
              </a:solidFill>
              <a:latin typeface="Arial" panose="020B0604020202020204" pitchFamily="34" charset="0"/>
            </a:endParaRPr>
          </a:p>
        </p:txBody>
      </p:sp>
      <p:pic>
        <p:nvPicPr>
          <p:cNvPr id="13317" name="Picture 7">
            <a:extLst>
              <a:ext uri="{FF2B5EF4-FFF2-40B4-BE49-F238E27FC236}">
                <a16:creationId xmlns:a16="http://schemas.microsoft.com/office/drawing/2014/main" xmlns="" id="{2B31EF65-70F5-4F1D-A23F-D9064301A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0" y="76200"/>
            <a:ext cx="457200" cy="304800"/>
          </a:xfrm>
          <a:prstGeom prst="rect">
            <a:avLst/>
          </a:prstGeom>
          <a:noFill/>
          <a:ln w="63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11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2CB5657D-70BC-4CE3-87DD-769CAAC0F613}"/>
              </a:ext>
            </a:extLst>
          </p:cNvPr>
          <p:cNvSpPr>
            <a:spLocks noGrp="1"/>
          </p:cNvSpPr>
          <p:nvPr>
            <p:ph type="title"/>
          </p:nvPr>
        </p:nvSpPr>
        <p:spPr>
          <a:xfrm>
            <a:off x="2136775" y="228600"/>
            <a:ext cx="8153400" cy="615553"/>
          </a:xfrm>
        </p:spPr>
        <p:txBody>
          <a:bodyPr/>
          <a:lstStyle/>
          <a:p>
            <a:r>
              <a:rPr lang="en-US" altLang="en-US" u="sng"/>
              <a:t>MCI</a:t>
            </a:r>
            <a:r>
              <a:rPr lang="en-US" altLang="en-US"/>
              <a:t> Eligibility Criteria </a:t>
            </a:r>
          </a:p>
        </p:txBody>
      </p:sp>
      <p:sp>
        <p:nvSpPr>
          <p:cNvPr id="14339" name="Content Placeholder 2">
            <a:extLst>
              <a:ext uri="{FF2B5EF4-FFF2-40B4-BE49-F238E27FC236}">
                <a16:creationId xmlns:a16="http://schemas.microsoft.com/office/drawing/2014/main" xmlns="" id="{669FE352-2C31-4EEA-AB2C-B4FA2E27CD20}"/>
              </a:ext>
            </a:extLst>
          </p:cNvPr>
          <p:cNvSpPr>
            <a:spLocks noGrp="1"/>
          </p:cNvSpPr>
          <p:nvPr>
            <p:ph idx="1"/>
          </p:nvPr>
        </p:nvSpPr>
        <p:spPr>
          <a:xfrm>
            <a:off x="1676401" y="1600200"/>
            <a:ext cx="8958263" cy="2769989"/>
          </a:xfrm>
        </p:spPr>
        <p:txBody>
          <a:bodyPr/>
          <a:lstStyle/>
          <a:p>
            <a:r>
              <a:rPr lang="en-US" altLang="en-US"/>
              <a:t>Age 55-90</a:t>
            </a:r>
          </a:p>
          <a:p>
            <a:r>
              <a:rPr lang="en-US" altLang="en-US"/>
              <a:t>Subjective memory concern by participant, study partner or clinician</a:t>
            </a:r>
          </a:p>
          <a:p>
            <a:r>
              <a:rPr lang="en-US" altLang="en-US"/>
              <a:t>CDR=0.5</a:t>
            </a:r>
          </a:p>
          <a:p>
            <a:r>
              <a:rPr lang="en-US" altLang="en-US"/>
              <a:t>MMSE 24-30</a:t>
            </a:r>
          </a:p>
          <a:p>
            <a:r>
              <a:rPr lang="en-US" altLang="en-US"/>
              <a:t>Logical Memory </a:t>
            </a:r>
          </a:p>
          <a:p>
            <a:pPr lvl="1"/>
            <a:r>
              <a:rPr lang="en-US" altLang="en-US"/>
              <a:t>&lt;=11 for 16+ years of education</a:t>
            </a:r>
          </a:p>
          <a:p>
            <a:pPr lvl="1"/>
            <a:r>
              <a:rPr lang="en-US" altLang="en-US"/>
              <a:t>&lt;=9 for 8-15 years of education</a:t>
            </a:r>
          </a:p>
          <a:p>
            <a:pPr lvl="1"/>
            <a:r>
              <a:rPr lang="en-US" altLang="en-US"/>
              <a:t>&lt;=6 for 0-7 years of education</a:t>
            </a:r>
          </a:p>
          <a:p>
            <a:r>
              <a:rPr lang="en-US" altLang="en-US"/>
              <a:t>Stable cholinesterase inhibitors and memantine allowed</a:t>
            </a:r>
          </a:p>
          <a:p>
            <a:pPr lvl="1"/>
            <a:endParaRPr lang="en-US" altLang="en-US"/>
          </a:p>
        </p:txBody>
      </p:sp>
      <p:sp>
        <p:nvSpPr>
          <p:cNvPr id="14340" name="Slide Number Placeholder 4">
            <a:extLst>
              <a:ext uri="{FF2B5EF4-FFF2-40B4-BE49-F238E27FC236}">
                <a16:creationId xmlns:a16="http://schemas.microsoft.com/office/drawing/2014/main" xmlns="" id="{5957167D-D10F-481F-8F0D-E45C6B91B7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fld id="{AB72A2BE-F11D-439F-A775-03A92DB50AEF}" type="slidenum">
              <a:rPr lang="en-US" altLang="en-US" sz="1000">
                <a:solidFill>
                  <a:srgbClr val="000000"/>
                </a:solidFill>
                <a:latin typeface="Arial" panose="020B0604020202020204" pitchFamily="34" charset="0"/>
              </a:rPr>
              <a:pPr>
                <a:spcBef>
                  <a:spcPct val="0"/>
                </a:spcBef>
                <a:buClrTx/>
                <a:buSzTx/>
                <a:buFontTx/>
                <a:buNone/>
              </a:pPr>
              <a:t>4</a:t>
            </a:fld>
            <a:endParaRPr lang="en-US" altLang="en-US" sz="1000">
              <a:solidFill>
                <a:srgbClr val="000000"/>
              </a:solidFill>
              <a:latin typeface="Arial" panose="020B0604020202020204" pitchFamily="34" charset="0"/>
            </a:endParaRPr>
          </a:p>
        </p:txBody>
      </p:sp>
      <p:pic>
        <p:nvPicPr>
          <p:cNvPr id="14341" name="Picture 7">
            <a:extLst>
              <a:ext uri="{FF2B5EF4-FFF2-40B4-BE49-F238E27FC236}">
                <a16:creationId xmlns:a16="http://schemas.microsoft.com/office/drawing/2014/main" xmlns="" id="{73FC0331-EA55-4C92-B136-F8E63B3C6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0" y="76200"/>
            <a:ext cx="457200" cy="304800"/>
          </a:xfrm>
          <a:prstGeom prst="rect">
            <a:avLst/>
          </a:prstGeom>
          <a:noFill/>
          <a:ln w="63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A4237FDE-7769-4CB5-85E3-DEB9E730FDED}"/>
              </a:ext>
            </a:extLst>
          </p:cNvPr>
          <p:cNvSpPr>
            <a:spLocks noGrp="1"/>
          </p:cNvSpPr>
          <p:nvPr>
            <p:ph type="title"/>
          </p:nvPr>
        </p:nvSpPr>
        <p:spPr>
          <a:xfrm>
            <a:off x="2136775" y="228600"/>
            <a:ext cx="8153400" cy="615553"/>
          </a:xfrm>
        </p:spPr>
        <p:txBody>
          <a:bodyPr/>
          <a:lstStyle/>
          <a:p>
            <a:r>
              <a:rPr lang="en-US" altLang="en-US" u="sng"/>
              <a:t>Mild AD</a:t>
            </a:r>
            <a:r>
              <a:rPr lang="en-US" altLang="en-US"/>
              <a:t> Eligibility Criteria </a:t>
            </a:r>
          </a:p>
        </p:txBody>
      </p:sp>
      <p:sp>
        <p:nvSpPr>
          <p:cNvPr id="15363" name="Content Placeholder 2">
            <a:extLst>
              <a:ext uri="{FF2B5EF4-FFF2-40B4-BE49-F238E27FC236}">
                <a16:creationId xmlns:a16="http://schemas.microsoft.com/office/drawing/2014/main" xmlns="" id="{A54DE4DF-6136-46CF-A364-2C7576EF4655}"/>
              </a:ext>
            </a:extLst>
          </p:cNvPr>
          <p:cNvSpPr>
            <a:spLocks noGrp="1"/>
          </p:cNvSpPr>
          <p:nvPr>
            <p:ph idx="1"/>
          </p:nvPr>
        </p:nvSpPr>
        <p:spPr>
          <a:xfrm>
            <a:off x="1516062" y="1381125"/>
            <a:ext cx="8766176" cy="3323987"/>
          </a:xfrm>
        </p:spPr>
        <p:txBody>
          <a:bodyPr/>
          <a:lstStyle/>
          <a:p>
            <a:r>
              <a:rPr lang="en-US" altLang="en-US"/>
              <a:t>Age 55-90</a:t>
            </a:r>
          </a:p>
          <a:p>
            <a:r>
              <a:rPr lang="en-US" altLang="en-US"/>
              <a:t>Subjective memory concern by participant, study partner or clinician</a:t>
            </a:r>
          </a:p>
          <a:p>
            <a:r>
              <a:rPr lang="en-US" altLang="en-US"/>
              <a:t>CDR=0.5 or 1</a:t>
            </a:r>
          </a:p>
          <a:p>
            <a:r>
              <a:rPr lang="en-US" altLang="en-US"/>
              <a:t>MMSE 20-26</a:t>
            </a:r>
          </a:p>
          <a:p>
            <a:r>
              <a:rPr lang="en-US" altLang="en-US"/>
              <a:t>Logical Memory </a:t>
            </a:r>
          </a:p>
          <a:p>
            <a:pPr lvl="1"/>
            <a:r>
              <a:rPr lang="en-US" altLang="en-US"/>
              <a:t>&lt;=8 for 16+ years of education</a:t>
            </a:r>
          </a:p>
          <a:p>
            <a:pPr lvl="1"/>
            <a:r>
              <a:rPr lang="en-US" altLang="en-US"/>
              <a:t>&lt;=4 for 8-15 years of education</a:t>
            </a:r>
          </a:p>
          <a:p>
            <a:pPr lvl="1"/>
            <a:r>
              <a:rPr lang="en-US" altLang="en-US"/>
              <a:t>&lt;=2 for 0-7 years of education</a:t>
            </a:r>
          </a:p>
          <a:p>
            <a:r>
              <a:rPr lang="en-US" altLang="en-US"/>
              <a:t>Diagnosis of probable AD</a:t>
            </a:r>
          </a:p>
          <a:p>
            <a:r>
              <a:rPr lang="en-US" altLang="en-US"/>
              <a:t>Stable cholinesterase inhibitors and memantine allowed</a:t>
            </a:r>
          </a:p>
          <a:p>
            <a:endParaRPr lang="en-US" altLang="en-US"/>
          </a:p>
          <a:p>
            <a:pPr lvl="1"/>
            <a:endParaRPr lang="en-US" altLang="en-US"/>
          </a:p>
        </p:txBody>
      </p:sp>
      <p:sp>
        <p:nvSpPr>
          <p:cNvPr id="15364" name="Slide Number Placeholder 4">
            <a:extLst>
              <a:ext uri="{FF2B5EF4-FFF2-40B4-BE49-F238E27FC236}">
                <a16:creationId xmlns:a16="http://schemas.microsoft.com/office/drawing/2014/main" xmlns="" id="{10060738-601B-48A0-85CB-9412736A15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fld id="{44DA96E7-F9AA-4A91-8671-4E8AF0B8FA2C}" type="slidenum">
              <a:rPr lang="en-US" altLang="en-US" sz="1000">
                <a:solidFill>
                  <a:srgbClr val="000000"/>
                </a:solidFill>
                <a:latin typeface="Arial" panose="020B0604020202020204" pitchFamily="34" charset="0"/>
              </a:rPr>
              <a:pPr>
                <a:spcBef>
                  <a:spcPct val="0"/>
                </a:spcBef>
                <a:buClrTx/>
                <a:buSzTx/>
                <a:buFontTx/>
                <a:buNone/>
              </a:pPr>
              <a:t>5</a:t>
            </a:fld>
            <a:endParaRPr lang="en-US" altLang="en-US" sz="1000">
              <a:solidFill>
                <a:srgbClr val="000000"/>
              </a:solidFill>
              <a:latin typeface="Arial" panose="020B0604020202020204" pitchFamily="34" charset="0"/>
            </a:endParaRPr>
          </a:p>
        </p:txBody>
      </p:sp>
      <p:pic>
        <p:nvPicPr>
          <p:cNvPr id="15365" name="Picture 7">
            <a:extLst>
              <a:ext uri="{FF2B5EF4-FFF2-40B4-BE49-F238E27FC236}">
                <a16:creationId xmlns:a16="http://schemas.microsoft.com/office/drawing/2014/main" xmlns="" id="{52848E53-8AD0-4B40-B437-044522BE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0" y="76200"/>
            <a:ext cx="457200" cy="304800"/>
          </a:xfrm>
          <a:prstGeom prst="rect">
            <a:avLst/>
          </a:prstGeom>
          <a:noFill/>
          <a:ln w="63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19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F38D22DC-3582-49B2-9167-FE73801D3A6C}"/>
              </a:ext>
            </a:extLst>
          </p:cNvPr>
          <p:cNvSpPr>
            <a:spLocks noGrp="1"/>
          </p:cNvSpPr>
          <p:nvPr>
            <p:ph type="title"/>
          </p:nvPr>
        </p:nvSpPr>
        <p:spPr>
          <a:xfrm>
            <a:off x="1492250" y="161735"/>
            <a:ext cx="9144000" cy="492443"/>
          </a:xfrm>
        </p:spPr>
        <p:txBody>
          <a:bodyPr/>
          <a:lstStyle/>
          <a:p>
            <a:pPr>
              <a:defRPr/>
            </a:pPr>
            <a:r>
              <a:rPr lang="en-US" altLang="en-US" sz="3200" dirty="0">
                <a:latin typeface="+mn-lt"/>
              </a:rPr>
              <a:t>ADNI3: Schedule of Events</a:t>
            </a:r>
            <a:r>
              <a:rPr lang="en-US" altLang="en-US" sz="3200" dirty="0"/>
              <a:t> </a:t>
            </a:r>
          </a:p>
        </p:txBody>
      </p:sp>
      <p:sp>
        <p:nvSpPr>
          <p:cNvPr id="16387" name="Content Placeholder 2">
            <a:extLst>
              <a:ext uri="{FF2B5EF4-FFF2-40B4-BE49-F238E27FC236}">
                <a16:creationId xmlns:a16="http://schemas.microsoft.com/office/drawing/2014/main" xmlns="" id="{BE800F7D-D043-432E-87F6-A2316552E54E}"/>
              </a:ext>
            </a:extLst>
          </p:cNvPr>
          <p:cNvSpPr>
            <a:spLocks noGrp="1"/>
          </p:cNvSpPr>
          <p:nvPr>
            <p:ph idx="1"/>
          </p:nvPr>
        </p:nvSpPr>
        <p:spPr>
          <a:xfrm>
            <a:off x="1606550" y="528638"/>
            <a:ext cx="8915400" cy="923330"/>
          </a:xfrm>
        </p:spPr>
        <p:txBody>
          <a:bodyPr/>
          <a:lstStyle/>
          <a:p>
            <a:endParaRPr lang="en-US" altLang="en-US"/>
          </a:p>
          <a:p>
            <a:r>
              <a:rPr lang="en-US" altLang="en-US" sz="2400"/>
              <a:t>Rollover and New Subjects</a:t>
            </a:r>
          </a:p>
          <a:p>
            <a:endParaRPr lang="en-US" altLang="en-US"/>
          </a:p>
        </p:txBody>
      </p:sp>
      <p:graphicFrame>
        <p:nvGraphicFramePr>
          <p:cNvPr id="3" name="Table 2">
            <a:extLst>
              <a:ext uri="{FF2B5EF4-FFF2-40B4-BE49-F238E27FC236}">
                <a16:creationId xmlns:a16="http://schemas.microsoft.com/office/drawing/2014/main" xmlns="" id="{62E4CA8F-EE87-4D67-9660-FCFD259C19EC}"/>
              </a:ext>
            </a:extLst>
          </p:cNvPr>
          <p:cNvGraphicFramePr>
            <a:graphicFrameLocks noGrp="1"/>
          </p:cNvGraphicFramePr>
          <p:nvPr/>
        </p:nvGraphicFramePr>
        <p:xfrm>
          <a:off x="1797050" y="1500189"/>
          <a:ext cx="8413750" cy="4365625"/>
        </p:xfrm>
        <a:graphic>
          <a:graphicData uri="http://schemas.openxmlformats.org/drawingml/2006/table">
            <a:tbl>
              <a:tblPr/>
              <a:tblGrid>
                <a:gridCol w="793750">
                  <a:extLst>
                    <a:ext uri="{9D8B030D-6E8A-4147-A177-3AD203B41FA5}">
                      <a16:colId xmlns:a16="http://schemas.microsoft.com/office/drawing/2014/main" xmlns="" val="1887259645"/>
                    </a:ext>
                  </a:extLst>
                </a:gridCol>
                <a:gridCol w="1447800">
                  <a:extLst>
                    <a:ext uri="{9D8B030D-6E8A-4147-A177-3AD203B41FA5}">
                      <a16:colId xmlns:a16="http://schemas.microsoft.com/office/drawing/2014/main" xmlns="" val="3759507941"/>
                    </a:ext>
                  </a:extLst>
                </a:gridCol>
                <a:gridCol w="1524000">
                  <a:extLst>
                    <a:ext uri="{9D8B030D-6E8A-4147-A177-3AD203B41FA5}">
                      <a16:colId xmlns:a16="http://schemas.microsoft.com/office/drawing/2014/main" xmlns="" val="3136809125"/>
                    </a:ext>
                  </a:extLst>
                </a:gridCol>
                <a:gridCol w="1600200">
                  <a:extLst>
                    <a:ext uri="{9D8B030D-6E8A-4147-A177-3AD203B41FA5}">
                      <a16:colId xmlns:a16="http://schemas.microsoft.com/office/drawing/2014/main" xmlns="" val="4259761472"/>
                    </a:ext>
                  </a:extLst>
                </a:gridCol>
                <a:gridCol w="1447800">
                  <a:extLst>
                    <a:ext uri="{9D8B030D-6E8A-4147-A177-3AD203B41FA5}">
                      <a16:colId xmlns:a16="http://schemas.microsoft.com/office/drawing/2014/main" xmlns="" val="2552174549"/>
                    </a:ext>
                  </a:extLst>
                </a:gridCol>
                <a:gridCol w="1600200">
                  <a:extLst>
                    <a:ext uri="{9D8B030D-6E8A-4147-A177-3AD203B41FA5}">
                      <a16:colId xmlns:a16="http://schemas.microsoft.com/office/drawing/2014/main" xmlns="" val="1071622983"/>
                    </a:ext>
                  </a:extLst>
                </a:gridCol>
              </a:tblGrid>
              <a:tr h="762000">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Baseline</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EBD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12 month </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EBD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24 month </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EBD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36 month </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EBD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48 month</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EBDB"/>
                    </a:solidFill>
                  </a:tcPr>
                </a:tc>
                <a:extLst>
                  <a:ext uri="{0D108BD9-81ED-4DB2-BD59-A6C34878D82A}">
                    <a16:rowId xmlns:a16="http://schemas.microsoft.com/office/drawing/2014/main" xmlns="" val="2120773850"/>
                  </a:ext>
                </a:extLst>
              </a:tr>
              <a:tr h="1238250">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CN</a:t>
                      </a:r>
                      <a:endParaRPr kumimoji="0" lang="en-US" altLang="en-US" sz="24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rPr>
                        <a:t>CV, MRI, Tau, AMY, LP</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Phone Check</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OR CV, MRI, </a:t>
                      </a:r>
                      <a:r>
                        <a:rPr kumimoji="0" lang="en-US" altLang="en-US" sz="2000" b="0" i="0" u="none" strike="noStrike" cap="none" normalizeH="0" baseline="0">
                          <a:ln>
                            <a:noFill/>
                          </a:ln>
                          <a:solidFill>
                            <a:srgbClr val="FF0000"/>
                          </a:solidFill>
                          <a:effectLst/>
                          <a:latin typeface="Calibri" panose="020F0502020204030204" pitchFamily="34" charset="0"/>
                          <a:ea typeface="MS PGothic" panose="020B0600070205080204" pitchFamily="34" charset="-128"/>
                        </a:rPr>
                        <a:t>Tau (+/-)</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a:t>
                      </a:r>
                      <a:r>
                        <a:rPr kumimoji="0" lang="en-US" altLang="en-US" sz="2000" b="0" i="0" u="none" strike="noStrike" cap="none" normalizeH="0" baseline="0">
                          <a:ln>
                            <a:noFill/>
                          </a:ln>
                          <a:solidFill>
                            <a:srgbClr val="FF0000"/>
                          </a:solidFill>
                          <a:effectLst/>
                          <a:latin typeface="Calibri" panose="020F0502020204030204" pitchFamily="34" charset="0"/>
                          <a:ea typeface="MS PGothic" panose="020B0600070205080204" pitchFamily="34" charset="-128"/>
                        </a:rPr>
                        <a:t>Tau (+/-)</a:t>
                      </a: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 AMY, LP</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Phone Check</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 AMY, LP</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xmlns="" val="2998047660"/>
                  </a:ext>
                </a:extLst>
              </a:tr>
              <a:tr h="1238250">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MCI</a:t>
                      </a:r>
                      <a:endParaRPr kumimoji="0" lang="en-US" altLang="en-US" sz="24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 AMY, LP, FDG</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a:t>
                      </a:r>
                      <a:r>
                        <a:rPr kumimoji="0" lang="en-US" altLang="en-US" sz="2000" b="0" i="0" u="none" strike="noStrike" cap="none" normalizeH="0" baseline="0">
                          <a:ln>
                            <a:noFill/>
                          </a:ln>
                          <a:solidFill>
                            <a:srgbClr val="FF0000"/>
                          </a:solidFill>
                          <a:effectLst/>
                          <a:latin typeface="Calibri" panose="020F0502020204030204" pitchFamily="34" charset="0"/>
                          <a:ea typeface="MS PGothic" panose="020B0600070205080204" pitchFamily="34" charset="-128"/>
                        </a:rPr>
                        <a:t>Tau (+/-)</a:t>
                      </a:r>
                      <a:endParaRPr kumimoji="0" lang="en-US" altLang="en-US" sz="2000" b="0" i="0" u="none" strike="noStrike" cap="none" normalizeH="0" baseline="0">
                        <a:ln>
                          <a:noFill/>
                        </a:ln>
                        <a:solidFill>
                          <a:srgbClr val="FF0000"/>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AMY, LP, </a:t>
                      </a:r>
                      <a:r>
                        <a:rPr kumimoji="0" lang="en-US" altLang="en-US" sz="2000" b="0" i="0" u="none" strike="noStrike" cap="none" normalizeH="0" baseline="0">
                          <a:ln>
                            <a:noFill/>
                          </a:ln>
                          <a:solidFill>
                            <a:srgbClr val="FF0000"/>
                          </a:solidFill>
                          <a:effectLst/>
                          <a:latin typeface="Calibri" panose="020F0502020204030204" pitchFamily="34" charset="0"/>
                          <a:ea typeface="MS PGothic" panose="020B0600070205080204" pitchFamily="34" charset="-128"/>
                        </a:rPr>
                        <a:t>Tau (+/-)</a:t>
                      </a:r>
                      <a:endParaRPr kumimoji="0" lang="en-US" altLang="en-US" sz="2000" b="0" i="0" u="none" strike="noStrike" cap="none" normalizeH="0" baseline="0">
                        <a:ln>
                          <a:noFill/>
                        </a:ln>
                        <a:solidFill>
                          <a:srgbClr val="FF0000"/>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 AMY, LP</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xmlns="" val="275735851"/>
                  </a:ext>
                </a:extLst>
              </a:tr>
              <a:tr h="112712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MS PGothic" panose="020B0600070205080204" pitchFamily="34" charset="-128"/>
                        </a:rPr>
                        <a:t>AD</a:t>
                      </a:r>
                      <a:endParaRPr kumimoji="0" lang="en-US" altLang="en-US" sz="24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 AMY, LP, FDG</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CV, MRI, Tau, AMY, LP</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Phone Check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MS PGothic" panose="020B0600070205080204" pitchFamily="34" charset="-128"/>
                        </a:rPr>
                        <a:t>(Neuropath only)</a:t>
                      </a:r>
                      <a:endParaRPr kumimoji="0" lang="en-US" altLang="en-US" sz="20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rPr>
                        <a:t>Phone Check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rPr>
                        <a:t>(Neuropath only)</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endParaRPr>
                    </a:p>
                  </a:txBody>
                  <a:tcPr marL="49828" marR="4982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xmlns="" val="3987557768"/>
                  </a:ext>
                </a:extLst>
              </a:tr>
            </a:tbl>
          </a:graphicData>
        </a:graphic>
      </p:graphicFrame>
      <p:sp>
        <p:nvSpPr>
          <p:cNvPr id="16425" name="TextBox 1">
            <a:extLst>
              <a:ext uri="{FF2B5EF4-FFF2-40B4-BE49-F238E27FC236}">
                <a16:creationId xmlns:a16="http://schemas.microsoft.com/office/drawing/2014/main" xmlns="" id="{E12CB139-56B7-4ED8-928D-55B2E6AA8E01}"/>
              </a:ext>
            </a:extLst>
          </p:cNvPr>
          <p:cNvSpPr txBox="1">
            <a:spLocks noChangeArrowheads="1"/>
          </p:cNvSpPr>
          <p:nvPr/>
        </p:nvSpPr>
        <p:spPr bwMode="auto">
          <a:xfrm>
            <a:off x="1957388" y="6073776"/>
            <a:ext cx="7186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spcBef>
                <a:spcPct val="0"/>
              </a:spcBef>
              <a:buClrTx/>
              <a:buSzTx/>
              <a:buFontTx/>
              <a:buNone/>
            </a:pPr>
            <a:r>
              <a:rPr lang="en-US" altLang="en-US" sz="1000" dirty="0">
                <a:latin typeface="Arial" panose="020B0604020202020204" pitchFamily="34" charset="0"/>
              </a:rPr>
              <a:t>All rollover and new subjects have a full clinic visit, LP and PET scans during their Initial visit of ADNI 3</a:t>
            </a:r>
          </a:p>
          <a:p>
            <a:pPr>
              <a:spcBef>
                <a:spcPct val="0"/>
              </a:spcBef>
              <a:buClrTx/>
              <a:buSzTx/>
              <a:buFontTx/>
              <a:buNone/>
            </a:pPr>
            <a:r>
              <a:rPr lang="en-US" altLang="en-US" sz="1000" dirty="0">
                <a:latin typeface="Arial" panose="020B0604020202020204" pitchFamily="34" charset="0"/>
              </a:rPr>
              <a:t>CN: visits q2 years unless selected additional Year 3 Tau visit/scans</a:t>
            </a:r>
          </a:p>
          <a:p>
            <a:pPr>
              <a:spcBef>
                <a:spcPct val="0"/>
              </a:spcBef>
              <a:buClrTx/>
              <a:buSzTx/>
              <a:buFontTx/>
              <a:buNone/>
            </a:pPr>
            <a:r>
              <a:rPr lang="en-US" altLang="en-US" sz="1000" dirty="0">
                <a:latin typeface="Arial" panose="020B0604020202020204" pitchFamily="34" charset="0"/>
              </a:rPr>
              <a:t>MCI: annual visits; some will have Year 2, 3 Tau PET</a:t>
            </a:r>
          </a:p>
          <a:p>
            <a:pPr>
              <a:spcBef>
                <a:spcPct val="0"/>
              </a:spcBef>
              <a:buClrTx/>
              <a:buSzTx/>
              <a:buFontTx/>
              <a:buNone/>
            </a:pPr>
            <a:r>
              <a:rPr lang="en-US" altLang="en-US" sz="1000" dirty="0">
                <a:latin typeface="Arial" panose="020B0604020202020204" pitchFamily="34" charset="0"/>
              </a:rPr>
              <a:t>AD: annual for first 2 years</a:t>
            </a:r>
            <a:endParaRPr lang="en-US" altLang="en-US" sz="1800" dirty="0">
              <a:solidFill>
                <a:srgbClr val="FFFFFF"/>
              </a:solidFill>
              <a:latin typeface="Arial" panose="020B0604020202020204" pitchFamily="34" charset="0"/>
            </a:endParaRPr>
          </a:p>
        </p:txBody>
      </p:sp>
    </p:spTree>
    <p:extLst>
      <p:ext uri="{BB962C8B-B14F-4D97-AF65-F5344CB8AC3E}">
        <p14:creationId xmlns:p14="http://schemas.microsoft.com/office/powerpoint/2010/main" val="17872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BEC0F49D-670A-4CF5-A844-93B4D7CC50D8}"/>
              </a:ext>
            </a:extLst>
          </p:cNvPr>
          <p:cNvSpPr>
            <a:spLocks noGrp="1"/>
          </p:cNvSpPr>
          <p:nvPr>
            <p:ph type="title"/>
          </p:nvPr>
        </p:nvSpPr>
        <p:spPr>
          <a:xfrm>
            <a:off x="2136775" y="228600"/>
            <a:ext cx="8153400" cy="615553"/>
          </a:xfrm>
        </p:spPr>
        <p:txBody>
          <a:bodyPr/>
          <a:lstStyle/>
          <a:p>
            <a:r>
              <a:rPr lang="en-US" altLang="en-US"/>
              <a:t>New components of ADNI3</a:t>
            </a:r>
          </a:p>
        </p:txBody>
      </p:sp>
      <p:sp>
        <p:nvSpPr>
          <p:cNvPr id="18435" name="Content Placeholder 2">
            <a:extLst>
              <a:ext uri="{FF2B5EF4-FFF2-40B4-BE49-F238E27FC236}">
                <a16:creationId xmlns:a16="http://schemas.microsoft.com/office/drawing/2014/main" xmlns="" id="{5FF51199-9A84-445B-B33D-4F1E54120FF8}"/>
              </a:ext>
            </a:extLst>
          </p:cNvPr>
          <p:cNvSpPr>
            <a:spLocks noGrp="1"/>
          </p:cNvSpPr>
          <p:nvPr>
            <p:ph idx="1"/>
          </p:nvPr>
        </p:nvSpPr>
        <p:spPr>
          <a:xfrm>
            <a:off x="2136775" y="1600200"/>
            <a:ext cx="8153400" cy="1384995"/>
          </a:xfrm>
        </p:spPr>
        <p:txBody>
          <a:bodyPr/>
          <a:lstStyle/>
          <a:p>
            <a:r>
              <a:rPr lang="en-US" altLang="en-US"/>
              <a:t>MINT (instead of Boston naming)</a:t>
            </a:r>
          </a:p>
          <a:p>
            <a:r>
              <a:rPr lang="en-US" altLang="en-US"/>
              <a:t>Cogstate </a:t>
            </a:r>
          </a:p>
          <a:p>
            <a:r>
              <a:rPr lang="en-US" altLang="en-US"/>
              <a:t>FCI-SF</a:t>
            </a:r>
          </a:p>
          <a:p>
            <a:endParaRPr lang="en-US" altLang="en-US"/>
          </a:p>
          <a:p>
            <a:r>
              <a:rPr lang="en-US" altLang="en-US"/>
              <a:t>BHR</a:t>
            </a:r>
          </a:p>
        </p:txBody>
      </p:sp>
    </p:spTree>
    <p:extLst>
      <p:ext uri="{BB962C8B-B14F-4D97-AF65-F5344CB8AC3E}">
        <p14:creationId xmlns:p14="http://schemas.microsoft.com/office/powerpoint/2010/main" val="18084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73" y="1080512"/>
            <a:ext cx="3486785" cy="609600"/>
          </a:xfrm>
          <a:prstGeom prst="rect">
            <a:avLst/>
          </a:prstGeom>
        </p:spPr>
        <p:txBody>
          <a:bodyPr vert="horz" wrap="square" lIns="0" tIns="0" rIns="0" bIns="0" rtlCol="0">
            <a:spAutoFit/>
          </a:bodyPr>
          <a:lstStyle/>
          <a:p>
            <a:pPr marL="12700">
              <a:lnSpc>
                <a:spcPct val="100000"/>
              </a:lnSpc>
              <a:tabLst>
                <a:tab pos="2216785" algn="l"/>
              </a:tabLst>
            </a:pPr>
            <a:r>
              <a:rPr dirty="0"/>
              <a:t>The</a:t>
            </a:r>
            <a:r>
              <a:rPr spc="-225" dirty="0"/>
              <a:t> </a:t>
            </a:r>
            <a:r>
              <a:rPr spc="-5" dirty="0"/>
              <a:t>A</a:t>
            </a:r>
            <a:r>
              <a:rPr dirty="0"/>
              <a:t>DNI	Stu</a:t>
            </a:r>
            <a:r>
              <a:rPr spc="-5" dirty="0"/>
              <a:t>d</a:t>
            </a:r>
            <a:r>
              <a:rPr dirty="0"/>
              <a:t>y</a:t>
            </a:r>
          </a:p>
        </p:txBody>
      </p:sp>
      <p:sp>
        <p:nvSpPr>
          <p:cNvPr id="3" name="object 3"/>
          <p:cNvSpPr txBox="1"/>
          <p:nvPr/>
        </p:nvSpPr>
        <p:spPr>
          <a:xfrm>
            <a:off x="747607" y="1919665"/>
            <a:ext cx="8665845" cy="615553"/>
          </a:xfrm>
          <a:prstGeom prst="rect">
            <a:avLst/>
          </a:prstGeom>
        </p:spPr>
        <p:txBody>
          <a:bodyPr vert="horz" wrap="square" lIns="0" tIns="0" rIns="0" bIns="0" rtlCol="0">
            <a:spAutoFit/>
          </a:bodyPr>
          <a:lstStyle/>
          <a:p>
            <a:pPr marL="355600" marR="5080" indent="-342900">
              <a:lnSpc>
                <a:spcPct val="100000"/>
              </a:lnSpc>
              <a:buFont typeface="Wingdings" pitchFamily="2" charset="2"/>
              <a:buChar char="Ø"/>
            </a:pPr>
            <a:r>
              <a:rPr sz="2000" dirty="0">
                <a:solidFill>
                  <a:srgbClr val="404040"/>
                </a:solidFill>
                <a:latin typeface="Trebuchet MS"/>
                <a:cs typeface="Trebuchet MS"/>
              </a:rPr>
              <a:t>Informing the design of therapeutic trials by looking at clinical, imaging,  </a:t>
            </a:r>
            <a:r>
              <a:rPr sz="2000" spc="-30" dirty="0">
                <a:solidFill>
                  <a:srgbClr val="404040"/>
                </a:solidFill>
                <a:latin typeface="Trebuchet MS"/>
                <a:cs typeface="Trebuchet MS"/>
              </a:rPr>
              <a:t>biomarker, </a:t>
            </a:r>
            <a:r>
              <a:rPr sz="2000" dirty="0">
                <a:solidFill>
                  <a:srgbClr val="404040"/>
                </a:solidFill>
                <a:latin typeface="Trebuchet MS"/>
                <a:cs typeface="Trebuchet MS"/>
              </a:rPr>
              <a:t>and genetic characteristics across NL, MCI, and AD</a:t>
            </a:r>
            <a:r>
              <a:rPr sz="2000" spc="-175" dirty="0">
                <a:solidFill>
                  <a:srgbClr val="404040"/>
                </a:solidFill>
                <a:latin typeface="Trebuchet MS"/>
                <a:cs typeface="Trebuchet MS"/>
              </a:rPr>
              <a:t> </a:t>
            </a:r>
            <a:r>
              <a:rPr sz="2000" dirty="0">
                <a:solidFill>
                  <a:srgbClr val="404040"/>
                </a:solidFill>
                <a:latin typeface="Trebuchet MS"/>
                <a:cs typeface="Trebuchet MS"/>
              </a:rPr>
              <a:t>cohorts</a:t>
            </a:r>
            <a:endParaRPr sz="2000" dirty="0">
              <a:latin typeface="Trebuchet MS"/>
              <a:cs typeface="Trebuchet MS"/>
            </a:endParaRPr>
          </a:p>
        </p:txBody>
      </p:sp>
      <p:graphicFrame>
        <p:nvGraphicFramePr>
          <p:cNvPr id="4" name="object 4"/>
          <p:cNvGraphicFramePr>
            <a:graphicFrameLocks noGrp="1"/>
          </p:cNvGraphicFramePr>
          <p:nvPr>
            <p:extLst/>
          </p:nvPr>
        </p:nvGraphicFramePr>
        <p:xfrm>
          <a:off x="745599" y="2878063"/>
          <a:ext cx="9307438" cy="2417629"/>
        </p:xfrm>
        <a:graphic>
          <a:graphicData uri="http://schemas.openxmlformats.org/drawingml/2006/table">
            <a:tbl>
              <a:tblPr firstRow="1" bandRow="1">
                <a:tableStyleId>{2D5ABB26-0587-4C30-8999-92F81FD0307C}</a:tableStyleId>
              </a:tblPr>
              <a:tblGrid>
                <a:gridCol w="1653959">
                  <a:extLst>
                    <a:ext uri="{9D8B030D-6E8A-4147-A177-3AD203B41FA5}">
                      <a16:colId xmlns:a16="http://schemas.microsoft.com/office/drawing/2014/main" xmlns="" val="20000"/>
                    </a:ext>
                  </a:extLst>
                </a:gridCol>
                <a:gridCol w="1825687">
                  <a:extLst>
                    <a:ext uri="{9D8B030D-6E8A-4147-A177-3AD203B41FA5}">
                      <a16:colId xmlns:a16="http://schemas.microsoft.com/office/drawing/2014/main" xmlns="" val="20001"/>
                    </a:ext>
                  </a:extLst>
                </a:gridCol>
                <a:gridCol w="1871514">
                  <a:extLst>
                    <a:ext uri="{9D8B030D-6E8A-4147-A177-3AD203B41FA5}">
                      <a16:colId xmlns:a16="http://schemas.microsoft.com/office/drawing/2014/main" xmlns="" val="20002"/>
                    </a:ext>
                  </a:extLst>
                </a:gridCol>
                <a:gridCol w="2101474">
                  <a:extLst>
                    <a:ext uri="{9D8B030D-6E8A-4147-A177-3AD203B41FA5}">
                      <a16:colId xmlns:a16="http://schemas.microsoft.com/office/drawing/2014/main" xmlns="" val="20003"/>
                    </a:ext>
                  </a:extLst>
                </a:gridCol>
                <a:gridCol w="1854804">
                  <a:extLst>
                    <a:ext uri="{9D8B030D-6E8A-4147-A177-3AD203B41FA5}">
                      <a16:colId xmlns:a16="http://schemas.microsoft.com/office/drawing/2014/main" xmlns="" val="20004"/>
                    </a:ext>
                  </a:extLst>
                </a:gridCol>
              </a:tblGrid>
              <a:tr h="457215">
                <a:tc>
                  <a:txBody>
                    <a:bodyPr/>
                    <a:lstStyle/>
                    <a:p>
                      <a:endParaRPr sz="2000">
                        <a:latin typeface="Trebuchet MS"/>
                        <a:cs typeface="Trebuchet MS"/>
                      </a:endParaRPr>
                    </a:p>
                  </a:txBody>
                  <a:tcPr marL="0" marR="0" marT="0" marB="0">
                    <a:lnL w="12699">
                      <a:solidFill>
                        <a:srgbClr val="000000"/>
                      </a:solidFill>
                      <a:prstDash val="solid"/>
                    </a:lnL>
                    <a:lnR w="3174">
                      <a:solidFill>
                        <a:srgbClr val="000000"/>
                      </a:solidFill>
                      <a:prstDash val="solid"/>
                    </a:lnR>
                    <a:lnT w="12699">
                      <a:solidFill>
                        <a:srgbClr val="000000"/>
                      </a:solidFill>
                      <a:prstDash val="solid"/>
                    </a:lnT>
                    <a:lnB w="3174">
                      <a:solidFill>
                        <a:srgbClr val="000000"/>
                      </a:solidFill>
                      <a:prstDash val="solid"/>
                    </a:lnB>
                    <a:solidFill>
                      <a:srgbClr val="206447"/>
                    </a:solidFill>
                  </a:tcPr>
                </a:tc>
                <a:tc>
                  <a:txBody>
                    <a:bodyPr/>
                    <a:lstStyle/>
                    <a:p>
                      <a:pPr marL="4445" algn="ctr">
                        <a:lnSpc>
                          <a:spcPct val="100000"/>
                        </a:lnSpc>
                        <a:spcBef>
                          <a:spcPts val="310"/>
                        </a:spcBef>
                      </a:pPr>
                      <a:r>
                        <a:rPr sz="2400" b="1" spc="-5" dirty="0">
                          <a:solidFill>
                            <a:srgbClr val="FFFFFF"/>
                          </a:solidFill>
                          <a:latin typeface="Trebuchet MS"/>
                          <a:cs typeface="Trebuchet MS"/>
                        </a:rPr>
                        <a:t>ADNI1</a:t>
                      </a:r>
                      <a:endParaRPr sz="2400">
                        <a:latin typeface="Trebuchet MS"/>
                        <a:cs typeface="Trebuchet MS"/>
                      </a:endParaRPr>
                    </a:p>
                  </a:txBody>
                  <a:tcPr marL="0" marR="0" marT="39370" marB="0">
                    <a:lnL w="3174">
                      <a:solidFill>
                        <a:srgbClr val="000000"/>
                      </a:solidFill>
                      <a:prstDash val="solid"/>
                    </a:lnL>
                    <a:lnR w="3174">
                      <a:solidFill>
                        <a:srgbClr val="000000"/>
                      </a:solidFill>
                      <a:prstDash val="solid"/>
                    </a:lnR>
                    <a:lnT w="12699">
                      <a:solidFill>
                        <a:srgbClr val="000000"/>
                      </a:solidFill>
                      <a:prstDash val="solid"/>
                    </a:lnT>
                    <a:lnB w="3174">
                      <a:solidFill>
                        <a:srgbClr val="000000"/>
                      </a:solidFill>
                      <a:prstDash val="solid"/>
                    </a:lnB>
                    <a:solidFill>
                      <a:srgbClr val="206447"/>
                    </a:solidFill>
                  </a:tcPr>
                </a:tc>
                <a:tc>
                  <a:txBody>
                    <a:bodyPr/>
                    <a:lstStyle/>
                    <a:p>
                      <a:pPr marL="4445" algn="ctr">
                        <a:lnSpc>
                          <a:spcPct val="100000"/>
                        </a:lnSpc>
                        <a:spcBef>
                          <a:spcPts val="310"/>
                        </a:spcBef>
                      </a:pPr>
                      <a:r>
                        <a:rPr sz="2400" b="1" spc="-5" dirty="0">
                          <a:solidFill>
                            <a:srgbClr val="FFFFFF"/>
                          </a:solidFill>
                          <a:latin typeface="Trebuchet MS"/>
                          <a:cs typeface="Trebuchet MS"/>
                        </a:rPr>
                        <a:t>ADNIGO</a:t>
                      </a:r>
                      <a:endParaRPr sz="2400">
                        <a:latin typeface="Trebuchet MS"/>
                        <a:cs typeface="Trebuchet MS"/>
                      </a:endParaRPr>
                    </a:p>
                  </a:txBody>
                  <a:tcPr marL="0" marR="0" marT="39370" marB="0">
                    <a:lnL w="3174">
                      <a:solidFill>
                        <a:srgbClr val="000000"/>
                      </a:solidFill>
                      <a:prstDash val="solid"/>
                    </a:lnL>
                    <a:lnR w="3174">
                      <a:solidFill>
                        <a:srgbClr val="000000"/>
                      </a:solidFill>
                      <a:prstDash val="solid"/>
                    </a:lnR>
                    <a:lnT w="12699">
                      <a:solidFill>
                        <a:srgbClr val="000000"/>
                      </a:solidFill>
                      <a:prstDash val="solid"/>
                    </a:lnT>
                    <a:lnB w="3174">
                      <a:solidFill>
                        <a:srgbClr val="000000"/>
                      </a:solidFill>
                      <a:prstDash val="solid"/>
                    </a:lnB>
                    <a:solidFill>
                      <a:srgbClr val="206447"/>
                    </a:solidFill>
                  </a:tcPr>
                </a:tc>
                <a:tc>
                  <a:txBody>
                    <a:bodyPr/>
                    <a:lstStyle/>
                    <a:p>
                      <a:pPr marL="5080" algn="ctr">
                        <a:lnSpc>
                          <a:spcPct val="100000"/>
                        </a:lnSpc>
                        <a:spcBef>
                          <a:spcPts val="310"/>
                        </a:spcBef>
                      </a:pPr>
                      <a:r>
                        <a:rPr sz="2400" b="1" spc="-5" dirty="0">
                          <a:solidFill>
                            <a:srgbClr val="FFFFFF"/>
                          </a:solidFill>
                          <a:latin typeface="Trebuchet MS"/>
                          <a:cs typeface="Trebuchet MS"/>
                        </a:rPr>
                        <a:t>ADNI2</a:t>
                      </a:r>
                      <a:endParaRPr sz="2400">
                        <a:latin typeface="Trebuchet MS"/>
                        <a:cs typeface="Trebuchet MS"/>
                      </a:endParaRPr>
                    </a:p>
                  </a:txBody>
                  <a:tcPr marL="0" marR="0" marT="39370" marB="0">
                    <a:lnL w="3174">
                      <a:solidFill>
                        <a:srgbClr val="000000"/>
                      </a:solidFill>
                      <a:prstDash val="solid"/>
                    </a:lnL>
                    <a:lnR w="3174">
                      <a:solidFill>
                        <a:srgbClr val="000000"/>
                      </a:solidFill>
                      <a:prstDash val="solid"/>
                    </a:lnR>
                    <a:lnT w="12699">
                      <a:solidFill>
                        <a:srgbClr val="000000"/>
                      </a:solidFill>
                      <a:prstDash val="solid"/>
                    </a:lnT>
                    <a:lnB w="3174">
                      <a:solidFill>
                        <a:srgbClr val="000000"/>
                      </a:solidFill>
                      <a:prstDash val="solid"/>
                    </a:lnB>
                    <a:solidFill>
                      <a:srgbClr val="206447"/>
                    </a:solidFill>
                  </a:tcPr>
                </a:tc>
                <a:tc>
                  <a:txBody>
                    <a:bodyPr/>
                    <a:lstStyle/>
                    <a:p>
                      <a:pPr marL="8890" algn="ctr">
                        <a:lnSpc>
                          <a:spcPct val="100000"/>
                        </a:lnSpc>
                        <a:spcBef>
                          <a:spcPts val="310"/>
                        </a:spcBef>
                      </a:pPr>
                      <a:r>
                        <a:rPr sz="2400" b="1" spc="-5" dirty="0">
                          <a:solidFill>
                            <a:srgbClr val="FFFFFF"/>
                          </a:solidFill>
                          <a:latin typeface="Trebuchet MS"/>
                          <a:cs typeface="Trebuchet MS"/>
                        </a:rPr>
                        <a:t>ADNI3*</a:t>
                      </a:r>
                      <a:endParaRPr sz="2400">
                        <a:latin typeface="Trebuchet MS"/>
                        <a:cs typeface="Trebuchet MS"/>
                      </a:endParaRPr>
                    </a:p>
                  </a:txBody>
                  <a:tcPr marL="0" marR="0" marT="39370" marB="0">
                    <a:lnL w="3174">
                      <a:solidFill>
                        <a:srgbClr val="000000"/>
                      </a:solidFill>
                      <a:prstDash val="solid"/>
                    </a:lnL>
                    <a:lnR w="12699">
                      <a:solidFill>
                        <a:srgbClr val="000000"/>
                      </a:solidFill>
                      <a:prstDash val="solid"/>
                    </a:lnR>
                    <a:lnT w="12699">
                      <a:solidFill>
                        <a:srgbClr val="000000"/>
                      </a:solidFill>
                      <a:prstDash val="solid"/>
                    </a:lnT>
                    <a:lnB w="3174">
                      <a:solidFill>
                        <a:srgbClr val="000000"/>
                      </a:solidFill>
                      <a:prstDash val="solid"/>
                    </a:lnB>
                    <a:solidFill>
                      <a:srgbClr val="206447"/>
                    </a:solidFill>
                  </a:tcPr>
                </a:tc>
                <a:extLst>
                  <a:ext uri="{0D108BD9-81ED-4DB2-BD59-A6C34878D82A}">
                    <a16:rowId xmlns:a16="http://schemas.microsoft.com/office/drawing/2014/main" xmlns="" val="10000"/>
                  </a:ext>
                </a:extLst>
              </a:tr>
              <a:tr h="396256">
                <a:tc>
                  <a:txBody>
                    <a:bodyPr/>
                    <a:lstStyle/>
                    <a:p>
                      <a:pPr marL="115570">
                        <a:lnSpc>
                          <a:spcPct val="100000"/>
                        </a:lnSpc>
                        <a:spcBef>
                          <a:spcPts val="345"/>
                        </a:spcBef>
                      </a:pPr>
                      <a:r>
                        <a:rPr sz="2000" spc="-5" dirty="0">
                          <a:latin typeface="Trebuchet MS"/>
                          <a:cs typeface="Trebuchet MS"/>
                        </a:rPr>
                        <a:t>Duration</a:t>
                      </a:r>
                      <a:endParaRPr sz="2000">
                        <a:latin typeface="Trebuchet MS"/>
                        <a:cs typeface="Trebuchet MS"/>
                      </a:endParaRPr>
                    </a:p>
                  </a:txBody>
                  <a:tcPr marL="0" marR="0" marT="43815" marB="0">
                    <a:lnL w="12699">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solidFill>
                      <a:srgbClr val="ECF4EF"/>
                    </a:solidFill>
                  </a:tcPr>
                </a:tc>
                <a:tc>
                  <a:txBody>
                    <a:bodyPr/>
                    <a:lstStyle/>
                    <a:p>
                      <a:pPr marL="4445" algn="ctr">
                        <a:lnSpc>
                          <a:spcPct val="100000"/>
                        </a:lnSpc>
                        <a:spcBef>
                          <a:spcPts val="345"/>
                        </a:spcBef>
                      </a:pPr>
                      <a:r>
                        <a:rPr sz="2000" spc="-5" dirty="0">
                          <a:latin typeface="Trebuchet MS"/>
                          <a:cs typeface="Trebuchet MS"/>
                        </a:rPr>
                        <a:t>2004-2009</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solidFill>
                      <a:srgbClr val="ECF4EF"/>
                    </a:solidFill>
                  </a:tcPr>
                </a:tc>
                <a:tc>
                  <a:txBody>
                    <a:bodyPr/>
                    <a:lstStyle/>
                    <a:p>
                      <a:pPr marL="4445" algn="ctr">
                        <a:lnSpc>
                          <a:spcPct val="100000"/>
                        </a:lnSpc>
                        <a:spcBef>
                          <a:spcPts val="345"/>
                        </a:spcBef>
                      </a:pPr>
                      <a:r>
                        <a:rPr sz="2000" spc="-5" dirty="0">
                          <a:latin typeface="Trebuchet MS"/>
                          <a:cs typeface="Trebuchet MS"/>
                        </a:rPr>
                        <a:t>2009-2011</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solidFill>
                      <a:srgbClr val="ECF4EF"/>
                    </a:solidFill>
                  </a:tcPr>
                </a:tc>
                <a:tc>
                  <a:txBody>
                    <a:bodyPr/>
                    <a:lstStyle/>
                    <a:p>
                      <a:pPr marL="5080" algn="ctr">
                        <a:lnSpc>
                          <a:spcPct val="100000"/>
                        </a:lnSpc>
                        <a:spcBef>
                          <a:spcPts val="345"/>
                        </a:spcBef>
                      </a:pPr>
                      <a:r>
                        <a:rPr sz="2000" spc="-5" dirty="0">
                          <a:latin typeface="Trebuchet MS"/>
                          <a:cs typeface="Trebuchet MS"/>
                        </a:rPr>
                        <a:t>2011-2016</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solidFill>
                      <a:srgbClr val="ECF4EF"/>
                    </a:solidFill>
                  </a:tcPr>
                </a:tc>
                <a:tc>
                  <a:txBody>
                    <a:bodyPr/>
                    <a:lstStyle/>
                    <a:p>
                      <a:pPr marL="8890" algn="ctr">
                        <a:lnSpc>
                          <a:spcPct val="100000"/>
                        </a:lnSpc>
                        <a:spcBef>
                          <a:spcPts val="345"/>
                        </a:spcBef>
                      </a:pPr>
                      <a:r>
                        <a:rPr sz="2000" spc="-5" dirty="0">
                          <a:latin typeface="Trebuchet MS"/>
                          <a:cs typeface="Trebuchet MS"/>
                        </a:rPr>
                        <a:t>2016-2021</a:t>
                      </a:r>
                      <a:endParaRPr sz="2000">
                        <a:latin typeface="Trebuchet MS"/>
                        <a:cs typeface="Trebuchet MS"/>
                      </a:endParaRPr>
                    </a:p>
                  </a:txBody>
                  <a:tcPr marL="0" marR="0" marT="43815" marB="0">
                    <a:lnL w="3174">
                      <a:solidFill>
                        <a:srgbClr val="000000"/>
                      </a:solidFill>
                      <a:prstDash val="solid"/>
                    </a:lnL>
                    <a:lnR w="12699">
                      <a:solidFill>
                        <a:srgbClr val="000000"/>
                      </a:solidFill>
                      <a:prstDash val="solid"/>
                    </a:lnR>
                    <a:lnT w="3174">
                      <a:solidFill>
                        <a:srgbClr val="000000"/>
                      </a:solidFill>
                      <a:prstDash val="solid"/>
                    </a:lnT>
                    <a:lnB w="3174">
                      <a:solidFill>
                        <a:srgbClr val="000000"/>
                      </a:solidFill>
                      <a:prstDash val="solid"/>
                    </a:lnB>
                    <a:solidFill>
                      <a:srgbClr val="ECF4EF"/>
                    </a:solidFill>
                  </a:tcPr>
                </a:tc>
                <a:extLst>
                  <a:ext uri="{0D108BD9-81ED-4DB2-BD59-A6C34878D82A}">
                    <a16:rowId xmlns:a16="http://schemas.microsoft.com/office/drawing/2014/main" xmlns="" val="10001"/>
                  </a:ext>
                </a:extLst>
              </a:tr>
              <a:tr h="642471">
                <a:tc>
                  <a:txBody>
                    <a:bodyPr/>
                    <a:lstStyle/>
                    <a:p>
                      <a:pPr marL="115570">
                        <a:lnSpc>
                          <a:spcPct val="100000"/>
                        </a:lnSpc>
                        <a:spcBef>
                          <a:spcPts val="345"/>
                        </a:spcBef>
                      </a:pPr>
                      <a:r>
                        <a:rPr sz="2000" dirty="0">
                          <a:latin typeface="Trebuchet MS"/>
                          <a:cs typeface="Trebuchet MS"/>
                        </a:rPr>
                        <a:t>Sample</a:t>
                      </a:r>
                      <a:r>
                        <a:rPr sz="2000" spc="-100" dirty="0">
                          <a:latin typeface="Trebuchet MS"/>
                          <a:cs typeface="Trebuchet MS"/>
                        </a:rPr>
                        <a:t> </a:t>
                      </a:r>
                      <a:r>
                        <a:rPr sz="2000" dirty="0">
                          <a:latin typeface="Trebuchet MS"/>
                          <a:cs typeface="Trebuchet MS"/>
                        </a:rPr>
                        <a:t>Size</a:t>
                      </a:r>
                      <a:endParaRPr sz="2000">
                        <a:latin typeface="Trebuchet MS"/>
                        <a:cs typeface="Trebuchet MS"/>
                      </a:endParaRPr>
                    </a:p>
                  </a:txBody>
                  <a:tcPr marL="0" marR="0" marT="43815" marB="0">
                    <a:lnL w="12699">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tcPr>
                </a:tc>
                <a:tc>
                  <a:txBody>
                    <a:bodyPr/>
                    <a:lstStyle/>
                    <a:p>
                      <a:pPr>
                        <a:lnSpc>
                          <a:spcPct val="100000"/>
                        </a:lnSpc>
                        <a:spcBef>
                          <a:spcPts val="40"/>
                        </a:spcBef>
                      </a:pPr>
                      <a:endParaRPr sz="1950">
                        <a:latin typeface="Times New Roman"/>
                        <a:cs typeface="Times New Roman"/>
                      </a:endParaRPr>
                    </a:p>
                    <a:p>
                      <a:pPr marL="5080" algn="ctr">
                        <a:lnSpc>
                          <a:spcPct val="100000"/>
                        </a:lnSpc>
                      </a:pPr>
                      <a:r>
                        <a:rPr sz="2000" spc="-5" dirty="0">
                          <a:latin typeface="Trebuchet MS"/>
                          <a:cs typeface="Trebuchet MS"/>
                        </a:rPr>
                        <a:t>800</a:t>
                      </a:r>
                      <a:endParaRPr sz="2000">
                        <a:latin typeface="Trebuchet MS"/>
                        <a:cs typeface="Trebuchet MS"/>
                      </a:endParaRPr>
                    </a:p>
                  </a:txBody>
                  <a:tcPr marL="0" marR="0" marT="5080"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tcPr>
                </a:tc>
                <a:tc>
                  <a:txBody>
                    <a:bodyPr/>
                    <a:lstStyle/>
                    <a:p>
                      <a:pPr>
                        <a:lnSpc>
                          <a:spcPct val="100000"/>
                        </a:lnSpc>
                        <a:spcBef>
                          <a:spcPts val="40"/>
                        </a:spcBef>
                      </a:pPr>
                      <a:endParaRPr sz="1950">
                        <a:latin typeface="Times New Roman"/>
                        <a:cs typeface="Times New Roman"/>
                      </a:endParaRPr>
                    </a:p>
                    <a:p>
                      <a:pPr marL="5080" algn="ctr">
                        <a:lnSpc>
                          <a:spcPct val="100000"/>
                        </a:lnSpc>
                      </a:pPr>
                      <a:r>
                        <a:rPr sz="2000" spc="-5" dirty="0">
                          <a:latin typeface="Trebuchet MS"/>
                          <a:cs typeface="Trebuchet MS"/>
                        </a:rPr>
                        <a:t>200</a:t>
                      </a:r>
                      <a:endParaRPr sz="2000">
                        <a:latin typeface="Trebuchet MS"/>
                        <a:cs typeface="Trebuchet MS"/>
                      </a:endParaRPr>
                    </a:p>
                  </a:txBody>
                  <a:tcPr marL="0" marR="0" marT="5080"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tcPr>
                </a:tc>
                <a:tc>
                  <a:txBody>
                    <a:bodyPr/>
                    <a:lstStyle/>
                    <a:p>
                      <a:pPr>
                        <a:lnSpc>
                          <a:spcPct val="100000"/>
                        </a:lnSpc>
                        <a:spcBef>
                          <a:spcPts val="40"/>
                        </a:spcBef>
                      </a:pPr>
                      <a:endParaRPr sz="1950">
                        <a:latin typeface="Times New Roman"/>
                        <a:cs typeface="Times New Roman"/>
                      </a:endParaRPr>
                    </a:p>
                    <a:p>
                      <a:pPr marL="5080" algn="ctr">
                        <a:lnSpc>
                          <a:spcPct val="100000"/>
                        </a:lnSpc>
                      </a:pPr>
                      <a:r>
                        <a:rPr sz="2000" spc="-5" dirty="0">
                          <a:latin typeface="Trebuchet MS"/>
                          <a:cs typeface="Trebuchet MS"/>
                        </a:rPr>
                        <a:t>1180</a:t>
                      </a:r>
                      <a:endParaRPr sz="2000">
                        <a:latin typeface="Trebuchet MS"/>
                        <a:cs typeface="Trebuchet MS"/>
                      </a:endParaRPr>
                    </a:p>
                  </a:txBody>
                  <a:tcPr marL="0" marR="0" marT="5080" marB="0">
                    <a:lnL w="3174">
                      <a:solidFill>
                        <a:srgbClr val="000000"/>
                      </a:solidFill>
                      <a:prstDash val="solid"/>
                    </a:lnL>
                    <a:lnR w="3174">
                      <a:solidFill>
                        <a:srgbClr val="000000"/>
                      </a:solidFill>
                      <a:prstDash val="solid"/>
                    </a:lnR>
                    <a:lnT w="3174">
                      <a:solidFill>
                        <a:srgbClr val="000000"/>
                      </a:solidFill>
                      <a:prstDash val="solid"/>
                    </a:lnT>
                    <a:lnB w="3174">
                      <a:solidFill>
                        <a:srgbClr val="000000"/>
                      </a:solidFill>
                      <a:prstDash val="solid"/>
                    </a:lnB>
                  </a:tcPr>
                </a:tc>
                <a:tc>
                  <a:txBody>
                    <a:bodyPr/>
                    <a:lstStyle/>
                    <a:p>
                      <a:pPr>
                        <a:lnSpc>
                          <a:spcPct val="100000"/>
                        </a:lnSpc>
                        <a:spcBef>
                          <a:spcPts val="40"/>
                        </a:spcBef>
                      </a:pPr>
                      <a:endParaRPr sz="1950" dirty="0">
                        <a:latin typeface="Times New Roman"/>
                        <a:cs typeface="Times New Roman"/>
                      </a:endParaRPr>
                    </a:p>
                    <a:p>
                      <a:pPr marL="8890" algn="ctr">
                        <a:lnSpc>
                          <a:spcPct val="100000"/>
                        </a:lnSpc>
                      </a:pPr>
                      <a:r>
                        <a:rPr lang="en-US" sz="2000" spc="-5" dirty="0">
                          <a:latin typeface="Trebuchet MS"/>
                          <a:cs typeface="Trebuchet MS"/>
                        </a:rPr>
                        <a:t>615</a:t>
                      </a:r>
                      <a:endParaRPr sz="2000" dirty="0">
                        <a:latin typeface="Trebuchet MS"/>
                        <a:cs typeface="Trebuchet MS"/>
                      </a:endParaRPr>
                    </a:p>
                  </a:txBody>
                  <a:tcPr marL="0" marR="0" marT="5080" marB="0">
                    <a:lnL w="3174">
                      <a:solidFill>
                        <a:srgbClr val="000000"/>
                      </a:solidFill>
                      <a:prstDash val="solid"/>
                    </a:lnL>
                    <a:lnR w="12699">
                      <a:solidFill>
                        <a:srgbClr val="000000"/>
                      </a:solidFill>
                      <a:prstDash val="solid"/>
                    </a:lnR>
                    <a:lnT w="3174">
                      <a:solidFill>
                        <a:srgbClr val="000000"/>
                      </a:solidFill>
                      <a:prstDash val="solid"/>
                    </a:lnT>
                    <a:lnB w="3174">
                      <a:solidFill>
                        <a:srgbClr val="000000"/>
                      </a:solidFill>
                      <a:prstDash val="solid"/>
                    </a:lnB>
                  </a:tcPr>
                </a:tc>
                <a:extLst>
                  <a:ext uri="{0D108BD9-81ED-4DB2-BD59-A6C34878D82A}">
                    <a16:rowId xmlns:a16="http://schemas.microsoft.com/office/drawing/2014/main" xmlns="" val="10002"/>
                  </a:ext>
                </a:extLst>
              </a:tr>
              <a:tr h="921687">
                <a:tc>
                  <a:txBody>
                    <a:bodyPr/>
                    <a:lstStyle/>
                    <a:p>
                      <a:pPr marL="115570">
                        <a:lnSpc>
                          <a:spcPct val="100000"/>
                        </a:lnSpc>
                        <a:spcBef>
                          <a:spcPts val="345"/>
                        </a:spcBef>
                      </a:pPr>
                      <a:r>
                        <a:rPr sz="2000" spc="-5" dirty="0">
                          <a:latin typeface="Trebuchet MS"/>
                          <a:cs typeface="Trebuchet MS"/>
                        </a:rPr>
                        <a:t>Cohorts</a:t>
                      </a:r>
                      <a:endParaRPr sz="2000">
                        <a:latin typeface="Trebuchet MS"/>
                        <a:cs typeface="Trebuchet MS"/>
                      </a:endParaRPr>
                    </a:p>
                  </a:txBody>
                  <a:tcPr marL="0" marR="0" marT="43815" marB="0">
                    <a:lnL w="12699">
                      <a:solidFill>
                        <a:srgbClr val="000000"/>
                      </a:solidFill>
                      <a:prstDash val="solid"/>
                    </a:lnL>
                    <a:lnR w="3174">
                      <a:solidFill>
                        <a:srgbClr val="000000"/>
                      </a:solidFill>
                      <a:prstDash val="solid"/>
                    </a:lnR>
                    <a:lnT w="3174">
                      <a:solidFill>
                        <a:srgbClr val="000000"/>
                      </a:solidFill>
                      <a:prstDash val="solid"/>
                    </a:lnT>
                    <a:lnB w="12699">
                      <a:solidFill>
                        <a:srgbClr val="000000"/>
                      </a:solidFill>
                      <a:prstDash val="solid"/>
                    </a:lnB>
                    <a:solidFill>
                      <a:srgbClr val="ECF4EF"/>
                    </a:solidFill>
                  </a:tcPr>
                </a:tc>
                <a:tc>
                  <a:txBody>
                    <a:bodyPr/>
                    <a:lstStyle/>
                    <a:p>
                      <a:pPr marL="5715" algn="ctr">
                        <a:lnSpc>
                          <a:spcPct val="100000"/>
                        </a:lnSpc>
                        <a:spcBef>
                          <a:spcPts val="345"/>
                        </a:spcBef>
                      </a:pPr>
                      <a:r>
                        <a:rPr sz="2000" spc="-5" dirty="0">
                          <a:latin typeface="Trebuchet MS"/>
                          <a:cs typeface="Trebuchet MS"/>
                        </a:rPr>
                        <a:t>NL, MCI,</a:t>
                      </a:r>
                      <a:r>
                        <a:rPr sz="2000" spc="-195" dirty="0">
                          <a:latin typeface="Trebuchet MS"/>
                          <a:cs typeface="Trebuchet MS"/>
                        </a:rPr>
                        <a:t> </a:t>
                      </a:r>
                      <a:r>
                        <a:rPr sz="2000" dirty="0">
                          <a:latin typeface="Trebuchet MS"/>
                          <a:cs typeface="Trebuchet MS"/>
                        </a:rPr>
                        <a:t>AD</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12699">
                      <a:solidFill>
                        <a:srgbClr val="000000"/>
                      </a:solidFill>
                      <a:prstDash val="solid"/>
                    </a:lnB>
                    <a:solidFill>
                      <a:srgbClr val="ECF4EF"/>
                    </a:solidFill>
                  </a:tcPr>
                </a:tc>
                <a:tc>
                  <a:txBody>
                    <a:bodyPr/>
                    <a:lstStyle/>
                    <a:p>
                      <a:pPr marL="5715" algn="ctr">
                        <a:lnSpc>
                          <a:spcPct val="100000"/>
                        </a:lnSpc>
                        <a:spcBef>
                          <a:spcPts val="345"/>
                        </a:spcBef>
                      </a:pPr>
                      <a:r>
                        <a:rPr sz="2000" dirty="0">
                          <a:latin typeface="Trebuchet MS"/>
                          <a:cs typeface="Trebuchet MS"/>
                        </a:rPr>
                        <a:t>EMCI</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12699">
                      <a:solidFill>
                        <a:srgbClr val="000000"/>
                      </a:solidFill>
                      <a:prstDash val="solid"/>
                    </a:lnB>
                    <a:solidFill>
                      <a:srgbClr val="ECF4EF"/>
                    </a:solidFill>
                  </a:tcPr>
                </a:tc>
                <a:tc>
                  <a:txBody>
                    <a:bodyPr/>
                    <a:lstStyle/>
                    <a:p>
                      <a:pPr marL="555625" marR="179705" indent="-361950">
                        <a:lnSpc>
                          <a:spcPct val="100000"/>
                        </a:lnSpc>
                        <a:spcBef>
                          <a:spcPts val="345"/>
                        </a:spcBef>
                      </a:pPr>
                      <a:r>
                        <a:rPr sz="2000" dirty="0">
                          <a:latin typeface="Trebuchet MS"/>
                          <a:cs typeface="Trebuchet MS"/>
                        </a:rPr>
                        <a:t>NL, SMC,</a:t>
                      </a:r>
                      <a:r>
                        <a:rPr sz="2000" spc="-100" dirty="0">
                          <a:latin typeface="Trebuchet MS"/>
                          <a:cs typeface="Trebuchet MS"/>
                        </a:rPr>
                        <a:t> </a:t>
                      </a:r>
                      <a:r>
                        <a:rPr sz="2000" dirty="0">
                          <a:latin typeface="Trebuchet MS"/>
                          <a:cs typeface="Trebuchet MS"/>
                        </a:rPr>
                        <a:t>EMCI,  </a:t>
                      </a:r>
                      <a:r>
                        <a:rPr sz="2000" spc="-5" dirty="0">
                          <a:latin typeface="Trebuchet MS"/>
                          <a:cs typeface="Trebuchet MS"/>
                        </a:rPr>
                        <a:t>LMCI,</a:t>
                      </a:r>
                      <a:r>
                        <a:rPr sz="2000" spc="-200" dirty="0">
                          <a:latin typeface="Trebuchet MS"/>
                          <a:cs typeface="Trebuchet MS"/>
                        </a:rPr>
                        <a:t> </a:t>
                      </a:r>
                      <a:r>
                        <a:rPr sz="2000" spc="-5" dirty="0">
                          <a:latin typeface="Trebuchet MS"/>
                          <a:cs typeface="Trebuchet MS"/>
                        </a:rPr>
                        <a:t>AD</a:t>
                      </a:r>
                      <a:endParaRPr sz="2000">
                        <a:latin typeface="Trebuchet MS"/>
                        <a:cs typeface="Trebuchet MS"/>
                      </a:endParaRPr>
                    </a:p>
                  </a:txBody>
                  <a:tcPr marL="0" marR="0" marT="43815" marB="0">
                    <a:lnL w="3174">
                      <a:solidFill>
                        <a:srgbClr val="000000"/>
                      </a:solidFill>
                      <a:prstDash val="solid"/>
                    </a:lnL>
                    <a:lnR w="3174">
                      <a:solidFill>
                        <a:srgbClr val="000000"/>
                      </a:solidFill>
                      <a:prstDash val="solid"/>
                    </a:lnR>
                    <a:lnT w="3174">
                      <a:solidFill>
                        <a:srgbClr val="000000"/>
                      </a:solidFill>
                      <a:prstDash val="solid"/>
                    </a:lnT>
                    <a:lnB w="12699">
                      <a:solidFill>
                        <a:srgbClr val="000000"/>
                      </a:solidFill>
                      <a:prstDash val="solid"/>
                    </a:lnB>
                    <a:solidFill>
                      <a:srgbClr val="ECF4EF"/>
                    </a:solidFill>
                  </a:tcPr>
                </a:tc>
                <a:tc>
                  <a:txBody>
                    <a:bodyPr/>
                    <a:lstStyle/>
                    <a:p>
                      <a:pPr marL="9525" algn="ctr">
                        <a:lnSpc>
                          <a:spcPct val="100000"/>
                        </a:lnSpc>
                        <a:spcBef>
                          <a:spcPts val="345"/>
                        </a:spcBef>
                      </a:pPr>
                      <a:r>
                        <a:rPr sz="2000" spc="-5" dirty="0">
                          <a:latin typeface="Trebuchet MS"/>
                          <a:cs typeface="Trebuchet MS"/>
                        </a:rPr>
                        <a:t>NL, MCI,</a:t>
                      </a:r>
                      <a:r>
                        <a:rPr sz="2000" spc="-195" dirty="0">
                          <a:latin typeface="Trebuchet MS"/>
                          <a:cs typeface="Trebuchet MS"/>
                        </a:rPr>
                        <a:t> </a:t>
                      </a:r>
                      <a:r>
                        <a:rPr sz="2000" dirty="0">
                          <a:latin typeface="Trebuchet MS"/>
                          <a:cs typeface="Trebuchet MS"/>
                        </a:rPr>
                        <a:t>AD</a:t>
                      </a:r>
                    </a:p>
                  </a:txBody>
                  <a:tcPr marL="0" marR="0" marT="43815" marB="0">
                    <a:lnL w="3174">
                      <a:solidFill>
                        <a:srgbClr val="000000"/>
                      </a:solidFill>
                      <a:prstDash val="solid"/>
                    </a:lnL>
                    <a:lnR w="12699">
                      <a:solidFill>
                        <a:srgbClr val="000000"/>
                      </a:solidFill>
                      <a:prstDash val="solid"/>
                    </a:lnR>
                    <a:lnT w="3174">
                      <a:solidFill>
                        <a:srgbClr val="000000"/>
                      </a:solidFill>
                      <a:prstDash val="solid"/>
                    </a:lnT>
                    <a:lnB w="12699">
                      <a:solidFill>
                        <a:srgbClr val="000000"/>
                      </a:solidFill>
                      <a:prstDash val="solid"/>
                    </a:lnB>
                    <a:solidFill>
                      <a:srgbClr val="ECF4EF"/>
                    </a:solidFill>
                  </a:tcPr>
                </a:tc>
                <a:extLst>
                  <a:ext uri="{0D108BD9-81ED-4DB2-BD59-A6C34878D82A}">
                    <a16:rowId xmlns:a16="http://schemas.microsoft.com/office/drawing/2014/main" xmlns="" val="10003"/>
                  </a:ext>
                </a:extLst>
              </a:tr>
            </a:tbl>
          </a:graphicData>
        </a:graphic>
      </p:graphicFrame>
      <p:sp>
        <p:nvSpPr>
          <p:cNvPr id="5" name="object 5"/>
          <p:cNvSpPr txBox="1"/>
          <p:nvPr/>
        </p:nvSpPr>
        <p:spPr>
          <a:xfrm>
            <a:off x="1468394" y="5706089"/>
            <a:ext cx="7822565" cy="402673"/>
          </a:xfrm>
          <a:prstGeom prst="rect">
            <a:avLst/>
          </a:prstGeom>
          <a:ln w="25399">
            <a:solidFill>
              <a:srgbClr val="5FCEFA"/>
            </a:solidFill>
          </a:ln>
        </p:spPr>
        <p:txBody>
          <a:bodyPr vert="horz" wrap="square" lIns="0" tIns="33019" rIns="0" bIns="0" rtlCol="0">
            <a:spAutoFit/>
          </a:bodyPr>
          <a:lstStyle/>
          <a:p>
            <a:pPr marL="1756410">
              <a:lnSpc>
                <a:spcPct val="100000"/>
              </a:lnSpc>
              <a:spcBef>
                <a:spcPts val="259"/>
              </a:spcBef>
            </a:pPr>
            <a:r>
              <a:rPr sz="2400" spc="-5" dirty="0">
                <a:latin typeface="Trebuchet MS"/>
                <a:cs typeface="Trebuchet MS"/>
              </a:rPr>
              <a:t>*ADNI3 </a:t>
            </a:r>
            <a:r>
              <a:rPr lang="en-US" sz="2400" spc="-5" dirty="0">
                <a:latin typeface="Trebuchet MS"/>
                <a:cs typeface="Trebuchet MS"/>
              </a:rPr>
              <a:t>enrollment began</a:t>
            </a:r>
            <a:r>
              <a:rPr sz="2400" spc="-70" dirty="0">
                <a:latin typeface="Trebuchet MS"/>
                <a:cs typeface="Trebuchet MS"/>
              </a:rPr>
              <a:t> </a:t>
            </a:r>
            <a:r>
              <a:rPr sz="2400" dirty="0">
                <a:latin typeface="Trebuchet MS"/>
                <a:cs typeface="Trebuchet MS"/>
              </a:rPr>
              <a:t>2016</a:t>
            </a:r>
          </a:p>
        </p:txBody>
      </p:sp>
    </p:spTree>
    <p:extLst>
      <p:ext uri="{BB962C8B-B14F-4D97-AF65-F5344CB8AC3E}">
        <p14:creationId xmlns:p14="http://schemas.microsoft.com/office/powerpoint/2010/main" val="257845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73" y="1063800"/>
            <a:ext cx="9226127" cy="615553"/>
          </a:xfrm>
          <a:prstGeom prst="rect">
            <a:avLst/>
          </a:prstGeom>
        </p:spPr>
        <p:txBody>
          <a:bodyPr vert="horz" wrap="square" lIns="0" tIns="0" rIns="0" bIns="0" rtlCol="0">
            <a:spAutoFit/>
          </a:bodyPr>
          <a:lstStyle/>
          <a:p>
            <a:pPr marL="12700">
              <a:lnSpc>
                <a:spcPct val="100000"/>
              </a:lnSpc>
            </a:pPr>
            <a:r>
              <a:rPr spc="-5" dirty="0"/>
              <a:t>ADNI</a:t>
            </a:r>
            <a:r>
              <a:rPr lang="en-US" spc="-5" dirty="0"/>
              <a:t>3</a:t>
            </a:r>
            <a:r>
              <a:rPr spc="-40" dirty="0"/>
              <a:t> </a:t>
            </a:r>
            <a:r>
              <a:rPr lang="en-US" spc="-5" dirty="0"/>
              <a:t>Updates</a:t>
            </a:r>
            <a:endParaRPr spc="-5" dirty="0"/>
          </a:p>
        </p:txBody>
      </p:sp>
      <p:sp>
        <p:nvSpPr>
          <p:cNvPr id="3" name="object 3"/>
          <p:cNvSpPr txBox="1"/>
          <p:nvPr/>
        </p:nvSpPr>
        <p:spPr>
          <a:xfrm>
            <a:off x="714186" y="1969816"/>
            <a:ext cx="9914890" cy="4647426"/>
          </a:xfrm>
          <a:prstGeom prst="rect">
            <a:avLst/>
          </a:prstGeom>
        </p:spPr>
        <p:txBody>
          <a:bodyPr vert="horz" wrap="square" lIns="0" tIns="0" rIns="0" bIns="0" rtlCol="0">
            <a:spAutoFit/>
          </a:bodyPr>
          <a:lstStyle/>
          <a:p>
            <a:pPr marL="355600" indent="-342900">
              <a:spcBef>
                <a:spcPts val="600"/>
              </a:spcBef>
              <a:buFont typeface="Wingdings" pitchFamily="2" charset="2"/>
              <a:buChar char="Ø"/>
            </a:pPr>
            <a:r>
              <a:rPr lang="en-US" sz="2400" dirty="0">
                <a:solidFill>
                  <a:srgbClr val="404040"/>
                </a:solidFill>
                <a:latin typeface="Trebuchet MS"/>
              </a:rPr>
              <a:t>Total Sites approved: </a:t>
            </a:r>
            <a:r>
              <a:rPr lang="en-US" sz="2400" b="1" dirty="0">
                <a:solidFill>
                  <a:srgbClr val="404040"/>
                </a:solidFill>
                <a:latin typeface="Trebuchet MS"/>
              </a:rPr>
              <a:t>57/59</a:t>
            </a:r>
          </a:p>
          <a:p>
            <a:pPr marL="355600" indent="-342900">
              <a:lnSpc>
                <a:spcPct val="100000"/>
              </a:lnSpc>
              <a:spcBef>
                <a:spcPts val="600"/>
              </a:spcBef>
              <a:buFont typeface="Wingdings" pitchFamily="2" charset="2"/>
              <a:buChar char="Ø"/>
            </a:pPr>
            <a:r>
              <a:rPr lang="en-US" sz="2400" spc="-65" dirty="0">
                <a:solidFill>
                  <a:srgbClr val="404040"/>
                </a:solidFill>
                <a:latin typeface="Trebuchet MS"/>
                <a:cs typeface="Trebuchet MS"/>
              </a:rPr>
              <a:t>T</a:t>
            </a:r>
            <a:r>
              <a:rPr sz="2400" spc="-65" dirty="0">
                <a:solidFill>
                  <a:srgbClr val="404040"/>
                </a:solidFill>
                <a:latin typeface="Trebuchet MS"/>
                <a:cs typeface="Trebuchet MS"/>
              </a:rPr>
              <a:t>otal </a:t>
            </a:r>
            <a:r>
              <a:rPr lang="en-US" sz="2400" spc="-5" dirty="0">
                <a:solidFill>
                  <a:srgbClr val="404040"/>
                </a:solidFill>
                <a:latin typeface="Trebuchet MS"/>
                <a:cs typeface="Trebuchet MS"/>
              </a:rPr>
              <a:t>Enrollment*: </a:t>
            </a:r>
            <a:r>
              <a:rPr lang="en-US" sz="2400" b="1" spc="-5" dirty="0">
                <a:solidFill>
                  <a:srgbClr val="404040"/>
                </a:solidFill>
                <a:latin typeface="Trebuchet MS"/>
                <a:cs typeface="Trebuchet MS"/>
              </a:rPr>
              <a:t>615</a:t>
            </a:r>
          </a:p>
          <a:p>
            <a:pPr marL="355600" indent="-342900">
              <a:lnSpc>
                <a:spcPct val="100000"/>
              </a:lnSpc>
              <a:spcBef>
                <a:spcPts val="600"/>
              </a:spcBef>
              <a:buFont typeface="Wingdings" pitchFamily="2" charset="2"/>
              <a:buChar char="Ø"/>
            </a:pPr>
            <a:r>
              <a:rPr lang="en-US" sz="2400" spc="-5" dirty="0">
                <a:solidFill>
                  <a:srgbClr val="404040"/>
                </a:solidFill>
                <a:latin typeface="Trebuchet MS"/>
                <a:cs typeface="Trebuchet MS"/>
              </a:rPr>
              <a:t>Rollover Participants: </a:t>
            </a:r>
            <a:r>
              <a:rPr lang="en-US" sz="2400" b="1" spc="-5" dirty="0">
                <a:solidFill>
                  <a:srgbClr val="404040"/>
                </a:solidFill>
                <a:latin typeface="Trebuchet MS"/>
                <a:cs typeface="Trebuchet MS"/>
              </a:rPr>
              <a:t>375</a:t>
            </a:r>
          </a:p>
          <a:p>
            <a:pPr marL="355600" indent="-342900">
              <a:lnSpc>
                <a:spcPct val="100000"/>
              </a:lnSpc>
              <a:spcBef>
                <a:spcPts val="600"/>
              </a:spcBef>
              <a:buFont typeface="Wingdings" pitchFamily="2" charset="2"/>
              <a:buChar char="Ø"/>
            </a:pPr>
            <a:r>
              <a:rPr lang="en-US" sz="2400" spc="-5" dirty="0">
                <a:solidFill>
                  <a:srgbClr val="404040"/>
                </a:solidFill>
                <a:latin typeface="Trebuchet MS"/>
                <a:cs typeface="Trebuchet MS"/>
              </a:rPr>
              <a:t>New Participants: </a:t>
            </a:r>
            <a:r>
              <a:rPr lang="en-US" sz="2400" b="1" dirty="0">
                <a:solidFill>
                  <a:srgbClr val="404040"/>
                </a:solidFill>
                <a:latin typeface="Trebuchet MS"/>
                <a:cs typeface="Trebuchet MS"/>
              </a:rPr>
              <a:t>240</a:t>
            </a:r>
          </a:p>
          <a:p>
            <a:pPr marL="355600" indent="-342900">
              <a:lnSpc>
                <a:spcPct val="100000"/>
              </a:lnSpc>
              <a:spcBef>
                <a:spcPts val="600"/>
              </a:spcBef>
              <a:buFont typeface="Wingdings" pitchFamily="2" charset="2"/>
              <a:buChar char="Ø"/>
            </a:pPr>
            <a:r>
              <a:rPr lang="en-US" sz="2400" dirty="0">
                <a:solidFill>
                  <a:srgbClr val="404040"/>
                </a:solidFill>
                <a:latin typeface="Trebuchet MS"/>
                <a:cs typeface="Trebuchet MS"/>
              </a:rPr>
              <a:t>Screen-fails: </a:t>
            </a:r>
            <a:r>
              <a:rPr lang="en-US" sz="2400" b="1" dirty="0">
                <a:solidFill>
                  <a:srgbClr val="404040"/>
                </a:solidFill>
                <a:latin typeface="Trebuchet MS"/>
                <a:cs typeface="Trebuchet MS"/>
              </a:rPr>
              <a:t>125</a:t>
            </a:r>
          </a:p>
          <a:p>
            <a:pPr marL="355600" indent="-342900">
              <a:lnSpc>
                <a:spcPct val="100000"/>
              </a:lnSpc>
              <a:spcBef>
                <a:spcPts val="600"/>
              </a:spcBef>
              <a:buFont typeface="Wingdings" pitchFamily="2" charset="2"/>
              <a:buChar char="Ø"/>
            </a:pPr>
            <a:endParaRPr lang="en-US" sz="2400" b="1"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355600" indent="-342900">
              <a:lnSpc>
                <a:spcPct val="100000"/>
              </a:lnSpc>
              <a:spcBef>
                <a:spcPts val="600"/>
              </a:spcBef>
              <a:buFont typeface="Wingdings" pitchFamily="2" charset="2"/>
              <a:buChar char="Ø"/>
            </a:pPr>
            <a:endParaRPr lang="en-US" sz="1400" dirty="0">
              <a:solidFill>
                <a:srgbClr val="404040"/>
              </a:solidFill>
              <a:latin typeface="Trebuchet MS"/>
              <a:cs typeface="Trebuchet MS"/>
            </a:endParaRPr>
          </a:p>
          <a:p>
            <a:pPr marL="12700">
              <a:lnSpc>
                <a:spcPct val="100000"/>
              </a:lnSpc>
              <a:spcBef>
                <a:spcPts val="600"/>
              </a:spcBef>
            </a:pPr>
            <a:r>
              <a:rPr lang="en-US" sz="1400" dirty="0">
                <a:solidFill>
                  <a:srgbClr val="404040"/>
                </a:solidFill>
                <a:latin typeface="Trebuchet MS"/>
                <a:cs typeface="Trebuchet MS"/>
              </a:rPr>
              <a:t>*Enrollment is measured by the number of Registry eCRFs at Baseline and Initial visit and does not include screening visits</a:t>
            </a:r>
          </a:p>
        </p:txBody>
      </p:sp>
    </p:spTree>
    <p:extLst>
      <p:ext uri="{BB962C8B-B14F-4D97-AF65-F5344CB8AC3E}">
        <p14:creationId xmlns:p14="http://schemas.microsoft.com/office/powerpoint/2010/main" val="349264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2583</TotalTime>
  <Words>662</Words>
  <Application>Microsoft Office PowerPoint</Application>
  <PresentationFormat>Custom</PresentationFormat>
  <Paragraphs>172</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ADNI3 Cohorts</vt:lpstr>
      <vt:lpstr>CN Eligibility Criteria </vt:lpstr>
      <vt:lpstr>MCI Eligibility Criteria </vt:lpstr>
      <vt:lpstr>Mild AD Eligibility Criteria </vt:lpstr>
      <vt:lpstr>ADNI3: Schedule of Events </vt:lpstr>
      <vt:lpstr>New components of ADNI3</vt:lpstr>
      <vt:lpstr>The ADNI Study</vt:lpstr>
      <vt:lpstr>ADNI3 Updates</vt:lpstr>
      <vt:lpstr>PowerPoint Presentation</vt:lpstr>
      <vt:lpstr>ADNI3 Overall Participants</vt:lpstr>
      <vt:lpstr>Target for Overall Participants</vt:lpstr>
      <vt:lpstr>Enrollment challenges</vt:lpstr>
      <vt:lpstr>Tracking ADNI3 Enrollment</vt:lpstr>
      <vt:lpstr>ADNI3 Clinical Core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Aisen</dc:creator>
  <cp:lastModifiedBy>James Hendrix</cp:lastModifiedBy>
  <cp:revision>74</cp:revision>
  <dcterms:created xsi:type="dcterms:W3CDTF">2018-04-05T12:22:37Z</dcterms:created>
  <dcterms:modified xsi:type="dcterms:W3CDTF">2018-07-19T21:20:27Z</dcterms:modified>
</cp:coreProperties>
</file>