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76" r:id="rId2"/>
    <p:sldId id="578" r:id="rId3"/>
    <p:sldId id="554" r:id="rId4"/>
    <p:sldId id="580" r:id="rId5"/>
    <p:sldId id="584" r:id="rId6"/>
    <p:sldId id="588" r:id="rId7"/>
    <p:sldId id="597" r:id="rId8"/>
    <p:sldId id="582" r:id="rId9"/>
    <p:sldId id="593" r:id="rId10"/>
    <p:sldId id="607" r:id="rId11"/>
    <p:sldId id="608" r:id="rId12"/>
    <p:sldId id="609" r:id="rId13"/>
    <p:sldId id="610" r:id="rId14"/>
    <p:sldId id="611" r:id="rId15"/>
    <p:sldId id="612" r:id="rId16"/>
    <p:sldId id="599" r:id="rId17"/>
  </p:sldIdLst>
  <p:sldSz cx="12192000" cy="6858000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DD9751"/>
    <a:srgbClr val="7395FF"/>
    <a:srgbClr val="98E3FE"/>
    <a:srgbClr val="3366FF"/>
    <a:srgbClr val="66FF33"/>
    <a:srgbClr val="002290"/>
    <a:srgbClr val="CC00FF"/>
    <a:srgbClr val="9900FF"/>
    <a:srgbClr val="E84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74" autoAdjust="0"/>
    <p:restoredTop sz="96661" autoAdjust="0"/>
  </p:normalViewPr>
  <p:slideViewPr>
    <p:cSldViewPr>
      <p:cViewPr>
        <p:scale>
          <a:sx n="116" d="100"/>
          <a:sy n="116" d="100"/>
        </p:scale>
        <p:origin x="-132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427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8150" y="698500"/>
            <a:ext cx="6134100" cy="34512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509" y="4386508"/>
            <a:ext cx="5141387" cy="41565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305" tIns="44853" rIns="91305" bIns="448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0652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38150" y="698500"/>
            <a:ext cx="6134100" cy="3451225"/>
          </a:xfrm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77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7038" y="692150"/>
            <a:ext cx="61563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D965A-1D06-4749-9AD5-C0DE9AA26E3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623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4763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6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3693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835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96963" y="271498"/>
            <a:ext cx="2590801" cy="5595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800" y="271498"/>
            <a:ext cx="7595541" cy="5595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5125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2" y="271463"/>
            <a:ext cx="10366963" cy="11763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20802" y="1685932"/>
            <a:ext cx="5083763" cy="4181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5186" y="1685932"/>
            <a:ext cx="5085645" cy="4181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9993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2" y="271463"/>
            <a:ext cx="10366963" cy="11763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20805" y="1685932"/>
            <a:ext cx="10350030" cy="4181475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7446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634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19" y="4406935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319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52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802" y="1685932"/>
            <a:ext cx="5083763" cy="4181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5186" y="1685932"/>
            <a:ext cx="5085645" cy="4181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780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68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68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837" y="1535113"/>
            <a:ext cx="5388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837" y="2174875"/>
            <a:ext cx="5388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205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30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991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31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675" y="273085"/>
            <a:ext cx="681472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31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004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81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81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81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463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9804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/>
        </p:nvGrpSpPr>
        <p:grpSpPr bwMode="auto">
          <a:xfrm>
            <a:off x="3" y="385763"/>
            <a:ext cx="1288817" cy="457200"/>
            <a:chOff x="0" y="243"/>
            <a:chExt cx="685" cy="288"/>
          </a:xfrm>
        </p:grpSpPr>
        <p:sp>
          <p:nvSpPr>
            <p:cNvPr id="1029" name="Freeform 2"/>
            <p:cNvSpPr>
              <a:spLocks/>
            </p:cNvSpPr>
            <p:nvPr/>
          </p:nvSpPr>
          <p:spPr bwMode="auto">
            <a:xfrm>
              <a:off x="0" y="243"/>
              <a:ext cx="227" cy="288"/>
            </a:xfrm>
            <a:custGeom>
              <a:avLst/>
              <a:gdLst>
                <a:gd name="T0" fmla="*/ 0 w 227"/>
                <a:gd name="T1" fmla="*/ 0 h 288"/>
                <a:gd name="T2" fmla="*/ 226 w 227"/>
                <a:gd name="T3" fmla="*/ 0 h 288"/>
                <a:gd name="T4" fmla="*/ 185 w 227"/>
                <a:gd name="T5" fmla="*/ 287 h 288"/>
                <a:gd name="T6" fmla="*/ 0 w 227"/>
                <a:gd name="T7" fmla="*/ 287 h 288"/>
                <a:gd name="T8" fmla="*/ 0 w 227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7" h="288">
                  <a:moveTo>
                    <a:pt x="0" y="0"/>
                  </a:moveTo>
                  <a:lnTo>
                    <a:pt x="226" y="0"/>
                  </a:lnTo>
                  <a:lnTo>
                    <a:pt x="185" y="287"/>
                  </a:lnTo>
                  <a:lnTo>
                    <a:pt x="0" y="287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30" name="Freeform 3"/>
            <p:cNvSpPr>
              <a:spLocks/>
            </p:cNvSpPr>
            <p:nvPr/>
          </p:nvSpPr>
          <p:spPr bwMode="auto">
            <a:xfrm>
              <a:off x="210" y="243"/>
              <a:ext cx="188" cy="288"/>
            </a:xfrm>
            <a:custGeom>
              <a:avLst/>
              <a:gdLst>
                <a:gd name="T0" fmla="*/ 38 w 188"/>
                <a:gd name="T1" fmla="*/ 0 h 288"/>
                <a:gd name="T2" fmla="*/ 0 w 188"/>
                <a:gd name="T3" fmla="*/ 287 h 288"/>
                <a:gd name="T4" fmla="*/ 149 w 188"/>
                <a:gd name="T5" fmla="*/ 287 h 288"/>
                <a:gd name="T6" fmla="*/ 187 w 188"/>
                <a:gd name="T7" fmla="*/ 0 h 288"/>
                <a:gd name="T8" fmla="*/ 38 w 1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" h="288">
                  <a:moveTo>
                    <a:pt x="38" y="0"/>
                  </a:moveTo>
                  <a:lnTo>
                    <a:pt x="0" y="287"/>
                  </a:lnTo>
                  <a:lnTo>
                    <a:pt x="149" y="287"/>
                  </a:lnTo>
                  <a:lnTo>
                    <a:pt x="187" y="0"/>
                  </a:lnTo>
                  <a:lnTo>
                    <a:pt x="3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31" name="Freeform 4"/>
            <p:cNvSpPr>
              <a:spLocks/>
            </p:cNvSpPr>
            <p:nvPr/>
          </p:nvSpPr>
          <p:spPr bwMode="auto">
            <a:xfrm>
              <a:off x="379" y="243"/>
              <a:ext cx="156" cy="288"/>
            </a:xfrm>
            <a:custGeom>
              <a:avLst/>
              <a:gdLst>
                <a:gd name="T0" fmla="*/ 39 w 156"/>
                <a:gd name="T1" fmla="*/ 0 h 288"/>
                <a:gd name="T2" fmla="*/ 0 w 156"/>
                <a:gd name="T3" fmla="*/ 287 h 288"/>
                <a:gd name="T4" fmla="*/ 117 w 156"/>
                <a:gd name="T5" fmla="*/ 287 h 288"/>
                <a:gd name="T6" fmla="*/ 155 w 156"/>
                <a:gd name="T7" fmla="*/ 0 h 288"/>
                <a:gd name="T8" fmla="*/ 39 w 156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288">
                  <a:moveTo>
                    <a:pt x="39" y="0"/>
                  </a:moveTo>
                  <a:lnTo>
                    <a:pt x="0" y="287"/>
                  </a:lnTo>
                  <a:lnTo>
                    <a:pt x="117" y="287"/>
                  </a:lnTo>
                  <a:lnTo>
                    <a:pt x="155" y="0"/>
                  </a:lnTo>
                  <a:lnTo>
                    <a:pt x="3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32" name="Freeform 5"/>
            <p:cNvSpPr>
              <a:spLocks/>
            </p:cNvSpPr>
            <p:nvPr/>
          </p:nvSpPr>
          <p:spPr bwMode="auto">
            <a:xfrm>
              <a:off x="514" y="243"/>
              <a:ext cx="116" cy="288"/>
            </a:xfrm>
            <a:custGeom>
              <a:avLst/>
              <a:gdLst>
                <a:gd name="T0" fmla="*/ 38 w 116"/>
                <a:gd name="T1" fmla="*/ 0 h 288"/>
                <a:gd name="T2" fmla="*/ 0 w 116"/>
                <a:gd name="T3" fmla="*/ 287 h 288"/>
                <a:gd name="T4" fmla="*/ 77 w 116"/>
                <a:gd name="T5" fmla="*/ 287 h 288"/>
                <a:gd name="T6" fmla="*/ 115 w 116"/>
                <a:gd name="T7" fmla="*/ 0 h 288"/>
                <a:gd name="T8" fmla="*/ 38 w 116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288">
                  <a:moveTo>
                    <a:pt x="38" y="0"/>
                  </a:moveTo>
                  <a:lnTo>
                    <a:pt x="0" y="287"/>
                  </a:lnTo>
                  <a:lnTo>
                    <a:pt x="77" y="287"/>
                  </a:lnTo>
                  <a:lnTo>
                    <a:pt x="115" y="0"/>
                  </a:lnTo>
                  <a:lnTo>
                    <a:pt x="3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033" name="Freeform 6"/>
            <p:cNvSpPr>
              <a:spLocks/>
            </p:cNvSpPr>
            <p:nvPr/>
          </p:nvSpPr>
          <p:spPr bwMode="auto">
            <a:xfrm>
              <a:off x="606" y="243"/>
              <a:ext cx="79" cy="288"/>
            </a:xfrm>
            <a:custGeom>
              <a:avLst/>
              <a:gdLst>
                <a:gd name="T0" fmla="*/ 37 w 79"/>
                <a:gd name="T1" fmla="*/ 0 h 288"/>
                <a:gd name="T2" fmla="*/ 0 w 79"/>
                <a:gd name="T3" fmla="*/ 287 h 288"/>
                <a:gd name="T4" fmla="*/ 39 w 79"/>
                <a:gd name="T5" fmla="*/ 287 h 288"/>
                <a:gd name="T6" fmla="*/ 78 w 79"/>
                <a:gd name="T7" fmla="*/ 0 h 288"/>
                <a:gd name="T8" fmla="*/ 37 w 79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" h="288">
                  <a:moveTo>
                    <a:pt x="37" y="0"/>
                  </a:moveTo>
                  <a:lnTo>
                    <a:pt x="0" y="287"/>
                  </a:lnTo>
                  <a:lnTo>
                    <a:pt x="39" y="287"/>
                  </a:lnTo>
                  <a:lnTo>
                    <a:pt x="78" y="0"/>
                  </a:lnTo>
                  <a:lnTo>
                    <a:pt x="3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320802" y="271463"/>
            <a:ext cx="10366963" cy="1176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5" y="1685932"/>
            <a:ext cx="1035003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4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04800"/>
            <a:ext cx="12192000" cy="1371600"/>
          </a:xfrm>
        </p:spPr>
        <p:txBody>
          <a:bodyPr/>
          <a:lstStyle/>
          <a:p>
            <a:pPr algn="ctr">
              <a:defRPr/>
            </a:pPr>
            <a:r>
              <a:rPr lang="en-US" sz="3600" dirty="0" smtClean="0"/>
              <a:t>AAIC 2018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4000" dirty="0" smtClean="0">
                <a:effectLst/>
              </a:rPr>
              <a:t>Biomarker Rates of Change in Autosomal Dominant Versus “Sporadic” Alzheimer Disease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971800"/>
            <a:ext cx="10210800" cy="17526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800" dirty="0"/>
              <a:t>John C. Morris, </a:t>
            </a:r>
            <a:r>
              <a:rPr lang="en-US" sz="2800" dirty="0" smtClean="0"/>
              <a:t>MD</a:t>
            </a:r>
          </a:p>
          <a:p>
            <a:pPr>
              <a:lnSpc>
                <a:spcPct val="105000"/>
              </a:lnSpc>
            </a:pPr>
            <a:r>
              <a:rPr lang="en-US" sz="2000" dirty="0" smtClean="0"/>
              <a:t>On behalf of MW Weiner, L Beckett, T </a:t>
            </a:r>
            <a:r>
              <a:rPr lang="en-US" sz="2000" dirty="0" err="1" smtClean="0"/>
              <a:t>Benzinger</a:t>
            </a:r>
            <a:r>
              <a:rPr lang="en-US" sz="2000" dirty="0"/>
              <a:t>, </a:t>
            </a:r>
            <a:r>
              <a:rPr lang="en-US" sz="2000" dirty="0" smtClean="0"/>
              <a:t>D </a:t>
            </a:r>
            <a:r>
              <a:rPr lang="en-US" sz="2000" dirty="0"/>
              <a:t>Coble, </a:t>
            </a:r>
            <a:r>
              <a:rPr lang="en-US" sz="2000" dirty="0" smtClean="0"/>
              <a:t>AM Fagan, BA Gordon, P </a:t>
            </a:r>
            <a:r>
              <a:rPr lang="en-US" sz="2000" dirty="0" err="1" smtClean="0"/>
              <a:t>Massoumzadeh</a:t>
            </a:r>
            <a:r>
              <a:rPr lang="en-US" sz="2000" dirty="0" smtClean="0"/>
              <a:t>, L </a:t>
            </a:r>
            <a:r>
              <a:rPr lang="en-US" sz="2000" dirty="0"/>
              <a:t>McCue, </a:t>
            </a:r>
            <a:r>
              <a:rPr lang="en-US" sz="2000" dirty="0" smtClean="0"/>
              <a:t>N </a:t>
            </a:r>
            <a:r>
              <a:rPr lang="en-US" sz="2000" dirty="0"/>
              <a:t>Saito, </a:t>
            </a:r>
            <a:r>
              <a:rPr lang="en-US" sz="2000" dirty="0" smtClean="0"/>
              <a:t>L Shaw, C </a:t>
            </a:r>
            <a:r>
              <a:rPr lang="en-US" sz="2000" dirty="0" err="1"/>
              <a:t>Xiong</a:t>
            </a:r>
            <a:r>
              <a:rPr lang="en-US" sz="2000" dirty="0"/>
              <a:t>, </a:t>
            </a:r>
            <a:r>
              <a:rPr lang="en-US" sz="2000" dirty="0" smtClean="0"/>
              <a:t>VD Buckles, </a:t>
            </a:r>
          </a:p>
          <a:p>
            <a:pPr>
              <a:lnSpc>
                <a:spcPct val="105000"/>
              </a:lnSpc>
            </a:pPr>
            <a:r>
              <a:rPr lang="en-US" sz="2000" dirty="0" smtClean="0"/>
              <a:t>and all Dominantly Inherited Alzheimer Network (DIAN) and Alzheimer Disease Neuroimaging Initiative (ADNI) Investigators</a:t>
            </a:r>
            <a:endParaRPr lang="en-US" sz="2000" dirty="0"/>
          </a:p>
        </p:txBody>
      </p:sp>
      <p:pic>
        <p:nvPicPr>
          <p:cNvPr id="2053" name="Picture 5" descr="DIAN-white-transparent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76835"/>
            <a:ext cx="19050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410698" y="5105400"/>
            <a:ext cx="2324102" cy="1495460"/>
            <a:chOff x="8648699" y="5105400"/>
            <a:chExt cx="2324102" cy="1495460"/>
          </a:xfrm>
        </p:grpSpPr>
        <p:sp>
          <p:nvSpPr>
            <p:cNvPr id="3" name="Rectangle 2"/>
            <p:cNvSpPr/>
            <p:nvPr/>
          </p:nvSpPr>
          <p:spPr bwMode="auto">
            <a:xfrm>
              <a:off x="8648699" y="5105435"/>
              <a:ext cx="2324102" cy="149542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5105400"/>
              <a:ext cx="2171701" cy="144780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362" y="5897139"/>
            <a:ext cx="4592427" cy="65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20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6705600" cy="502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6705600" cy="502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0"/>
            <a:ext cx="6705600" cy="50292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371600" y="271463"/>
            <a:ext cx="10366963" cy="11763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r>
              <a:rPr lang="en-US" sz="4000" kern="0" dirty="0" smtClean="0"/>
              <a:t>Cognitive Composite Score</a:t>
            </a:r>
            <a:endParaRPr lang="en-US" sz="4000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9134475" y="2762815"/>
            <a:ext cx="229552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Unadjusted comparisons (adjusting for sex, education, race, and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APOE4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did not notably change results)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6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86840"/>
            <a:ext cx="6705600" cy="502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86840"/>
            <a:ext cx="6705600" cy="502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86840"/>
            <a:ext cx="6705600" cy="5029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1600" y="271463"/>
            <a:ext cx="10366963" cy="11763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r>
              <a:rPr lang="en-US" sz="4000" kern="0" dirty="0" smtClean="0"/>
              <a:t>Hippocampal Volume (Summed)</a:t>
            </a:r>
            <a:endParaRPr lang="en-US" sz="4000" kern="0" dirty="0"/>
          </a:p>
        </p:txBody>
      </p:sp>
    </p:spTree>
    <p:extLst>
      <p:ext uri="{BB962C8B-B14F-4D97-AF65-F5344CB8AC3E}">
        <p14:creationId xmlns:p14="http://schemas.microsoft.com/office/powerpoint/2010/main" val="5382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63040"/>
            <a:ext cx="6705600" cy="502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63040"/>
            <a:ext cx="6705600" cy="502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63040"/>
            <a:ext cx="6705600" cy="5029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1600" y="271463"/>
            <a:ext cx="10366963" cy="11763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r>
              <a:rPr lang="en-US" sz="4000" kern="0" dirty="0" smtClean="0"/>
              <a:t>Cortical Mean Amyloid – </a:t>
            </a:r>
            <a:r>
              <a:rPr lang="en-US" sz="4000" kern="0" dirty="0" err="1" smtClean="0"/>
              <a:t>Centiloid</a:t>
            </a:r>
            <a:r>
              <a:rPr lang="en-US" sz="4000" kern="0" dirty="0" smtClean="0"/>
              <a:t> Units</a:t>
            </a:r>
            <a:endParaRPr lang="en-US" sz="4000" kern="0" dirty="0"/>
          </a:p>
        </p:txBody>
      </p:sp>
    </p:spTree>
    <p:extLst>
      <p:ext uri="{BB962C8B-B14F-4D97-AF65-F5344CB8AC3E}">
        <p14:creationId xmlns:p14="http://schemas.microsoft.com/office/powerpoint/2010/main" val="318017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63040"/>
            <a:ext cx="6705600" cy="502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63040"/>
            <a:ext cx="6705600" cy="502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63040"/>
            <a:ext cx="6705600" cy="50292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371600" y="271463"/>
            <a:ext cx="10366963" cy="11763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r>
              <a:rPr lang="en-US" sz="4000" kern="0" dirty="0" smtClean="0"/>
              <a:t>CSF A</a:t>
            </a:r>
            <a:r>
              <a:rPr lang="el-GR" sz="4000" kern="0" dirty="0" smtClean="0"/>
              <a:t>β</a:t>
            </a:r>
            <a:r>
              <a:rPr lang="en-US" sz="4000" kern="0" baseline="-25000" dirty="0" smtClean="0"/>
              <a:t>42</a:t>
            </a:r>
            <a:r>
              <a:rPr lang="en-US" sz="4000" kern="0" dirty="0" smtClean="0"/>
              <a:t> log</a:t>
            </a:r>
            <a:endParaRPr lang="en-US" sz="4000" kern="0" baseline="-25000" dirty="0"/>
          </a:p>
        </p:txBody>
      </p:sp>
    </p:spTree>
    <p:extLst>
      <p:ext uri="{BB962C8B-B14F-4D97-AF65-F5344CB8AC3E}">
        <p14:creationId xmlns:p14="http://schemas.microsoft.com/office/powerpoint/2010/main" val="266805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86840"/>
            <a:ext cx="6705600" cy="502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86840"/>
            <a:ext cx="6705600" cy="502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86840"/>
            <a:ext cx="6705600" cy="5029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1600" y="271463"/>
            <a:ext cx="10366963" cy="11763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r>
              <a:rPr lang="en-US" sz="4000" kern="0" dirty="0" smtClean="0"/>
              <a:t>CSF p-tau</a:t>
            </a:r>
            <a:endParaRPr lang="en-US" sz="4000" kern="0" dirty="0"/>
          </a:p>
        </p:txBody>
      </p:sp>
    </p:spTree>
    <p:extLst>
      <p:ext uri="{BB962C8B-B14F-4D97-AF65-F5344CB8AC3E}">
        <p14:creationId xmlns:p14="http://schemas.microsoft.com/office/powerpoint/2010/main" val="286903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71600"/>
            <a:ext cx="6705600" cy="502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71600"/>
            <a:ext cx="6705600" cy="502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71600"/>
            <a:ext cx="6705600" cy="5029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71600" y="271463"/>
            <a:ext cx="10366963" cy="11763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r>
              <a:rPr lang="en-US" sz="4000" kern="0" dirty="0" smtClean="0"/>
              <a:t>CSF tau</a:t>
            </a:r>
            <a:endParaRPr lang="en-US" sz="4000" kern="0" dirty="0"/>
          </a:p>
        </p:txBody>
      </p:sp>
    </p:spTree>
    <p:extLst>
      <p:ext uri="{BB962C8B-B14F-4D97-AF65-F5344CB8AC3E}">
        <p14:creationId xmlns:p14="http://schemas.microsoft.com/office/powerpoint/2010/main" val="403630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2" y="233363"/>
            <a:ext cx="10366963" cy="1176337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766" y="1066800"/>
            <a:ext cx="11429999" cy="486727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Differences between ADAD and LOAD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LOAD may be modified by age, </a:t>
            </a:r>
            <a:r>
              <a:rPr lang="en-US" sz="2000" i="1" dirty="0" smtClean="0"/>
              <a:t>APOE4</a:t>
            </a:r>
            <a:r>
              <a:rPr lang="en-US" sz="2000" dirty="0" smtClean="0"/>
              <a:t> effects,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other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pathologies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ADAD may be modified by individual mutation effects on </a:t>
            </a:r>
            <a:r>
              <a:rPr lang="en-US" sz="2000" dirty="0" smtClean="0"/>
              <a:t>A</a:t>
            </a:r>
            <a:r>
              <a:rPr lang="el-G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other substrates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 course of symptomatic ADAD appears to be more aggressive than LOAD</a:t>
            </a:r>
          </a:p>
          <a:p>
            <a:pPr>
              <a:spcBef>
                <a:spcPts val="1200"/>
              </a:spcBef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However, both share a long asymptomatic period and have </a:t>
            </a: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identical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AD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endophenotypes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(supported by ADNI’s independent analyses):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At symptomatic onset (often marked by inflection points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>
              <a:spcBef>
                <a:spcPts val="1200"/>
              </a:spcBef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amyloidosis (amyloid PET; CSF A</a:t>
            </a:r>
            <a:r>
              <a:rPr lang="el-G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1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>
              <a:spcBef>
                <a:spcPts val="1200"/>
              </a:spcBef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tauopathy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(CSF t-tau, p-tau)</a:t>
            </a:r>
          </a:p>
          <a:p>
            <a:pPr lvl="2">
              <a:spcBef>
                <a:spcPts val="1200"/>
              </a:spcBef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Progressive hippocampal atrophy</a:t>
            </a:r>
          </a:p>
          <a:p>
            <a:pPr lvl="2">
              <a:spcBef>
                <a:spcPts val="1200"/>
              </a:spcBef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Progressive cognitive decline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C</a:t>
            </a:r>
            <a:r>
              <a:rPr lang="en-US" sz="2000" dirty="0" smtClean="0"/>
              <a:t>autious </a:t>
            </a:r>
            <a:r>
              <a:rPr lang="en-US" sz="2000" dirty="0"/>
              <a:t>optimism that lessons from </a:t>
            </a:r>
            <a:r>
              <a:rPr lang="en-US" sz="2000" dirty="0" smtClean="0"/>
              <a:t>ADAD </a:t>
            </a:r>
            <a:r>
              <a:rPr lang="en-US" sz="2000" dirty="0"/>
              <a:t>will translate to LOAD</a:t>
            </a:r>
          </a:p>
          <a:p>
            <a:pPr marL="914400" lvl="2" indent="0">
              <a:spcBef>
                <a:spcPts val="1200"/>
              </a:spcBef>
              <a:buNone/>
            </a:pPr>
            <a:endParaRPr lang="en-US" sz="1800" dirty="0"/>
          </a:p>
          <a:p>
            <a:pPr marL="457200" lvl="1" indent="0">
              <a:spcBef>
                <a:spcPts val="120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8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10350030" cy="41814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DIAN-ADNI Comparison Study is funded by:</a:t>
            </a:r>
          </a:p>
          <a:p>
            <a:r>
              <a:rPr lang="en-US" dirty="0"/>
              <a:t>Alzheimer’s </a:t>
            </a:r>
            <a:r>
              <a:rPr lang="en-US" dirty="0" smtClean="0"/>
              <a:t>Association</a:t>
            </a:r>
          </a:p>
          <a:p>
            <a:r>
              <a:rPr lang="en-US" dirty="0" smtClean="0"/>
              <a:t>Anonymous Foundation</a:t>
            </a:r>
          </a:p>
          <a:p>
            <a:r>
              <a:rPr lang="en-US" dirty="0" smtClean="0"/>
              <a:t>National </a:t>
            </a:r>
            <a:r>
              <a:rPr lang="en-US" dirty="0"/>
              <a:t>Institute on </a:t>
            </a:r>
            <a:r>
              <a:rPr lang="en-US" dirty="0" smtClean="0"/>
              <a:t>Aging</a:t>
            </a:r>
          </a:p>
          <a:p>
            <a:pPr lvl="1"/>
            <a:r>
              <a:rPr lang="en-US" dirty="0" smtClean="0"/>
              <a:t>Alzheimer Disease Neuroimaging Initiative, U19 AG024904</a:t>
            </a:r>
          </a:p>
          <a:p>
            <a:pPr lvl="1"/>
            <a:r>
              <a:rPr lang="en-US" dirty="0" smtClean="0"/>
              <a:t>Dominantly Inherited Alzheimer Network, UF1 AG032438</a:t>
            </a:r>
          </a:p>
          <a:p>
            <a:r>
              <a:rPr lang="en-US" dirty="0" smtClean="0"/>
              <a:t>Roche Diagnostics (</a:t>
            </a:r>
            <a:r>
              <a:rPr lang="en-US" dirty="0" err="1" smtClean="0"/>
              <a:t>Elecsys</a:t>
            </a:r>
            <a:r>
              <a:rPr lang="en-US" dirty="0" smtClean="0"/>
              <a:t>)</a:t>
            </a:r>
          </a:p>
          <a:p>
            <a:r>
              <a:rPr lang="en-US" dirty="0" smtClean="0"/>
              <a:t>JCM has no pertinent disclosures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2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0975"/>
            <a:ext cx="10363200" cy="1171903"/>
          </a:xfrm>
        </p:spPr>
        <p:txBody>
          <a:bodyPr/>
          <a:lstStyle/>
          <a:p>
            <a:r>
              <a:rPr lang="en-US" sz="3600" dirty="0"/>
              <a:t>Autosomal Dominant AD (ADAD) &amp; “Sporadic” Late Onset AD (LOAD)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11658600" cy="5076496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600" dirty="0"/>
              <a:t>Both ADAD and LOAD have altered A</a:t>
            </a:r>
            <a:r>
              <a:rPr lang="el-GR" sz="2600" dirty="0"/>
              <a:t>β</a:t>
            </a:r>
            <a:r>
              <a:rPr lang="en-US" sz="2600" baseline="-25000" dirty="0"/>
              <a:t>42</a:t>
            </a:r>
            <a:r>
              <a:rPr lang="en-US" sz="2600" dirty="0"/>
              <a:t> homeostasis:</a:t>
            </a:r>
          </a:p>
          <a:p>
            <a:pPr lvl="1">
              <a:spcBef>
                <a:spcPts val="1200"/>
              </a:spcBef>
            </a:pPr>
            <a:r>
              <a:rPr lang="en-US" sz="2200" dirty="0"/>
              <a:t>LOAD is characterized by </a:t>
            </a:r>
            <a:r>
              <a:rPr lang="en-US" sz="2200" dirty="0" err="1"/>
              <a:t>underclearance</a:t>
            </a:r>
            <a:r>
              <a:rPr lang="en-US" sz="2200" dirty="0"/>
              <a:t> of A</a:t>
            </a:r>
            <a:r>
              <a:rPr lang="el-GR" sz="2200" dirty="0"/>
              <a:t>β</a:t>
            </a:r>
            <a:r>
              <a:rPr lang="en-US" sz="2200" baseline="-25000" dirty="0"/>
              <a:t>42 </a:t>
            </a:r>
            <a:r>
              <a:rPr lang="en-US" sz="2200" dirty="0"/>
              <a:t>(Patterson et al., Ann </a:t>
            </a:r>
            <a:r>
              <a:rPr lang="en-US" sz="2200" dirty="0" err="1"/>
              <a:t>Neurol</a:t>
            </a:r>
            <a:r>
              <a:rPr lang="en-US" sz="2200" dirty="0"/>
              <a:t>, 2015)</a:t>
            </a:r>
          </a:p>
          <a:p>
            <a:pPr lvl="1">
              <a:spcBef>
                <a:spcPts val="1200"/>
              </a:spcBef>
            </a:pPr>
            <a:r>
              <a:rPr lang="en-US" sz="2200" dirty="0"/>
              <a:t>ADAD mutations result in relative A</a:t>
            </a:r>
            <a:r>
              <a:rPr lang="el-GR" sz="2200" dirty="0"/>
              <a:t>β</a:t>
            </a:r>
            <a:r>
              <a:rPr lang="en-US" sz="2200" baseline="-25000" dirty="0"/>
              <a:t>42</a:t>
            </a:r>
            <a:r>
              <a:rPr lang="en-US" sz="2200" dirty="0"/>
              <a:t> </a:t>
            </a:r>
            <a:r>
              <a:rPr lang="en-US" sz="2200" dirty="0" smtClean="0"/>
              <a:t>overproduction </a:t>
            </a:r>
            <a:r>
              <a:rPr lang="en-US" sz="2200" dirty="0"/>
              <a:t>(St. George-</a:t>
            </a:r>
            <a:r>
              <a:rPr lang="en-US" sz="2200" dirty="0" err="1"/>
              <a:t>Hyslop</a:t>
            </a:r>
            <a:r>
              <a:rPr lang="en-US" sz="2200" dirty="0"/>
              <a:t>, </a:t>
            </a:r>
            <a:r>
              <a:rPr lang="en-US" sz="2200" dirty="0" err="1"/>
              <a:t>Biol</a:t>
            </a:r>
            <a:r>
              <a:rPr lang="en-US" sz="2200" dirty="0"/>
              <a:t> Psychiatry, 2000; Potter et al., Sci Trans Med, 2013)</a:t>
            </a:r>
          </a:p>
          <a:p>
            <a:pPr>
              <a:spcBef>
                <a:spcPts val="2400"/>
              </a:spcBef>
            </a:pPr>
            <a:r>
              <a:rPr lang="en-US" sz="2600" dirty="0"/>
              <a:t>If ADAD and LOAD share the same pathophysiology, will their clinical and pathological phenotypes be similar and will they respond similarly to mechanism-based therapies?</a:t>
            </a:r>
          </a:p>
          <a:p>
            <a:pPr>
              <a:spcBef>
                <a:spcPts val="2400"/>
              </a:spcBef>
            </a:pPr>
            <a:r>
              <a:rPr lang="en-US" sz="2600" dirty="0" smtClean="0"/>
              <a:t>ADNI (since 2004) and DIAN (since 2008) are multi-center, international studies using multimodal biomarkers to study “sporadic” late-onset AD (ADNI) and autosomal dominant AD (DIAN)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868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295400" y="329592"/>
            <a:ext cx="10896600" cy="792163"/>
          </a:xfrm>
        </p:spPr>
        <p:txBody>
          <a:bodyPr/>
          <a:lstStyle/>
          <a:p>
            <a:r>
              <a:rPr lang="en-US" sz="4000" dirty="0"/>
              <a:t>ADAD </a:t>
            </a:r>
            <a:r>
              <a:rPr lang="en-US" sz="4000" dirty="0" smtClean="0"/>
              <a:t>Compared to LOAD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899612"/>
              </p:ext>
            </p:extLst>
          </p:nvPr>
        </p:nvGraphicFramePr>
        <p:xfrm>
          <a:off x="228600" y="1219200"/>
          <a:ext cx="11658600" cy="496824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823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524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825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Measure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ADAD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LOAD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55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Clinical presentation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Amnestic predominant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Amnestic predominant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97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Cognitive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deterioration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Memory, frontal/executive,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generalized cognitive decline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Memory, frontal/executive,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generalized cognitive decline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461963" indent="-461963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Pathology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– Identity and sequence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Amyloid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plaques &amp; tau tangles &gt; Lewy bodies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Amyloid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plaques &amp; tau tangles &gt; Lewy bodies </a:t>
                      </a:r>
                      <a:r>
                        <a:rPr lang="en-US" sz="2000" baseline="0" dirty="0" smtClean="0">
                          <a:solidFill>
                            <a:srgbClr val="FFFF00"/>
                          </a:solidFill>
                        </a:rPr>
                        <a:t>&gt; TDP-43 &gt; Other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MRI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Hippocampal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and whole brain atrophy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Hippocampal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&amp; whole brain atrophy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PIB PET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Cortex </a:t>
                      </a:r>
                      <a:r>
                        <a:rPr lang="en-US" sz="2000" dirty="0" smtClean="0">
                          <a:solidFill>
                            <a:srgbClr val="FFFF00"/>
                          </a:solidFill>
                        </a:rPr>
                        <a:t>plus basal</a:t>
                      </a:r>
                      <a:r>
                        <a:rPr lang="en-US" sz="2000" baseline="0" dirty="0" smtClean="0">
                          <a:solidFill>
                            <a:srgbClr val="FFFF00"/>
                          </a:solidFill>
                        </a:rPr>
                        <a:t> ganglia</a:t>
                      </a:r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Cortex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FDG PET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Parieto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-occipital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hypometabolism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Parieto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-occipital 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hypometabolism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CSF A</a:t>
                      </a:r>
                      <a:r>
                        <a:rPr lang="el-GR" sz="2000" dirty="0" smtClean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Decreased by 50%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Decreased by 50%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CSF tau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Increased by 2-fold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Increased by 2-fold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Symptom onset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Mid-life or “Early onset”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2"/>
                          </a:solidFill>
                        </a:rPr>
                        <a:t>Late-life</a:t>
                      </a:r>
                      <a:r>
                        <a:rPr lang="en-US" sz="2000" baseline="0" dirty="0" smtClean="0">
                          <a:solidFill>
                            <a:schemeClr val="tx2"/>
                          </a:solidFill>
                        </a:rPr>
                        <a:t> or “Late onset” </a:t>
                      </a:r>
                      <a:endParaRPr 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228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Disease duration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~ 9.7 years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~ 8-10 years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3400" y="6367046"/>
            <a:ext cx="1112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 mutations produce additional symptoms including seizures, spastic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paraparesis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extrapyramidal signs.</a:t>
            </a:r>
          </a:p>
        </p:txBody>
      </p:sp>
    </p:spTree>
    <p:extLst>
      <p:ext uri="{BB962C8B-B14F-4D97-AF65-F5344CB8AC3E}">
        <p14:creationId xmlns:p14="http://schemas.microsoft.com/office/powerpoint/2010/main" val="29155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Analytic Challenges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896600" cy="5378450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en-US" altLang="en-US" sz="2400" dirty="0"/>
              <a:t>Age</a:t>
            </a:r>
            <a:endParaRPr lang="en-US" sz="2400" dirty="0"/>
          </a:p>
          <a:p>
            <a:pPr marL="685800" lvl="1">
              <a:spcBef>
                <a:spcPts val="600"/>
              </a:spcBef>
              <a:buSzPct val="115000"/>
              <a:tabLst>
                <a:tab pos="233363" algn="l"/>
                <a:tab pos="457200" algn="l"/>
              </a:tabLst>
              <a:defRPr/>
            </a:pPr>
            <a:r>
              <a:rPr lang="en-US" sz="2000" dirty="0"/>
              <a:t>W</a:t>
            </a:r>
            <a:r>
              <a:rPr lang="en-US" sz="2000" dirty="0" smtClean="0"/>
              <a:t>hen cohort age ranges do </a:t>
            </a:r>
            <a:r>
              <a:rPr lang="en-US" sz="2000" dirty="0"/>
              <a:t>not </a:t>
            </a:r>
            <a:r>
              <a:rPr lang="en-US" sz="2000" dirty="0" smtClean="0"/>
              <a:t>overlap, </a:t>
            </a:r>
            <a:r>
              <a:rPr lang="en-US" sz="2000" dirty="0"/>
              <a:t>“adjusting for age” can be done within each cohort but not </a:t>
            </a:r>
            <a:r>
              <a:rPr lang="en-US" sz="2000" b="1" dirty="0">
                <a:solidFill>
                  <a:schemeClr val="tx2"/>
                </a:solidFill>
              </a:rPr>
              <a:t>between</a:t>
            </a:r>
            <a:r>
              <a:rPr lang="en-US" sz="2000" dirty="0"/>
              <a:t> the two cohorts</a:t>
            </a:r>
          </a:p>
          <a:p>
            <a:pPr marL="685800" lvl="1">
              <a:spcBef>
                <a:spcPts val="600"/>
              </a:spcBef>
              <a:buSzPct val="115000"/>
              <a:tabLst>
                <a:tab pos="233363" algn="l"/>
                <a:tab pos="457200" algn="l"/>
              </a:tabLst>
              <a:defRPr/>
            </a:pPr>
            <a:r>
              <a:rPr lang="en-US" sz="2000" dirty="0" smtClean="0"/>
              <a:t>In response, the </a:t>
            </a:r>
            <a:r>
              <a:rPr lang="en-US" sz="2000" dirty="0"/>
              <a:t>cohorts were anchored on dementia </a:t>
            </a:r>
            <a:r>
              <a:rPr lang="en-US" sz="2000" dirty="0" smtClean="0"/>
              <a:t>progression </a:t>
            </a:r>
            <a:r>
              <a:rPr lang="en-US" sz="2000" dirty="0"/>
              <a:t>using </a:t>
            </a:r>
            <a:r>
              <a:rPr lang="en-US" sz="2000" dirty="0" smtClean="0"/>
              <a:t>CDR-</a:t>
            </a:r>
            <a:r>
              <a:rPr lang="en-US" sz="2000" dirty="0" err="1" smtClean="0"/>
              <a:t>SumBox</a:t>
            </a:r>
            <a:r>
              <a:rPr lang="en-US" sz="2000" dirty="0" smtClean="0"/>
              <a:t> (SB)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≥1</a:t>
            </a:r>
            <a:r>
              <a:rPr lang="en-US" sz="2000" dirty="0" smtClean="0"/>
              <a:t> to permit cognitive test results to serve as outcome measures; </a:t>
            </a:r>
            <a:r>
              <a:rPr lang="en-US" sz="2000" dirty="0"/>
              <a:t>participants were aligned on CDR-SB=1 to compare rates of change before and after this anchor point</a:t>
            </a:r>
          </a:p>
          <a:p>
            <a:pPr>
              <a:spcBef>
                <a:spcPts val="600"/>
              </a:spcBef>
              <a:defRPr/>
            </a:pPr>
            <a:r>
              <a:rPr lang="en-US" altLang="en-US" sz="2400" dirty="0"/>
              <a:t>Neuropathological Heterogeneity</a:t>
            </a:r>
          </a:p>
          <a:p>
            <a:pPr marL="685800" lvl="1">
              <a:spcBef>
                <a:spcPts val="600"/>
              </a:spcBef>
              <a:buSzPct val="115000"/>
              <a:tabLst>
                <a:tab pos="233363" algn="l"/>
                <a:tab pos="457200" algn="l"/>
              </a:tabLst>
              <a:defRPr/>
            </a:pPr>
            <a:r>
              <a:rPr lang="en-US" sz="2000" dirty="0"/>
              <a:t>AD rarely </a:t>
            </a:r>
            <a:r>
              <a:rPr lang="en-US" sz="2000" dirty="0" smtClean="0"/>
              <a:t>occurs </a:t>
            </a:r>
            <a:r>
              <a:rPr lang="en-US" sz="2000" dirty="0"/>
              <a:t>in isolation in ADNI’s older adults</a:t>
            </a:r>
            <a:r>
              <a:rPr lang="en-US" sz="2000" baseline="30000" dirty="0"/>
              <a:t>1</a:t>
            </a:r>
            <a:r>
              <a:rPr lang="en-US" sz="2000" dirty="0"/>
              <a:t> (e.g., TDP43, </a:t>
            </a:r>
            <a:r>
              <a:rPr lang="en-US" sz="2000" dirty="0" err="1"/>
              <a:t>vasculopathy</a:t>
            </a:r>
            <a:r>
              <a:rPr lang="en-US" sz="2000" dirty="0"/>
              <a:t>/infarcts, </a:t>
            </a:r>
            <a:r>
              <a:rPr lang="en-US" sz="2000" dirty="0" err="1"/>
              <a:t>synucleinopathy</a:t>
            </a:r>
            <a:r>
              <a:rPr lang="en-US" sz="2000" dirty="0"/>
              <a:t>, hippocampal sclerosis) whereas DIAN cases (with the exception of </a:t>
            </a:r>
            <a:r>
              <a:rPr lang="en-US" sz="2000" dirty="0" err="1"/>
              <a:t>synucleinopathy</a:t>
            </a:r>
            <a:r>
              <a:rPr lang="en-US" sz="2000" dirty="0"/>
              <a:t>) have </a:t>
            </a:r>
            <a:r>
              <a:rPr lang="en-US" sz="2000" dirty="0" smtClean="0"/>
              <a:t>pure </a:t>
            </a:r>
            <a:r>
              <a:rPr lang="en-US" sz="2000" dirty="0"/>
              <a:t>AD</a:t>
            </a:r>
            <a:r>
              <a:rPr lang="en-US" sz="2000" baseline="30000" dirty="0"/>
              <a:t>2</a:t>
            </a:r>
          </a:p>
          <a:p>
            <a:pPr marL="685800" lvl="1">
              <a:spcBef>
                <a:spcPts val="600"/>
              </a:spcBef>
              <a:buSzPct val="115000"/>
              <a:tabLst>
                <a:tab pos="233363" algn="l"/>
                <a:tab pos="457200" algn="l"/>
              </a:tabLst>
              <a:defRPr/>
            </a:pPr>
            <a:r>
              <a:rPr lang="en-US" sz="2000" dirty="0"/>
              <a:t>Mutation-dependent pathology in DIAN (e.g., </a:t>
            </a:r>
            <a:r>
              <a:rPr lang="en-US" sz="2000" i="1" dirty="0"/>
              <a:t>PSEN1</a:t>
            </a:r>
            <a:r>
              <a:rPr lang="en-US" sz="2000" dirty="0"/>
              <a:t> mutations before codon 200 of </a:t>
            </a:r>
            <a:r>
              <a:rPr lang="en-US" sz="2000" i="1" dirty="0"/>
              <a:t>APP</a:t>
            </a:r>
            <a:r>
              <a:rPr lang="en-US" sz="2000" dirty="0"/>
              <a:t> have greater amyloid burden than mutations after codon 200</a:t>
            </a:r>
            <a:r>
              <a:rPr lang="en-US" sz="2000" baseline="30000" dirty="0"/>
              <a:t>3</a:t>
            </a:r>
            <a:r>
              <a:rPr lang="en-US" sz="2000" dirty="0" smtClean="0"/>
              <a:t>)</a:t>
            </a:r>
          </a:p>
          <a:p>
            <a:pPr marL="685800" lvl="1">
              <a:spcBef>
                <a:spcPts val="600"/>
              </a:spcBef>
              <a:buSzPct val="115000"/>
              <a:tabLst>
                <a:tab pos="233363" algn="l"/>
                <a:tab pos="457200" algn="l"/>
              </a:tabLst>
              <a:defRPr/>
            </a:pPr>
            <a:r>
              <a:rPr lang="en-US" sz="2000" i="1" dirty="0" smtClean="0"/>
              <a:t>PSEN</a:t>
            </a:r>
            <a:r>
              <a:rPr lang="en-US" sz="2000" dirty="0" smtClean="0"/>
              <a:t> mutations affect many other proteins that are </a:t>
            </a:r>
            <a:r>
              <a:rPr lang="el-GR" sz="2000" dirty="0" smtClean="0"/>
              <a:t>γ</a:t>
            </a:r>
            <a:r>
              <a:rPr lang="en-US" sz="2000" dirty="0" smtClean="0"/>
              <a:t> secretase substrates</a:t>
            </a:r>
            <a:r>
              <a:rPr lang="en-US" sz="2000" baseline="30000" dirty="0" smtClean="0"/>
              <a:t>4</a:t>
            </a:r>
            <a:endParaRPr lang="en-US" sz="2000" baseline="30000" dirty="0"/>
          </a:p>
          <a:p>
            <a:pPr marL="400050" lvl="1" indent="0">
              <a:lnSpc>
                <a:spcPct val="80000"/>
              </a:lnSpc>
              <a:buSzPct val="115000"/>
              <a:buNone/>
              <a:tabLst>
                <a:tab pos="233363" algn="l"/>
                <a:tab pos="457200" algn="l"/>
              </a:tabLst>
              <a:defRPr/>
            </a:pPr>
            <a:endParaRPr lang="en-US" sz="1800" dirty="0"/>
          </a:p>
          <a:p>
            <a:pPr marL="0" indent="0">
              <a:buNone/>
              <a:tabLst>
                <a:tab pos="5943600" algn="l"/>
              </a:tabLst>
              <a:defRPr/>
            </a:pPr>
            <a:r>
              <a:rPr lang="en-US" altLang="en-US" sz="1600" baseline="30000" dirty="0"/>
              <a:t>1</a:t>
            </a:r>
            <a:r>
              <a:rPr lang="en-US" altLang="en-US" sz="1600" dirty="0"/>
              <a:t>Boyle PA et al, Ann </a:t>
            </a:r>
            <a:r>
              <a:rPr lang="en-US" altLang="en-US" sz="1600" dirty="0" err="1"/>
              <a:t>Neurol</a:t>
            </a:r>
            <a:r>
              <a:rPr lang="en-US" altLang="en-US" sz="1600" dirty="0"/>
              <a:t>; 2018; </a:t>
            </a:r>
            <a:r>
              <a:rPr lang="en-US" altLang="en-US" sz="1600" dirty="0" smtClean="0"/>
              <a:t>83:74-83	</a:t>
            </a:r>
            <a:r>
              <a:rPr lang="en-US" altLang="en-US" sz="1600" baseline="30000" dirty="0"/>
              <a:t>3</a:t>
            </a:r>
            <a:r>
              <a:rPr lang="en-US" altLang="en-US" sz="1600" dirty="0"/>
              <a:t>Mann DM et al, Am J </a:t>
            </a:r>
            <a:r>
              <a:rPr lang="en-US" altLang="en-US" sz="1600" dirty="0" err="1"/>
              <a:t>Pathol</a:t>
            </a:r>
            <a:r>
              <a:rPr lang="en-US" altLang="en-US" sz="1600" dirty="0"/>
              <a:t> 2001; 158:2165-75</a:t>
            </a:r>
          </a:p>
          <a:p>
            <a:pPr marL="0" indent="0">
              <a:buNone/>
              <a:tabLst>
                <a:tab pos="5943600" algn="l"/>
              </a:tabLst>
              <a:defRPr/>
            </a:pPr>
            <a:r>
              <a:rPr lang="en-US" altLang="en-US" sz="1600" baseline="30000" dirty="0" smtClean="0"/>
              <a:t>2</a:t>
            </a:r>
            <a:r>
              <a:rPr lang="en-US" altLang="en-US" sz="1600" dirty="0" smtClean="0"/>
              <a:t>Cairns </a:t>
            </a:r>
            <a:r>
              <a:rPr lang="en-US" altLang="en-US" sz="1600" dirty="0"/>
              <a:t>NJ et al, </a:t>
            </a:r>
            <a:r>
              <a:rPr lang="en-US" altLang="en-US" sz="1600" dirty="0" err="1"/>
              <a:t>Neuropathol</a:t>
            </a:r>
            <a:r>
              <a:rPr lang="en-US" altLang="en-US" sz="1600" dirty="0"/>
              <a:t> 2015; </a:t>
            </a:r>
            <a:r>
              <a:rPr lang="en-US" altLang="en-US" sz="1600" dirty="0" smtClean="0"/>
              <a:t>35:390-400	</a:t>
            </a:r>
            <a:r>
              <a:rPr lang="en-US" altLang="en-US" sz="1600" baseline="30000" dirty="0"/>
              <a:t>4</a:t>
            </a:r>
            <a:r>
              <a:rPr lang="en-US" altLang="en-US" sz="1600" dirty="0"/>
              <a:t>Roher AE et al, J </a:t>
            </a:r>
            <a:r>
              <a:rPr lang="en-US" altLang="en-US" sz="1600" dirty="0" err="1"/>
              <a:t>Alz</a:t>
            </a:r>
            <a:r>
              <a:rPr lang="en-US" altLang="en-US" sz="1600" dirty="0"/>
              <a:t> Dis 2016</a:t>
            </a:r>
            <a:r>
              <a:rPr lang="en-US" altLang="en-US" sz="1600" dirty="0" smtClean="0"/>
              <a:t>; </a:t>
            </a:r>
            <a:r>
              <a:rPr lang="en-US" sz="1600" dirty="0"/>
              <a:t>;</a:t>
            </a:r>
            <a:r>
              <a:rPr lang="en-US" sz="1600" dirty="0" smtClean="0"/>
              <a:t>50:645-58</a:t>
            </a:r>
            <a:endParaRPr lang="en-US" altLang="en-US" sz="1600" dirty="0"/>
          </a:p>
          <a:p>
            <a:pPr marL="0" indent="0">
              <a:buNone/>
              <a:tabLst>
                <a:tab pos="5943600" algn="l"/>
              </a:tabLst>
              <a:defRPr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26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Challenges </a:t>
            </a:r>
            <a:r>
              <a:rPr lang="en-US" dirty="0"/>
              <a:t>–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11429999" cy="4867275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800" dirty="0"/>
              <a:t>Variable methods confound comparisons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Different amyloid PET tracers, different imaging pipelines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DIAN uses </a:t>
            </a:r>
            <a:r>
              <a:rPr lang="en-US" sz="2400" dirty="0" err="1"/>
              <a:t>PiB</a:t>
            </a:r>
            <a:r>
              <a:rPr lang="en-US" sz="2400" dirty="0"/>
              <a:t>, ADNI uses AV45 (some </a:t>
            </a:r>
            <a:r>
              <a:rPr lang="en-US" sz="2400" dirty="0" err="1"/>
              <a:t>PiB</a:t>
            </a:r>
            <a:r>
              <a:rPr lang="en-US" sz="2400" dirty="0"/>
              <a:t> in the past)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Solution:  Reprocess imaging data with conversion </a:t>
            </a:r>
            <a:r>
              <a:rPr lang="en-US" sz="2400" dirty="0" smtClean="0"/>
              <a:t>equation (</a:t>
            </a:r>
            <a:r>
              <a:rPr lang="en-US" sz="2400" dirty="0" err="1" smtClean="0"/>
              <a:t>Centiloid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spcBef>
                <a:spcPts val="1800"/>
              </a:spcBef>
            </a:pPr>
            <a:r>
              <a:rPr lang="en-US" sz="2800" dirty="0"/>
              <a:t>CSF analytic variability (lot to lot and plate to plate); A</a:t>
            </a:r>
            <a:r>
              <a:rPr lang="el-GR" sz="2800" dirty="0"/>
              <a:t>β</a:t>
            </a:r>
            <a:r>
              <a:rPr lang="en-US" sz="2800" baseline="-25000" dirty="0"/>
              <a:t>42</a:t>
            </a:r>
            <a:r>
              <a:rPr lang="en-US" sz="2800" dirty="0"/>
              <a:t> assay drift</a:t>
            </a:r>
            <a:r>
              <a:rPr lang="en-US" sz="2800" baseline="30000" dirty="0"/>
              <a:t>1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Solution:  Reprocess CSF with Roche Elecsys automated platform for CSF </a:t>
            </a:r>
            <a:r>
              <a:rPr lang="en-US" sz="2400" dirty="0" err="1"/>
              <a:t>analytes</a:t>
            </a:r>
            <a:r>
              <a:rPr lang="en-US" sz="2400" dirty="0"/>
              <a:t> (A</a:t>
            </a:r>
            <a:r>
              <a:rPr lang="el-GR" sz="2400" dirty="0"/>
              <a:t>β</a:t>
            </a:r>
            <a:r>
              <a:rPr lang="en-US" sz="2400" baseline="-25000" dirty="0"/>
              <a:t>42</a:t>
            </a:r>
            <a:r>
              <a:rPr lang="en-US" sz="2400" dirty="0"/>
              <a:t>, A</a:t>
            </a:r>
            <a:r>
              <a:rPr lang="el-GR" sz="2400" dirty="0"/>
              <a:t>β</a:t>
            </a:r>
            <a:r>
              <a:rPr lang="en-US" sz="2400" baseline="-25000" dirty="0" smtClean="0"/>
              <a:t>40</a:t>
            </a:r>
            <a:r>
              <a:rPr lang="en-US" sz="2400" dirty="0" smtClean="0"/>
              <a:t>, tau</a:t>
            </a:r>
            <a:r>
              <a:rPr lang="en-US" sz="2400" dirty="0"/>
              <a:t>, p-tau</a:t>
            </a:r>
            <a:r>
              <a:rPr lang="en-US" sz="2400" dirty="0" smtClean="0"/>
              <a:t>)   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400" dirty="0"/>
              <a:t>Shaw (ADNI Biomarker Core) and Fagan (DIAN Biomarker Core) designed additional analyses to obtain mass spectrometry measures of </a:t>
            </a:r>
            <a:r>
              <a:rPr lang="en-US" sz="2400" dirty="0" smtClean="0"/>
              <a:t>A</a:t>
            </a:r>
            <a:r>
              <a:rPr lang="el-GR" sz="2400" dirty="0" smtClean="0"/>
              <a:t>β</a:t>
            </a:r>
            <a:r>
              <a:rPr lang="en-US" sz="2400" dirty="0" smtClean="0"/>
              <a:t> </a:t>
            </a:r>
            <a:r>
              <a:rPr lang="en-US" sz="2400" dirty="0"/>
              <a:t>isoforms and important methodological comparisons (AlzBio3)</a:t>
            </a:r>
          </a:p>
          <a:p>
            <a:pPr marL="58738" lvl="1" indent="0">
              <a:spcBef>
                <a:spcPts val="2400"/>
              </a:spcBef>
              <a:buNone/>
            </a:pPr>
            <a:r>
              <a:rPr lang="en-US" sz="1600" baseline="30000" dirty="0"/>
              <a:t>1</a:t>
            </a:r>
            <a:r>
              <a:rPr lang="en-US" sz="1600" dirty="0"/>
              <a:t>Schindler SE et al., </a:t>
            </a:r>
            <a:r>
              <a:rPr lang="en-US" sz="1600" dirty="0" err="1" smtClean="0"/>
              <a:t>Alzheimers</a:t>
            </a:r>
            <a:r>
              <a:rPr lang="en-US" sz="1600" dirty="0" smtClean="0"/>
              <a:t> </a:t>
            </a:r>
            <a:r>
              <a:rPr lang="en-US" sz="1600" dirty="0"/>
              <a:t>Dement. 2017;S1552-5260(17):32516-5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69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/>
              </a:rPr>
              <a:t>Anchoring Cohorts </a:t>
            </a:r>
            <a:r>
              <a:rPr lang="en-US" altLang="en-US" dirty="0" smtClean="0">
                <a:effectLst/>
              </a:rPr>
              <a:t>at CDR-SB≥1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108908"/>
              </p:ext>
            </p:extLst>
          </p:nvPr>
        </p:nvGraphicFramePr>
        <p:xfrm>
          <a:off x="1066800" y="2590800"/>
          <a:ext cx="9905999" cy="3855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238">
                  <a:extLst>
                    <a:ext uri="{9D8B030D-6E8A-4147-A177-3AD203B41FA5}">
                      <a16:colId xmlns:a16="http://schemas.microsoft.com/office/drawing/2014/main" xmlns="" val="4150664447"/>
                    </a:ext>
                  </a:extLst>
                </a:gridCol>
                <a:gridCol w="4088190">
                  <a:extLst>
                    <a:ext uri="{9D8B030D-6E8A-4147-A177-3AD203B41FA5}">
                      <a16:colId xmlns:a16="http://schemas.microsoft.com/office/drawing/2014/main" xmlns="" val="2840848110"/>
                    </a:ext>
                  </a:extLst>
                </a:gridCol>
                <a:gridCol w="4009571">
                  <a:extLst>
                    <a:ext uri="{9D8B030D-6E8A-4147-A177-3AD203B41FA5}">
                      <a16:colId xmlns:a16="http://schemas.microsoft.com/office/drawing/2014/main" xmlns="" val="2474610190"/>
                    </a:ext>
                  </a:extLst>
                </a:gridCol>
              </a:tblGrid>
              <a:tr h="533297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T="45711" marB="45711" vert="vert27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2"/>
                          </a:solidFill>
                        </a:rPr>
                        <a:t>ADNI (n=559)</a:t>
                      </a:r>
                    </a:p>
                    <a:p>
                      <a:pPr marL="233363" lvl="1" indent="-174625">
                        <a:lnSpc>
                          <a:spcPct val="80000"/>
                        </a:lnSpc>
                        <a:spcBef>
                          <a:spcPts val="600"/>
                        </a:spcBef>
                        <a:buSzPct val="115000"/>
                        <a:buFont typeface="Arial" panose="020B0604020202020204" pitchFamily="34" charset="0"/>
                        <a:buChar char="•"/>
                        <a:tabLst>
                          <a:tab pos="233363" algn="l"/>
                        </a:tabLst>
                        <a:defRPr/>
                      </a:pPr>
                      <a:r>
                        <a:rPr lang="en-US" sz="1600" kern="0" dirty="0" smtClean="0">
                          <a:solidFill>
                            <a:schemeClr val="bg2"/>
                          </a:solidFill>
                        </a:rPr>
                        <a:t>Any clinical group (CN-MCI-AD) at baseline </a:t>
                      </a:r>
                    </a:p>
                    <a:p>
                      <a:pPr marL="233363" lvl="1" indent="-174625">
                        <a:lnSpc>
                          <a:spcPct val="80000"/>
                        </a:lnSpc>
                        <a:spcBef>
                          <a:spcPts val="600"/>
                        </a:spcBef>
                        <a:buSzPct val="115000"/>
                        <a:buFont typeface="Arial" panose="020B0604020202020204" pitchFamily="34" charset="0"/>
                        <a:buChar char="•"/>
                        <a:tabLst>
                          <a:tab pos="233363" algn="l"/>
                        </a:tabLst>
                        <a:defRPr/>
                      </a:pPr>
                      <a:r>
                        <a:rPr lang="en-US" sz="1600" kern="0" dirty="0" smtClean="0">
                          <a:solidFill>
                            <a:schemeClr val="bg2"/>
                          </a:solidFill>
                        </a:rPr>
                        <a:t>Baseline amyloid PET</a:t>
                      </a:r>
                    </a:p>
                    <a:p>
                      <a:pPr marL="233363" lvl="1" indent="-174625">
                        <a:lnSpc>
                          <a:spcPct val="80000"/>
                        </a:lnSpc>
                        <a:spcBef>
                          <a:spcPts val="600"/>
                        </a:spcBef>
                        <a:buSzPct val="115000"/>
                        <a:buFont typeface="Arial" panose="020B0604020202020204" pitchFamily="34" charset="0"/>
                        <a:buChar char="•"/>
                        <a:tabLst>
                          <a:tab pos="233363" algn="l"/>
                        </a:tabLst>
                        <a:defRPr/>
                      </a:pPr>
                      <a:r>
                        <a:rPr lang="en-US" sz="1600" kern="0" dirty="0" smtClean="0">
                          <a:solidFill>
                            <a:schemeClr val="bg2"/>
                          </a:solidFill>
                        </a:rPr>
                        <a:t>At least a 1-point increase in the CDR-SB with follow-up in CN/MCI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2"/>
                          </a:solidFill>
                        </a:rPr>
                        <a:t>DIAN (n=291)</a:t>
                      </a:r>
                    </a:p>
                    <a:p>
                      <a:pPr marL="631825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0" dirty="0" smtClean="0">
                          <a:solidFill>
                            <a:schemeClr val="bg2"/>
                          </a:solidFill>
                        </a:rPr>
                        <a:t>All mutation carriers, symptomatic and asymptomatic</a:t>
                      </a:r>
                    </a:p>
                    <a:p>
                      <a:pPr marL="631825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0" dirty="0" smtClean="0">
                          <a:solidFill>
                            <a:schemeClr val="bg2"/>
                          </a:solidFill>
                        </a:rPr>
                        <a:t>224 </a:t>
                      </a:r>
                      <a:r>
                        <a:rPr lang="en-US" sz="1600" i="1" kern="0" dirty="0" smtClean="0">
                          <a:solidFill>
                            <a:schemeClr val="bg2"/>
                          </a:solidFill>
                        </a:rPr>
                        <a:t>PSEN1</a:t>
                      </a:r>
                      <a:r>
                        <a:rPr lang="en-US" sz="1600" kern="0" dirty="0" smtClean="0">
                          <a:solidFill>
                            <a:schemeClr val="bg2"/>
                          </a:solidFill>
                        </a:rPr>
                        <a:t>, 45 </a:t>
                      </a:r>
                      <a:r>
                        <a:rPr lang="en-US" sz="1600" i="1" kern="0" dirty="0" smtClean="0">
                          <a:solidFill>
                            <a:schemeClr val="bg2"/>
                          </a:solidFill>
                        </a:rPr>
                        <a:t>APP</a:t>
                      </a:r>
                      <a:r>
                        <a:rPr lang="en-US" sz="1600" kern="0" dirty="0" smtClean="0">
                          <a:solidFill>
                            <a:schemeClr val="bg2"/>
                          </a:solidFill>
                        </a:rPr>
                        <a:t>,</a:t>
                      </a:r>
                      <a:r>
                        <a:rPr lang="en-US" sz="1600" kern="0" baseline="0" dirty="0" smtClean="0">
                          <a:solidFill>
                            <a:schemeClr val="bg2"/>
                          </a:solidFill>
                        </a:rPr>
                        <a:t> 22 </a:t>
                      </a:r>
                      <a:r>
                        <a:rPr lang="en-US" sz="1600" i="1" kern="0" baseline="0" dirty="0" smtClean="0">
                          <a:solidFill>
                            <a:schemeClr val="bg2"/>
                          </a:solidFill>
                        </a:rPr>
                        <a:t>PSEN2</a:t>
                      </a:r>
                      <a:endParaRPr lang="en-US" sz="1600" kern="0" dirty="0" smtClean="0">
                        <a:solidFill>
                          <a:schemeClr val="bg2"/>
                        </a:solidFill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xmlns="" val="160790857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Baseline </a:t>
                      </a:r>
                    </a:p>
                    <a:p>
                      <a:r>
                        <a:rPr lang="en-US" sz="1800" dirty="0" smtClean="0"/>
                        <a:t>CDR-SB ≤ 1</a:t>
                      </a:r>
                      <a:endParaRPr lang="en-US" sz="1800" dirty="0"/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Age when actual CDR-SB ≥ 1 </a:t>
                      </a:r>
                      <a:endParaRPr lang="en-US" sz="1800" dirty="0"/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Age when actual CDR-SB ≥ 1</a:t>
                      </a:r>
                      <a:endParaRPr lang="en-US" sz="1800" dirty="0"/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xmlns="" val="244460373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Baseline </a:t>
                      </a:r>
                    </a:p>
                    <a:p>
                      <a:r>
                        <a:rPr lang="en-US" sz="1800" dirty="0" smtClean="0"/>
                        <a:t>CDR-SB &gt; 1 </a:t>
                      </a:r>
                      <a:endParaRPr lang="en-US" sz="1800" dirty="0"/>
                    </a:p>
                  </a:txBody>
                  <a:tcPr marT="45711" marB="45711" anchor="ctr">
                    <a:solidFill>
                      <a:srgbClr val="FFE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Age extrapolated using the estimated rate of change in CDR-SB from a mixed effect</a:t>
                      </a:r>
                      <a:r>
                        <a:rPr lang="en-US" sz="1800" baseline="0" dirty="0" smtClean="0"/>
                        <a:t> model</a:t>
                      </a:r>
                      <a:endParaRPr lang="en-US" sz="1800" dirty="0"/>
                    </a:p>
                  </a:txBody>
                  <a:tcPr marT="45711" marB="45711" anchor="ctr">
                    <a:solidFill>
                      <a:srgbClr val="FFE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Age extrapolated using the estimated rate of change in CDR-SB from a mixed effect</a:t>
                      </a:r>
                      <a:r>
                        <a:rPr lang="en-US" sz="1800" baseline="0" dirty="0" smtClean="0"/>
                        <a:t> model</a:t>
                      </a:r>
                      <a:endParaRPr lang="en-US" sz="1800" dirty="0"/>
                    </a:p>
                  </a:txBody>
                  <a:tcPr marT="45711" marB="45711" anchor="ctr">
                    <a:solidFill>
                      <a:srgbClr val="FFE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304284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CDR-SB remained &lt; 1 </a:t>
                      </a:r>
                      <a:endParaRPr lang="en-US" sz="1800" dirty="0"/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Not Applicable </a:t>
                      </a:r>
                      <a:r>
                        <a:rPr lang="en-US" sz="1800" baseline="0" dirty="0" smtClean="0"/>
                        <a:t>– all CN</a:t>
                      </a:r>
                      <a:r>
                        <a:rPr lang="en-US" sz="1800" dirty="0" smtClean="0"/>
                        <a:t>/MCI </a:t>
                      </a:r>
                      <a:r>
                        <a:rPr lang="en-US" sz="1800" baseline="0" dirty="0" smtClean="0"/>
                        <a:t>had to have CDR-SB change by 1</a:t>
                      </a:r>
                      <a:endParaRPr lang="en-US" sz="1800" dirty="0"/>
                    </a:p>
                  </a:txBody>
                  <a:tcPr marT="45711" marB="45711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Estimated mutation-specific</a:t>
                      </a:r>
                      <a:r>
                        <a:rPr lang="en-US" sz="1800" baseline="0" dirty="0" smtClean="0"/>
                        <a:t> age of onset (or parental age of onset)</a:t>
                      </a:r>
                      <a:endParaRPr lang="en-US" sz="1800" dirty="0"/>
                    </a:p>
                  </a:txBody>
                  <a:tcPr marT="45711" marB="45711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1696426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0974" y="1066800"/>
            <a:ext cx="11658600" cy="170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4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buSzPct val="115000"/>
              <a:buNone/>
              <a:tabLst>
                <a:tab pos="233363" algn="l"/>
              </a:tabLst>
              <a:defRPr/>
            </a:pPr>
            <a:r>
              <a:rPr lang="en-US" sz="2000" b="1" kern="0" dirty="0"/>
              <a:t>ADNI</a:t>
            </a:r>
            <a:r>
              <a:rPr lang="en-US" sz="2000" kern="0" dirty="0"/>
              <a:t> - Age at symptomatic onset </a:t>
            </a:r>
            <a:r>
              <a:rPr lang="en-US" sz="2000" kern="0" dirty="0" smtClean="0"/>
              <a:t>unavailable </a:t>
            </a:r>
            <a:r>
              <a:rPr lang="en-US" sz="2000" kern="0" dirty="0"/>
              <a:t>for the ADNI </a:t>
            </a:r>
            <a:r>
              <a:rPr lang="en-US" sz="2000" kern="0" dirty="0" smtClean="0"/>
              <a:t>cohort unless progression occurred from CDR-SB=0 </a:t>
            </a:r>
            <a:r>
              <a:rPr lang="en-US" sz="2000" kern="0" dirty="0"/>
              <a:t>to CDR-SB </a:t>
            </a:r>
            <a:r>
              <a:rPr lang="en-US" sz="2000" kern="0" dirty="0" smtClean="0"/>
              <a:t>≥1. Otherwise, age of onset is estimated (See below) </a:t>
            </a:r>
          </a:p>
          <a:p>
            <a:pPr marL="0" indent="0">
              <a:spcBef>
                <a:spcPts val="600"/>
              </a:spcBef>
              <a:buSzPct val="115000"/>
              <a:buNone/>
              <a:tabLst>
                <a:tab pos="233363" algn="l"/>
              </a:tabLst>
              <a:defRPr/>
            </a:pPr>
            <a:r>
              <a:rPr lang="en-US" sz="2000" b="1" dirty="0" smtClean="0"/>
              <a:t>DIAN </a:t>
            </a:r>
            <a:r>
              <a:rPr lang="en-US" sz="2000" dirty="0"/>
              <a:t>– </a:t>
            </a:r>
            <a:r>
              <a:rPr lang="en-US" sz="2000" dirty="0" smtClean="0"/>
              <a:t>Age at onset is available for all by observation, extrapolation, or estimation (See below)</a:t>
            </a:r>
            <a:endParaRPr lang="en-US" sz="200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10366963" cy="795337"/>
          </a:xfrm>
        </p:spPr>
        <p:txBody>
          <a:bodyPr/>
          <a:lstStyle/>
          <a:p>
            <a:r>
              <a:rPr lang="en-US" dirty="0" smtClean="0"/>
              <a:t>Cohort Baseline Description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427094"/>
              </p:ext>
            </p:extLst>
          </p:nvPr>
        </p:nvGraphicFramePr>
        <p:xfrm>
          <a:off x="457199" y="990600"/>
          <a:ext cx="11353803" cy="5590512"/>
        </p:xfrm>
        <a:graphic>
          <a:graphicData uri="http://schemas.openxmlformats.org/drawingml/2006/table">
            <a:tbl>
              <a:tblPr firstRow="1" bandCol="1">
                <a:tableStyleId>{BC89EF96-8CEA-46FF-86C4-4CE0E7609802}</a:tableStyleId>
              </a:tblPr>
              <a:tblGrid>
                <a:gridCol w="2879104">
                  <a:extLst>
                    <a:ext uri="{9D8B030D-6E8A-4147-A177-3AD203B41FA5}">
                      <a16:colId xmlns:a16="http://schemas.microsoft.com/office/drawing/2014/main" xmlns="" val="420048486"/>
                    </a:ext>
                  </a:extLst>
                </a:gridCol>
                <a:gridCol w="1526071">
                  <a:extLst>
                    <a:ext uri="{9D8B030D-6E8A-4147-A177-3AD203B41FA5}">
                      <a16:colId xmlns:a16="http://schemas.microsoft.com/office/drawing/2014/main" xmlns="" val="1236741057"/>
                    </a:ext>
                  </a:extLst>
                </a:gridCol>
                <a:gridCol w="1579234">
                  <a:extLst>
                    <a:ext uri="{9D8B030D-6E8A-4147-A177-3AD203B41FA5}">
                      <a16:colId xmlns:a16="http://schemas.microsoft.com/office/drawing/2014/main" xmlns="" val="3711474257"/>
                    </a:ext>
                  </a:extLst>
                </a:gridCol>
                <a:gridCol w="1579234">
                  <a:extLst>
                    <a:ext uri="{9D8B030D-6E8A-4147-A177-3AD203B41FA5}">
                      <a16:colId xmlns:a16="http://schemas.microsoft.com/office/drawing/2014/main" xmlns="" val="2106081499"/>
                    </a:ext>
                  </a:extLst>
                </a:gridCol>
                <a:gridCol w="1476036">
                  <a:extLst>
                    <a:ext uri="{9D8B030D-6E8A-4147-A177-3AD203B41FA5}">
                      <a16:colId xmlns:a16="http://schemas.microsoft.com/office/drawing/2014/main" xmlns="" val="1042003384"/>
                    </a:ext>
                  </a:extLst>
                </a:gridCol>
                <a:gridCol w="1157062">
                  <a:extLst>
                    <a:ext uri="{9D8B030D-6E8A-4147-A177-3AD203B41FA5}">
                      <a16:colId xmlns:a16="http://schemas.microsoft.com/office/drawing/2014/main" xmlns="" val="1737956840"/>
                    </a:ext>
                  </a:extLst>
                </a:gridCol>
                <a:gridCol w="1157062">
                  <a:extLst>
                    <a:ext uri="{9D8B030D-6E8A-4147-A177-3AD203B41FA5}">
                      <a16:colId xmlns:a16="http://schemas.microsoft.com/office/drawing/2014/main" xmlns="" val="817501186"/>
                    </a:ext>
                  </a:extLst>
                </a:gridCol>
              </a:tblGrid>
              <a:tr h="8837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9525" marB="0" anchor="ctr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DIAN Mutation Carriers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N= </a:t>
                      </a:r>
                      <a:r>
                        <a:rPr lang="en-US" sz="1600" dirty="0" smtClean="0">
                          <a:effectLst/>
                        </a:rPr>
                        <a:t>291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ADNI Participants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N=559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854384140"/>
                  </a:ext>
                </a:extLst>
              </a:tr>
              <a:tr h="12918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Asymptomatic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CDR=0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N=184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(63%)</a:t>
                      </a: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Symptomatic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CDR&gt;0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N=107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(37%)</a:t>
                      </a: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Asymptomatic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CDR=0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N=72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(13%)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Symptomatic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CDR&gt;0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N=487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(87%)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DIAN vs ADNI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CDR=0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DIAN vs ADNI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CDR&gt;0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87321675"/>
                  </a:ext>
                </a:extLst>
              </a:tr>
              <a:tr h="416338">
                <a:tc>
                  <a:txBody>
                    <a:bodyPr/>
                    <a:lstStyle/>
                    <a:p>
                      <a:pPr marL="58738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Age, Years, Mean (SD)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33.4 (8.7)</a:t>
                      </a: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46.0 (10.0)</a:t>
                      </a: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75.2 (5.6)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73.6 (7.6)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&lt;.0001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&lt;.0001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64276115"/>
                  </a:ext>
                </a:extLst>
              </a:tr>
              <a:tr h="416338">
                <a:tc>
                  <a:txBody>
                    <a:bodyPr/>
                    <a:lstStyle/>
                    <a:p>
                      <a:pPr marL="58738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Sex (% Women)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57.6</a:t>
                      </a: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51.4</a:t>
                      </a: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51.4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39.4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0.0232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45574364"/>
                  </a:ext>
                </a:extLst>
              </a:tr>
              <a:tr h="416338">
                <a:tc>
                  <a:txBody>
                    <a:bodyPr/>
                    <a:lstStyle/>
                    <a:p>
                      <a:pPr marL="58738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Race (% Caucasian)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88.0</a:t>
                      </a: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92.5</a:t>
                      </a: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93.1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95.5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5690995"/>
                  </a:ext>
                </a:extLst>
              </a:tr>
              <a:tr h="416338">
                <a:tc>
                  <a:txBody>
                    <a:bodyPr/>
                    <a:lstStyle/>
                    <a:p>
                      <a:pPr marL="58738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Education, Years, Mean (SD)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14.8 (2.9)</a:t>
                      </a: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13.4 (3.1)</a:t>
                      </a: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16.1 (2.8)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15.9 (2.8)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0.0006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&lt;.0001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91034389"/>
                  </a:ext>
                </a:extLst>
              </a:tr>
              <a:tr h="416338">
                <a:tc>
                  <a:txBody>
                    <a:bodyPr/>
                    <a:lstStyle/>
                    <a:p>
                      <a:pPr marL="58738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MMSE, Mean (SD)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29.1 (1.2)</a:t>
                      </a: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22.5 (6.9)</a:t>
                      </a: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29.1 (1.0)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26.1 (2.8)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0.9721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&lt;.0001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9664274"/>
                  </a:ext>
                </a:extLst>
              </a:tr>
              <a:tr h="416338">
                <a:tc rowSpan="2">
                  <a:txBody>
                    <a:bodyPr/>
                    <a:lstStyle/>
                    <a:p>
                      <a:pPr marL="58738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4963" algn="r"/>
                        </a:tabLst>
                      </a:pPr>
                      <a:r>
                        <a:rPr lang="en-US" sz="1600" i="1" dirty="0" smtClean="0">
                          <a:effectLst/>
                        </a:rPr>
                        <a:t>APOE4</a:t>
                      </a:r>
                      <a:r>
                        <a:rPr lang="en-US" sz="1600" i="1" dirty="0">
                          <a:effectLst/>
                        </a:rPr>
                        <a:t>+</a:t>
                      </a:r>
                      <a:r>
                        <a:rPr lang="en-US" sz="1600" dirty="0">
                          <a:effectLst/>
                        </a:rPr>
                        <a:t>	1 </a:t>
                      </a:r>
                      <a:r>
                        <a:rPr lang="en-US" sz="1600" i="1" dirty="0">
                          <a:effectLst/>
                        </a:rPr>
                        <a:t>E4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62050" algn="r"/>
                        </a:tabLs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04963" algn="r"/>
                        </a:tabLst>
                      </a:pPr>
                      <a:r>
                        <a:rPr lang="en-US" sz="1600" dirty="0">
                          <a:effectLst/>
                        </a:rPr>
                        <a:t>	2 </a:t>
                      </a:r>
                      <a:r>
                        <a:rPr lang="en-US" sz="1600" i="1" dirty="0">
                          <a:effectLst/>
                        </a:rPr>
                        <a:t>E4</a:t>
                      </a:r>
                      <a:endParaRPr lang="en-US" sz="16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 (28.3%)</a:t>
                      </a: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 (26.2%)</a:t>
                      </a: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22 (30.6%)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215 (44.2%)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0.7299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0.0005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338969241"/>
                  </a:ext>
                </a:extLst>
              </a:tr>
              <a:tr h="416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(1.1%)</a:t>
                      </a: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(5.6%)</a:t>
                      </a: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(1.4%)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75 (15.4%)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0.0017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991565524"/>
                  </a:ext>
                </a:extLst>
              </a:tr>
              <a:tr h="416338">
                <a:tc>
                  <a:txBody>
                    <a:bodyPr/>
                    <a:lstStyle/>
                    <a:p>
                      <a:pPr marL="58738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Clinical f/u, Years, Mean (SD)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 (1.5)</a:t>
                      </a: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 (1.5)</a:t>
                      </a: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5.8 (3.2)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3.5 (2.5)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&lt;.0001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0.0012</a:t>
                      </a:r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11455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0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0114"/>
              </p:ext>
            </p:extLst>
          </p:nvPr>
        </p:nvGraphicFramePr>
        <p:xfrm>
          <a:off x="304800" y="1066800"/>
          <a:ext cx="6172200" cy="550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9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76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16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87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Reprocessed Biomarker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DIAN</a:t>
                      </a:r>
                      <a:endParaRPr lang="en-US" sz="160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ADNI</a:t>
                      </a:r>
                      <a:endParaRPr lang="en-US" sz="160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06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CSF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reprocessed by ADNI Biomarker Core </a:t>
                      </a:r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(Roche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Elecsys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835893494"/>
                  </a:ext>
                </a:extLst>
              </a:tr>
              <a:tr h="500670">
                <a:tc>
                  <a:txBody>
                    <a:bodyPr/>
                    <a:lstStyle/>
                    <a:p>
                      <a:pPr marL="45720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el-GR" sz="18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β</a:t>
                      </a:r>
                      <a:r>
                        <a:rPr lang="en-US" sz="18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1-42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80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0670">
                <a:tc>
                  <a:txBody>
                    <a:bodyPr/>
                    <a:lstStyle/>
                    <a:p>
                      <a:pPr marL="45720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el-GR" sz="18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β</a:t>
                      </a:r>
                      <a:r>
                        <a:rPr lang="en-US" sz="18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1-40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4224211"/>
                  </a:ext>
                </a:extLst>
              </a:tr>
              <a:tr h="500670">
                <a:tc>
                  <a:txBody>
                    <a:bodyPr/>
                    <a:lstStyle/>
                    <a:p>
                      <a:pPr marL="45720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Tau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0670">
                <a:tc>
                  <a:txBody>
                    <a:bodyPr/>
                    <a:lstStyle/>
                    <a:p>
                      <a:pPr marL="45720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pTau181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800" dirty="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06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Imaging reprocessed by DIAN Imaging Core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807949657"/>
                  </a:ext>
                </a:extLst>
              </a:tr>
              <a:tr h="992835">
                <a:tc>
                  <a:txBody>
                    <a:bodyPr/>
                    <a:lstStyle/>
                    <a:p>
                      <a:pPr marL="45720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MRI </a:t>
                      </a:r>
                    </a:p>
                    <a:p>
                      <a:pPr marL="91440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Hippocampal volume</a:t>
                      </a:r>
                    </a:p>
                    <a:p>
                      <a:pPr marL="1147763" marR="0" indent="-233363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Cortical thickness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in </a:t>
                      </a:r>
                      <a:r>
                        <a:rPr lang="en-US" sz="1600" baseline="0" dirty="0" err="1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precuneus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Yes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32961867"/>
                  </a:ext>
                </a:extLst>
              </a:tr>
              <a:tr h="652246">
                <a:tc>
                  <a:txBody>
                    <a:bodyPr/>
                    <a:lstStyle/>
                    <a:p>
                      <a:pPr marL="45720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Amyloid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PET</a:t>
                      </a:r>
                    </a:p>
                    <a:p>
                      <a:pPr marL="91440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Cortical mean </a:t>
                      </a:r>
                      <a:r>
                        <a:rPr lang="en-US" sz="1600" baseline="0" dirty="0" err="1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Centiloid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units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PiB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AV45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(initially </a:t>
                      </a:r>
                      <a:r>
                        <a:rPr lang="en-US" sz="1600" baseline="0" dirty="0" err="1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PiB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58845476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752600" y="294162"/>
            <a:ext cx="9172569" cy="11763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r>
              <a:rPr lang="en-US" sz="4000" dirty="0" smtClean="0">
                <a:effectLst/>
              </a:rPr>
              <a:t>Variables Available for Comparison</a:t>
            </a:r>
            <a:endParaRPr lang="en-US" sz="1600" kern="0" dirty="0">
              <a:solidFill>
                <a:srgbClr val="FAFD00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284629"/>
              </p:ext>
            </p:extLst>
          </p:nvPr>
        </p:nvGraphicFramePr>
        <p:xfrm>
          <a:off x="6629400" y="1072559"/>
          <a:ext cx="5334000" cy="5501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585">
                  <a:extLst>
                    <a:ext uri="{9D8B030D-6E8A-4147-A177-3AD203B41FA5}">
                      <a16:colId xmlns:a16="http://schemas.microsoft.com/office/drawing/2014/main" xmlns="" val="286793918"/>
                    </a:ext>
                  </a:extLst>
                </a:gridCol>
                <a:gridCol w="2523415">
                  <a:extLst>
                    <a:ext uri="{9D8B030D-6E8A-4147-A177-3AD203B41FA5}">
                      <a16:colId xmlns:a16="http://schemas.microsoft.com/office/drawing/2014/main" xmlns="" val="30088369"/>
                    </a:ext>
                  </a:extLst>
                </a:gridCol>
              </a:tblGrid>
              <a:tr h="59779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bg2"/>
                          </a:solidFill>
                          <a:effectLst/>
                        </a:rPr>
                        <a:t>Common Cognitive Assessments</a:t>
                      </a:r>
                      <a:endParaRPr lang="en-US" sz="20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4958371"/>
                  </a:ext>
                </a:extLst>
              </a:tr>
              <a:tr h="7004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Animal Fluency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Logical Memory Immediate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33617635"/>
                  </a:ext>
                </a:extLst>
              </a:tr>
              <a:tr h="7004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Boston Naming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Logical Memory Delayed</a:t>
                      </a:r>
                      <a:endParaRPr lang="en-US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853565"/>
                  </a:ext>
                </a:extLst>
              </a:tr>
              <a:tr h="7004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Digit Span Forward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Trailmaking A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89594407"/>
                  </a:ext>
                </a:extLst>
              </a:tr>
              <a:tr h="7004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Digit Span Backward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Trailmaking B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574707202"/>
                  </a:ext>
                </a:extLst>
              </a:tr>
              <a:tr h="7004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Letter Fluency - F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WAIS Digit Symbol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62218490"/>
                  </a:ext>
                </a:extLst>
              </a:tr>
              <a:tr h="7004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Vegetable Fluency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MMSE</a:t>
                      </a:r>
                      <a:endParaRPr lang="en-US" sz="1800" b="1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558900592"/>
                  </a:ext>
                </a:extLst>
              </a:tr>
              <a:tr h="70048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smtClean="0">
                          <a:effectLst/>
                        </a:rPr>
                        <a:t>Global Composite (All tests)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634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72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VNGLNS">
  <a:themeElements>
    <a:clrScheme name="">
      <a:dk1>
        <a:srgbClr val="000000"/>
      </a:dk1>
      <a:lt1>
        <a:srgbClr val="FFFFFF"/>
      </a:lt1>
      <a:dk2>
        <a:srgbClr val="00279F"/>
      </a:dk2>
      <a:lt2>
        <a:srgbClr val="FAFD00"/>
      </a:lt2>
      <a:accent1>
        <a:srgbClr val="FE9B03"/>
      </a:accent1>
      <a:accent2>
        <a:srgbClr val="FF0000"/>
      </a:accent2>
      <a:accent3>
        <a:srgbClr val="AAACCD"/>
      </a:accent3>
      <a:accent4>
        <a:srgbClr val="DADADA"/>
      </a:accent4>
      <a:accent5>
        <a:srgbClr val="FECBAA"/>
      </a:accent5>
      <a:accent6>
        <a:srgbClr val="E70000"/>
      </a:accent6>
      <a:hlink>
        <a:srgbClr val="00FF00"/>
      </a:hlink>
      <a:folHlink>
        <a:srgbClr val="CF0E30"/>
      </a:folHlink>
    </a:clrScheme>
    <a:fontScheme name="MOVNGL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VNGLN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VNGLN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C:\WINNT\Profiles\bucklesv\Personal\MSOFFICE\POWERPNT\TEMPLATE\SLDSHOW\MOVNGLNS.PPT</Template>
  <TotalTime>12508</TotalTime>
  <Words>1289</Words>
  <Application>Microsoft Office PowerPoint</Application>
  <PresentationFormat>Custom</PresentationFormat>
  <Paragraphs>241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MOVNGLNS</vt:lpstr>
      <vt:lpstr>AAIC 2018  Biomarker Rates of Change in Autosomal Dominant Versus “Sporadic” Alzheimer Disease</vt:lpstr>
      <vt:lpstr>Disclosures</vt:lpstr>
      <vt:lpstr>Autosomal Dominant AD (ADAD) &amp; “Sporadic” Late Onset AD (LOAD)</vt:lpstr>
      <vt:lpstr>ADAD Compared to LOAD</vt:lpstr>
      <vt:lpstr>Analytic Challenges</vt:lpstr>
      <vt:lpstr>Analytic Challenges – Cont’d</vt:lpstr>
      <vt:lpstr>Anchoring Cohorts at CDR-SB≥1</vt:lpstr>
      <vt:lpstr>Cohort Baseline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Alzheimer's Research</dc:creator>
  <cp:lastModifiedBy>James Hendrix</cp:lastModifiedBy>
  <cp:revision>1171</cp:revision>
  <cp:lastPrinted>2018-07-18T13:58:10Z</cp:lastPrinted>
  <dcterms:created xsi:type="dcterms:W3CDTF">1999-04-14T19:26:16Z</dcterms:created>
  <dcterms:modified xsi:type="dcterms:W3CDTF">2018-07-18T16:52:45Z</dcterms:modified>
</cp:coreProperties>
</file>