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1"/>
  </p:notesMasterIdLst>
  <p:handoutMasterIdLst>
    <p:handoutMasterId r:id="rId22"/>
  </p:handoutMasterIdLst>
  <p:sldIdLst>
    <p:sldId id="340" r:id="rId2"/>
    <p:sldId id="296" r:id="rId3"/>
    <p:sldId id="297" r:id="rId4"/>
    <p:sldId id="298" r:id="rId5"/>
    <p:sldId id="299" r:id="rId6"/>
    <p:sldId id="344" r:id="rId7"/>
    <p:sldId id="301" r:id="rId8"/>
    <p:sldId id="302" r:id="rId9"/>
    <p:sldId id="303" r:id="rId10"/>
    <p:sldId id="305" r:id="rId11"/>
    <p:sldId id="306" r:id="rId12"/>
    <p:sldId id="307" r:id="rId13"/>
    <p:sldId id="329" r:id="rId14"/>
    <p:sldId id="308" r:id="rId15"/>
    <p:sldId id="316" r:id="rId16"/>
    <p:sldId id="319" r:id="rId17"/>
    <p:sldId id="318" r:id="rId18"/>
    <p:sldId id="348" r:id="rId19"/>
    <p:sldId id="322" r:id="rId20"/>
  </p:sldIdLst>
  <p:sldSz cx="9144000" cy="5143500" type="screen16x9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2" algn="l" defTabSz="91437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5" userDrawn="1">
          <p15:clr>
            <a:srgbClr val="A4A3A4"/>
          </p15:clr>
        </p15:guide>
        <p15:guide id="2" orient="horz" pos="1845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orient="horz" pos="2935" userDrawn="1">
          <p15:clr>
            <a:srgbClr val="A4A3A4"/>
          </p15:clr>
        </p15:guide>
        <p15:guide id="5" orient="horz" pos="223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3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n Der Geyten, Serge [JRDBE]" initials="VDGS" lastIdx="1" clrIdx="0"/>
  <p:cmAuthor id="1" name="Knox, Sean" initials="KS" lastIdx="3" clrIdx="1"/>
  <p:cmAuthor id="2" name="Haeverans, Katrin [JRDBE]" initials="HK[" lastIdx="39" clrIdx="2">
    <p:extLst/>
  </p:cmAuthor>
  <p:cmAuthor id="3" name="Bosmans, Vanessa [RNDBE Non-J&amp;J]" initials="BV[N" lastIdx="2" clrIdx="3">
    <p:extLst/>
  </p:cmAuthor>
  <p:cmAuthor id="4" name="Cindy Birck" initials="CB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ECE"/>
    <a:srgbClr val="16AA9D"/>
    <a:srgbClr val="0183B3"/>
    <a:srgbClr val="6CBE45"/>
    <a:srgbClr val="468490"/>
    <a:srgbClr val="009999"/>
    <a:srgbClr val="000000"/>
    <a:srgbClr val="00ACA8"/>
    <a:srgbClr val="34BAE4"/>
    <a:srgbClr val="305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02" autoAdjust="0"/>
  </p:normalViewPr>
  <p:slideViewPr>
    <p:cSldViewPr snapToGrid="0">
      <p:cViewPr>
        <p:scale>
          <a:sx n="157" d="100"/>
          <a:sy n="157" d="100"/>
        </p:scale>
        <p:origin x="-294" y="-48"/>
      </p:cViewPr>
      <p:guideLst>
        <p:guide orient="horz" pos="305"/>
        <p:guide orient="horz" pos="1845"/>
        <p:guide orient="horz" pos="2935"/>
        <p:guide orient="horz" pos="2232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788" y="-72"/>
      </p:cViewPr>
      <p:guideLst>
        <p:guide orient="horz" pos="3133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 April 2018 Month End Enrolment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2"/>
          <c:order val="1"/>
          <c:tx>
            <c:strRef>
              <c:f>Sheet1!$K$29</c:f>
              <c:strCache>
                <c:ptCount val="1"/>
                <c:pt idx="0">
                  <c:v>Open sites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dLbl>
              <c:idx val="23"/>
              <c:layout>
                <c:manualLayout>
                  <c:x val="-7.4882995319813699E-3"/>
                  <c:y val="-2.165674066053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7BD-47F6-BD12-D5013DAAF5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accent6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Sheet1!$G$30:$G$73</c:f>
              <c:numCache>
                <c:formatCode>mmm\-yy</c:formatCode>
                <c:ptCount val="44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  <c:pt idx="6">
                  <c:v>42675</c:v>
                </c:pt>
                <c:pt idx="7">
                  <c:v>42705</c:v>
                </c:pt>
                <c:pt idx="8">
                  <c:v>42736</c:v>
                </c:pt>
                <c:pt idx="9">
                  <c:v>42767</c:v>
                </c:pt>
                <c:pt idx="10">
                  <c:v>42795</c:v>
                </c:pt>
                <c:pt idx="11">
                  <c:v>42826</c:v>
                </c:pt>
                <c:pt idx="12">
                  <c:v>42856</c:v>
                </c:pt>
                <c:pt idx="13">
                  <c:v>42887</c:v>
                </c:pt>
                <c:pt idx="14">
                  <c:v>42917</c:v>
                </c:pt>
                <c:pt idx="15">
                  <c:v>42948</c:v>
                </c:pt>
                <c:pt idx="16">
                  <c:v>42979</c:v>
                </c:pt>
                <c:pt idx="17">
                  <c:v>43009</c:v>
                </c:pt>
                <c:pt idx="18">
                  <c:v>43040</c:v>
                </c:pt>
                <c:pt idx="19">
                  <c:v>43070</c:v>
                </c:pt>
                <c:pt idx="20">
                  <c:v>43101</c:v>
                </c:pt>
                <c:pt idx="21">
                  <c:v>43132</c:v>
                </c:pt>
                <c:pt idx="22">
                  <c:v>43160</c:v>
                </c:pt>
                <c:pt idx="23">
                  <c:v>43191</c:v>
                </c:pt>
                <c:pt idx="24">
                  <c:v>43221</c:v>
                </c:pt>
                <c:pt idx="25">
                  <c:v>43252</c:v>
                </c:pt>
                <c:pt idx="26">
                  <c:v>43282</c:v>
                </c:pt>
                <c:pt idx="27">
                  <c:v>43313</c:v>
                </c:pt>
                <c:pt idx="28">
                  <c:v>43344</c:v>
                </c:pt>
                <c:pt idx="29">
                  <c:v>43374</c:v>
                </c:pt>
                <c:pt idx="30">
                  <c:v>43405</c:v>
                </c:pt>
                <c:pt idx="31">
                  <c:v>43435</c:v>
                </c:pt>
                <c:pt idx="32">
                  <c:v>43466</c:v>
                </c:pt>
                <c:pt idx="33">
                  <c:v>43497</c:v>
                </c:pt>
                <c:pt idx="34">
                  <c:v>43525</c:v>
                </c:pt>
                <c:pt idx="35">
                  <c:v>43556</c:v>
                </c:pt>
                <c:pt idx="36">
                  <c:v>43586</c:v>
                </c:pt>
                <c:pt idx="37">
                  <c:v>43617</c:v>
                </c:pt>
                <c:pt idx="38">
                  <c:v>43647</c:v>
                </c:pt>
                <c:pt idx="39">
                  <c:v>43678</c:v>
                </c:pt>
                <c:pt idx="40">
                  <c:v>43709</c:v>
                </c:pt>
                <c:pt idx="41">
                  <c:v>43739</c:v>
                </c:pt>
                <c:pt idx="42">
                  <c:v>43770</c:v>
                </c:pt>
                <c:pt idx="43">
                  <c:v>43800</c:v>
                </c:pt>
              </c:numCache>
            </c:numRef>
          </c:cat>
          <c:val>
            <c:numRef>
              <c:f>Sheet1!$K$30:$K$73</c:f>
              <c:numCache>
                <c:formatCode>General</c:formatCode>
                <c:ptCount val="4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5</c:v>
                </c:pt>
                <c:pt idx="13">
                  <c:v>5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12</c:v>
                </c:pt>
                <c:pt idx="21">
                  <c:v>17</c:v>
                </c:pt>
                <c:pt idx="22">
                  <c:v>17</c:v>
                </c:pt>
                <c:pt idx="23" formatCode="#,##0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BD-47F6-BD12-D5013DAAF5B0}"/>
            </c:ext>
          </c:extLst>
        </c:ser>
        <c:ser>
          <c:idx val="4"/>
          <c:order val="3"/>
          <c:tx>
            <c:v>Projected sites</c:v>
          </c:tx>
          <c:spPr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c:spPr>
          <c:invertIfNegative val="0"/>
          <c:dLbls>
            <c:dLbl>
              <c:idx val="2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7BD-47F6-BD12-D5013DAAF5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Sheet1!$G$30:$G$73</c:f>
              <c:numCache>
                <c:formatCode>mmm\-yy</c:formatCode>
                <c:ptCount val="44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  <c:pt idx="6">
                  <c:v>42675</c:v>
                </c:pt>
                <c:pt idx="7">
                  <c:v>42705</c:v>
                </c:pt>
                <c:pt idx="8">
                  <c:v>42736</c:v>
                </c:pt>
                <c:pt idx="9">
                  <c:v>42767</c:v>
                </c:pt>
                <c:pt idx="10">
                  <c:v>42795</c:v>
                </c:pt>
                <c:pt idx="11">
                  <c:v>42826</c:v>
                </c:pt>
                <c:pt idx="12">
                  <c:v>42856</c:v>
                </c:pt>
                <c:pt idx="13">
                  <c:v>42887</c:v>
                </c:pt>
                <c:pt idx="14">
                  <c:v>42917</c:v>
                </c:pt>
                <c:pt idx="15">
                  <c:v>42948</c:v>
                </c:pt>
                <c:pt idx="16">
                  <c:v>42979</c:v>
                </c:pt>
                <c:pt idx="17">
                  <c:v>43009</c:v>
                </c:pt>
                <c:pt idx="18">
                  <c:v>43040</c:v>
                </c:pt>
                <c:pt idx="19">
                  <c:v>43070</c:v>
                </c:pt>
                <c:pt idx="20">
                  <c:v>43101</c:v>
                </c:pt>
                <c:pt idx="21">
                  <c:v>43132</c:v>
                </c:pt>
                <c:pt idx="22">
                  <c:v>43160</c:v>
                </c:pt>
                <c:pt idx="23">
                  <c:v>43191</c:v>
                </c:pt>
                <c:pt idx="24">
                  <c:v>43221</c:v>
                </c:pt>
                <c:pt idx="25">
                  <c:v>43252</c:v>
                </c:pt>
                <c:pt idx="26">
                  <c:v>43282</c:v>
                </c:pt>
                <c:pt idx="27">
                  <c:v>43313</c:v>
                </c:pt>
                <c:pt idx="28">
                  <c:v>43344</c:v>
                </c:pt>
                <c:pt idx="29">
                  <c:v>43374</c:v>
                </c:pt>
                <c:pt idx="30">
                  <c:v>43405</c:v>
                </c:pt>
                <c:pt idx="31">
                  <c:v>43435</c:v>
                </c:pt>
                <c:pt idx="32">
                  <c:v>43466</c:v>
                </c:pt>
                <c:pt idx="33">
                  <c:v>43497</c:v>
                </c:pt>
                <c:pt idx="34">
                  <c:v>43525</c:v>
                </c:pt>
                <c:pt idx="35">
                  <c:v>43556</c:v>
                </c:pt>
                <c:pt idx="36">
                  <c:v>43586</c:v>
                </c:pt>
                <c:pt idx="37">
                  <c:v>43617</c:v>
                </c:pt>
                <c:pt idx="38">
                  <c:v>43647</c:v>
                </c:pt>
                <c:pt idx="39">
                  <c:v>43678</c:v>
                </c:pt>
                <c:pt idx="40">
                  <c:v>43709</c:v>
                </c:pt>
                <c:pt idx="41">
                  <c:v>43739</c:v>
                </c:pt>
                <c:pt idx="42">
                  <c:v>43770</c:v>
                </c:pt>
                <c:pt idx="43">
                  <c:v>43800</c:v>
                </c:pt>
              </c:numCache>
            </c:numRef>
          </c:cat>
          <c:val>
            <c:numRef>
              <c:f>Sheet1!$L$30:$L$73</c:f>
              <c:numCache>
                <c:formatCode>General</c:formatCode>
                <c:ptCount val="44"/>
                <c:pt idx="23">
                  <c:v>20</c:v>
                </c:pt>
                <c:pt idx="24">
                  <c:v>24</c:v>
                </c:pt>
                <c:pt idx="25">
                  <c:v>26</c:v>
                </c:pt>
                <c:pt idx="26">
                  <c:v>30</c:v>
                </c:pt>
                <c:pt idx="27">
                  <c:v>33</c:v>
                </c:pt>
                <c:pt idx="28">
                  <c:v>35</c:v>
                </c:pt>
                <c:pt idx="29">
                  <c:v>35</c:v>
                </c:pt>
                <c:pt idx="30">
                  <c:v>35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35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7BD-47F6-BD12-D5013DAAF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62671872"/>
        <c:axId val="62681856"/>
      </c:barChart>
      <c:lineChart>
        <c:grouping val="standard"/>
        <c:varyColors val="0"/>
        <c:ser>
          <c:idx val="1"/>
          <c:order val="0"/>
          <c:tx>
            <c:strRef>
              <c:f>Sheet1!$J$29</c:f>
              <c:strCache>
                <c:ptCount val="1"/>
                <c:pt idx="0">
                  <c:v>Withdrawal/screen fail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3"/>
              <c:layout>
                <c:manualLayout>
                  <c:x val="-8.7363494539781598E-3"/>
                  <c:y val="-8.66269626421239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7BD-47F6-BD12-D5013DAAF5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accent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Sheet1!$G$30:$G$73</c:f>
              <c:numCache>
                <c:formatCode>mmm\-yy</c:formatCode>
                <c:ptCount val="44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  <c:pt idx="6">
                  <c:v>42675</c:v>
                </c:pt>
                <c:pt idx="7">
                  <c:v>42705</c:v>
                </c:pt>
                <c:pt idx="8">
                  <c:v>42736</c:v>
                </c:pt>
                <c:pt idx="9">
                  <c:v>42767</c:v>
                </c:pt>
                <c:pt idx="10">
                  <c:v>42795</c:v>
                </c:pt>
                <c:pt idx="11">
                  <c:v>42826</c:v>
                </c:pt>
                <c:pt idx="12">
                  <c:v>42856</c:v>
                </c:pt>
                <c:pt idx="13">
                  <c:v>42887</c:v>
                </c:pt>
                <c:pt idx="14">
                  <c:v>42917</c:v>
                </c:pt>
                <c:pt idx="15">
                  <c:v>42948</c:v>
                </c:pt>
                <c:pt idx="16">
                  <c:v>42979</c:v>
                </c:pt>
                <c:pt idx="17">
                  <c:v>43009</c:v>
                </c:pt>
                <c:pt idx="18">
                  <c:v>43040</c:v>
                </c:pt>
                <c:pt idx="19">
                  <c:v>43070</c:v>
                </c:pt>
                <c:pt idx="20">
                  <c:v>43101</c:v>
                </c:pt>
                <c:pt idx="21">
                  <c:v>43132</c:v>
                </c:pt>
                <c:pt idx="22">
                  <c:v>43160</c:v>
                </c:pt>
                <c:pt idx="23">
                  <c:v>43191</c:v>
                </c:pt>
                <c:pt idx="24">
                  <c:v>43221</c:v>
                </c:pt>
                <c:pt idx="25">
                  <c:v>43252</c:v>
                </c:pt>
                <c:pt idx="26">
                  <c:v>43282</c:v>
                </c:pt>
                <c:pt idx="27">
                  <c:v>43313</c:v>
                </c:pt>
                <c:pt idx="28">
                  <c:v>43344</c:v>
                </c:pt>
                <c:pt idx="29">
                  <c:v>43374</c:v>
                </c:pt>
                <c:pt idx="30">
                  <c:v>43405</c:v>
                </c:pt>
                <c:pt idx="31">
                  <c:v>43435</c:v>
                </c:pt>
                <c:pt idx="32">
                  <c:v>43466</c:v>
                </c:pt>
                <c:pt idx="33">
                  <c:v>43497</c:v>
                </c:pt>
                <c:pt idx="34">
                  <c:v>43525</c:v>
                </c:pt>
                <c:pt idx="35">
                  <c:v>43556</c:v>
                </c:pt>
                <c:pt idx="36">
                  <c:v>43586</c:v>
                </c:pt>
                <c:pt idx="37">
                  <c:v>43617</c:v>
                </c:pt>
                <c:pt idx="38">
                  <c:v>43647</c:v>
                </c:pt>
                <c:pt idx="39">
                  <c:v>43678</c:v>
                </c:pt>
                <c:pt idx="40">
                  <c:v>43709</c:v>
                </c:pt>
                <c:pt idx="41">
                  <c:v>43739</c:v>
                </c:pt>
                <c:pt idx="42">
                  <c:v>43770</c:v>
                </c:pt>
                <c:pt idx="43">
                  <c:v>43800</c:v>
                </c:pt>
              </c:numCache>
            </c:numRef>
          </c:cat>
          <c:val>
            <c:numRef>
              <c:f>Sheet1!$J$30:$J$73</c:f>
              <c:numCache>
                <c:formatCode>#,##0</c:formatCode>
                <c:ptCount val="4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11</c:v>
                </c:pt>
                <c:pt idx="10">
                  <c:v>13</c:v>
                </c:pt>
                <c:pt idx="11">
                  <c:v>15</c:v>
                </c:pt>
                <c:pt idx="12">
                  <c:v>16</c:v>
                </c:pt>
                <c:pt idx="13">
                  <c:v>18</c:v>
                </c:pt>
                <c:pt idx="14">
                  <c:v>21</c:v>
                </c:pt>
                <c:pt idx="15">
                  <c:v>21</c:v>
                </c:pt>
                <c:pt idx="16">
                  <c:v>22</c:v>
                </c:pt>
                <c:pt idx="17">
                  <c:v>25</c:v>
                </c:pt>
                <c:pt idx="18">
                  <c:v>29</c:v>
                </c:pt>
                <c:pt idx="19">
                  <c:v>34</c:v>
                </c:pt>
                <c:pt idx="20">
                  <c:v>36</c:v>
                </c:pt>
                <c:pt idx="21" formatCode="General">
                  <c:v>45</c:v>
                </c:pt>
                <c:pt idx="22" formatCode="General">
                  <c:v>56</c:v>
                </c:pt>
                <c:pt idx="23" formatCode="General">
                  <c:v>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47BD-47F6-BD12-D5013DAAF5B0}"/>
            </c:ext>
          </c:extLst>
        </c:ser>
        <c:ser>
          <c:idx val="0"/>
          <c:order val="2"/>
          <c:tx>
            <c:strRef>
              <c:f>Sheet1!$H$29</c:f>
              <c:strCache>
                <c:ptCount val="1"/>
                <c:pt idx="0">
                  <c:v>Actual Enrolled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Pt>
            <c:idx val="2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47BD-47F6-BD12-D5013DAAF5B0}"/>
              </c:ext>
            </c:extLst>
          </c:dPt>
          <c:dLbls>
            <c:dLbl>
              <c:idx val="23"/>
              <c:layout>
                <c:manualLayout>
                  <c:x val="-7.4882995319812797E-3"/>
                  <c:y val="1.082837033026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7BD-47F6-BD12-D5013DAAF5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00B050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Sheet1!$G$30:$G$73</c:f>
              <c:numCache>
                <c:formatCode>mmm\-yy</c:formatCode>
                <c:ptCount val="44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  <c:pt idx="6">
                  <c:v>42675</c:v>
                </c:pt>
                <c:pt idx="7">
                  <c:v>42705</c:v>
                </c:pt>
                <c:pt idx="8">
                  <c:v>42736</c:v>
                </c:pt>
                <c:pt idx="9">
                  <c:v>42767</c:v>
                </c:pt>
                <c:pt idx="10">
                  <c:v>42795</c:v>
                </c:pt>
                <c:pt idx="11">
                  <c:v>42826</c:v>
                </c:pt>
                <c:pt idx="12">
                  <c:v>42856</c:v>
                </c:pt>
                <c:pt idx="13">
                  <c:v>42887</c:v>
                </c:pt>
                <c:pt idx="14">
                  <c:v>42917</c:v>
                </c:pt>
                <c:pt idx="15">
                  <c:v>42948</c:v>
                </c:pt>
                <c:pt idx="16">
                  <c:v>42979</c:v>
                </c:pt>
                <c:pt idx="17">
                  <c:v>43009</c:v>
                </c:pt>
                <c:pt idx="18">
                  <c:v>43040</c:v>
                </c:pt>
                <c:pt idx="19">
                  <c:v>43070</c:v>
                </c:pt>
                <c:pt idx="20">
                  <c:v>43101</c:v>
                </c:pt>
                <c:pt idx="21">
                  <c:v>43132</c:v>
                </c:pt>
                <c:pt idx="22">
                  <c:v>43160</c:v>
                </c:pt>
                <c:pt idx="23">
                  <c:v>43191</c:v>
                </c:pt>
                <c:pt idx="24">
                  <c:v>43221</c:v>
                </c:pt>
                <c:pt idx="25">
                  <c:v>43252</c:v>
                </c:pt>
                <c:pt idx="26">
                  <c:v>43282</c:v>
                </c:pt>
                <c:pt idx="27">
                  <c:v>43313</c:v>
                </c:pt>
                <c:pt idx="28">
                  <c:v>43344</c:v>
                </c:pt>
                <c:pt idx="29">
                  <c:v>43374</c:v>
                </c:pt>
                <c:pt idx="30">
                  <c:v>43405</c:v>
                </c:pt>
                <c:pt idx="31">
                  <c:v>43435</c:v>
                </c:pt>
                <c:pt idx="32">
                  <c:v>43466</c:v>
                </c:pt>
                <c:pt idx="33">
                  <c:v>43497</c:v>
                </c:pt>
                <c:pt idx="34">
                  <c:v>43525</c:v>
                </c:pt>
                <c:pt idx="35">
                  <c:v>43556</c:v>
                </c:pt>
                <c:pt idx="36">
                  <c:v>43586</c:v>
                </c:pt>
                <c:pt idx="37">
                  <c:v>43617</c:v>
                </c:pt>
                <c:pt idx="38">
                  <c:v>43647</c:v>
                </c:pt>
                <c:pt idx="39">
                  <c:v>43678</c:v>
                </c:pt>
                <c:pt idx="40">
                  <c:v>43709</c:v>
                </c:pt>
                <c:pt idx="41">
                  <c:v>43739</c:v>
                </c:pt>
                <c:pt idx="42">
                  <c:v>43770</c:v>
                </c:pt>
                <c:pt idx="43">
                  <c:v>43800</c:v>
                </c:pt>
              </c:numCache>
            </c:numRef>
          </c:cat>
          <c:val>
            <c:numRef>
              <c:f>Sheet1!$H$30:$H$53</c:f>
              <c:numCache>
                <c:formatCode>#,##0</c:formatCode>
                <c:ptCount val="24"/>
                <c:pt idx="0">
                  <c:v>1</c:v>
                </c:pt>
                <c:pt idx="1">
                  <c:v>3</c:v>
                </c:pt>
                <c:pt idx="2">
                  <c:v>12</c:v>
                </c:pt>
                <c:pt idx="3">
                  <c:v>16</c:v>
                </c:pt>
                <c:pt idx="4">
                  <c:v>26</c:v>
                </c:pt>
                <c:pt idx="5">
                  <c:v>45</c:v>
                </c:pt>
                <c:pt idx="6">
                  <c:v>63</c:v>
                </c:pt>
                <c:pt idx="7">
                  <c:v>82</c:v>
                </c:pt>
                <c:pt idx="8">
                  <c:v>110</c:v>
                </c:pt>
                <c:pt idx="9">
                  <c:v>138</c:v>
                </c:pt>
                <c:pt idx="10">
                  <c:v>174</c:v>
                </c:pt>
                <c:pt idx="11">
                  <c:v>202</c:v>
                </c:pt>
                <c:pt idx="12">
                  <c:v>226</c:v>
                </c:pt>
                <c:pt idx="13">
                  <c:v>251</c:v>
                </c:pt>
                <c:pt idx="14">
                  <c:v>279</c:v>
                </c:pt>
                <c:pt idx="15">
                  <c:v>295</c:v>
                </c:pt>
                <c:pt idx="16">
                  <c:v>320</c:v>
                </c:pt>
                <c:pt idx="17">
                  <c:v>352</c:v>
                </c:pt>
                <c:pt idx="18">
                  <c:v>374</c:v>
                </c:pt>
                <c:pt idx="19">
                  <c:v>382</c:v>
                </c:pt>
                <c:pt idx="20">
                  <c:v>416</c:v>
                </c:pt>
                <c:pt idx="21">
                  <c:v>505</c:v>
                </c:pt>
                <c:pt idx="22">
                  <c:v>571</c:v>
                </c:pt>
                <c:pt idx="23" formatCode="General">
                  <c:v>647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47BD-47F6-BD12-D5013DAAF5B0}"/>
            </c:ext>
          </c:extLst>
        </c:ser>
        <c:ser>
          <c:idx val="3"/>
          <c:order val="4"/>
          <c:tx>
            <c:strRef>
              <c:f>Sheet1!$I$29</c:f>
              <c:strCache>
                <c:ptCount val="1"/>
                <c:pt idx="0">
                  <c:v>Projected enrolled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dPt>
            <c:idx val="23"/>
            <c:marker>
              <c:symbol val="diamond"/>
              <c:size val="5"/>
              <c:spPr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8-47BD-47F6-BD12-D5013DAAF5B0}"/>
              </c:ext>
            </c:extLst>
          </c:dPt>
          <c:dPt>
            <c:idx val="24"/>
            <c:marker>
              <c:symbol val="diamond"/>
              <c:size val="5"/>
              <c:spPr>
                <a:solidFill>
                  <a:srgbClr val="F79646"/>
                </a:solidFill>
                <a:ln>
                  <a:solidFill>
                    <a:srgbClr val="F79646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9-47BD-47F6-BD12-D5013DAAF5B0}"/>
              </c:ext>
            </c:extLst>
          </c:dPt>
          <c:dPt>
            <c:idx val="31"/>
            <c:marker>
              <c:symbol val="diamond"/>
              <c:size val="5"/>
              <c:spPr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A-47BD-47F6-BD12-D5013DAAF5B0}"/>
              </c:ext>
            </c:extLst>
          </c:dPt>
          <c:dPt>
            <c:idx val="36"/>
            <c:marker>
              <c:symbol val="diamond"/>
              <c:size val="5"/>
              <c:spPr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B-47BD-47F6-BD12-D5013DAAF5B0}"/>
              </c:ext>
            </c:extLst>
          </c:dPt>
          <c:dPt>
            <c:idx val="43"/>
            <c:marker>
              <c:symbol val="diamond"/>
              <c:size val="5"/>
              <c:spPr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C-47BD-47F6-BD12-D5013DAAF5B0}"/>
              </c:ext>
            </c:extLst>
          </c:dPt>
          <c:dLbls>
            <c:dLbl>
              <c:idx val="23"/>
              <c:layout>
                <c:manualLayout>
                  <c:x val="-2.7457098283931398E-2"/>
                  <c:y val="-2.382241472658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7BD-47F6-BD12-D5013DAAF5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4"/>
              <c:layout>
                <c:manualLayout>
                  <c:x val="-3.3158755242956202E-3"/>
                  <c:y val="1.4867427036053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7BD-47F6-BD12-D5013DAAF5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7BD-47F6-BD12-D5013DAAF5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6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47BD-47F6-BD12-D5013DAAF5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3"/>
              <c:layout>
                <c:manualLayout>
                  <c:x val="-4.86739469578783E-2"/>
                  <c:y val="-2.165674066053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47BD-47F6-BD12-D5013DAAF5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accent2"/>
                      </a:solidFill>
                      <a:prstDash val="solid"/>
                      <a:miter lim="800000"/>
                    </a:ln>
                    <a:effectLst/>
                  </c:spPr>
                </c15:leaderLines>
              </c:ext>
            </c:extLst>
          </c:dLbls>
          <c:cat>
            <c:numRef>
              <c:f>Sheet1!$G$30:$G$73</c:f>
              <c:numCache>
                <c:formatCode>mmm\-yy</c:formatCode>
                <c:ptCount val="44"/>
                <c:pt idx="0">
                  <c:v>42491</c:v>
                </c:pt>
                <c:pt idx="1">
                  <c:v>42522</c:v>
                </c:pt>
                <c:pt idx="2">
                  <c:v>42552</c:v>
                </c:pt>
                <c:pt idx="3">
                  <c:v>42583</c:v>
                </c:pt>
                <c:pt idx="4">
                  <c:v>42614</c:v>
                </c:pt>
                <c:pt idx="5">
                  <c:v>42644</c:v>
                </c:pt>
                <c:pt idx="6">
                  <c:v>42675</c:v>
                </c:pt>
                <c:pt idx="7">
                  <c:v>42705</c:v>
                </c:pt>
                <c:pt idx="8">
                  <c:v>42736</c:v>
                </c:pt>
                <c:pt idx="9">
                  <c:v>42767</c:v>
                </c:pt>
                <c:pt idx="10">
                  <c:v>42795</c:v>
                </c:pt>
                <c:pt idx="11">
                  <c:v>42826</c:v>
                </c:pt>
                <c:pt idx="12">
                  <c:v>42856</c:v>
                </c:pt>
                <c:pt idx="13">
                  <c:v>42887</c:v>
                </c:pt>
                <c:pt idx="14">
                  <c:v>42917</c:v>
                </c:pt>
                <c:pt idx="15">
                  <c:v>42948</c:v>
                </c:pt>
                <c:pt idx="16">
                  <c:v>42979</c:v>
                </c:pt>
                <c:pt idx="17">
                  <c:v>43009</c:v>
                </c:pt>
                <c:pt idx="18">
                  <c:v>43040</c:v>
                </c:pt>
                <c:pt idx="19">
                  <c:v>43070</c:v>
                </c:pt>
                <c:pt idx="20">
                  <c:v>43101</c:v>
                </c:pt>
                <c:pt idx="21">
                  <c:v>43132</c:v>
                </c:pt>
                <c:pt idx="22">
                  <c:v>43160</c:v>
                </c:pt>
                <c:pt idx="23">
                  <c:v>43191</c:v>
                </c:pt>
                <c:pt idx="24">
                  <c:v>43221</c:v>
                </c:pt>
                <c:pt idx="25">
                  <c:v>43252</c:v>
                </c:pt>
                <c:pt idx="26">
                  <c:v>43282</c:v>
                </c:pt>
                <c:pt idx="27">
                  <c:v>43313</c:v>
                </c:pt>
                <c:pt idx="28">
                  <c:v>43344</c:v>
                </c:pt>
                <c:pt idx="29">
                  <c:v>43374</c:v>
                </c:pt>
                <c:pt idx="30">
                  <c:v>43405</c:v>
                </c:pt>
                <c:pt idx="31">
                  <c:v>43435</c:v>
                </c:pt>
                <c:pt idx="32">
                  <c:v>43466</c:v>
                </c:pt>
                <c:pt idx="33">
                  <c:v>43497</c:v>
                </c:pt>
                <c:pt idx="34">
                  <c:v>43525</c:v>
                </c:pt>
                <c:pt idx="35">
                  <c:v>43556</c:v>
                </c:pt>
                <c:pt idx="36">
                  <c:v>43586</c:v>
                </c:pt>
                <c:pt idx="37">
                  <c:v>43617</c:v>
                </c:pt>
                <c:pt idx="38">
                  <c:v>43647</c:v>
                </c:pt>
                <c:pt idx="39">
                  <c:v>43678</c:v>
                </c:pt>
                <c:pt idx="40">
                  <c:v>43709</c:v>
                </c:pt>
                <c:pt idx="41">
                  <c:v>43739</c:v>
                </c:pt>
                <c:pt idx="42">
                  <c:v>43770</c:v>
                </c:pt>
                <c:pt idx="43">
                  <c:v>43800</c:v>
                </c:pt>
              </c:numCache>
            </c:numRef>
          </c:cat>
          <c:val>
            <c:numRef>
              <c:f>Sheet1!$I$30:$I$73</c:f>
              <c:numCache>
                <c:formatCode>General</c:formatCode>
                <c:ptCount val="44"/>
                <c:pt idx="0">
                  <c:v>1</c:v>
                </c:pt>
                <c:pt idx="1">
                  <c:v>3</c:v>
                </c:pt>
                <c:pt idx="2">
                  <c:v>12</c:v>
                </c:pt>
                <c:pt idx="3">
                  <c:v>15</c:v>
                </c:pt>
                <c:pt idx="4">
                  <c:v>25</c:v>
                </c:pt>
                <c:pt idx="5">
                  <c:v>50</c:v>
                </c:pt>
                <c:pt idx="6">
                  <c:v>70</c:v>
                </c:pt>
                <c:pt idx="7">
                  <c:v>85</c:v>
                </c:pt>
                <c:pt idx="8">
                  <c:v>120</c:v>
                </c:pt>
                <c:pt idx="9">
                  <c:v>150</c:v>
                </c:pt>
                <c:pt idx="10">
                  <c:v>180</c:v>
                </c:pt>
                <c:pt idx="11">
                  <c:v>220</c:v>
                </c:pt>
                <c:pt idx="12">
                  <c:v>240</c:v>
                </c:pt>
                <c:pt idx="13">
                  <c:v>270</c:v>
                </c:pt>
                <c:pt idx="14">
                  <c:v>290</c:v>
                </c:pt>
                <c:pt idx="15">
                  <c:v>330</c:v>
                </c:pt>
                <c:pt idx="16">
                  <c:v>350</c:v>
                </c:pt>
                <c:pt idx="17">
                  <c:v>400</c:v>
                </c:pt>
                <c:pt idx="18">
                  <c:v>440</c:v>
                </c:pt>
                <c:pt idx="19">
                  <c:v>460</c:v>
                </c:pt>
                <c:pt idx="20">
                  <c:v>500</c:v>
                </c:pt>
                <c:pt idx="21">
                  <c:v>600</c:v>
                </c:pt>
                <c:pt idx="22">
                  <c:v>750</c:v>
                </c:pt>
                <c:pt idx="23">
                  <c:v>800</c:v>
                </c:pt>
                <c:pt idx="24">
                  <c:v>1000</c:v>
                </c:pt>
                <c:pt idx="25">
                  <c:v>1150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1550</c:v>
                </c:pt>
                <c:pt idx="30">
                  <c:v>1700</c:v>
                </c:pt>
                <c:pt idx="31">
                  <c:v>1800</c:v>
                </c:pt>
                <c:pt idx="32">
                  <c:v>2000</c:v>
                </c:pt>
                <c:pt idx="33">
                  <c:v>2200</c:v>
                </c:pt>
                <c:pt idx="34">
                  <c:v>2350</c:v>
                </c:pt>
                <c:pt idx="35">
                  <c:v>2450</c:v>
                </c:pt>
                <c:pt idx="36">
                  <c:v>2600</c:v>
                </c:pt>
                <c:pt idx="37">
                  <c:v>2750</c:v>
                </c:pt>
                <c:pt idx="38">
                  <c:v>2900</c:v>
                </c:pt>
                <c:pt idx="39">
                  <c:v>2950</c:v>
                </c:pt>
                <c:pt idx="40">
                  <c:v>3100</c:v>
                </c:pt>
                <c:pt idx="41">
                  <c:v>3250</c:v>
                </c:pt>
                <c:pt idx="42">
                  <c:v>3400</c:v>
                </c:pt>
                <c:pt idx="43">
                  <c:v>3500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47BD-47F6-BD12-D5013DAAF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922688"/>
        <c:axId val="62669952"/>
      </c:lineChart>
      <c:dateAx>
        <c:axId val="61922688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9952"/>
        <c:crosses val="autoZero"/>
        <c:auto val="1"/>
        <c:lblOffset val="100"/>
        <c:baseTimeUnit val="months"/>
      </c:dateAx>
      <c:valAx>
        <c:axId val="62669952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AU" b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#Research</a:t>
                </a:r>
                <a:r>
                  <a:rPr lang="en-AU" b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Participants</a:t>
                </a:r>
                <a:endParaRPr lang="en-AU" b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8.8888888888888906E-3"/>
              <c:y val="0.37181134865881699"/>
            </c:manualLayout>
          </c:layout>
          <c:overlay val="0"/>
        </c:title>
        <c:numFmt formatCode="#,##0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22688"/>
        <c:crosses val="autoZero"/>
        <c:crossBetween val="between"/>
      </c:valAx>
      <c:dateAx>
        <c:axId val="62671872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2681856"/>
        <c:crosses val="autoZero"/>
        <c:auto val="1"/>
        <c:lblOffset val="100"/>
        <c:baseTimeUnit val="months"/>
      </c:dateAx>
      <c:valAx>
        <c:axId val="62681856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AU"/>
                  <a:t>#Sites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2671872"/>
        <c:crosses val="max"/>
        <c:crossBetween val="between"/>
      </c:valAx>
      <c:spPr>
        <a:noFill/>
        <a:ln w="25400">
          <a:noFill/>
        </a:ln>
      </c:spPr>
    </c:plotArea>
    <c:legend>
      <c:legendPos val="b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EPAD</a:t>
            </a:r>
            <a:r>
              <a:rPr lang="en-US" baseline="0"/>
              <a:t> LCS Proportions AMYLOID STATUS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Amyloid +</c:v>
                </c:pt>
              </c:strCache>
            </c:strRef>
          </c:tx>
          <c:spPr>
            <a:solidFill>
              <a:srgbClr val="0183B3"/>
            </a:solidFill>
          </c:spPr>
          <c:invertIfNegative val="0"/>
          <c:cat>
            <c:numRef>
              <c:f>Sheet1!$A$2:$A$9</c:f>
              <c:numCache>
                <c:formatCode>mmm\-yy</c:formatCode>
                <c:ptCount val="8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  <c:pt idx="6">
                  <c:v>43191</c:v>
                </c:pt>
                <c:pt idx="7">
                  <c:v>43221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28.3</c:v>
                </c:pt>
                <c:pt idx="1">
                  <c:v>27.9</c:v>
                </c:pt>
                <c:pt idx="2">
                  <c:v>27.9</c:v>
                </c:pt>
                <c:pt idx="3">
                  <c:v>33.9</c:v>
                </c:pt>
                <c:pt idx="4">
                  <c:v>33.9</c:v>
                </c:pt>
                <c:pt idx="5">
                  <c:v>33.9</c:v>
                </c:pt>
                <c:pt idx="6">
                  <c:v>33.9</c:v>
                </c:pt>
                <c:pt idx="7">
                  <c:v>37.299999999999997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470-4DFB-8A37-FF60E0FDD2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Grey Zone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numRef>
              <c:f>Sheet1!$A$2:$A$9</c:f>
              <c:numCache>
                <c:formatCode>mmm\-yy</c:formatCode>
                <c:ptCount val="8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  <c:pt idx="6">
                  <c:v>43191</c:v>
                </c:pt>
                <c:pt idx="7">
                  <c:v>43221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10.7</c:v>
                </c:pt>
                <c:pt idx="1">
                  <c:v>11.9</c:v>
                </c:pt>
                <c:pt idx="2">
                  <c:v>11.9</c:v>
                </c:pt>
                <c:pt idx="3">
                  <c:v>11.7</c:v>
                </c:pt>
                <c:pt idx="4">
                  <c:v>11.7</c:v>
                </c:pt>
                <c:pt idx="5">
                  <c:v>11.7</c:v>
                </c:pt>
                <c:pt idx="6">
                  <c:v>11.7</c:v>
                </c:pt>
                <c:pt idx="7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470-4DFB-8A37-FF60E0FDD2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Amyloid -</c:v>
                </c:pt>
              </c:strCache>
            </c:strRef>
          </c:tx>
          <c:spPr>
            <a:solidFill>
              <a:srgbClr val="6CBE45"/>
            </a:solidFill>
          </c:spPr>
          <c:invertIfNegative val="0"/>
          <c:cat>
            <c:numRef>
              <c:f>Sheet1!$A$2:$A$9</c:f>
              <c:numCache>
                <c:formatCode>mmm\-yy</c:formatCode>
                <c:ptCount val="8"/>
                <c:pt idx="0">
                  <c:v>43009</c:v>
                </c:pt>
                <c:pt idx="1">
                  <c:v>43040</c:v>
                </c:pt>
                <c:pt idx="2">
                  <c:v>43070</c:v>
                </c:pt>
                <c:pt idx="3">
                  <c:v>43101</c:v>
                </c:pt>
                <c:pt idx="4">
                  <c:v>43132</c:v>
                </c:pt>
                <c:pt idx="5">
                  <c:v>43160</c:v>
                </c:pt>
                <c:pt idx="6">
                  <c:v>43191</c:v>
                </c:pt>
                <c:pt idx="7">
                  <c:v>43221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60.9</c:v>
                </c:pt>
                <c:pt idx="1">
                  <c:v>60.2</c:v>
                </c:pt>
                <c:pt idx="2">
                  <c:v>60.2</c:v>
                </c:pt>
                <c:pt idx="3">
                  <c:v>54.5</c:v>
                </c:pt>
                <c:pt idx="4">
                  <c:v>54.4</c:v>
                </c:pt>
                <c:pt idx="5">
                  <c:v>54.4</c:v>
                </c:pt>
                <c:pt idx="6">
                  <c:v>54.4</c:v>
                </c:pt>
                <c:pt idx="7">
                  <c:v>50.7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470-4DFB-8A37-FF60E0FDD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917056"/>
        <c:axId val="63931136"/>
      </c:barChart>
      <c:dateAx>
        <c:axId val="63917056"/>
        <c:scaling>
          <c:orientation val="minMax"/>
        </c:scaling>
        <c:delete val="1"/>
        <c:axPos val="b"/>
        <c:numFmt formatCode="mmm\-yy" sourceLinked="1"/>
        <c:majorTickMark val="none"/>
        <c:minorTickMark val="none"/>
        <c:tickLblPos val="nextTo"/>
        <c:crossAx val="63931136"/>
        <c:crosses val="autoZero"/>
        <c:auto val="1"/>
        <c:lblOffset val="100"/>
        <c:baseTimeUnit val="months"/>
      </c:dateAx>
      <c:valAx>
        <c:axId val="639311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6391705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Sheet1!$A$16</c:f>
              <c:strCache>
                <c:ptCount val="1"/>
                <c:pt idx="0">
                  <c:v>CDR 0</c:v>
                </c:pt>
              </c:strCache>
            </c:strRef>
          </c:tx>
          <c:dPt>
            <c:idx val="0"/>
            <c:bubble3D val="0"/>
            <c:spPr>
              <a:solidFill>
                <a:srgbClr val="0183B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D28-4CF5-A4BC-BB583FFD968C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D28-4CF5-A4BC-BB583FFD968C}"/>
              </c:ext>
            </c:extLst>
          </c:dPt>
          <c:dPt>
            <c:idx val="2"/>
            <c:bubble3D val="0"/>
            <c:spPr>
              <a:solidFill>
                <a:srgbClr val="6CBE4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D28-4CF5-A4BC-BB583FFD968C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Sheet1!$B$15:$D$15</c:f>
              <c:strCache>
                <c:ptCount val="3"/>
                <c:pt idx="0">
                  <c:v>Amyloid +</c:v>
                </c:pt>
                <c:pt idx="1">
                  <c:v>Grey Zone</c:v>
                </c:pt>
                <c:pt idx="2">
                  <c:v>Amyloid -</c:v>
                </c:pt>
              </c:strCache>
            </c:strRef>
          </c:cat>
          <c:val>
            <c:numRef>
              <c:f>Sheet1!$B$16:$D$16</c:f>
              <c:numCache>
                <c:formatCode>General</c:formatCode>
                <c:ptCount val="3"/>
                <c:pt idx="0">
                  <c:v>107</c:v>
                </c:pt>
                <c:pt idx="1">
                  <c:v>38</c:v>
                </c:pt>
                <c:pt idx="2">
                  <c:v>169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D28-4CF5-A4BC-BB583FFD968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Sheet1!$A$19</c:f>
              <c:strCache>
                <c:ptCount val="1"/>
                <c:pt idx="0">
                  <c:v>CDR 0.5</c:v>
                </c:pt>
              </c:strCache>
            </c:strRef>
          </c:tx>
          <c:dPt>
            <c:idx val="0"/>
            <c:bubble3D val="0"/>
            <c:spPr>
              <a:solidFill>
                <a:srgbClr val="0183B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FDD-4796-8758-51586BA7E8E3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FDD-4796-8758-51586BA7E8E3}"/>
              </c:ext>
            </c:extLst>
          </c:dPt>
          <c:dPt>
            <c:idx val="2"/>
            <c:bubble3D val="0"/>
            <c:spPr>
              <a:solidFill>
                <a:srgbClr val="6CBE4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FDD-4796-8758-51586BA7E8E3}"/>
              </c:ext>
            </c:extLst>
          </c:dPt>
          <c:dLbls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FDD-4796-8758-51586BA7E8E3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Sheet1!$B$18:$D$18</c:f>
              <c:strCache>
                <c:ptCount val="3"/>
                <c:pt idx="0">
                  <c:v>Amyloid +</c:v>
                </c:pt>
                <c:pt idx="1">
                  <c:v>Grey Zone </c:v>
                </c:pt>
                <c:pt idx="2">
                  <c:v>Amyloid -</c:v>
                </c:pt>
              </c:strCache>
            </c:strRef>
          </c:cat>
          <c:val>
            <c:numRef>
              <c:f>Sheet1!$B$19:$D$19</c:f>
              <c:numCache>
                <c:formatCode>General</c:formatCode>
                <c:ptCount val="3"/>
                <c:pt idx="0">
                  <c:v>25</c:v>
                </c:pt>
                <c:pt idx="1">
                  <c:v>5</c:v>
                </c:pt>
                <c:pt idx="2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FDD-4796-8758-51586BA7E8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23946-A5F9-4744-B1E2-670E0B2A651A}" type="doc">
      <dgm:prSet loTypeId="urn:microsoft.com/office/officeart/2005/8/layout/radial4" loCatId="relationship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F62DB9E7-9031-4BAB-8759-B81D06DE5516}">
      <dgm:prSet phldrT="[Text]"/>
      <dgm:spPr>
        <a:solidFill>
          <a:srgbClr val="009999"/>
        </a:solidFill>
      </dgm:spPr>
      <dgm:t>
        <a:bodyPr/>
        <a:lstStyle/>
        <a:p>
          <a:r>
            <a:rPr lang="nl-BE" b="1" dirty="0"/>
            <a:t>Scientific Knowledge Gap</a:t>
          </a:r>
        </a:p>
        <a:p>
          <a:r>
            <a:rPr lang="nl-BE" dirty="0"/>
            <a:t>- AD mechanism?</a:t>
          </a:r>
        </a:p>
        <a:p>
          <a:r>
            <a:rPr lang="nl-BE" dirty="0"/>
            <a:t>- Slow data sharing</a:t>
          </a:r>
          <a:endParaRPr lang="en-GB" dirty="0"/>
        </a:p>
      </dgm:t>
    </dgm:pt>
    <dgm:pt modelId="{47CD2527-84CC-4D5F-9945-F77CB8B11184}" type="parTrans" cxnId="{B8C974AA-6DDA-4FBE-826E-F878C2671F64}">
      <dgm:prSet/>
      <dgm:spPr/>
      <dgm:t>
        <a:bodyPr/>
        <a:lstStyle/>
        <a:p>
          <a:endParaRPr lang="en-GB"/>
        </a:p>
      </dgm:t>
    </dgm:pt>
    <dgm:pt modelId="{F909F1C8-C397-475A-966E-693E9F60592F}" type="sibTrans" cxnId="{B8C974AA-6DDA-4FBE-826E-F878C2671F64}">
      <dgm:prSet/>
      <dgm:spPr/>
      <dgm:t>
        <a:bodyPr/>
        <a:lstStyle/>
        <a:p>
          <a:endParaRPr lang="en-GB"/>
        </a:p>
      </dgm:t>
    </dgm:pt>
    <dgm:pt modelId="{91A0720D-3795-4703-A83A-C882B72ACFCF}">
      <dgm:prSet phldrT="[Text]"/>
      <dgm:spPr>
        <a:solidFill>
          <a:srgbClr val="009999"/>
        </a:solidFill>
      </dgm:spPr>
      <dgm:t>
        <a:bodyPr/>
        <a:lstStyle/>
        <a:p>
          <a:r>
            <a:rPr lang="nl-BE" b="1" dirty="0"/>
            <a:t>Limited Translatability of existing Disease Models</a:t>
          </a:r>
          <a:endParaRPr lang="en-GB" b="1" dirty="0"/>
        </a:p>
      </dgm:t>
    </dgm:pt>
    <dgm:pt modelId="{839FF9F5-C48A-4F60-865F-A7BDEAF91875}" type="parTrans" cxnId="{7B81EFD2-E4E5-4C23-87DA-E43FD3334ACF}">
      <dgm:prSet/>
      <dgm:spPr/>
      <dgm:t>
        <a:bodyPr/>
        <a:lstStyle/>
        <a:p>
          <a:endParaRPr lang="en-GB"/>
        </a:p>
      </dgm:t>
    </dgm:pt>
    <dgm:pt modelId="{2E737630-1125-403E-A623-FB344C734025}" type="sibTrans" cxnId="{7B81EFD2-E4E5-4C23-87DA-E43FD3334ACF}">
      <dgm:prSet/>
      <dgm:spPr/>
      <dgm:t>
        <a:bodyPr/>
        <a:lstStyle/>
        <a:p>
          <a:endParaRPr lang="en-GB"/>
        </a:p>
      </dgm:t>
    </dgm:pt>
    <dgm:pt modelId="{66158161-8E05-408D-B8CF-68F8CF9EB913}">
      <dgm:prSet phldrT="[Text]"/>
      <dgm:spPr>
        <a:solidFill>
          <a:srgbClr val="009999"/>
        </a:solidFill>
      </dgm:spPr>
      <dgm:t>
        <a:bodyPr/>
        <a:lstStyle/>
        <a:p>
          <a:r>
            <a:rPr lang="en-US" b="1" dirty="0"/>
            <a:t>Lack of validated, non-invasive biomarkers</a:t>
          </a:r>
          <a:endParaRPr lang="en-GB" b="1" dirty="0"/>
        </a:p>
      </dgm:t>
    </dgm:pt>
    <dgm:pt modelId="{E2770DFF-9DE3-466F-BD23-FB4C5196B17B}" type="parTrans" cxnId="{A93B2593-61A0-4501-A8BA-95642DD6AF03}">
      <dgm:prSet/>
      <dgm:spPr/>
      <dgm:t>
        <a:bodyPr/>
        <a:lstStyle/>
        <a:p>
          <a:endParaRPr lang="en-GB"/>
        </a:p>
      </dgm:t>
    </dgm:pt>
    <dgm:pt modelId="{6A73F216-B014-4A44-ADB7-288E78611A4F}" type="sibTrans" cxnId="{A93B2593-61A0-4501-A8BA-95642DD6AF03}">
      <dgm:prSet/>
      <dgm:spPr/>
      <dgm:t>
        <a:bodyPr/>
        <a:lstStyle/>
        <a:p>
          <a:endParaRPr lang="en-GB"/>
        </a:p>
      </dgm:t>
    </dgm:pt>
    <dgm:pt modelId="{AAACD912-702D-4EC5-A7A5-C971F951BC0A}">
      <dgm:prSet phldrT="[Text]"/>
      <dgm:spPr>
        <a:solidFill>
          <a:srgbClr val="009999"/>
        </a:solidFill>
      </dgm:spPr>
      <dgm:t>
        <a:bodyPr/>
        <a:lstStyle/>
        <a:p>
          <a:r>
            <a:rPr lang="en-US" b="1" dirty="0"/>
            <a:t>Inefficient Trial System</a:t>
          </a:r>
          <a:endParaRPr lang="en-GB" b="1" dirty="0"/>
        </a:p>
      </dgm:t>
    </dgm:pt>
    <dgm:pt modelId="{7443EB87-2B45-4611-AB1B-1170C2B352CA}" type="parTrans" cxnId="{C1620251-8375-407D-9453-DD8E6F94CC5E}">
      <dgm:prSet/>
      <dgm:spPr/>
      <dgm:t>
        <a:bodyPr/>
        <a:lstStyle/>
        <a:p>
          <a:endParaRPr lang="en-GB"/>
        </a:p>
      </dgm:t>
    </dgm:pt>
    <dgm:pt modelId="{9178CEF7-863F-46E7-ABD3-D2AAE1DB0B5D}" type="sibTrans" cxnId="{C1620251-8375-407D-9453-DD8E6F94CC5E}">
      <dgm:prSet/>
      <dgm:spPr/>
      <dgm:t>
        <a:bodyPr/>
        <a:lstStyle/>
        <a:p>
          <a:endParaRPr lang="en-GB"/>
        </a:p>
      </dgm:t>
    </dgm:pt>
    <dgm:pt modelId="{06BF42D1-A0AB-45E9-8DCB-3BB2A870B0E6}">
      <dgm:prSet/>
      <dgm:spPr>
        <a:solidFill>
          <a:srgbClr val="009999"/>
        </a:solidFill>
      </dgm:spPr>
      <dgm:t>
        <a:bodyPr/>
        <a:lstStyle/>
        <a:p>
          <a:r>
            <a:rPr lang="en-US" dirty="0" smtClean="0"/>
            <a:t> Long </a:t>
          </a:r>
          <a:r>
            <a:rPr lang="en-US" dirty="0"/>
            <a:t>duration</a:t>
          </a:r>
        </a:p>
      </dgm:t>
    </dgm:pt>
    <dgm:pt modelId="{1EC21BBA-2EA2-4A71-8757-59724BF33D7F}" type="parTrans" cxnId="{BB0C6506-BD41-4A13-8443-65F467FFB90D}">
      <dgm:prSet/>
      <dgm:spPr/>
      <dgm:t>
        <a:bodyPr/>
        <a:lstStyle/>
        <a:p>
          <a:endParaRPr lang="en-GB"/>
        </a:p>
      </dgm:t>
    </dgm:pt>
    <dgm:pt modelId="{0578783B-098F-47AA-85B5-4066E7168C83}" type="sibTrans" cxnId="{BB0C6506-BD41-4A13-8443-65F467FFB90D}">
      <dgm:prSet/>
      <dgm:spPr/>
      <dgm:t>
        <a:bodyPr/>
        <a:lstStyle/>
        <a:p>
          <a:endParaRPr lang="en-GB"/>
        </a:p>
      </dgm:t>
    </dgm:pt>
    <dgm:pt modelId="{11FD7203-C25F-4D91-A131-EBDCAFA5F587}">
      <dgm:prSet/>
      <dgm:spPr>
        <a:solidFill>
          <a:srgbClr val="009999"/>
        </a:solidFill>
      </dgm:spPr>
      <dgm:t>
        <a:bodyPr/>
        <a:lstStyle/>
        <a:p>
          <a:r>
            <a:rPr lang="en-US" dirty="0" smtClean="0"/>
            <a:t> Slow </a:t>
          </a:r>
          <a:r>
            <a:rPr lang="en-US" dirty="0"/>
            <a:t>recruitment &amp; high screen failure rates</a:t>
          </a:r>
        </a:p>
      </dgm:t>
    </dgm:pt>
    <dgm:pt modelId="{A64C3F6F-35B3-4164-979E-862EBCD095B7}" type="parTrans" cxnId="{38362806-CB03-4B16-9342-0BFE680A9EE2}">
      <dgm:prSet/>
      <dgm:spPr/>
      <dgm:t>
        <a:bodyPr/>
        <a:lstStyle/>
        <a:p>
          <a:endParaRPr lang="en-GB"/>
        </a:p>
      </dgm:t>
    </dgm:pt>
    <dgm:pt modelId="{A82ED2B3-8AC3-49D0-A52D-734A60FF7734}" type="sibTrans" cxnId="{38362806-CB03-4B16-9342-0BFE680A9EE2}">
      <dgm:prSet/>
      <dgm:spPr/>
      <dgm:t>
        <a:bodyPr/>
        <a:lstStyle/>
        <a:p>
          <a:endParaRPr lang="en-GB"/>
        </a:p>
      </dgm:t>
    </dgm:pt>
    <dgm:pt modelId="{8101DCC6-5A75-479B-B057-E26EF48F3911}">
      <dgm:prSet/>
      <dgm:spPr>
        <a:solidFill>
          <a:srgbClr val="009999"/>
        </a:solidFill>
      </dgm:spPr>
      <dgm:t>
        <a:bodyPr/>
        <a:lstStyle/>
        <a:p>
          <a:r>
            <a:rPr lang="en-US" dirty="0" smtClean="0"/>
            <a:t> Lack </a:t>
          </a:r>
          <a:r>
            <a:rPr lang="en-US" dirty="0"/>
            <a:t>of suitable outcome measures  &amp; regulatory acceptance</a:t>
          </a:r>
        </a:p>
      </dgm:t>
    </dgm:pt>
    <dgm:pt modelId="{03F913F2-112D-48E5-A893-C3908D965CDD}" type="parTrans" cxnId="{DD898E07-267E-4CCC-8DCB-C8BC7AF619B8}">
      <dgm:prSet/>
      <dgm:spPr/>
      <dgm:t>
        <a:bodyPr/>
        <a:lstStyle/>
        <a:p>
          <a:endParaRPr lang="en-GB"/>
        </a:p>
      </dgm:t>
    </dgm:pt>
    <dgm:pt modelId="{93F60F99-5606-433E-8D2B-68150116F380}" type="sibTrans" cxnId="{DD898E07-267E-4CCC-8DCB-C8BC7AF619B8}">
      <dgm:prSet/>
      <dgm:spPr/>
      <dgm:t>
        <a:bodyPr/>
        <a:lstStyle/>
        <a:p>
          <a:endParaRPr lang="en-GB"/>
        </a:p>
      </dgm:t>
    </dgm:pt>
    <dgm:pt modelId="{FCB3AF05-F76E-4B92-8276-AD00A54E0465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 smtClean="0"/>
            <a:t>  </a:t>
          </a:r>
          <a:endParaRPr lang="en-GB" dirty="0"/>
        </a:p>
      </dgm:t>
    </dgm:pt>
    <dgm:pt modelId="{BDEDCFBE-1B54-4DBC-90EB-D410D8B3FEA8}" type="sibTrans" cxnId="{5F06900B-9091-4BBC-A9E4-86F16DFAB2A2}">
      <dgm:prSet/>
      <dgm:spPr/>
      <dgm:t>
        <a:bodyPr/>
        <a:lstStyle/>
        <a:p>
          <a:endParaRPr lang="en-GB"/>
        </a:p>
      </dgm:t>
    </dgm:pt>
    <dgm:pt modelId="{F5AA7B24-7A1B-4DA5-A2E4-0E8F7333E760}" type="parTrans" cxnId="{5F06900B-9091-4BBC-A9E4-86F16DFAB2A2}">
      <dgm:prSet/>
      <dgm:spPr/>
      <dgm:t>
        <a:bodyPr/>
        <a:lstStyle/>
        <a:p>
          <a:endParaRPr lang="en-GB"/>
        </a:p>
      </dgm:t>
    </dgm:pt>
    <dgm:pt modelId="{F54B509D-6980-4E09-9A1A-D5C40685C145}" type="pres">
      <dgm:prSet presAssocID="{73823946-A5F9-4744-B1E2-670E0B2A651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CB9E245-6497-4033-A94C-95D6ED3A131E}" type="pres">
      <dgm:prSet presAssocID="{FCB3AF05-F76E-4B92-8276-AD00A54E0465}" presName="centerShape" presStyleLbl="node0" presStyleIdx="0" presStyleCnt="1"/>
      <dgm:spPr/>
      <dgm:t>
        <a:bodyPr/>
        <a:lstStyle/>
        <a:p>
          <a:endParaRPr lang="en-GB"/>
        </a:p>
      </dgm:t>
    </dgm:pt>
    <dgm:pt modelId="{D6FE83FA-2ED1-4DEC-85E0-5885973ACB11}" type="pres">
      <dgm:prSet presAssocID="{47CD2527-84CC-4D5F-9945-F77CB8B11184}" presName="parTrans" presStyleLbl="bgSibTrans2D1" presStyleIdx="0" presStyleCnt="4"/>
      <dgm:spPr/>
      <dgm:t>
        <a:bodyPr/>
        <a:lstStyle/>
        <a:p>
          <a:endParaRPr lang="en-GB"/>
        </a:p>
      </dgm:t>
    </dgm:pt>
    <dgm:pt modelId="{74F4FEF9-B486-470A-AC2B-543CB2E7978D}" type="pres">
      <dgm:prSet presAssocID="{F62DB9E7-9031-4BAB-8759-B81D06DE551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514997-F950-42A2-8831-79DFF66E651E}" type="pres">
      <dgm:prSet presAssocID="{839FF9F5-C48A-4F60-865F-A7BDEAF91875}" presName="parTrans" presStyleLbl="bgSibTrans2D1" presStyleIdx="1" presStyleCnt="4"/>
      <dgm:spPr/>
      <dgm:t>
        <a:bodyPr/>
        <a:lstStyle/>
        <a:p>
          <a:endParaRPr lang="en-GB"/>
        </a:p>
      </dgm:t>
    </dgm:pt>
    <dgm:pt modelId="{7121E289-04D8-42EF-A020-67FD866A28EA}" type="pres">
      <dgm:prSet presAssocID="{91A0720D-3795-4703-A83A-C882B72ACFC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13DE8A-04DB-4145-84A4-F124B638695A}" type="pres">
      <dgm:prSet presAssocID="{E2770DFF-9DE3-466F-BD23-FB4C5196B17B}" presName="parTrans" presStyleLbl="bgSibTrans2D1" presStyleIdx="2" presStyleCnt="4"/>
      <dgm:spPr/>
      <dgm:t>
        <a:bodyPr/>
        <a:lstStyle/>
        <a:p>
          <a:endParaRPr lang="en-GB"/>
        </a:p>
      </dgm:t>
    </dgm:pt>
    <dgm:pt modelId="{B35C3DBE-4185-452F-BDC3-5BB6C58439F0}" type="pres">
      <dgm:prSet presAssocID="{66158161-8E05-408D-B8CF-68F8CF9EB91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476505-2C9D-4B13-8B28-D6379DA0924B}" type="pres">
      <dgm:prSet presAssocID="{7443EB87-2B45-4611-AB1B-1170C2B352CA}" presName="parTrans" presStyleLbl="bgSibTrans2D1" presStyleIdx="3" presStyleCnt="4"/>
      <dgm:spPr/>
      <dgm:t>
        <a:bodyPr/>
        <a:lstStyle/>
        <a:p>
          <a:endParaRPr lang="en-GB"/>
        </a:p>
      </dgm:t>
    </dgm:pt>
    <dgm:pt modelId="{C4CBB9D2-C30A-4FF4-8C21-3F3E2085CB7A}" type="pres">
      <dgm:prSet presAssocID="{AAACD912-702D-4EC5-A7A5-C971F951BC0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CBF8DF9-9DF2-AD4D-B38C-9503D6F8812D}" type="presOf" srcId="{11FD7203-C25F-4D91-A131-EBDCAFA5F587}" destId="{C4CBB9D2-C30A-4FF4-8C21-3F3E2085CB7A}" srcOrd="0" destOrd="2" presId="urn:microsoft.com/office/officeart/2005/8/layout/radial4"/>
    <dgm:cxn modelId="{A93B2593-61A0-4501-A8BA-95642DD6AF03}" srcId="{FCB3AF05-F76E-4B92-8276-AD00A54E0465}" destId="{66158161-8E05-408D-B8CF-68F8CF9EB913}" srcOrd="2" destOrd="0" parTransId="{E2770DFF-9DE3-466F-BD23-FB4C5196B17B}" sibTransId="{6A73F216-B014-4A44-ADB7-288E78611A4F}"/>
    <dgm:cxn modelId="{4C345478-D35C-7640-B301-855519BC704C}" type="presOf" srcId="{66158161-8E05-408D-B8CF-68F8CF9EB913}" destId="{B35C3DBE-4185-452F-BDC3-5BB6C58439F0}" srcOrd="0" destOrd="0" presId="urn:microsoft.com/office/officeart/2005/8/layout/radial4"/>
    <dgm:cxn modelId="{BB0C6506-BD41-4A13-8443-65F467FFB90D}" srcId="{AAACD912-702D-4EC5-A7A5-C971F951BC0A}" destId="{06BF42D1-A0AB-45E9-8DCB-3BB2A870B0E6}" srcOrd="0" destOrd="0" parTransId="{1EC21BBA-2EA2-4A71-8757-59724BF33D7F}" sibTransId="{0578783B-098F-47AA-85B5-4066E7168C83}"/>
    <dgm:cxn modelId="{71D092E9-73C5-C24A-9086-803B6D48025D}" type="presOf" srcId="{839FF9F5-C48A-4F60-865F-A7BDEAF91875}" destId="{4A514997-F950-42A2-8831-79DFF66E651E}" srcOrd="0" destOrd="0" presId="urn:microsoft.com/office/officeart/2005/8/layout/radial4"/>
    <dgm:cxn modelId="{5F06900B-9091-4BBC-A9E4-86F16DFAB2A2}" srcId="{73823946-A5F9-4744-B1E2-670E0B2A651A}" destId="{FCB3AF05-F76E-4B92-8276-AD00A54E0465}" srcOrd="0" destOrd="0" parTransId="{F5AA7B24-7A1B-4DA5-A2E4-0E8F7333E760}" sibTransId="{BDEDCFBE-1B54-4DBC-90EB-D410D8B3FEA8}"/>
    <dgm:cxn modelId="{E2382BF0-05A4-9C45-AB0C-69197C9B6B29}" type="presOf" srcId="{91A0720D-3795-4703-A83A-C882B72ACFCF}" destId="{7121E289-04D8-42EF-A020-67FD866A28EA}" srcOrd="0" destOrd="0" presId="urn:microsoft.com/office/officeart/2005/8/layout/radial4"/>
    <dgm:cxn modelId="{9E140244-6B8C-8742-B8C5-BD0C4C2AA80C}" type="presOf" srcId="{73823946-A5F9-4744-B1E2-670E0B2A651A}" destId="{F54B509D-6980-4E09-9A1A-D5C40685C145}" srcOrd="0" destOrd="0" presId="urn:microsoft.com/office/officeart/2005/8/layout/radial4"/>
    <dgm:cxn modelId="{0B665BA7-FE50-CB4D-8950-EA05F290C42F}" type="presOf" srcId="{7443EB87-2B45-4611-AB1B-1170C2B352CA}" destId="{8A476505-2C9D-4B13-8B28-D6379DA0924B}" srcOrd="0" destOrd="0" presId="urn:microsoft.com/office/officeart/2005/8/layout/radial4"/>
    <dgm:cxn modelId="{C1620251-8375-407D-9453-DD8E6F94CC5E}" srcId="{FCB3AF05-F76E-4B92-8276-AD00A54E0465}" destId="{AAACD912-702D-4EC5-A7A5-C971F951BC0A}" srcOrd="3" destOrd="0" parTransId="{7443EB87-2B45-4611-AB1B-1170C2B352CA}" sibTransId="{9178CEF7-863F-46E7-ABD3-D2AAE1DB0B5D}"/>
    <dgm:cxn modelId="{6B841C3F-8551-1543-A428-07B77D725965}" type="presOf" srcId="{E2770DFF-9DE3-466F-BD23-FB4C5196B17B}" destId="{7613DE8A-04DB-4145-84A4-F124B638695A}" srcOrd="0" destOrd="0" presId="urn:microsoft.com/office/officeart/2005/8/layout/radial4"/>
    <dgm:cxn modelId="{97036E52-F35E-EB48-BB29-3B321D30E052}" type="presOf" srcId="{FCB3AF05-F76E-4B92-8276-AD00A54E0465}" destId="{5CB9E245-6497-4033-A94C-95D6ED3A131E}" srcOrd="0" destOrd="0" presId="urn:microsoft.com/office/officeart/2005/8/layout/radial4"/>
    <dgm:cxn modelId="{321F7A8A-90FB-DD4E-ACED-E5BB7317C0E7}" type="presOf" srcId="{F62DB9E7-9031-4BAB-8759-B81D06DE5516}" destId="{74F4FEF9-B486-470A-AC2B-543CB2E7978D}" srcOrd="0" destOrd="0" presId="urn:microsoft.com/office/officeart/2005/8/layout/radial4"/>
    <dgm:cxn modelId="{187F146A-F292-884B-A9BA-C07F8152FF1A}" type="presOf" srcId="{8101DCC6-5A75-479B-B057-E26EF48F3911}" destId="{C4CBB9D2-C30A-4FF4-8C21-3F3E2085CB7A}" srcOrd="0" destOrd="3" presId="urn:microsoft.com/office/officeart/2005/8/layout/radial4"/>
    <dgm:cxn modelId="{38362806-CB03-4B16-9342-0BFE680A9EE2}" srcId="{AAACD912-702D-4EC5-A7A5-C971F951BC0A}" destId="{11FD7203-C25F-4D91-A131-EBDCAFA5F587}" srcOrd="1" destOrd="0" parTransId="{A64C3F6F-35B3-4164-979E-862EBCD095B7}" sibTransId="{A82ED2B3-8AC3-49D0-A52D-734A60FF7734}"/>
    <dgm:cxn modelId="{DD898E07-267E-4CCC-8DCB-C8BC7AF619B8}" srcId="{AAACD912-702D-4EC5-A7A5-C971F951BC0A}" destId="{8101DCC6-5A75-479B-B057-E26EF48F3911}" srcOrd="2" destOrd="0" parTransId="{03F913F2-112D-48E5-A893-C3908D965CDD}" sibTransId="{93F60F99-5606-433E-8D2B-68150116F380}"/>
    <dgm:cxn modelId="{F43B1B77-772A-C348-A57B-96795B25163D}" type="presOf" srcId="{06BF42D1-A0AB-45E9-8DCB-3BB2A870B0E6}" destId="{C4CBB9D2-C30A-4FF4-8C21-3F3E2085CB7A}" srcOrd="0" destOrd="1" presId="urn:microsoft.com/office/officeart/2005/8/layout/radial4"/>
    <dgm:cxn modelId="{7B81EFD2-E4E5-4C23-87DA-E43FD3334ACF}" srcId="{FCB3AF05-F76E-4B92-8276-AD00A54E0465}" destId="{91A0720D-3795-4703-A83A-C882B72ACFCF}" srcOrd="1" destOrd="0" parTransId="{839FF9F5-C48A-4F60-865F-A7BDEAF91875}" sibTransId="{2E737630-1125-403E-A623-FB344C734025}"/>
    <dgm:cxn modelId="{0720D4A3-3730-234D-84A3-B89603672A09}" type="presOf" srcId="{AAACD912-702D-4EC5-A7A5-C971F951BC0A}" destId="{C4CBB9D2-C30A-4FF4-8C21-3F3E2085CB7A}" srcOrd="0" destOrd="0" presId="urn:microsoft.com/office/officeart/2005/8/layout/radial4"/>
    <dgm:cxn modelId="{C1306FCE-1D38-7D4F-BBA4-374355007B05}" type="presOf" srcId="{47CD2527-84CC-4D5F-9945-F77CB8B11184}" destId="{D6FE83FA-2ED1-4DEC-85E0-5885973ACB11}" srcOrd="0" destOrd="0" presId="urn:microsoft.com/office/officeart/2005/8/layout/radial4"/>
    <dgm:cxn modelId="{B8C974AA-6DDA-4FBE-826E-F878C2671F64}" srcId="{FCB3AF05-F76E-4B92-8276-AD00A54E0465}" destId="{F62DB9E7-9031-4BAB-8759-B81D06DE5516}" srcOrd="0" destOrd="0" parTransId="{47CD2527-84CC-4D5F-9945-F77CB8B11184}" sibTransId="{F909F1C8-C397-475A-966E-693E9F60592F}"/>
    <dgm:cxn modelId="{752C6C2B-5115-6241-9C3C-0CF99B0E0BDD}" type="presParOf" srcId="{F54B509D-6980-4E09-9A1A-D5C40685C145}" destId="{5CB9E245-6497-4033-A94C-95D6ED3A131E}" srcOrd="0" destOrd="0" presId="urn:microsoft.com/office/officeart/2005/8/layout/radial4"/>
    <dgm:cxn modelId="{157CA339-8FA5-CE47-A58E-E090C76CD7EB}" type="presParOf" srcId="{F54B509D-6980-4E09-9A1A-D5C40685C145}" destId="{D6FE83FA-2ED1-4DEC-85E0-5885973ACB11}" srcOrd="1" destOrd="0" presId="urn:microsoft.com/office/officeart/2005/8/layout/radial4"/>
    <dgm:cxn modelId="{2C273342-B165-984B-B6AE-590A4470C77F}" type="presParOf" srcId="{F54B509D-6980-4E09-9A1A-D5C40685C145}" destId="{74F4FEF9-B486-470A-AC2B-543CB2E7978D}" srcOrd="2" destOrd="0" presId="urn:microsoft.com/office/officeart/2005/8/layout/radial4"/>
    <dgm:cxn modelId="{F347E505-C513-8D4C-9714-3CE3673D833C}" type="presParOf" srcId="{F54B509D-6980-4E09-9A1A-D5C40685C145}" destId="{4A514997-F950-42A2-8831-79DFF66E651E}" srcOrd="3" destOrd="0" presId="urn:microsoft.com/office/officeart/2005/8/layout/radial4"/>
    <dgm:cxn modelId="{C40C5A9D-D756-CC42-8877-87F4B8505E75}" type="presParOf" srcId="{F54B509D-6980-4E09-9A1A-D5C40685C145}" destId="{7121E289-04D8-42EF-A020-67FD866A28EA}" srcOrd="4" destOrd="0" presId="urn:microsoft.com/office/officeart/2005/8/layout/radial4"/>
    <dgm:cxn modelId="{E426614A-19BA-7B44-850B-02C7293AF264}" type="presParOf" srcId="{F54B509D-6980-4E09-9A1A-D5C40685C145}" destId="{7613DE8A-04DB-4145-84A4-F124B638695A}" srcOrd="5" destOrd="0" presId="urn:microsoft.com/office/officeart/2005/8/layout/radial4"/>
    <dgm:cxn modelId="{9AB83AEE-F78C-C746-B38B-2E6301935B70}" type="presParOf" srcId="{F54B509D-6980-4E09-9A1A-D5C40685C145}" destId="{B35C3DBE-4185-452F-BDC3-5BB6C58439F0}" srcOrd="6" destOrd="0" presId="urn:microsoft.com/office/officeart/2005/8/layout/radial4"/>
    <dgm:cxn modelId="{4EF07FD1-AB4E-1042-8767-219763127C74}" type="presParOf" srcId="{F54B509D-6980-4E09-9A1A-D5C40685C145}" destId="{8A476505-2C9D-4B13-8B28-D6379DA0924B}" srcOrd="7" destOrd="0" presId="urn:microsoft.com/office/officeart/2005/8/layout/radial4"/>
    <dgm:cxn modelId="{51C8F608-C26B-6244-AB84-4BBB8B719C94}" type="presParOf" srcId="{F54B509D-6980-4E09-9A1A-D5C40685C145}" destId="{C4CBB9D2-C30A-4FF4-8C21-3F3E2085CB7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E245-6497-4033-A94C-95D6ED3A131E}">
      <dsp:nvSpPr>
        <dsp:cNvPr id="0" name=""/>
        <dsp:cNvSpPr/>
      </dsp:nvSpPr>
      <dsp:spPr>
        <a:xfrm>
          <a:off x="3318345" y="1811016"/>
          <a:ext cx="1729434" cy="1729434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  </a:t>
          </a:r>
          <a:endParaRPr lang="en-GB" sz="6500" kern="1200" dirty="0"/>
        </a:p>
      </dsp:txBody>
      <dsp:txXfrm>
        <a:off x="3571615" y="2064286"/>
        <a:ext cx="1222894" cy="1222894"/>
      </dsp:txXfrm>
    </dsp:sp>
    <dsp:sp modelId="{D6FE83FA-2ED1-4DEC-85E0-5885973ACB11}">
      <dsp:nvSpPr>
        <dsp:cNvPr id="0" name=""/>
        <dsp:cNvSpPr/>
      </dsp:nvSpPr>
      <dsp:spPr>
        <a:xfrm rot="11700000">
          <a:off x="2010431" y="2019554"/>
          <a:ext cx="1286954" cy="4928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F4FEF9-B486-470A-AC2B-543CB2E7978D}">
      <dsp:nvSpPr>
        <dsp:cNvPr id="0" name=""/>
        <dsp:cNvSpPr/>
      </dsp:nvSpPr>
      <dsp:spPr>
        <a:xfrm>
          <a:off x="1210875" y="1442269"/>
          <a:ext cx="1642963" cy="1314370"/>
        </a:xfrm>
        <a:prstGeom prst="roundRect">
          <a:avLst>
            <a:gd name="adj" fmla="val 10000"/>
          </a:avLst>
        </a:prstGeom>
        <a:solidFill>
          <a:srgbClr val="0099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b="1" kern="1200" dirty="0"/>
            <a:t>Scientific Knowledge Gap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kern="1200" dirty="0"/>
            <a:t>- AD mechanism?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kern="1200" dirty="0"/>
            <a:t>- Slow data sharing</a:t>
          </a:r>
          <a:endParaRPr lang="en-GB" sz="1200" kern="1200" dirty="0"/>
        </a:p>
      </dsp:txBody>
      <dsp:txXfrm>
        <a:off x="1249372" y="1480766"/>
        <a:ext cx="1565969" cy="1237376"/>
      </dsp:txXfrm>
    </dsp:sp>
    <dsp:sp modelId="{4A514997-F950-42A2-8831-79DFF66E651E}">
      <dsp:nvSpPr>
        <dsp:cNvPr id="0" name=""/>
        <dsp:cNvSpPr/>
      </dsp:nvSpPr>
      <dsp:spPr>
        <a:xfrm rot="14700000">
          <a:off x="2870539" y="994516"/>
          <a:ext cx="1286954" cy="4928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21E289-04D8-42EF-A020-67FD866A28EA}">
      <dsp:nvSpPr>
        <dsp:cNvPr id="0" name=""/>
        <dsp:cNvSpPr/>
      </dsp:nvSpPr>
      <dsp:spPr>
        <a:xfrm>
          <a:off x="2420590" y="587"/>
          <a:ext cx="1642963" cy="1314370"/>
        </a:xfrm>
        <a:prstGeom prst="roundRect">
          <a:avLst>
            <a:gd name="adj" fmla="val 10000"/>
          </a:avLst>
        </a:prstGeom>
        <a:solidFill>
          <a:srgbClr val="0099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1200" b="1" kern="1200" dirty="0"/>
            <a:t>Limited Translatability of existing Disease Models</a:t>
          </a:r>
          <a:endParaRPr lang="en-GB" sz="1200" b="1" kern="1200" dirty="0"/>
        </a:p>
      </dsp:txBody>
      <dsp:txXfrm>
        <a:off x="2459087" y="39084"/>
        <a:ext cx="1565969" cy="1237376"/>
      </dsp:txXfrm>
    </dsp:sp>
    <dsp:sp modelId="{7613DE8A-04DB-4145-84A4-F124B638695A}">
      <dsp:nvSpPr>
        <dsp:cNvPr id="0" name=""/>
        <dsp:cNvSpPr/>
      </dsp:nvSpPr>
      <dsp:spPr>
        <a:xfrm rot="17700000">
          <a:off x="4208630" y="994516"/>
          <a:ext cx="1286954" cy="4928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5C3DBE-4185-452F-BDC3-5BB6C58439F0}">
      <dsp:nvSpPr>
        <dsp:cNvPr id="0" name=""/>
        <dsp:cNvSpPr/>
      </dsp:nvSpPr>
      <dsp:spPr>
        <a:xfrm>
          <a:off x="4302571" y="587"/>
          <a:ext cx="1642963" cy="1314370"/>
        </a:xfrm>
        <a:prstGeom prst="roundRect">
          <a:avLst>
            <a:gd name="adj" fmla="val 10000"/>
          </a:avLst>
        </a:prstGeom>
        <a:solidFill>
          <a:srgbClr val="0099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Lack of validated, non-invasive biomarkers</a:t>
          </a:r>
          <a:endParaRPr lang="en-GB" sz="1200" b="1" kern="1200" dirty="0"/>
        </a:p>
      </dsp:txBody>
      <dsp:txXfrm>
        <a:off x="4341068" y="39084"/>
        <a:ext cx="1565969" cy="1237376"/>
      </dsp:txXfrm>
    </dsp:sp>
    <dsp:sp modelId="{8A476505-2C9D-4B13-8B28-D6379DA0924B}">
      <dsp:nvSpPr>
        <dsp:cNvPr id="0" name=""/>
        <dsp:cNvSpPr/>
      </dsp:nvSpPr>
      <dsp:spPr>
        <a:xfrm rot="20700000">
          <a:off x="5068739" y="2019554"/>
          <a:ext cx="1286954" cy="4928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CBB9D2-C30A-4FF4-8C21-3F3E2085CB7A}">
      <dsp:nvSpPr>
        <dsp:cNvPr id="0" name=""/>
        <dsp:cNvSpPr/>
      </dsp:nvSpPr>
      <dsp:spPr>
        <a:xfrm>
          <a:off x="5512286" y="1442269"/>
          <a:ext cx="1642963" cy="1314370"/>
        </a:xfrm>
        <a:prstGeom prst="roundRect">
          <a:avLst>
            <a:gd name="adj" fmla="val 10000"/>
          </a:avLst>
        </a:prstGeom>
        <a:solidFill>
          <a:srgbClr val="0099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Inefficient Trial System</a:t>
          </a:r>
          <a:endParaRPr lang="en-GB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Long </a:t>
          </a:r>
          <a:r>
            <a:rPr lang="en-US" sz="900" kern="1200" dirty="0"/>
            <a:t>duration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Slow </a:t>
          </a:r>
          <a:r>
            <a:rPr lang="en-US" sz="900" kern="1200" dirty="0"/>
            <a:t>recruitment &amp; high screen failure rates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 Lack </a:t>
          </a:r>
          <a:r>
            <a:rPr lang="en-US" sz="900" kern="1200" dirty="0"/>
            <a:t>of suitable outcome measures  &amp; regulatory acceptance</a:t>
          </a:r>
        </a:p>
      </dsp:txBody>
      <dsp:txXfrm>
        <a:off x="5550783" y="1480766"/>
        <a:ext cx="1565969" cy="1237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575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4451" y="0"/>
            <a:ext cx="2949575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9EA17053-B592-4DD9-B23A-E8902C0AD0F1}" type="datetimeFigureOut">
              <a:rPr lang="es-ES" smtClean="0"/>
              <a:t>30/07/2018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445626"/>
            <a:ext cx="2949575" cy="49688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4451" y="9445626"/>
            <a:ext cx="2949575" cy="49688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D815FF64-0ABA-4AE6-B040-10D2B4B3C1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705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7205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7205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E6AB38B5-5E17-4E28-8798-92C80702EC37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5757F9B-7EAD-4477-A6EF-777DF6E7C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7813" cy="372903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EA5B81-CE3A-BE4C-B251-2A30BC2929FE}" type="slidenum">
              <a:rPr lang="it-IT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1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7813" cy="372903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A5B81-CE3A-BE4C-B251-2A30BC2929FE}" type="slidenum">
              <a:rPr lang="it-IT">
                <a:solidFill>
                  <a:prstClr val="black"/>
                </a:solidFill>
              </a:rPr>
              <a:pPr/>
              <a:t>4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1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BE2D6-974A-4E7C-942D-46A475143931}" type="slidenum">
              <a:rPr lang="en-GB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GB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5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46125"/>
            <a:ext cx="6627813" cy="3729038"/>
          </a:xfrm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15963" indent="-274638" defTabSz="968375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01725" indent="-219075" defTabSz="968375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543050" indent="-219075" defTabSz="968375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984375" indent="-219075" defTabSz="968375"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441575" indent="-219075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898775" indent="-219075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355975" indent="-219075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13175" indent="-219075" defTabSz="9683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1BCD97-94F3-4BCA-AE6E-D885BEE0AC8E}" type="slidenum">
              <a:rPr lang="en-US" altLang="en-US" sz="1300" smtClean="0">
                <a:solidFill>
                  <a:prstClr val="black"/>
                </a:solidFill>
              </a:rPr>
              <a:pPr/>
              <a:t>13</a:t>
            </a:fld>
            <a:endParaRPr lang="en-US" altLang="en-US" sz="1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2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7813" cy="372903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A5B81-CE3A-BE4C-B251-2A30BC2929FE}" type="slidenum">
              <a:rPr lang="it-IT">
                <a:solidFill>
                  <a:prstClr val="black"/>
                </a:solidFill>
              </a:rPr>
              <a:pPr/>
              <a:t>15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66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7813" cy="3729038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A5B81-CE3A-BE4C-B251-2A30BC2929FE}" type="slidenum">
              <a:rPr lang="it-IT">
                <a:solidFill>
                  <a:prstClr val="black"/>
                </a:solidFill>
              </a:rPr>
              <a:pPr/>
              <a:t>17</a:t>
            </a:fld>
            <a:endParaRPr lang="it-I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 userDrawn="1"/>
        </p:nvSpPr>
        <p:spPr>
          <a:xfrm>
            <a:off x="6843460" y="3739538"/>
            <a:ext cx="2300400" cy="1403963"/>
          </a:xfrm>
          <a:custGeom>
            <a:avLst/>
            <a:gdLst>
              <a:gd name="connsiteX0" fmla="*/ 3067021 w 3067021"/>
              <a:gd name="connsiteY0" fmla="*/ 0 h 1871950"/>
              <a:gd name="connsiteX1" fmla="*/ 3067021 w 3067021"/>
              <a:gd name="connsiteY1" fmla="*/ 1871950 h 1871950"/>
              <a:gd name="connsiteX2" fmla="*/ 0 w 3067021"/>
              <a:gd name="connsiteY2" fmla="*/ 1871950 h 1871950"/>
              <a:gd name="connsiteX3" fmla="*/ 2308 w 3067021"/>
              <a:gd name="connsiteY3" fmla="*/ 1818747 h 1871950"/>
              <a:gd name="connsiteX4" fmla="*/ 3041830 w 3067021"/>
              <a:gd name="connsiteY4" fmla="*/ 1961 h 1871950"/>
              <a:gd name="connsiteX5" fmla="*/ 3067021 w 3067021"/>
              <a:gd name="connsiteY5" fmla="*/ 0 h 187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7021" h="1871950">
                <a:moveTo>
                  <a:pt x="3067021" y="0"/>
                </a:moveTo>
                <a:lnTo>
                  <a:pt x="3067021" y="1871950"/>
                </a:lnTo>
                <a:lnTo>
                  <a:pt x="0" y="1871950"/>
                </a:lnTo>
                <a:lnTo>
                  <a:pt x="2308" y="1818747"/>
                </a:lnTo>
                <a:cubicBezTo>
                  <a:pt x="80584" y="918572"/>
                  <a:pt x="1359284" y="177555"/>
                  <a:pt x="3041830" y="1961"/>
                </a:cubicBezTo>
                <a:lnTo>
                  <a:pt x="3067021" y="0"/>
                </a:lnTo>
                <a:close/>
              </a:path>
            </a:pathLst>
          </a:custGeom>
          <a:solidFill>
            <a:srgbClr val="6CB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687682" y="1393082"/>
            <a:ext cx="7766216" cy="39077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subtitle</a:t>
            </a:r>
            <a:r>
              <a:rPr lang="es-ES" dirty="0"/>
              <a:t> </a:t>
            </a:r>
            <a:r>
              <a:rPr lang="es-ES" dirty="0" err="1"/>
              <a:t>subtítol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2" hasCustomPrompt="1"/>
          </p:nvPr>
        </p:nvSpPr>
        <p:spPr>
          <a:xfrm>
            <a:off x="2267701" y="2058813"/>
            <a:ext cx="4610100" cy="36790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dirty="0"/>
              <a:t>CLICK TO EDIT NAME OF SPEAKER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687390" y="891179"/>
            <a:ext cx="7766050" cy="473869"/>
          </a:xfrm>
        </p:spPr>
        <p:txBody>
          <a:bodyPr>
            <a:noAutofit/>
          </a:bodyPr>
          <a:lstStyle>
            <a:lvl1pPr marL="0" indent="0" algn="ctr">
              <a:buNone/>
              <a:defRPr sz="3300">
                <a:solidFill>
                  <a:srgbClr val="6CBE45"/>
                </a:solidFill>
              </a:defRPr>
            </a:lvl1pPr>
          </a:lstStyle>
          <a:p>
            <a:pPr lvl="0"/>
            <a:r>
              <a:rPr lang="es-ES" dirty="0"/>
              <a:t>CLICK TO EDIT TITLE</a:t>
            </a:r>
          </a:p>
        </p:txBody>
      </p:sp>
      <p:pic>
        <p:nvPicPr>
          <p:cNvPr id="10" name="Imagen 9" descr="logo.pdf"/>
          <p:cNvPicPr preferRelativeResize="0"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41" y="4297361"/>
            <a:ext cx="1767096" cy="7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9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sin franj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0093" y="216139"/>
            <a:ext cx="6819698" cy="501398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6CBE45"/>
                </a:solidFill>
                <a:latin typeface="+mj-lt"/>
              </a:defRPr>
            </a:lvl1pPr>
          </a:lstStyle>
          <a:p>
            <a:pPr lvl="0"/>
            <a:r>
              <a:rPr lang="es-ES" sz="1800" dirty="0"/>
              <a:t>Insertar título de diapositiva</a:t>
            </a:r>
            <a:endParaRPr lang="es-ES" dirty="0"/>
          </a:p>
        </p:txBody>
      </p:sp>
      <p:pic>
        <p:nvPicPr>
          <p:cNvPr id="5" name="Imagen 4" descr="logo-BB-rgb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77" y="314510"/>
            <a:ext cx="704700" cy="1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sin franj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0093" y="216139"/>
            <a:ext cx="6819698" cy="501398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16AA9D"/>
                </a:solidFill>
                <a:latin typeface="+mn-lt"/>
              </a:defRPr>
            </a:lvl1pPr>
          </a:lstStyle>
          <a:p>
            <a:pPr lvl="0"/>
            <a:r>
              <a:rPr lang="es-ES" sz="1800" dirty="0"/>
              <a:t>Insertar título de diapositiva</a:t>
            </a:r>
            <a:endParaRPr lang="es-ES" dirty="0"/>
          </a:p>
        </p:txBody>
      </p:sp>
      <p:pic>
        <p:nvPicPr>
          <p:cNvPr id="5" name="Imagen 4" descr="logo-BB-rgb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77" y="314510"/>
            <a:ext cx="704700" cy="140400"/>
          </a:xfrm>
          <a:prstGeom prst="rect">
            <a:avLst/>
          </a:prstGeom>
        </p:spPr>
      </p:pic>
      <p:pic>
        <p:nvPicPr>
          <p:cNvPr id="6" name="Picture 2" descr="EPAD_template_interior.png">
            <a:extLst>
              <a:ext uri="{FF2B5EF4-FFF2-40B4-BE49-F238E27FC236}">
                <a16:creationId xmlns="" xmlns:a16="http://schemas.microsoft.com/office/drawing/2014/main" id="{30EB5C2A-DBE0-4288-B481-B348CB997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856" t="1356" r="71928" b="84511"/>
          <a:stretch/>
        </p:blipFill>
        <p:spPr>
          <a:xfrm>
            <a:off x="7074282" y="216461"/>
            <a:ext cx="807987" cy="3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6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205978"/>
            <a:ext cx="6635750" cy="63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97565"/>
            <a:ext cx="8229600" cy="369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1794" y="4767264"/>
            <a:ext cx="2133600" cy="273844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468490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fld id="{DF47FCCC-0BAF-4004-BD16-F9A9DB79D90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287800" y="4767264"/>
            <a:ext cx="2053281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rgbClr val="46849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38" r:id="rId3"/>
  </p:sldLayoutIdLst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305A6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25406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2" indent="-342892" algn="l" rtl="0" eaLnBrk="1" fontAlgn="base" hangingPunct="1">
        <a:spcBef>
          <a:spcPct val="20000"/>
        </a:spcBef>
        <a:spcAft>
          <a:spcPct val="0"/>
        </a:spcAft>
        <a:buClr>
          <a:srgbClr val="468490"/>
        </a:buClr>
        <a:buSzPct val="90000"/>
        <a:buFont typeface="Wingdings" pitchFamily="2" charset="2"/>
        <a:buChar char="§"/>
        <a:defRPr sz="2800" kern="1200">
          <a:solidFill>
            <a:srgbClr val="468490"/>
          </a:solidFill>
          <a:latin typeface="Arial" pitchFamily="34" charset="0"/>
          <a:ea typeface="+mn-ea"/>
          <a:cs typeface="Arial" pitchFamily="34" charset="0"/>
        </a:defRPr>
      </a:lvl1pPr>
      <a:lvl2pPr marL="742931" indent="-28574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468490"/>
          </a:solidFill>
          <a:latin typeface="Arial" pitchFamily="34" charset="0"/>
          <a:ea typeface="+mn-ea"/>
          <a:cs typeface="Arial" pitchFamily="34" charset="0"/>
        </a:defRPr>
      </a:lvl2pPr>
      <a:lvl3pPr marL="1142972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68490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468490"/>
          </a:solidFill>
          <a:latin typeface="Arial" pitchFamily="34" charset="0"/>
          <a:ea typeface="+mn-ea"/>
          <a:cs typeface="Arial" pitchFamily="34" charset="0"/>
        </a:defRPr>
      </a:lvl4pPr>
      <a:lvl5pPr marL="2057348" indent="-22859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rgbClr val="468490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zforum.org/news/conference-coverage/coming-center-near-you-gap-and-epad-revamp-alzheimers-tri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161462" y="2552176"/>
            <a:ext cx="4610100" cy="367903"/>
          </a:xfrm>
        </p:spPr>
        <p:txBody>
          <a:bodyPr/>
          <a:lstStyle/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José Luis Molinuevo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>
          <a:xfrm>
            <a:off x="679843" y="956408"/>
            <a:ext cx="7766050" cy="473869"/>
          </a:xfrm>
        </p:spPr>
        <p:txBody>
          <a:bodyPr/>
          <a:lstStyle/>
          <a:p>
            <a:r>
              <a:rPr lang="en-GB" dirty="0">
                <a:latin typeface="+mn-lt"/>
              </a:rPr>
              <a:t>European P</a:t>
            </a:r>
            <a:r>
              <a:rPr lang="en-GB" dirty="0" smtClean="0">
                <a:latin typeface="+mn-lt"/>
              </a:rPr>
              <a:t>revention Alzheimer’s </a:t>
            </a:r>
            <a:r>
              <a:rPr lang="en-GB" dirty="0">
                <a:latin typeface="+mn-lt"/>
              </a:rPr>
              <a:t>Dementia</a:t>
            </a:r>
            <a:endParaRPr lang="es-ES" dirty="0">
              <a:latin typeface="+mn-lt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2017911" y="2510251"/>
            <a:ext cx="492706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1986553" y="2921889"/>
            <a:ext cx="492706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Agrupar 6"/>
          <p:cNvGrpSpPr/>
          <p:nvPr/>
        </p:nvGrpSpPr>
        <p:grpSpPr>
          <a:xfrm>
            <a:off x="3465136" y="4523223"/>
            <a:ext cx="1983438" cy="441825"/>
            <a:chOff x="5295249" y="4617202"/>
            <a:chExt cx="1309086" cy="238097"/>
          </a:xfrm>
        </p:grpSpPr>
        <p:pic>
          <p:nvPicPr>
            <p:cNvPr id="8" name="Picture 2" descr="C:\Users\lsteuker\Downloads\EUflag.jpg">
              <a:extLst>
                <a:ext uri="{FF2B5EF4-FFF2-40B4-BE49-F238E27FC236}">
                  <a16:creationId xmlns="" xmlns:a16="http://schemas.microsoft.com/office/drawing/2014/main" id="{2D28B0F8-FF19-4F2B-B0FE-2A87C214F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249" y="4659313"/>
              <a:ext cx="227246" cy="154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C:\Users\lsteuker\Downloads\EFPIAlogoWithoutText.jpg">
              <a:extLst>
                <a:ext uri="{FF2B5EF4-FFF2-40B4-BE49-F238E27FC236}">
                  <a16:creationId xmlns="" xmlns:a16="http://schemas.microsoft.com/office/drawing/2014/main" id="{436BFF16-8E7F-4F53-9BF1-BF103470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4665" y="4617202"/>
              <a:ext cx="412026" cy="23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lsteuker\Downloads\IMI Logo2014-HorizPos.jpg">
              <a:extLst>
                <a:ext uri="{FF2B5EF4-FFF2-40B4-BE49-F238E27FC236}">
                  <a16:creationId xmlns="" xmlns:a16="http://schemas.microsoft.com/office/drawing/2014/main" id="{0153AE1C-1347-4381-A5B6-260542B0D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37"/>
            <a:stretch/>
          </p:blipFill>
          <p:spPr bwMode="auto">
            <a:xfrm>
              <a:off x="6270682" y="4659313"/>
              <a:ext cx="333653" cy="195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EPAD_template_interior.png">
            <a:extLst>
              <a:ext uri="{FF2B5EF4-FFF2-40B4-BE49-F238E27FC236}">
                <a16:creationId xmlns="" xmlns:a16="http://schemas.microsoft.com/office/drawing/2014/main" id="{30EB5C2A-DBE0-4288-B481-B348CB997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6" t="1356" r="71928" b="84511"/>
          <a:stretch/>
        </p:blipFill>
        <p:spPr>
          <a:xfrm>
            <a:off x="203833" y="4107745"/>
            <a:ext cx="2431904" cy="9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LCS Cohort Structure and Readiness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pPr>
              <a:defRPr/>
            </a:pPr>
            <a:fld id="{DF47FCCC-0BAF-4004-BD16-F9A9DB79D90D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918369"/>
              </p:ext>
            </p:extLst>
          </p:nvPr>
        </p:nvGraphicFramePr>
        <p:xfrm>
          <a:off x="135205" y="919955"/>
          <a:ext cx="6174995" cy="365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492237"/>
              </p:ext>
            </p:extLst>
          </p:nvPr>
        </p:nvGraphicFramePr>
        <p:xfrm>
          <a:off x="6546119" y="999951"/>
          <a:ext cx="2384127" cy="1689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785910"/>
              </p:ext>
            </p:extLst>
          </p:nvPr>
        </p:nvGraphicFramePr>
        <p:xfrm>
          <a:off x="6450176" y="2559877"/>
          <a:ext cx="2610071" cy="163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60169" y="1729917"/>
            <a:ext cx="880024" cy="5232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CDR=0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N=314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2566" y="3252250"/>
            <a:ext cx="1047632" cy="5232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CDR=0.5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N=43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90174" y="1159944"/>
            <a:ext cx="2530069" cy="3329838"/>
          </a:xfrm>
          <a:prstGeom prst="rect">
            <a:avLst/>
          </a:prstGeom>
          <a:noFill/>
          <a:ln>
            <a:solidFill>
              <a:srgbClr val="4684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179" y="4139810"/>
            <a:ext cx="2150059" cy="27699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</a:rPr>
              <a:t>Data as of May 18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9391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Proof of Concept Trial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6D0C74C-D57A-45DD-A700-AFCD8BD17284}"/>
              </a:ext>
            </a:extLst>
          </p:cNvPr>
          <p:cNvSpPr/>
          <p:nvPr/>
        </p:nvSpPr>
        <p:spPr>
          <a:xfrm>
            <a:off x="315614" y="983236"/>
            <a:ext cx="8639601" cy="249298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28585" indent="-128585" defTabSz="68578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Arial" pitchFamily="34" charset="0"/>
              </a:rPr>
              <a:t>The POC will run in prodromal and preclinical subjects</a:t>
            </a:r>
          </a:p>
          <a:p>
            <a:pPr marL="128585" indent="-128585" defTabSz="68578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AU" dirty="0">
              <a:latin typeface="+mn-lt"/>
              <a:cs typeface="Arial" pitchFamily="34" charset="0"/>
            </a:endParaRPr>
          </a:p>
          <a:p>
            <a:pPr marL="128585" indent="-128585" defTabSz="68578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Arial" pitchFamily="34" charset="0"/>
              </a:rPr>
              <a:t>The LCS provides eligible subjects to the POC trial</a:t>
            </a:r>
          </a:p>
          <a:p>
            <a:pPr marL="471476" lvl="1" indent="-128585" defTabSz="68578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Arial" pitchFamily="34" charset="0"/>
              </a:rPr>
              <a:t>anticipated Screen Failure Rate of only 10%</a:t>
            </a:r>
          </a:p>
          <a:p>
            <a:pPr marL="342892" lvl="1" defTabSz="685783" fontAlgn="auto">
              <a:spcBef>
                <a:spcPts val="0"/>
              </a:spcBef>
              <a:spcAft>
                <a:spcPts val="0"/>
              </a:spcAft>
              <a:defRPr/>
            </a:pPr>
            <a:endParaRPr lang="en-AU" dirty="0">
              <a:latin typeface="+mn-lt"/>
              <a:cs typeface="Arial" pitchFamily="34" charset="0"/>
            </a:endParaRPr>
          </a:p>
          <a:p>
            <a:pPr marL="128585" indent="-128585" defTabSz="68578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  <a:cs typeface="Arial" pitchFamily="34" charset="0"/>
              </a:rPr>
              <a:t>Need to replenish the LCS again, assuming a real world Screen Failure Rate to get 1 eligible subject </a:t>
            </a:r>
          </a:p>
          <a:p>
            <a:pPr marL="128585" indent="-128585" defTabSz="685783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  <a:cs typeface="Arial" pitchFamily="34" charset="0"/>
            </a:endParaRPr>
          </a:p>
          <a:p>
            <a:pPr marL="342892" lvl="1" defTabSz="68578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+mn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95E6E11-B0F3-4BB8-9A26-4F4BC6633AAA}"/>
              </a:ext>
            </a:extLst>
          </p:cNvPr>
          <p:cNvSpPr/>
          <p:nvPr/>
        </p:nvSpPr>
        <p:spPr>
          <a:xfrm>
            <a:off x="4927251" y="3067645"/>
            <a:ext cx="1876097" cy="4261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505050"/>
                </a:solidFill>
                <a:latin typeface="Calibri"/>
              </a:rPr>
              <a:t>LCS</a:t>
            </a:r>
            <a:endParaRPr lang="en-AU" dirty="0">
              <a:solidFill>
                <a:srgbClr val="505050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2BAAF6E-3ACC-4D03-A1CD-D9C67C93A0BC}"/>
              </a:ext>
            </a:extLst>
          </p:cNvPr>
          <p:cNvSpPr/>
          <p:nvPr/>
        </p:nvSpPr>
        <p:spPr>
          <a:xfrm>
            <a:off x="3212576" y="3935242"/>
            <a:ext cx="1422839" cy="4261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Calibri"/>
              </a:rPr>
              <a:t>POC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6D1E2DB-918F-44F3-8B7C-707712BADA32}"/>
              </a:ext>
            </a:extLst>
          </p:cNvPr>
          <p:cNvSpPr txBox="1"/>
          <p:nvPr/>
        </p:nvSpPr>
        <p:spPr>
          <a:xfrm>
            <a:off x="5021732" y="3675474"/>
            <a:ext cx="1024759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SF: 10%</a:t>
            </a:r>
            <a:endParaRPr lang="en-AU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 descr="Image result for world icon">
            <a:extLst>
              <a:ext uri="{FF2B5EF4-FFF2-40B4-BE49-F238E27FC236}">
                <a16:creationId xmlns="" xmlns:a16="http://schemas.microsoft.com/office/drawing/2014/main" id="{FE25D176-7C70-4A48-9FBE-7E6416A3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69" y="2947661"/>
            <a:ext cx="853308" cy="85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="" xmlns:a16="http://schemas.microsoft.com/office/drawing/2014/main" id="{286B1005-E3EE-4BFB-B90E-035DD7859D05}"/>
              </a:ext>
            </a:extLst>
          </p:cNvPr>
          <p:cNvCxnSpPr>
            <a:stCxn id="1026" idx="2"/>
            <a:endCxn id="5" idx="1"/>
          </p:cNvCxnSpPr>
          <p:nvPr/>
        </p:nvCxnSpPr>
        <p:spPr>
          <a:xfrm rot="16200000" flipH="1">
            <a:off x="2606978" y="3542722"/>
            <a:ext cx="347351" cy="863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AB6653E7-0687-4EBF-912A-AF8DD5428735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rot="5400000">
            <a:off x="4923100" y="3206123"/>
            <a:ext cx="654517" cy="1229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26F8895-E685-4AF6-A8FA-7725EB46116F}"/>
              </a:ext>
            </a:extLst>
          </p:cNvPr>
          <p:cNvSpPr txBox="1"/>
          <p:nvPr/>
        </p:nvSpPr>
        <p:spPr>
          <a:xfrm>
            <a:off x="531628" y="3839809"/>
            <a:ext cx="189331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solidFill>
                  <a:prstClr val="black"/>
                </a:solidFill>
                <a:latin typeface="Calibri"/>
              </a:rPr>
              <a:t>SF</a:t>
            </a:r>
            <a:r>
              <a:rPr lang="en-US" sz="1500" baseline="-25000" dirty="0" err="1">
                <a:solidFill>
                  <a:prstClr val="black"/>
                </a:solidFill>
                <a:latin typeface="Calibri"/>
              </a:rPr>
              <a:t>preclinical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 90 %</a:t>
            </a:r>
            <a:endParaRPr lang="en-A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1EA2965-EB15-4922-ABCC-40C596CE46B6}"/>
              </a:ext>
            </a:extLst>
          </p:cNvPr>
          <p:cNvSpPr txBox="1"/>
          <p:nvPr/>
        </p:nvSpPr>
        <p:spPr>
          <a:xfrm>
            <a:off x="531628" y="4081585"/>
            <a:ext cx="1879138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solidFill>
                  <a:prstClr val="black"/>
                </a:solidFill>
                <a:latin typeface="Calibri"/>
              </a:rPr>
              <a:t>SF</a:t>
            </a:r>
            <a:r>
              <a:rPr lang="en-US" sz="1500" baseline="-25000" dirty="0" err="1">
                <a:solidFill>
                  <a:prstClr val="black"/>
                </a:solidFill>
                <a:latin typeface="Calibri"/>
              </a:rPr>
              <a:t>prodromal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 66 %</a:t>
            </a:r>
            <a:endParaRPr lang="en-AU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71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PoC</a:t>
            </a:r>
            <a:r>
              <a:rPr lang="en-US" dirty="0"/>
              <a:t> Adaptive design - Protocol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0CC725E-EAA8-4C8B-A899-8EEC9D07CE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150" y="4775200"/>
            <a:ext cx="450850" cy="273050"/>
          </a:xfrm>
        </p:spPr>
        <p:txBody>
          <a:bodyPr/>
          <a:lstStyle/>
          <a:p>
            <a:pPr defTabSz="914246" fontAlgn="auto">
              <a:spcBef>
                <a:spcPts val="0"/>
              </a:spcBef>
              <a:spcAft>
                <a:spcPts val="0"/>
              </a:spcAft>
            </a:pPr>
            <a:fld id="{81BF0B4E-CE60-AB48-9D7E-4434414A7C38}" type="slidenum">
              <a:rPr lang="en-US">
                <a:solidFill>
                  <a:srgbClr val="FFFFFF"/>
                </a:solidFill>
              </a:rPr>
              <a:pPr defTabSz="914246"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3B846F2-CFA2-45A8-9889-804348271C68}"/>
              </a:ext>
            </a:extLst>
          </p:cNvPr>
          <p:cNvSpPr/>
          <p:nvPr/>
        </p:nvSpPr>
        <p:spPr>
          <a:xfrm>
            <a:off x="2722420" y="2454463"/>
            <a:ext cx="2583872" cy="4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FFFFFF"/>
                </a:solidFill>
                <a:latin typeface="Calibri"/>
              </a:rPr>
              <a:t>Appendix A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88C67F7-4C68-43CC-99D5-C7CF24BE0331}"/>
              </a:ext>
            </a:extLst>
          </p:cNvPr>
          <p:cNvSpPr/>
          <p:nvPr/>
        </p:nvSpPr>
        <p:spPr>
          <a:xfrm>
            <a:off x="3110346" y="3173170"/>
            <a:ext cx="3144982" cy="4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FFFFFF"/>
                </a:solidFill>
                <a:latin typeface="Calibri"/>
              </a:rPr>
              <a:t>Appendix B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6FE6AB1-557C-4972-AB3C-8C087365E9BA}"/>
              </a:ext>
            </a:extLst>
          </p:cNvPr>
          <p:cNvSpPr/>
          <p:nvPr/>
        </p:nvSpPr>
        <p:spPr>
          <a:xfrm>
            <a:off x="4586204" y="3826632"/>
            <a:ext cx="2466109" cy="4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FFFFFF"/>
                </a:solidFill>
                <a:latin typeface="Calibri"/>
              </a:rPr>
              <a:t>Appendix C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2BFD2E5-FD1F-4F14-9B30-72289D71C333}"/>
              </a:ext>
            </a:extLst>
          </p:cNvPr>
          <p:cNvSpPr/>
          <p:nvPr/>
        </p:nvSpPr>
        <p:spPr>
          <a:xfrm>
            <a:off x="6389084" y="2199144"/>
            <a:ext cx="1951359" cy="4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FFFFFF"/>
                </a:solidFill>
                <a:latin typeface="Calibri"/>
              </a:rPr>
              <a:t>Active Treatment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05BFD2-7EB0-4183-9ADD-942B8CF50BDA}"/>
              </a:ext>
            </a:extLst>
          </p:cNvPr>
          <p:cNvSpPr/>
          <p:nvPr/>
        </p:nvSpPr>
        <p:spPr>
          <a:xfrm>
            <a:off x="6389076" y="2708692"/>
            <a:ext cx="1951360" cy="4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FFFFFF"/>
                </a:solidFill>
                <a:latin typeface="Calibri"/>
              </a:rPr>
              <a:t>Placebo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="" xmlns:a16="http://schemas.microsoft.com/office/drawing/2014/main" id="{C46FF0DD-0F70-4A2B-AE34-9EA5B4AFC018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1709490" y="1657530"/>
            <a:ext cx="1308094" cy="717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="" xmlns:a16="http://schemas.microsoft.com/office/drawing/2014/main" id="{C7CAAC31-9067-4816-AE18-2685935678A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849053" y="1362371"/>
            <a:ext cx="2737147" cy="2680263"/>
          </a:xfrm>
          <a:prstGeom prst="bentConnector3">
            <a:avLst>
              <a:gd name="adj1" fmla="val -22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="" xmlns:a16="http://schemas.microsoft.com/office/drawing/2014/main" id="{2F7BC98D-612C-4999-B31F-62096EDA675C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1620298" y="1899124"/>
            <a:ext cx="2026802" cy="9532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F46294A-5016-44AB-81F9-385DED3D0DFD}"/>
              </a:ext>
            </a:extLst>
          </p:cNvPr>
          <p:cNvSpPr/>
          <p:nvPr/>
        </p:nvSpPr>
        <p:spPr>
          <a:xfrm>
            <a:off x="1634836" y="1449531"/>
            <a:ext cx="6705600" cy="43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FFFFFF"/>
                </a:solidFill>
                <a:latin typeface="Calibri"/>
              </a:rPr>
              <a:t>Proof-of-Concept Trial</a:t>
            </a:r>
            <a:endParaRPr lang="en-AU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A7B1042-5E13-4465-BCB3-1361258CA2E1}"/>
              </a:ext>
            </a:extLst>
          </p:cNvPr>
          <p:cNvSpPr txBox="1"/>
          <p:nvPr/>
        </p:nvSpPr>
        <p:spPr>
          <a:xfrm>
            <a:off x="1" y="2790093"/>
            <a:ext cx="1735014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latin typeface="Arial" pitchFamily="34" charset="0"/>
                <a:cs typeface="Arial" pitchFamily="34" charset="0"/>
              </a:rPr>
              <a:t>Equal Randomization</a:t>
            </a:r>
            <a:endParaRPr lang="en-A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2AE5808-8B81-4426-B2E3-9812A07902EA}"/>
              </a:ext>
            </a:extLst>
          </p:cNvPr>
          <p:cNvSpPr txBox="1"/>
          <p:nvPr/>
        </p:nvSpPr>
        <p:spPr>
          <a:xfrm>
            <a:off x="2286272" y="2261814"/>
            <a:ext cx="269631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505050"/>
                </a:solidFill>
                <a:latin typeface="Calibri"/>
              </a:rPr>
              <a:t>1</a:t>
            </a:r>
            <a:endParaRPr lang="en-AU" dirty="0">
              <a:solidFill>
                <a:srgbClr val="505050"/>
              </a:solidFill>
              <a:latin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E05252E-8FC4-4D9F-9D81-04BAE4A49392}"/>
              </a:ext>
            </a:extLst>
          </p:cNvPr>
          <p:cNvSpPr txBox="1"/>
          <p:nvPr/>
        </p:nvSpPr>
        <p:spPr>
          <a:xfrm>
            <a:off x="2286272" y="2973417"/>
            <a:ext cx="269631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505050"/>
                </a:solidFill>
                <a:latin typeface="Calibri"/>
              </a:rPr>
              <a:t>1</a:t>
            </a:r>
            <a:endParaRPr lang="en-AU" dirty="0">
              <a:solidFill>
                <a:srgbClr val="505050"/>
              </a:solidFill>
              <a:latin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A34C54A-5779-453A-8BDF-4F7A16CFDDD3}"/>
              </a:ext>
            </a:extLst>
          </p:cNvPr>
          <p:cNvSpPr txBox="1"/>
          <p:nvPr/>
        </p:nvSpPr>
        <p:spPr>
          <a:xfrm>
            <a:off x="2286272" y="3665658"/>
            <a:ext cx="269631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505050"/>
                </a:solidFill>
                <a:latin typeface="Calibri"/>
              </a:rPr>
              <a:t>1</a:t>
            </a:r>
            <a:endParaRPr lang="en-AU" dirty="0">
              <a:solidFill>
                <a:srgbClr val="505050"/>
              </a:solidFill>
              <a:latin typeface="Calibri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1DC26D98-5B7E-4CFE-876B-E0970776CC7A}"/>
              </a:ext>
            </a:extLst>
          </p:cNvPr>
          <p:cNvCxnSpPr/>
          <p:nvPr/>
        </p:nvCxnSpPr>
        <p:spPr>
          <a:xfrm>
            <a:off x="5306298" y="2670463"/>
            <a:ext cx="426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E6BA335-09FB-49D0-B5B2-D1D5415030F1}"/>
              </a:ext>
            </a:extLst>
          </p:cNvPr>
          <p:cNvCxnSpPr/>
          <p:nvPr/>
        </p:nvCxnSpPr>
        <p:spPr>
          <a:xfrm>
            <a:off x="5732585" y="2454463"/>
            <a:ext cx="0" cy="43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153363F0-8EBC-4A40-AF3C-3417467144C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732593" y="2415144"/>
            <a:ext cx="656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AEDF6833-6842-4475-89E4-7992CF48FED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32593" y="2924692"/>
            <a:ext cx="656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4F6C3E1-0BDC-46D3-8292-28426C3DF655}"/>
              </a:ext>
            </a:extLst>
          </p:cNvPr>
          <p:cNvSpPr txBox="1"/>
          <p:nvPr/>
        </p:nvSpPr>
        <p:spPr>
          <a:xfrm>
            <a:off x="5889257" y="2578998"/>
            <a:ext cx="269631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505050"/>
                </a:solidFill>
                <a:latin typeface="Calibri"/>
              </a:rPr>
              <a:t>1</a:t>
            </a:r>
            <a:endParaRPr lang="en-AU" dirty="0">
              <a:solidFill>
                <a:srgbClr val="505050"/>
              </a:solidFill>
              <a:latin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61FF9D9-EEDD-4E9A-84D9-2DDE20318CFE}"/>
              </a:ext>
            </a:extLst>
          </p:cNvPr>
          <p:cNvSpPr txBox="1"/>
          <p:nvPr/>
        </p:nvSpPr>
        <p:spPr>
          <a:xfrm>
            <a:off x="5887658" y="2026699"/>
            <a:ext cx="269631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505050"/>
                </a:solidFill>
                <a:latin typeface="Calibri"/>
              </a:rPr>
              <a:t>3</a:t>
            </a:r>
            <a:endParaRPr lang="en-AU" dirty="0">
              <a:solidFill>
                <a:srgbClr val="505050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191135E-6CCE-40CE-A075-A889A9919953}"/>
              </a:ext>
            </a:extLst>
          </p:cNvPr>
          <p:cNvSpPr/>
          <p:nvPr/>
        </p:nvSpPr>
        <p:spPr>
          <a:xfrm>
            <a:off x="637316" y="935182"/>
            <a:ext cx="7703127" cy="43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 defTabSz="914246" fontAlgn="auto">
              <a:spcBef>
                <a:spcPts val="0"/>
              </a:spcBef>
              <a:spcAft>
                <a:spcPts val="0"/>
              </a:spcAft>
            </a:pPr>
            <a:r>
              <a:rPr lang="nl-BE" dirty="0">
                <a:solidFill>
                  <a:srgbClr val="505050"/>
                </a:solidFill>
                <a:latin typeface="Calibri"/>
              </a:rPr>
              <a:t>Longitudinal Cohort Study</a:t>
            </a:r>
            <a:endParaRPr lang="en-AU" dirty="0">
              <a:solidFill>
                <a:srgbClr val="505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18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The EPAD proof of concept trial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10196" y="3665295"/>
            <a:ext cx="6400800" cy="5965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altLang="en-US" sz="1200" b="1" dirty="0">
                <a:solidFill>
                  <a:schemeClr val="tx1"/>
                </a:solidFill>
              </a:rPr>
              <a:t>Allows early decisions on progression to longer term clinical outcomes by impact on pre-defined and target-specific intermediary phenotype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97409" y="868258"/>
            <a:ext cx="2730758" cy="2645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/>
          <a:lstStyle/>
          <a:p>
            <a:pPr algn="ctr" eaLnBrk="0" hangingPunct="0">
              <a:defRPr/>
            </a:pPr>
            <a:r>
              <a:rPr lang="en-GB" sz="1400" b="1" dirty="0">
                <a:solidFill>
                  <a:schemeClr val="tx1"/>
                </a:solidFill>
              </a:rPr>
              <a:t>Biomarker (target engagement) and biomarker proof of concept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982" y="868258"/>
            <a:ext cx="1288982" cy="2645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/>
          <a:lstStyle/>
          <a:p>
            <a:pPr algn="ctr" eaLnBrk="0" hangingPunct="0">
              <a:defRPr/>
            </a:pPr>
            <a:r>
              <a:rPr lang="en-GB" sz="1400" b="1" dirty="0">
                <a:solidFill>
                  <a:schemeClr val="tx1"/>
                </a:solidFill>
              </a:rPr>
              <a:t>Baseline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28166" y="868258"/>
            <a:ext cx="2382830" cy="26455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/>
          <a:lstStyle/>
          <a:p>
            <a:pPr algn="ctr" eaLnBrk="0" hangingPunct="0">
              <a:defRPr/>
            </a:pPr>
            <a:r>
              <a:rPr lang="en-GB" sz="1400" b="1" dirty="0">
                <a:solidFill>
                  <a:schemeClr val="tx1"/>
                </a:solidFill>
              </a:rPr>
              <a:t>Cognitive proof of concept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6338213" y="2958985"/>
            <a:ext cx="723598" cy="37147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900" dirty="0">
                <a:solidFill>
                  <a:prstClr val="white"/>
                </a:solidFill>
              </a:rPr>
              <a:t>Positive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5327279" y="868258"/>
            <a:ext cx="0" cy="2645569"/>
          </a:xfrm>
          <a:prstGeom prst="line">
            <a:avLst/>
          </a:prstGeom>
          <a:ln w="19050">
            <a:solidFill>
              <a:srgbClr val="5959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/>
          <p:cNvSpPr/>
          <p:nvPr/>
        </p:nvSpPr>
        <p:spPr>
          <a:xfrm>
            <a:off x="6338213" y="2555362"/>
            <a:ext cx="723598" cy="37147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800" dirty="0">
                <a:solidFill>
                  <a:prstClr val="white"/>
                </a:solidFill>
              </a:rPr>
              <a:t>Negative</a:t>
            </a:r>
          </a:p>
        </p:txBody>
      </p:sp>
      <p:sp>
        <p:nvSpPr>
          <p:cNvPr id="27" name="Arrow: Right 26"/>
          <p:cNvSpPr/>
          <p:nvPr/>
        </p:nvSpPr>
        <p:spPr>
          <a:xfrm>
            <a:off x="3893503" y="2007674"/>
            <a:ext cx="805724" cy="37147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1100" dirty="0">
                <a:solidFill>
                  <a:prstClr val="white"/>
                </a:solidFill>
              </a:rPr>
              <a:t>Positive</a:t>
            </a:r>
          </a:p>
        </p:txBody>
      </p:sp>
      <p:sp>
        <p:nvSpPr>
          <p:cNvPr id="29" name="Arrow: Right 28"/>
          <p:cNvSpPr/>
          <p:nvPr/>
        </p:nvSpPr>
        <p:spPr>
          <a:xfrm>
            <a:off x="3893503" y="1604054"/>
            <a:ext cx="805724" cy="37147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900" dirty="0">
                <a:solidFill>
                  <a:prstClr val="white"/>
                </a:solidFill>
              </a:rPr>
              <a:t>Negative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4699222" y="1604064"/>
            <a:ext cx="519498" cy="377428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1100" dirty="0">
                <a:solidFill>
                  <a:prstClr val="white"/>
                </a:solidFill>
              </a:rPr>
              <a:t>Stop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5420742" y="2550611"/>
            <a:ext cx="928135" cy="798910"/>
          </a:xfrm>
          <a:prstGeom prst="roundRect">
            <a:avLst>
              <a:gd name="adj" fmla="val 11687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1200" dirty="0">
                <a:solidFill>
                  <a:prstClr val="white"/>
                </a:solidFill>
              </a:rPr>
              <a:t>Cognitive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2898562" y="1595730"/>
            <a:ext cx="1007378" cy="798910"/>
          </a:xfrm>
          <a:prstGeom prst="roundRect">
            <a:avLst>
              <a:gd name="adj" fmla="val 11687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1100" dirty="0">
                <a:solidFill>
                  <a:prstClr val="white"/>
                </a:solidFill>
              </a:rPr>
              <a:t>Biomarkers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7061809" y="2555363"/>
            <a:ext cx="594717" cy="37742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1100" dirty="0">
                <a:solidFill>
                  <a:prstClr val="white"/>
                </a:solidFill>
              </a:rPr>
              <a:t>Stop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7055470" y="2967319"/>
            <a:ext cx="595592" cy="37742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1200" dirty="0">
                <a:solidFill>
                  <a:prstClr val="white"/>
                </a:solidFill>
              </a:rPr>
              <a:t>Phas3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287379" y="1894576"/>
            <a:ext cx="604071" cy="22145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endParaRPr lang="en-GB" sz="11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1429777" y="1595730"/>
            <a:ext cx="1007378" cy="798910"/>
          </a:xfrm>
          <a:prstGeom prst="roundRect">
            <a:avLst>
              <a:gd name="adj" fmla="val 11687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1200" dirty="0">
                <a:solidFill>
                  <a:prstClr val="white"/>
                </a:solidFill>
              </a:rPr>
              <a:t>Biomarker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409" y="868258"/>
            <a:ext cx="0" cy="2645569"/>
          </a:xfrm>
          <a:prstGeom prst="line">
            <a:avLst/>
          </a:prstGeom>
          <a:ln w="19050">
            <a:solidFill>
              <a:srgbClr val="5959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/>
          <p:cNvSpPr/>
          <p:nvPr/>
        </p:nvSpPr>
        <p:spPr>
          <a:xfrm>
            <a:off x="2287380" y="2844696"/>
            <a:ext cx="3036347" cy="22145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endParaRPr lang="en-GB" sz="11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1430665" y="2550611"/>
            <a:ext cx="1008266" cy="798910"/>
          </a:xfrm>
          <a:prstGeom prst="roundRect">
            <a:avLst>
              <a:gd name="adj" fmla="val 11687"/>
            </a:avLst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eaLnBrk="0" hangingPunct="0">
              <a:defRPr/>
            </a:pPr>
            <a:r>
              <a:rPr lang="en-GB" sz="1200" dirty="0">
                <a:solidFill>
                  <a:prstClr val="white"/>
                </a:solidFill>
              </a:rPr>
              <a:t>Cognitive</a:t>
            </a:r>
          </a:p>
        </p:txBody>
      </p:sp>
      <p:sp>
        <p:nvSpPr>
          <p:cNvPr id="33" name="Text Placeholder 1"/>
          <p:cNvSpPr txBox="1">
            <a:spLocks/>
          </p:cNvSpPr>
          <p:nvPr/>
        </p:nvSpPr>
        <p:spPr>
          <a:xfrm>
            <a:off x="459672" y="4489227"/>
            <a:ext cx="6693694" cy="307181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6CBE4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800" dirty="0" err="1">
                <a:solidFill>
                  <a:schemeClr val="tx1"/>
                </a:solidFill>
              </a:rPr>
              <a:t>Molinuevo</a:t>
            </a:r>
            <a:r>
              <a:rPr lang="en-GB" altLang="en-US" sz="800" dirty="0">
                <a:solidFill>
                  <a:schemeClr val="tx1"/>
                </a:solidFill>
              </a:rPr>
              <a:t> JL. EPAD update. Worldwide-ADNI Update Meeting, Friday July 17, 2015, Washington DC. Available at: https://www.alz.org/research/funding/partnerships/2015_meeting/session2/2-MolinuevoEPADupdate_Acknowledgment.pptx (accessed January 2017). EPAD, European Prevention of Alzheimer’s Dementia Consortium</a:t>
            </a:r>
          </a:p>
        </p:txBody>
      </p:sp>
    </p:spTree>
    <p:extLst>
      <p:ext uri="{BB962C8B-B14F-4D97-AF65-F5344CB8AC3E}">
        <p14:creationId xmlns:p14="http://schemas.microsoft.com/office/powerpoint/2010/main" val="2609482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BDF5AFB-E862-4C77-98F5-FB1893F6B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 POC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182FF9-CA50-4C9A-812D-4A4B303B0E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defTabSz="914246" fontAlgn="auto">
              <a:spcBef>
                <a:spcPts val="0"/>
              </a:spcBef>
              <a:spcAft>
                <a:spcPts val="0"/>
              </a:spcAft>
            </a:pPr>
            <a:fld id="{DF47FCCC-0BAF-4004-BD16-F9A9DB79D90D}" type="slidenum">
              <a:rPr lang="en-US">
                <a:solidFill>
                  <a:srgbClr val="FFFFFF"/>
                </a:solidFill>
              </a:rPr>
              <a:pPr defTabSz="914246"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 result for basics icon">
            <a:extLst>
              <a:ext uri="{FF2B5EF4-FFF2-40B4-BE49-F238E27FC236}">
                <a16:creationId xmlns="" xmlns:a16="http://schemas.microsoft.com/office/drawing/2014/main" id="{4618DF70-E9B8-4E86-AE4F-369AB3F2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64" y="1667869"/>
            <a:ext cx="1866527" cy="186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92150" y="1413767"/>
            <a:ext cx="4572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Study population 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Maximum treatment duration – 4 years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Randomization 3:1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Minimum frequency of on-site visits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Primary and secondary endpoints assessed every 6 months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Minimum criteria for futility or success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Stats Analyses incl. interim analyses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Operational CRO Platform</a:t>
            </a:r>
          </a:p>
        </p:txBody>
      </p:sp>
    </p:spTree>
    <p:extLst>
      <p:ext uri="{BB962C8B-B14F-4D97-AF65-F5344CB8AC3E}">
        <p14:creationId xmlns:p14="http://schemas.microsoft.com/office/powerpoint/2010/main" val="13490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3"/>
          <p:cNvGrpSpPr/>
          <p:nvPr/>
        </p:nvGrpSpPr>
        <p:grpSpPr>
          <a:xfrm>
            <a:off x="5741581" y="922512"/>
            <a:ext cx="3078096" cy="4204227"/>
            <a:chOff x="5772150" y="2981325"/>
            <a:chExt cx="650875" cy="889001"/>
          </a:xfrm>
          <a:solidFill>
            <a:schemeClr val="bg1">
              <a:lumMod val="95000"/>
              <a:alpha val="42000"/>
            </a:schemeClr>
          </a:solidFill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5875338" y="3159125"/>
              <a:ext cx="1460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5875338" y="3375025"/>
              <a:ext cx="368300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5875338" y="3470275"/>
              <a:ext cx="36830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5875338" y="3565525"/>
              <a:ext cx="206375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5772150" y="2981325"/>
              <a:ext cx="650875" cy="835025"/>
            </a:xfrm>
            <a:custGeom>
              <a:avLst/>
              <a:gdLst>
                <a:gd name="T0" fmla="*/ 87 w 170"/>
                <a:gd name="T1" fmla="*/ 0 h 220"/>
                <a:gd name="T2" fmla="*/ 34 w 170"/>
                <a:gd name="T3" fmla="*/ 0 h 220"/>
                <a:gd name="T4" fmla="*/ 0 w 170"/>
                <a:gd name="T5" fmla="*/ 34 h 220"/>
                <a:gd name="T6" fmla="*/ 0 w 170"/>
                <a:gd name="T7" fmla="*/ 185 h 220"/>
                <a:gd name="T8" fmla="*/ 34 w 170"/>
                <a:gd name="T9" fmla="*/ 220 h 220"/>
                <a:gd name="T10" fmla="*/ 91 w 170"/>
                <a:gd name="T11" fmla="*/ 220 h 220"/>
                <a:gd name="T12" fmla="*/ 91 w 170"/>
                <a:gd name="T13" fmla="*/ 203 h 220"/>
                <a:gd name="T14" fmla="*/ 34 w 170"/>
                <a:gd name="T15" fmla="*/ 203 h 220"/>
                <a:gd name="T16" fmla="*/ 16 w 170"/>
                <a:gd name="T17" fmla="*/ 185 h 220"/>
                <a:gd name="T18" fmla="*/ 16 w 170"/>
                <a:gd name="T19" fmla="*/ 34 h 220"/>
                <a:gd name="T20" fmla="*/ 34 w 170"/>
                <a:gd name="T21" fmla="*/ 16 h 220"/>
                <a:gd name="T22" fmla="*/ 79 w 170"/>
                <a:gd name="T23" fmla="*/ 16 h 220"/>
                <a:gd name="T24" fmla="*/ 79 w 170"/>
                <a:gd name="T25" fmla="*/ 67 h 220"/>
                <a:gd name="T26" fmla="*/ 105 w 170"/>
                <a:gd name="T27" fmla="*/ 93 h 220"/>
                <a:gd name="T28" fmla="*/ 154 w 170"/>
                <a:gd name="T29" fmla="*/ 93 h 220"/>
                <a:gd name="T30" fmla="*/ 154 w 170"/>
                <a:gd name="T31" fmla="*/ 185 h 220"/>
                <a:gd name="T32" fmla="*/ 143 w 170"/>
                <a:gd name="T33" fmla="*/ 202 h 220"/>
                <a:gd name="T34" fmla="*/ 143 w 170"/>
                <a:gd name="T35" fmla="*/ 219 h 220"/>
                <a:gd name="T36" fmla="*/ 170 w 170"/>
                <a:gd name="T37" fmla="*/ 185 h 220"/>
                <a:gd name="T38" fmla="*/ 170 w 170"/>
                <a:gd name="T39" fmla="*/ 83 h 220"/>
                <a:gd name="T40" fmla="*/ 87 w 170"/>
                <a:gd name="T4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0" h="220">
                  <a:moveTo>
                    <a:pt x="8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04"/>
                    <a:pt x="15" y="220"/>
                    <a:pt x="34" y="220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34" y="203"/>
                    <a:pt x="34" y="203"/>
                    <a:pt x="34" y="203"/>
                  </a:cubicBezTo>
                  <a:cubicBezTo>
                    <a:pt x="24" y="203"/>
                    <a:pt x="16" y="195"/>
                    <a:pt x="16" y="18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24"/>
                    <a:pt x="24" y="16"/>
                    <a:pt x="34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81"/>
                    <a:pt x="90" y="93"/>
                    <a:pt x="105" y="93"/>
                  </a:cubicBezTo>
                  <a:cubicBezTo>
                    <a:pt x="154" y="93"/>
                    <a:pt x="154" y="93"/>
                    <a:pt x="154" y="93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93"/>
                    <a:pt x="149" y="199"/>
                    <a:pt x="143" y="202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58" y="216"/>
                    <a:pt x="170" y="202"/>
                    <a:pt x="170" y="185"/>
                  </a:cubicBezTo>
                  <a:cubicBezTo>
                    <a:pt x="170" y="83"/>
                    <a:pt x="170" y="83"/>
                    <a:pt x="170" y="83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6154738" y="3744913"/>
              <a:ext cx="130175" cy="125413"/>
            </a:xfrm>
            <a:custGeom>
              <a:avLst/>
              <a:gdLst>
                <a:gd name="T0" fmla="*/ 32 w 34"/>
                <a:gd name="T1" fmla="*/ 0 h 33"/>
                <a:gd name="T2" fmla="*/ 31 w 34"/>
                <a:gd name="T3" fmla="*/ 2 h 33"/>
                <a:gd name="T4" fmla="*/ 26 w 34"/>
                <a:gd name="T5" fmla="*/ 7 h 33"/>
                <a:gd name="T6" fmla="*/ 24 w 34"/>
                <a:gd name="T7" fmla="*/ 8 h 33"/>
                <a:gd name="T8" fmla="*/ 19 w 34"/>
                <a:gd name="T9" fmla="*/ 6 h 33"/>
                <a:gd name="T10" fmla="*/ 17 w 34"/>
                <a:gd name="T11" fmla="*/ 5 h 33"/>
                <a:gd name="T12" fmla="*/ 16 w 34"/>
                <a:gd name="T13" fmla="*/ 6 h 33"/>
                <a:gd name="T14" fmla="*/ 10 w 34"/>
                <a:gd name="T15" fmla="*/ 8 h 33"/>
                <a:gd name="T16" fmla="*/ 10 w 34"/>
                <a:gd name="T17" fmla="*/ 8 h 33"/>
                <a:gd name="T18" fmla="*/ 8 w 34"/>
                <a:gd name="T19" fmla="*/ 7 h 33"/>
                <a:gd name="T20" fmla="*/ 3 w 34"/>
                <a:gd name="T21" fmla="*/ 2 h 33"/>
                <a:gd name="T22" fmla="*/ 2 w 34"/>
                <a:gd name="T23" fmla="*/ 0 h 33"/>
                <a:gd name="T24" fmla="*/ 1 w 34"/>
                <a:gd name="T25" fmla="*/ 0 h 33"/>
                <a:gd name="T26" fmla="*/ 0 w 34"/>
                <a:gd name="T27" fmla="*/ 0 h 33"/>
                <a:gd name="T28" fmla="*/ 0 w 34"/>
                <a:gd name="T29" fmla="*/ 33 h 33"/>
                <a:gd name="T30" fmla="*/ 17 w 34"/>
                <a:gd name="T31" fmla="*/ 21 h 33"/>
                <a:gd name="T32" fmla="*/ 34 w 34"/>
                <a:gd name="T33" fmla="*/ 33 h 33"/>
                <a:gd name="T34" fmla="*/ 34 w 34"/>
                <a:gd name="T35" fmla="*/ 0 h 33"/>
                <a:gd name="T36" fmla="*/ 34 w 34"/>
                <a:gd name="T37" fmla="*/ 0 h 33"/>
                <a:gd name="T38" fmla="*/ 32 w 34"/>
                <a:gd name="T3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33">
                  <a:moveTo>
                    <a:pt x="32" y="0"/>
                  </a:moveTo>
                  <a:cubicBezTo>
                    <a:pt x="32" y="1"/>
                    <a:pt x="31" y="1"/>
                    <a:pt x="31" y="2"/>
                  </a:cubicBezTo>
                  <a:cubicBezTo>
                    <a:pt x="30" y="4"/>
                    <a:pt x="29" y="6"/>
                    <a:pt x="26" y="7"/>
                  </a:cubicBezTo>
                  <a:cubicBezTo>
                    <a:pt x="25" y="7"/>
                    <a:pt x="25" y="8"/>
                    <a:pt x="24" y="8"/>
                  </a:cubicBezTo>
                  <a:cubicBezTo>
                    <a:pt x="22" y="8"/>
                    <a:pt x="20" y="7"/>
                    <a:pt x="19" y="6"/>
                  </a:cubicBezTo>
                  <a:cubicBezTo>
                    <a:pt x="18" y="6"/>
                    <a:pt x="17" y="5"/>
                    <a:pt x="17" y="5"/>
                  </a:cubicBezTo>
                  <a:cubicBezTo>
                    <a:pt x="17" y="5"/>
                    <a:pt x="16" y="6"/>
                    <a:pt x="16" y="6"/>
                  </a:cubicBezTo>
                  <a:cubicBezTo>
                    <a:pt x="14" y="7"/>
                    <a:pt x="12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7"/>
                    <a:pt x="8" y="7"/>
                  </a:cubicBezTo>
                  <a:cubicBezTo>
                    <a:pt x="5" y="6"/>
                    <a:pt x="4" y="4"/>
                    <a:pt x="3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178550" y="3625850"/>
              <a:ext cx="84138" cy="809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127750" y="3573463"/>
              <a:ext cx="187325" cy="185738"/>
            </a:xfrm>
            <a:custGeom>
              <a:avLst/>
              <a:gdLst>
                <a:gd name="T0" fmla="*/ 44 w 49"/>
                <a:gd name="T1" fmla="*/ 18 h 49"/>
                <a:gd name="T2" fmla="*/ 44 w 49"/>
                <a:gd name="T3" fmla="*/ 10 h 49"/>
                <a:gd name="T4" fmla="*/ 36 w 49"/>
                <a:gd name="T5" fmla="*/ 7 h 49"/>
                <a:gd name="T6" fmla="*/ 32 w 49"/>
                <a:gd name="T7" fmla="*/ 1 h 49"/>
                <a:gd name="T8" fmla="*/ 24 w 49"/>
                <a:gd name="T9" fmla="*/ 3 h 49"/>
                <a:gd name="T10" fmla="*/ 16 w 49"/>
                <a:gd name="T11" fmla="*/ 1 h 49"/>
                <a:gd name="T12" fmla="*/ 12 w 49"/>
                <a:gd name="T13" fmla="*/ 7 h 49"/>
                <a:gd name="T14" fmla="*/ 4 w 49"/>
                <a:gd name="T15" fmla="*/ 10 h 49"/>
                <a:gd name="T16" fmla="*/ 4 w 49"/>
                <a:gd name="T17" fmla="*/ 18 h 49"/>
                <a:gd name="T18" fmla="*/ 0 w 49"/>
                <a:gd name="T19" fmla="*/ 24 h 49"/>
                <a:gd name="T20" fmla="*/ 4 w 49"/>
                <a:gd name="T21" fmla="*/ 31 h 49"/>
                <a:gd name="T22" fmla="*/ 4 w 49"/>
                <a:gd name="T23" fmla="*/ 39 h 49"/>
                <a:gd name="T24" fmla="*/ 12 w 49"/>
                <a:gd name="T25" fmla="*/ 41 h 49"/>
                <a:gd name="T26" fmla="*/ 16 w 49"/>
                <a:gd name="T27" fmla="*/ 48 h 49"/>
                <a:gd name="T28" fmla="*/ 24 w 49"/>
                <a:gd name="T29" fmla="*/ 45 h 49"/>
                <a:gd name="T30" fmla="*/ 32 w 49"/>
                <a:gd name="T31" fmla="*/ 48 h 49"/>
                <a:gd name="T32" fmla="*/ 36 w 49"/>
                <a:gd name="T33" fmla="*/ 41 h 49"/>
                <a:gd name="T34" fmla="*/ 44 w 49"/>
                <a:gd name="T35" fmla="*/ 39 h 49"/>
                <a:gd name="T36" fmla="*/ 44 w 49"/>
                <a:gd name="T37" fmla="*/ 31 h 49"/>
                <a:gd name="T38" fmla="*/ 49 w 49"/>
                <a:gd name="T39" fmla="*/ 24 h 49"/>
                <a:gd name="T40" fmla="*/ 44 w 49"/>
                <a:gd name="T41" fmla="*/ 18 h 49"/>
                <a:gd name="T42" fmla="*/ 24 w 49"/>
                <a:gd name="T43" fmla="*/ 37 h 49"/>
                <a:gd name="T44" fmla="*/ 11 w 49"/>
                <a:gd name="T45" fmla="*/ 24 h 49"/>
                <a:gd name="T46" fmla="*/ 24 w 49"/>
                <a:gd name="T47" fmla="*/ 12 h 49"/>
                <a:gd name="T48" fmla="*/ 37 w 49"/>
                <a:gd name="T49" fmla="*/ 24 h 49"/>
                <a:gd name="T50" fmla="*/ 24 w 49"/>
                <a:gd name="T51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49">
                  <a:moveTo>
                    <a:pt x="44" y="18"/>
                  </a:moveTo>
                  <a:cubicBezTo>
                    <a:pt x="43" y="16"/>
                    <a:pt x="45" y="12"/>
                    <a:pt x="44" y="10"/>
                  </a:cubicBezTo>
                  <a:cubicBezTo>
                    <a:pt x="42" y="8"/>
                    <a:pt x="38" y="9"/>
                    <a:pt x="36" y="7"/>
                  </a:cubicBezTo>
                  <a:cubicBezTo>
                    <a:pt x="34" y="6"/>
                    <a:pt x="34" y="2"/>
                    <a:pt x="32" y="1"/>
                  </a:cubicBezTo>
                  <a:cubicBezTo>
                    <a:pt x="29" y="0"/>
                    <a:pt x="27" y="3"/>
                    <a:pt x="24" y="3"/>
                  </a:cubicBezTo>
                  <a:cubicBezTo>
                    <a:pt x="22" y="3"/>
                    <a:pt x="19" y="0"/>
                    <a:pt x="16" y="1"/>
                  </a:cubicBezTo>
                  <a:cubicBezTo>
                    <a:pt x="14" y="2"/>
                    <a:pt x="14" y="6"/>
                    <a:pt x="12" y="7"/>
                  </a:cubicBezTo>
                  <a:cubicBezTo>
                    <a:pt x="10" y="9"/>
                    <a:pt x="6" y="8"/>
                    <a:pt x="4" y="10"/>
                  </a:cubicBezTo>
                  <a:cubicBezTo>
                    <a:pt x="3" y="12"/>
                    <a:pt x="5" y="16"/>
                    <a:pt x="4" y="18"/>
                  </a:cubicBezTo>
                  <a:cubicBezTo>
                    <a:pt x="3" y="20"/>
                    <a:pt x="0" y="22"/>
                    <a:pt x="0" y="24"/>
                  </a:cubicBezTo>
                  <a:cubicBezTo>
                    <a:pt x="0" y="27"/>
                    <a:pt x="3" y="29"/>
                    <a:pt x="4" y="31"/>
                  </a:cubicBezTo>
                  <a:cubicBezTo>
                    <a:pt x="5" y="33"/>
                    <a:pt x="3" y="37"/>
                    <a:pt x="4" y="39"/>
                  </a:cubicBezTo>
                  <a:cubicBezTo>
                    <a:pt x="6" y="41"/>
                    <a:pt x="10" y="40"/>
                    <a:pt x="12" y="41"/>
                  </a:cubicBezTo>
                  <a:cubicBezTo>
                    <a:pt x="14" y="43"/>
                    <a:pt x="14" y="47"/>
                    <a:pt x="16" y="48"/>
                  </a:cubicBezTo>
                  <a:cubicBezTo>
                    <a:pt x="19" y="49"/>
                    <a:pt x="22" y="45"/>
                    <a:pt x="24" y="45"/>
                  </a:cubicBezTo>
                  <a:cubicBezTo>
                    <a:pt x="27" y="45"/>
                    <a:pt x="29" y="49"/>
                    <a:pt x="32" y="48"/>
                  </a:cubicBezTo>
                  <a:cubicBezTo>
                    <a:pt x="34" y="47"/>
                    <a:pt x="34" y="43"/>
                    <a:pt x="36" y="41"/>
                  </a:cubicBezTo>
                  <a:cubicBezTo>
                    <a:pt x="38" y="40"/>
                    <a:pt x="42" y="41"/>
                    <a:pt x="44" y="39"/>
                  </a:cubicBezTo>
                  <a:cubicBezTo>
                    <a:pt x="45" y="37"/>
                    <a:pt x="43" y="33"/>
                    <a:pt x="44" y="31"/>
                  </a:cubicBezTo>
                  <a:cubicBezTo>
                    <a:pt x="45" y="29"/>
                    <a:pt x="49" y="27"/>
                    <a:pt x="49" y="24"/>
                  </a:cubicBezTo>
                  <a:cubicBezTo>
                    <a:pt x="49" y="22"/>
                    <a:pt x="45" y="20"/>
                    <a:pt x="44" y="18"/>
                  </a:cubicBezTo>
                  <a:close/>
                  <a:moveTo>
                    <a:pt x="24" y="37"/>
                  </a:moveTo>
                  <a:cubicBezTo>
                    <a:pt x="17" y="37"/>
                    <a:pt x="11" y="32"/>
                    <a:pt x="11" y="24"/>
                  </a:cubicBezTo>
                  <a:cubicBezTo>
                    <a:pt x="11" y="17"/>
                    <a:pt x="17" y="12"/>
                    <a:pt x="24" y="12"/>
                  </a:cubicBezTo>
                  <a:cubicBezTo>
                    <a:pt x="31" y="12"/>
                    <a:pt x="37" y="17"/>
                    <a:pt x="37" y="24"/>
                  </a:cubicBezTo>
                  <a:cubicBezTo>
                    <a:pt x="37" y="32"/>
                    <a:pt x="31" y="37"/>
                    <a:pt x="2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80143" tIns="40072" rIns="80143" bIns="40072">
            <a:normAutofit/>
          </a:bodyPr>
          <a:lstStyle/>
          <a:p>
            <a:pPr>
              <a:spcAft>
                <a:spcPts val="526"/>
              </a:spcAft>
            </a:pPr>
            <a:r>
              <a:rPr lang="en-US" sz="1900" dirty="0"/>
              <a:t>Main Achievements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92149" y="1419540"/>
            <a:ext cx="7183031" cy="222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526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Arial"/>
              </a:rPr>
              <a:t>First version of the EPAD register established: &gt;</a:t>
            </a:r>
            <a:r>
              <a:rPr lang="en-US" b="1" dirty="0">
                <a:latin typeface="+mn-lt"/>
                <a:cs typeface="Arial"/>
              </a:rPr>
              <a:t>25000</a:t>
            </a:r>
            <a:r>
              <a:rPr lang="en-US" dirty="0">
                <a:latin typeface="+mn-lt"/>
                <a:cs typeface="Arial"/>
              </a:rPr>
              <a:t> non-demented research participants over 50 years old</a:t>
            </a:r>
            <a:endParaRPr lang="en-GB" dirty="0">
              <a:latin typeface="+mn-lt"/>
            </a:endParaRPr>
          </a:p>
          <a:p>
            <a:pPr marL="285750" indent="-285750">
              <a:spcAft>
                <a:spcPts val="526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EPAD Longitudinal Cohort Study (LCS) up and running in </a:t>
            </a:r>
            <a:r>
              <a:rPr lang="en-US" b="1" dirty="0">
                <a:latin typeface="+mn-lt"/>
              </a:rPr>
              <a:t>12 TDCs </a:t>
            </a:r>
            <a:r>
              <a:rPr lang="en-US" dirty="0">
                <a:latin typeface="+mn-lt"/>
              </a:rPr>
              <a:t>and more than </a:t>
            </a:r>
            <a:r>
              <a:rPr lang="en-US" b="1" dirty="0">
                <a:latin typeface="+mn-lt"/>
              </a:rPr>
              <a:t>500 Research Participants enrolled</a:t>
            </a:r>
            <a:r>
              <a:rPr lang="en-US" dirty="0">
                <a:latin typeface="+mn-lt"/>
              </a:rPr>
              <a:t>, to be increased to 20/30 TDCs with &gt;1000 enrolled by Q2 2018</a:t>
            </a:r>
          </a:p>
          <a:p>
            <a:pPr marL="285750" indent="-285750">
              <a:spcAft>
                <a:spcPts val="526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EMA Scientific Advice </a:t>
            </a:r>
            <a:r>
              <a:rPr lang="en-US" dirty="0">
                <a:latin typeface="+mn-lt"/>
              </a:rPr>
              <a:t>on LCS and Proof-of-Concept (</a:t>
            </a:r>
            <a:r>
              <a:rPr lang="en-US" dirty="0" err="1">
                <a:latin typeface="+mn-lt"/>
              </a:rPr>
              <a:t>PoC</a:t>
            </a:r>
            <a:r>
              <a:rPr lang="en-US" dirty="0">
                <a:latin typeface="+mn-lt"/>
              </a:rPr>
              <a:t>)</a:t>
            </a:r>
          </a:p>
          <a:p>
            <a:pPr marL="285750" indent="-285750">
              <a:spcAft>
                <a:spcPts val="526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+mn-lt"/>
              </a:rPr>
              <a:t>PoC</a:t>
            </a:r>
            <a:r>
              <a:rPr lang="en-US" b="1" dirty="0">
                <a:latin typeface="+mn-lt"/>
              </a:rPr>
              <a:t> Framework established</a:t>
            </a:r>
            <a:r>
              <a:rPr lang="en-US" dirty="0">
                <a:latin typeface="+mn-lt"/>
              </a:rPr>
              <a:t>, ready to start FPI by Q3-Q4 2018</a:t>
            </a:r>
          </a:p>
        </p:txBody>
      </p:sp>
    </p:spTree>
    <p:extLst>
      <p:ext uri="{BB962C8B-B14F-4D97-AF65-F5344CB8AC3E}">
        <p14:creationId xmlns:p14="http://schemas.microsoft.com/office/powerpoint/2010/main" val="39190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EPAD Collaborating to prevent 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pPr>
              <a:defRPr/>
            </a:pPr>
            <a:fld id="{DF47FCCC-0BAF-4004-BD16-F9A9DB79D90D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161322" y="1086750"/>
            <a:ext cx="8824702" cy="3445006"/>
            <a:chOff x="133609" y="1545982"/>
            <a:chExt cx="10381996" cy="5403928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749" y="1545982"/>
              <a:ext cx="1798716" cy="1371872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33609" y="5832055"/>
              <a:ext cx="2423344" cy="579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en-US" b="1" dirty="0">
                <a:solidFill>
                  <a:srgbClr val="46849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77615" y="5936058"/>
              <a:ext cx="3115890" cy="1013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468490"/>
                  </a:solidFill>
                </a:rPr>
                <a:t>Trial ready cohorts &amp; data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28450" y="5935525"/>
              <a:ext cx="1957882" cy="579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rgbClr val="468490"/>
                  </a:solidFill>
                </a:rPr>
                <a:t>Clinical Trials</a:t>
              </a:r>
            </a:p>
          </p:txBody>
        </p:sp>
        <p:sp>
          <p:nvSpPr>
            <p:cNvPr id="65" name="AutoShape 5"/>
            <p:cNvSpPr>
              <a:spLocks noChangeArrowheads="1"/>
            </p:cNvSpPr>
            <p:nvPr/>
          </p:nvSpPr>
          <p:spPr bwMode="auto">
            <a:xfrm>
              <a:off x="7825566" y="3538589"/>
              <a:ext cx="449021" cy="276827"/>
            </a:xfrm>
            <a:prstGeom prst="rightArrow">
              <a:avLst>
                <a:gd name="adj1" fmla="val 50000"/>
                <a:gd name="adj2" fmla="val 26584"/>
              </a:avLst>
            </a:prstGeom>
            <a:solidFill>
              <a:srgbClr val="FFFFFF"/>
            </a:solidFill>
            <a:ln w="31750">
              <a:solidFill>
                <a:srgbClr val="4BACC6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66" name="Left-Right Arrow 39"/>
            <p:cNvSpPr/>
            <p:nvPr/>
          </p:nvSpPr>
          <p:spPr>
            <a:xfrm rot="3420000">
              <a:off x="8639489" y="2757373"/>
              <a:ext cx="775316" cy="320962"/>
            </a:xfrm>
            <a:prstGeom prst="leftRightArrow">
              <a:avLst/>
            </a:prstGeom>
            <a:noFill/>
            <a:ln w="38100">
              <a:solidFill>
                <a:srgbClr val="539C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noFill/>
                <a:latin typeface="Calibri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24363" y="1883224"/>
              <a:ext cx="2270125" cy="2871605"/>
              <a:chOff x="224363" y="1957655"/>
              <a:chExt cx="2270125" cy="2871605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3"/>
              <a:srcRect r="62853"/>
              <a:stretch/>
            </p:blipFill>
            <p:spPr>
              <a:xfrm>
                <a:off x="332523" y="4372242"/>
                <a:ext cx="2053804" cy="457018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794" y="1957655"/>
                <a:ext cx="2255262" cy="613432"/>
              </a:xfrm>
              <a:prstGeom prst="rect">
                <a:avLst/>
              </a:prstGeom>
            </p:spPr>
          </p:pic>
          <p:pic>
            <p:nvPicPr>
              <p:cNvPr id="81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363" y="2818270"/>
                <a:ext cx="2270125" cy="1196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8" name="Tijdelijke aanduiding voor inhoud 5" descr="06008_definitief.tif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8143" r="-28143"/>
            <a:stretch>
              <a:fillRect/>
            </a:stretch>
          </p:blipFill>
          <p:spPr bwMode="auto">
            <a:xfrm>
              <a:off x="6333932" y="3330172"/>
              <a:ext cx="1577674" cy="705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9" name="Group 68"/>
            <p:cNvGrpSpPr/>
            <p:nvPr/>
          </p:nvGrpSpPr>
          <p:grpSpPr>
            <a:xfrm>
              <a:off x="3085482" y="2278519"/>
              <a:ext cx="3138501" cy="3257948"/>
              <a:chOff x="3085482" y="2576243"/>
              <a:chExt cx="3138501" cy="325794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3605343" y="3579171"/>
                <a:ext cx="2122604" cy="1689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prstClr val="black"/>
                    </a:solidFill>
                  </a:rPr>
                  <a:t>Deep and Frequent Phenotyping Study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5482" y="2576243"/>
                <a:ext cx="2389994" cy="740899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9308" y="5119816"/>
                <a:ext cx="3114675" cy="714375"/>
              </a:xfrm>
              <a:prstGeom prst="rect">
                <a:avLst/>
              </a:prstGeom>
            </p:spPr>
          </p:pic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465" y="3279272"/>
              <a:ext cx="2059140" cy="769886"/>
            </a:xfrm>
            <a:prstGeom prst="rect">
              <a:avLst/>
            </a:prstGeom>
          </p:spPr>
        </p:pic>
        <p:sp>
          <p:nvSpPr>
            <p:cNvPr id="71" name="AutoShape 5"/>
            <p:cNvSpPr>
              <a:spLocks noChangeArrowheads="1"/>
            </p:cNvSpPr>
            <p:nvPr/>
          </p:nvSpPr>
          <p:spPr bwMode="auto">
            <a:xfrm>
              <a:off x="5861642" y="3538590"/>
              <a:ext cx="520277" cy="242836"/>
            </a:xfrm>
            <a:prstGeom prst="rightArrow">
              <a:avLst>
                <a:gd name="adj1" fmla="val 50000"/>
                <a:gd name="adj2" fmla="val 26584"/>
              </a:avLst>
            </a:prstGeom>
            <a:solidFill>
              <a:srgbClr val="FFFFFF"/>
            </a:solidFill>
            <a:ln w="31750">
              <a:solidFill>
                <a:srgbClr val="4BACC6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sp>
          <p:nvSpPr>
            <p:cNvPr id="72" name="AutoShape 5"/>
            <p:cNvSpPr>
              <a:spLocks noChangeArrowheads="1"/>
            </p:cNvSpPr>
            <p:nvPr/>
          </p:nvSpPr>
          <p:spPr bwMode="auto">
            <a:xfrm>
              <a:off x="2721935" y="3529586"/>
              <a:ext cx="585171" cy="251839"/>
            </a:xfrm>
            <a:prstGeom prst="rightArrow">
              <a:avLst>
                <a:gd name="adj1" fmla="val 50000"/>
                <a:gd name="adj2" fmla="val 26584"/>
              </a:avLst>
            </a:prstGeom>
            <a:solidFill>
              <a:srgbClr val="FFFFFF"/>
            </a:solidFill>
            <a:ln w="31750">
              <a:solidFill>
                <a:srgbClr val="4BACC6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GB" dirty="0">
                <a:solidFill>
                  <a:prstClr val="white"/>
                </a:solidFill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550" y="1646943"/>
              <a:ext cx="2081858" cy="770286"/>
            </a:xfrm>
            <a:prstGeom prst="rect">
              <a:avLst/>
            </a:prstGeom>
          </p:spPr>
        </p:pic>
        <p:sp>
          <p:nvSpPr>
            <p:cNvPr id="74" name="Left-Right Arrow 53"/>
            <p:cNvSpPr/>
            <p:nvPr/>
          </p:nvSpPr>
          <p:spPr>
            <a:xfrm rot="7800000">
              <a:off x="8598663" y="4435643"/>
              <a:ext cx="775316" cy="320962"/>
            </a:xfrm>
            <a:prstGeom prst="leftRightArrow">
              <a:avLst/>
            </a:prstGeom>
            <a:noFill/>
            <a:ln w="38100">
              <a:solidFill>
                <a:srgbClr val="539C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noFill/>
                <a:latin typeface="Calibri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752" y="4553324"/>
              <a:ext cx="2057400" cy="107670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38468" y="3879365"/>
            <a:ext cx="253764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468490"/>
                </a:solidFill>
              </a:rPr>
              <a:t>Target identification &amp; development</a:t>
            </a:r>
          </a:p>
        </p:txBody>
      </p:sp>
    </p:spTree>
    <p:extLst>
      <p:ext uri="{BB962C8B-B14F-4D97-AF65-F5344CB8AC3E}">
        <p14:creationId xmlns:p14="http://schemas.microsoft.com/office/powerpoint/2010/main" val="271189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Contribution </a:t>
            </a:r>
            <a:r>
              <a:rPr lang="en-US" dirty="0" smtClean="0"/>
              <a:t>to:</a:t>
            </a:r>
            <a:endParaRPr lang="en-US" dirty="0"/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5776324" y="857771"/>
            <a:ext cx="1881808" cy="437386"/>
          </a:xfrm>
          <a:prstGeom prst="rect">
            <a:avLst/>
          </a:prstGeom>
          <a:solidFill>
            <a:srgbClr val="00ACA8">
              <a:alpha val="98824"/>
            </a:srgbClr>
          </a:solidFill>
        </p:spPr>
        <p:txBody>
          <a:bodyPr vert="horz" wrap="square" lIns="94658" tIns="94658" rIns="94658" bIns="94658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3600" b="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smtClean="0">
                <a:solidFill>
                  <a:schemeClr val="bg1"/>
                </a:solidFill>
                <a:latin typeface="+mn-lt"/>
              </a:rPr>
              <a:t>INDUSTRY</a:t>
            </a:r>
            <a:endParaRPr lang="en-GB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1397602" y="3015082"/>
            <a:ext cx="1881808" cy="437386"/>
          </a:xfrm>
          <a:prstGeom prst="rect">
            <a:avLst/>
          </a:prstGeom>
          <a:solidFill>
            <a:srgbClr val="00ACA8">
              <a:alpha val="98824"/>
            </a:srgbClr>
          </a:solidFill>
        </p:spPr>
        <p:txBody>
          <a:bodyPr vert="horz" wrap="square" lIns="94658" tIns="94658" rIns="94658" bIns="94658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3600" b="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smtClean="0">
                <a:solidFill>
                  <a:schemeClr val="bg1"/>
                </a:solidFill>
                <a:latin typeface="+mn-lt"/>
              </a:rPr>
              <a:t>PATIENTS</a:t>
            </a:r>
            <a:endParaRPr lang="en-GB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5776324" y="3015082"/>
            <a:ext cx="1881808" cy="437386"/>
          </a:xfrm>
          <a:prstGeom prst="rect">
            <a:avLst/>
          </a:prstGeom>
          <a:solidFill>
            <a:srgbClr val="00ACA8">
              <a:alpha val="98824"/>
            </a:srgbClr>
          </a:solidFill>
        </p:spPr>
        <p:txBody>
          <a:bodyPr vert="horz" wrap="square" lIns="94658" tIns="94658" rIns="94658" bIns="94658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3600" b="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smtClean="0">
                <a:solidFill>
                  <a:schemeClr val="bg1"/>
                </a:solidFill>
                <a:latin typeface="+mn-lt"/>
              </a:rPr>
              <a:t>SOCIETY</a:t>
            </a:r>
            <a:endParaRPr lang="en-GB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6618" y="1508033"/>
            <a:ext cx="3430842" cy="1158145"/>
          </a:xfrm>
          <a:prstGeom prst="rect">
            <a:avLst/>
          </a:prstGeom>
          <a:noFill/>
        </p:spPr>
        <p:txBody>
          <a:bodyPr wrap="square" lIns="80143" tIns="40072" rIns="80143" bIns="40072" rtlCol="0">
            <a:spAutoFit/>
          </a:bodyPr>
          <a:lstStyle/>
          <a:p>
            <a:pPr marL="300539" indent="-300539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+mn-lt"/>
              </a:rPr>
              <a:t>Largest data repository in existence for disease- and risk modelling</a:t>
            </a:r>
          </a:p>
          <a:p>
            <a:pPr marL="300539" indent="-300539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+mn-lt"/>
              </a:rPr>
              <a:t>Extensive collection of biological samples</a:t>
            </a:r>
          </a:p>
          <a:p>
            <a:pPr marL="300539" indent="-300539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+mn-lt"/>
              </a:rPr>
              <a:t>Platform to test novel biomarkers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3608" y="1489669"/>
            <a:ext cx="4302420" cy="1373588"/>
          </a:xfrm>
          <a:prstGeom prst="rect">
            <a:avLst/>
          </a:prstGeom>
          <a:noFill/>
        </p:spPr>
        <p:txBody>
          <a:bodyPr wrap="square" lIns="80143" tIns="40072" rIns="80143" bIns="40072" rtlCol="0">
            <a:spAutoFit/>
          </a:bodyPr>
          <a:lstStyle/>
          <a:p>
            <a:pPr marL="300539" indent="-300539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+mn-lt"/>
              </a:rPr>
              <a:t>Excellent pre-trial characterization of research participants to inform selection and reduce screen failure (aim &lt;20%)</a:t>
            </a:r>
            <a:endParaRPr lang="en-GB" sz="1400" dirty="0">
              <a:solidFill>
                <a:prstClr val="black"/>
              </a:solidFill>
              <a:latin typeface="+mn-lt"/>
            </a:endParaRPr>
          </a:p>
          <a:p>
            <a:pPr marL="300539" indent="-300539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+mn-lt"/>
              </a:rPr>
              <a:t>Access to drug-ready infrastructure</a:t>
            </a:r>
            <a:endParaRPr lang="en-GB" sz="1400" dirty="0">
              <a:solidFill>
                <a:prstClr val="black"/>
              </a:solidFill>
              <a:latin typeface="+mn-lt"/>
            </a:endParaRPr>
          </a:p>
          <a:p>
            <a:pPr marL="300539" indent="-300539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+mn-lt"/>
              </a:rPr>
              <a:t>Rapid decision making </a:t>
            </a:r>
            <a:r>
              <a:rPr lang="nl-NL" sz="1400" dirty="0">
                <a:solidFill>
                  <a:prstClr val="black"/>
                </a:solidFill>
                <a:latin typeface="+mn-lt"/>
              </a:rPr>
              <a:t>faster, cheaper,  and more efficient studies</a:t>
            </a:r>
            <a:endParaRPr lang="en-GB" sz="14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618" y="3666103"/>
            <a:ext cx="3664759" cy="1158145"/>
          </a:xfrm>
          <a:prstGeom prst="rect">
            <a:avLst/>
          </a:prstGeom>
          <a:noFill/>
        </p:spPr>
        <p:txBody>
          <a:bodyPr wrap="square" lIns="80143" tIns="40072" rIns="80143" bIns="40072" rtlCol="0">
            <a:spAutoFit/>
          </a:bodyPr>
          <a:lstStyle/>
          <a:p>
            <a:pPr marL="300539" indent="-300539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+mn-lt"/>
              </a:rPr>
              <a:t>Faster access to innovative interventions</a:t>
            </a:r>
          </a:p>
          <a:p>
            <a:pPr marL="300539" indent="-300539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+mn-lt"/>
              </a:rPr>
              <a:t>Engagement in design of clinical studies</a:t>
            </a:r>
          </a:p>
          <a:p>
            <a:pPr marL="300539" indent="-300539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+mn-lt"/>
              </a:rPr>
              <a:t>Prediction of risk of developing dementia due to AD combined with personalized measures to reduce risk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3608" y="3666102"/>
            <a:ext cx="4450392" cy="1158145"/>
          </a:xfrm>
          <a:prstGeom prst="rect">
            <a:avLst/>
          </a:prstGeom>
          <a:noFill/>
        </p:spPr>
        <p:txBody>
          <a:bodyPr wrap="square" lIns="80143" tIns="40072" rIns="80143" bIns="40072" rtlCol="0">
            <a:spAutoFit/>
          </a:bodyPr>
          <a:lstStyle/>
          <a:p>
            <a:pPr marL="300539" indent="-300539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+mn-lt"/>
              </a:rPr>
              <a:t>Development of disease modifying therapies</a:t>
            </a:r>
          </a:p>
          <a:p>
            <a:pPr marL="300539" indent="-300539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+mn-lt"/>
              </a:rPr>
              <a:t>Continued investment in Alzheimer research in Europe, allowing</a:t>
            </a:r>
          </a:p>
          <a:p>
            <a:pPr marL="300539" indent="-300539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prstClr val="black"/>
                </a:solidFill>
                <a:latin typeface="+mn-lt"/>
              </a:rPr>
              <a:t>EU institutions taking the lead in development of new AD interventions</a:t>
            </a:r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1397602" y="857771"/>
            <a:ext cx="1888404" cy="437386"/>
          </a:xfrm>
          <a:prstGeom prst="rect">
            <a:avLst/>
          </a:prstGeom>
          <a:solidFill>
            <a:srgbClr val="00ACA8">
              <a:alpha val="98824"/>
            </a:srgbClr>
          </a:solidFill>
        </p:spPr>
        <p:txBody>
          <a:bodyPr vert="horz" wrap="square" lIns="94658" tIns="94658" rIns="94658" bIns="94658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3600" b="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smtClean="0">
                <a:solidFill>
                  <a:schemeClr val="bg1"/>
                </a:solidFill>
                <a:latin typeface="+mn-lt"/>
              </a:rPr>
              <a:t>RESEARCH</a:t>
            </a:r>
            <a:endParaRPr lang="en-GB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45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Marcador de contenido 1"/>
          <p:cNvSpPr txBox="1">
            <a:spLocks/>
          </p:cNvSpPr>
          <p:nvPr/>
        </p:nvSpPr>
        <p:spPr>
          <a:xfrm>
            <a:off x="323850" y="961116"/>
            <a:ext cx="8189259" cy="3394472"/>
          </a:xfrm>
          <a:prstGeom prst="rect">
            <a:avLst/>
          </a:prstGeom>
        </p:spPr>
        <p:txBody>
          <a:bodyPr lIns="68579" tIns="34289" rIns="68579" bIns="34289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The research leading to these results has received support from </a:t>
            </a:r>
            <a:r>
              <a:rPr lang="en-GB" sz="1400" dirty="0" smtClean="0"/>
              <a:t>“la </a:t>
            </a:r>
            <a:r>
              <a:rPr lang="en-GB" sz="1400" dirty="0" err="1" smtClean="0"/>
              <a:t>Caixa</a:t>
            </a:r>
            <a:r>
              <a:rPr lang="en-GB" sz="1400" dirty="0" smtClean="0"/>
              <a:t>” Banking Foundation (Alfa Project), and the </a:t>
            </a:r>
            <a:r>
              <a:rPr lang="en-GB" sz="1400" dirty="0"/>
              <a:t>Innovative Medicines Initiative Joint Undertaking under grant agreement n° 115736, resources of which are composed of financial contribution from the European Union's Seventh Framework Programme (FP7/2007-2013) and EFPIA companies’ in kind contribution.</a:t>
            </a:r>
          </a:p>
          <a:p>
            <a:pPr marL="0" indent="0">
              <a:buNone/>
            </a:pPr>
            <a:endParaRPr lang="en-GB" sz="1100" dirty="0" smtClean="0">
              <a:solidFill>
                <a:srgbClr val="6CBE45"/>
              </a:solidFill>
            </a:endParaRPr>
          </a:p>
          <a:p>
            <a:pPr marL="0" indent="0">
              <a:buNone/>
            </a:pPr>
            <a:r>
              <a:rPr lang="en-GB" sz="1100" dirty="0" smtClean="0">
                <a:solidFill>
                  <a:srgbClr val="6CBE45"/>
                </a:solidFill>
              </a:rPr>
              <a:t>ALFA PROJECT: </a:t>
            </a:r>
          </a:p>
          <a:p>
            <a:pPr marL="0" indent="0">
              <a:buNone/>
            </a:pPr>
            <a:endParaRPr lang="en-GB" sz="1100" dirty="0" smtClean="0">
              <a:solidFill>
                <a:srgbClr val="6CBE45"/>
              </a:solidFill>
            </a:endParaRPr>
          </a:p>
          <a:p>
            <a:pPr marL="0" indent="0">
              <a:buNone/>
            </a:pPr>
            <a:endParaRPr lang="en-GB" sz="1100" dirty="0" smtClean="0">
              <a:solidFill>
                <a:srgbClr val="6CBE45"/>
              </a:solidFill>
            </a:endParaRPr>
          </a:p>
          <a:p>
            <a:pPr marL="0" indent="0">
              <a:buNone/>
            </a:pPr>
            <a:endParaRPr lang="en-GB" sz="1100" dirty="0" smtClean="0">
              <a:solidFill>
                <a:srgbClr val="6CBE45"/>
              </a:solidFill>
            </a:endParaRPr>
          </a:p>
          <a:p>
            <a:pPr marL="0" indent="0">
              <a:buNone/>
            </a:pPr>
            <a:r>
              <a:rPr lang="es-ES" sz="1100" dirty="0" smtClean="0">
                <a:solidFill>
                  <a:srgbClr val="6CBE45"/>
                </a:solidFill>
              </a:rPr>
              <a:t>EPAD: </a:t>
            </a:r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69" y="3543301"/>
            <a:ext cx="1189768" cy="6875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06" y="3543309"/>
            <a:ext cx="1026224" cy="6972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29" y="3543300"/>
            <a:ext cx="2097850" cy="6446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20" y="2291976"/>
            <a:ext cx="3517392" cy="6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" b="12809"/>
          <a:stretch/>
        </p:blipFill>
        <p:spPr>
          <a:xfrm>
            <a:off x="-35442" y="0"/>
            <a:ext cx="9179442" cy="5195777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body" sz="quarter" idx="10"/>
          </p:nvPr>
        </p:nvSpPr>
        <p:spPr>
          <a:xfrm>
            <a:off x="1341703" y="4107656"/>
            <a:ext cx="6819698" cy="501398"/>
          </a:xfrm>
        </p:spPr>
        <p:txBody>
          <a:bodyPr>
            <a:noAutofit/>
          </a:bodyPr>
          <a:lstStyle/>
          <a:p>
            <a:r>
              <a:rPr lang="nl-BE" sz="3600" b="1" dirty="0">
                <a:solidFill>
                  <a:schemeClr val="bg1"/>
                </a:solidFill>
                <a:latin typeface="+mn-lt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0744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71867"/>
              </p:ext>
            </p:extLst>
          </p:nvPr>
        </p:nvGraphicFramePr>
        <p:xfrm>
          <a:off x="388940" y="865575"/>
          <a:ext cx="8366125" cy="354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5026" y="3854170"/>
            <a:ext cx="7981245" cy="730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EPAD aims to develop an infrastructure that efficiently enables the undertaking of adaptive, multi-arm Proof of Concept studies for early and accurate decisions on the ongoing development of drug candidates or drug combinations for the prevention of AD dementia 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>
                <a:solidFill>
                  <a:srgbClr val="16AA9D"/>
                </a:solidFill>
                <a:latin typeface="+mj-lt"/>
              </a:rPr>
              <a:t>Why EPAD?</a:t>
            </a:r>
          </a:p>
          <a:p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1" y="3047999"/>
            <a:ext cx="1586577" cy="7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The EPAD Consortium</a:t>
            </a:r>
            <a:endParaRPr lang="en-GB" dirty="0"/>
          </a:p>
        </p:txBody>
      </p:sp>
      <p:pic>
        <p:nvPicPr>
          <p:cNvPr id="72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7" y="938739"/>
            <a:ext cx="4069246" cy="1990199"/>
          </a:xfrm>
          <a:prstGeom prst="rect">
            <a:avLst/>
          </a:prstGeom>
        </p:spPr>
      </p:pic>
      <p:pic>
        <p:nvPicPr>
          <p:cNvPr id="73" name="Imagen 11"/>
          <p:cNvPicPr>
            <a:picLocks noChangeAspect="1"/>
          </p:cNvPicPr>
          <p:nvPr/>
        </p:nvPicPr>
        <p:blipFill rotWithShape="1">
          <a:blip r:embed="rId4"/>
          <a:srcRect l="7945" r="7805" b="13901"/>
          <a:stretch/>
        </p:blipFill>
        <p:spPr>
          <a:xfrm>
            <a:off x="5056306" y="969688"/>
            <a:ext cx="4002139" cy="1448663"/>
          </a:xfrm>
          <a:prstGeom prst="rect">
            <a:avLst/>
          </a:prstGeom>
        </p:spPr>
      </p:pic>
      <p:pic>
        <p:nvPicPr>
          <p:cNvPr id="71" name="Imagen 1"/>
          <p:cNvPicPr>
            <a:picLocks noChangeAspect="1"/>
          </p:cNvPicPr>
          <p:nvPr/>
        </p:nvPicPr>
        <p:blipFill rotWithShape="1">
          <a:blip r:embed="rId5"/>
          <a:srcRect b="5891"/>
          <a:stretch/>
        </p:blipFill>
        <p:spPr>
          <a:xfrm>
            <a:off x="2298363" y="3109080"/>
            <a:ext cx="5028433" cy="1438861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27" y="2865013"/>
            <a:ext cx="1077219" cy="3257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26793" y="2106387"/>
            <a:ext cx="893479" cy="311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1"/>
          <a:stretch/>
        </p:blipFill>
        <p:spPr>
          <a:xfrm>
            <a:off x="7221630" y="2179601"/>
            <a:ext cx="1085136" cy="2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EPAD Structure</a:t>
            </a: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028145" y="839134"/>
            <a:ext cx="7078573" cy="4036398"/>
            <a:chOff x="1160060" y="1083444"/>
            <a:chExt cx="7056057" cy="5061168"/>
          </a:xfrm>
        </p:grpSpPr>
        <p:sp>
          <p:nvSpPr>
            <p:cNvPr id="14" name="TextBox 13"/>
            <p:cNvSpPr txBox="1"/>
            <p:nvPr/>
          </p:nvSpPr>
          <p:spPr>
            <a:xfrm>
              <a:off x="1160060" y="5797288"/>
              <a:ext cx="6688540" cy="3473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4F81BD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WP 5-8: Supporting Work Packages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5731732" y="3291711"/>
              <a:ext cx="4692651" cy="27611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4F81BD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The EPAD Delivery Cluster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060" y="1175003"/>
              <a:ext cx="6688540" cy="46010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663588" y="3275880"/>
              <a:ext cx="666465" cy="3473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BE" sz="1200" dirty="0">
                  <a:solidFill>
                    <a:srgbClr val="4F81BD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WP1</a:t>
              </a:r>
              <a:endParaRPr lang="en-US" sz="1200" dirty="0">
                <a:solidFill>
                  <a:srgbClr val="4F81BD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0060" y="4288638"/>
              <a:ext cx="764274" cy="3473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BE" sz="1200" dirty="0">
                  <a:solidFill>
                    <a:srgbClr val="4F81BD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WP4/8</a:t>
              </a:r>
              <a:endParaRPr lang="en-US" sz="1200" dirty="0">
                <a:solidFill>
                  <a:srgbClr val="4F81BD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2694" y="3475549"/>
              <a:ext cx="764274" cy="3473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BE" sz="1200" dirty="0">
                  <a:solidFill>
                    <a:srgbClr val="4F81BD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WP4/8</a:t>
              </a:r>
              <a:endParaRPr lang="en-US" sz="1200" dirty="0">
                <a:solidFill>
                  <a:srgbClr val="4F81BD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51627" y="4614311"/>
              <a:ext cx="764274" cy="3473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BE" sz="1200" dirty="0">
                  <a:solidFill>
                    <a:srgbClr val="4F81BD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WP2/4</a:t>
              </a:r>
              <a:endParaRPr lang="en-US" sz="1200" dirty="0">
                <a:solidFill>
                  <a:srgbClr val="4F81BD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47716" y="3144625"/>
              <a:ext cx="764274" cy="3473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BE" sz="1200" dirty="0">
                  <a:solidFill>
                    <a:srgbClr val="4F81BD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WP3/8</a:t>
              </a:r>
              <a:endParaRPr lang="en-US" sz="1200" dirty="0">
                <a:solidFill>
                  <a:srgbClr val="4F81BD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99130" y="1719103"/>
              <a:ext cx="764274" cy="34732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nl-BE" sz="1200" dirty="0">
                  <a:solidFill>
                    <a:srgbClr val="4F81BD"/>
                  </a:solidFill>
                  <a:latin typeface="Calibri" panose="020F0502020204030204" pitchFamily="34" charset="0"/>
                  <a:ea typeface="Tahoma" panose="020B0604030504040204" pitchFamily="34" charset="0"/>
                  <a:cs typeface="Calibri" panose="020F0502020204030204" pitchFamily="34" charset="0"/>
                </a:rPr>
                <a:t>WP2</a:t>
              </a:r>
              <a:endParaRPr lang="en-US" sz="1200" dirty="0">
                <a:solidFill>
                  <a:srgbClr val="4F81BD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8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The EPAD Approach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5EB8CC1-46BF-4F10-B3E5-857B1A10C0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93150" y="4775200"/>
            <a:ext cx="450850" cy="273050"/>
          </a:xfrm>
        </p:spPr>
        <p:txBody>
          <a:bodyPr/>
          <a:lstStyle/>
          <a:p>
            <a:pPr defTabSz="914246" fontAlgn="auto">
              <a:spcBef>
                <a:spcPts val="0"/>
              </a:spcBef>
              <a:spcAft>
                <a:spcPts val="0"/>
              </a:spcAft>
            </a:pPr>
            <a:fld id="{DF47FCCC-0BAF-4004-BD16-F9A9DB79D90D}" type="slidenum">
              <a:rPr lang="en-US">
                <a:solidFill>
                  <a:srgbClr val="FFFFFF"/>
                </a:solidFill>
              </a:rPr>
              <a:pPr defTabSz="914246"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97AC392F-25D5-4E59-A5DD-AD268A1E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866837"/>
            <a:ext cx="6761306" cy="3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4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altLang="en-US" dirty="0" smtClean="0"/>
              <a:t>EPAD flow: the trial “machine”</a:t>
            </a:r>
            <a:endParaRPr lang="en-GB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118577" y="853100"/>
            <a:ext cx="6487246" cy="3382532"/>
            <a:chOff x="155575" y="1449775"/>
            <a:chExt cx="12004304" cy="4510043"/>
          </a:xfrm>
        </p:grpSpPr>
        <p:sp>
          <p:nvSpPr>
            <p:cNvPr id="3" name="Trapezoid 2"/>
            <p:cNvSpPr/>
            <p:nvPr/>
          </p:nvSpPr>
          <p:spPr>
            <a:xfrm rot="5400000">
              <a:off x="-934240" y="2539590"/>
              <a:ext cx="4510043" cy="2330414"/>
            </a:xfrm>
            <a:prstGeom prst="trapezoid">
              <a:avLst>
                <a:gd name="adj" fmla="val 292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dirty="0">
                  <a:solidFill>
                    <a:prstClr val="white"/>
                  </a:solidFill>
                </a:rPr>
                <a:t>Parent cohorts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dirty="0">
                <a:solidFill>
                  <a:prstClr val="white"/>
                </a:solidFill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b="1" dirty="0">
                  <a:solidFill>
                    <a:prstClr val="white"/>
                  </a:solidFill>
                </a:rPr>
                <a:t>Virtual register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200" dirty="0">
                <a:solidFill>
                  <a:prstClr val="white"/>
                </a:solidFill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dirty="0">
                  <a:solidFill>
                    <a:prstClr val="white"/>
                  </a:solidFill>
                </a:rPr>
                <a:t>Subjects identified by fingerprinting</a:t>
              </a:r>
            </a:p>
          </p:txBody>
        </p:sp>
        <p:sp>
          <p:nvSpPr>
            <p:cNvPr id="4" name="Trapezoid 3"/>
            <p:cNvSpPr/>
            <p:nvPr/>
          </p:nvSpPr>
          <p:spPr>
            <a:xfrm rot="5400000">
              <a:off x="2539969" y="2182516"/>
              <a:ext cx="3132306" cy="3047449"/>
            </a:xfrm>
            <a:prstGeom prst="trapezoid">
              <a:avLst>
                <a:gd name="adj" fmla="val 1178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825" dirty="0">
                  <a:solidFill>
                    <a:prstClr val="white"/>
                  </a:solidFill>
                  <a:latin typeface="Verdana"/>
                </a:rPr>
                <a:t>LCS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825" b="1" dirty="0">
                  <a:solidFill>
                    <a:prstClr val="white"/>
                  </a:solidFill>
                  <a:latin typeface="Verdana"/>
                </a:rPr>
                <a:t>6000 subjects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825" dirty="0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726113" y="2492375"/>
              <a:ext cx="1265237" cy="2419350"/>
            </a:xfrm>
            <a:prstGeom prst="rect">
              <a:avLst/>
            </a:prstGeom>
            <a:solidFill>
              <a:srgbClr val="7A5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450"/>
                </a:spcAft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Proof of concept study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450"/>
                </a:spcAft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Single sponsor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450"/>
                </a:spcAft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Multiple </a:t>
              </a:r>
              <a:r>
                <a:rPr lang="en-GB" sz="1050" dirty="0" err="1" smtClean="0">
                  <a:solidFill>
                    <a:prstClr val="white"/>
                  </a:solidFill>
                </a:rPr>
                <a:t>treatme-nt</a:t>
              </a:r>
              <a:r>
                <a:rPr lang="en-GB" sz="1050" dirty="0" smtClean="0">
                  <a:solidFill>
                    <a:prstClr val="white"/>
                  </a:solidFill>
                </a:rPr>
                <a:t> </a:t>
              </a:r>
              <a:r>
                <a:rPr lang="en-GB" sz="1050" dirty="0">
                  <a:solidFill>
                    <a:prstClr val="white"/>
                  </a:solidFill>
                </a:rPr>
                <a:t>arms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88188" y="2492375"/>
              <a:ext cx="3113087" cy="493713"/>
            </a:xfrm>
            <a:prstGeom prst="rect">
              <a:avLst/>
            </a:prstGeom>
            <a:solidFill>
              <a:srgbClr val="7A5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Placebo arm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Shared across studies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88188" y="3132138"/>
              <a:ext cx="3113087" cy="495300"/>
            </a:xfrm>
            <a:prstGeom prst="rect">
              <a:avLst/>
            </a:prstGeom>
            <a:solidFill>
              <a:srgbClr val="7A5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Study arm </a:t>
              </a:r>
              <a:r>
                <a:rPr lang="en-GB" sz="1050" b="1" dirty="0">
                  <a:solidFill>
                    <a:prstClr val="white"/>
                  </a:solidFill>
                </a:rPr>
                <a:t>3 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b="1" dirty="0">
                  <a:solidFill>
                    <a:prstClr val="white"/>
                  </a:solidFill>
                </a:rPr>
                <a:t>500</a:t>
              </a:r>
              <a:r>
                <a:rPr lang="en-GB" sz="1050" dirty="0">
                  <a:solidFill>
                    <a:prstClr val="white"/>
                  </a:solidFill>
                </a:rPr>
                <a:t> subjects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8188" y="3773488"/>
              <a:ext cx="3113087" cy="493712"/>
            </a:xfrm>
            <a:prstGeom prst="rect">
              <a:avLst/>
            </a:prstGeom>
            <a:solidFill>
              <a:srgbClr val="7A5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Study arm </a:t>
              </a:r>
              <a:r>
                <a:rPr lang="en-GB" sz="1050" b="1" dirty="0">
                  <a:solidFill>
                    <a:prstClr val="white"/>
                  </a:solidFill>
                </a:rPr>
                <a:t>1 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b="1" dirty="0">
                  <a:solidFill>
                    <a:prstClr val="white"/>
                  </a:solidFill>
                </a:rPr>
                <a:t>500</a:t>
              </a:r>
              <a:r>
                <a:rPr lang="en-GB" sz="1050" dirty="0">
                  <a:solidFill>
                    <a:prstClr val="white"/>
                  </a:solidFill>
                </a:rPr>
                <a:t> subjects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8188" y="4418013"/>
              <a:ext cx="3113087" cy="493712"/>
            </a:xfrm>
            <a:prstGeom prst="rect">
              <a:avLst/>
            </a:prstGeom>
            <a:solidFill>
              <a:srgbClr val="7A5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prstClr val="white"/>
                  </a:solidFill>
                </a:rPr>
                <a:t>Study arm </a:t>
              </a:r>
              <a:r>
                <a:rPr lang="en-GB" sz="1050" b="1" dirty="0">
                  <a:solidFill>
                    <a:prstClr val="white"/>
                  </a:solidFill>
                </a:rPr>
                <a:t>2 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b="1" dirty="0">
                  <a:solidFill>
                    <a:prstClr val="white"/>
                  </a:solidFill>
                </a:rPr>
                <a:t>500</a:t>
              </a:r>
              <a:r>
                <a:rPr lang="en-GB" sz="1050" dirty="0">
                  <a:solidFill>
                    <a:prstClr val="white"/>
                  </a:solidFill>
                </a:rPr>
                <a:t> subjects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582863" y="2130425"/>
              <a:ext cx="9402762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95563" y="5281613"/>
              <a:ext cx="940435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/>
            <p:cNvCxnSpPr/>
            <p:nvPr/>
          </p:nvCxnSpPr>
          <p:spPr>
            <a:xfrm rot="10800000" flipV="1">
              <a:off x="4100513" y="3924300"/>
              <a:ext cx="7223125" cy="1049338"/>
            </a:xfrm>
            <a:prstGeom prst="bentConnector3">
              <a:avLst>
                <a:gd name="adj1" fmla="val 662"/>
              </a:avLst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0621963" y="3132138"/>
              <a:ext cx="1537916" cy="11350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b="1" dirty="0">
                  <a:solidFill>
                    <a:prstClr val="white"/>
                  </a:solidFill>
                </a:rPr>
                <a:t>Adaptive design</a:t>
              </a:r>
            </a:p>
          </p:txBody>
        </p:sp>
        <p:cxnSp>
          <p:nvCxnSpPr>
            <p:cNvPr id="29" name="Connector: Elbow 28"/>
            <p:cNvCxnSpPr>
              <a:stCxn id="11" idx="3"/>
              <a:endCxn id="7" idx="1"/>
            </p:cNvCxnSpPr>
            <p:nvPr/>
          </p:nvCxnSpPr>
          <p:spPr>
            <a:xfrm>
              <a:off x="10201274" y="3379788"/>
              <a:ext cx="420690" cy="319880"/>
            </a:xfrm>
            <a:prstGeom prst="bentConnector3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/>
            <p:cNvCxnSpPr>
              <a:stCxn id="12" idx="3"/>
              <a:endCxn id="7" idx="1"/>
            </p:cNvCxnSpPr>
            <p:nvPr/>
          </p:nvCxnSpPr>
          <p:spPr>
            <a:xfrm flipV="1">
              <a:off x="10201274" y="3699668"/>
              <a:ext cx="420690" cy="320676"/>
            </a:xfrm>
            <a:prstGeom prst="bentConnector3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77" name="Connector: Elbow 24576"/>
            <p:cNvCxnSpPr>
              <a:stCxn id="13" idx="3"/>
              <a:endCxn id="7" idx="1"/>
            </p:cNvCxnSpPr>
            <p:nvPr/>
          </p:nvCxnSpPr>
          <p:spPr>
            <a:xfrm flipV="1">
              <a:off x="10201274" y="3699668"/>
              <a:ext cx="420690" cy="965200"/>
            </a:xfrm>
            <a:prstGeom prst="bentConnector3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83" name="Straight Arrow Connector 24582"/>
            <p:cNvCxnSpPr/>
            <p:nvPr/>
          </p:nvCxnSpPr>
          <p:spPr>
            <a:xfrm>
              <a:off x="5537200" y="3660775"/>
              <a:ext cx="382588" cy="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332038" y="3773488"/>
              <a:ext cx="496887" cy="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86" name="Straight Connector 24585"/>
            <p:cNvCxnSpPr/>
            <p:nvPr/>
          </p:nvCxnSpPr>
          <p:spPr>
            <a:xfrm flipH="1">
              <a:off x="5029200" y="2130425"/>
              <a:ext cx="0" cy="3151188"/>
            </a:xfrm>
            <a:prstGeom prst="line">
              <a:avLst/>
            </a:prstGeom>
            <a:ln w="28575">
              <a:solidFill>
                <a:srgbClr val="59595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87" name="TextBox 24586"/>
            <p:cNvSpPr txBox="1"/>
            <p:nvPr/>
          </p:nvSpPr>
          <p:spPr>
            <a:xfrm rot="5400000">
              <a:off x="4104482" y="3425850"/>
              <a:ext cx="2419350" cy="4698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900" dirty="0">
                  <a:solidFill>
                    <a:prstClr val="white"/>
                  </a:solidFill>
                  <a:latin typeface="+mn-lt"/>
                  <a:ea typeface="MS PGothic" panose="020B0600070205080204" pitchFamily="34" charset="-128"/>
                </a:rPr>
                <a:t>Alzheimer’s</a:t>
              </a:r>
              <a:r>
                <a:rPr lang="en-GB" sz="1050" dirty="0">
                  <a:solidFill>
                    <a:prstClr val="white"/>
                  </a:solidFill>
                  <a:latin typeface="+mn-lt"/>
                  <a:ea typeface="MS PGothic" panose="020B0600070205080204" pitchFamily="34" charset="-128"/>
                </a:rPr>
                <a:t> probability </a:t>
              </a:r>
              <a:r>
                <a:rPr lang="en-GB" sz="900" dirty="0">
                  <a:solidFill>
                    <a:prstClr val="white"/>
                  </a:solidFill>
                  <a:latin typeface="+mn-lt"/>
                  <a:ea typeface="MS PGothic" panose="020B0600070205080204" pitchFamily="34" charset="-128"/>
                </a:rPr>
                <a:t>spectrum</a:t>
              </a:r>
              <a:endParaRPr lang="en-GB" sz="1050" dirty="0">
                <a:solidFill>
                  <a:prstClr val="white"/>
                </a:solidFill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24588" name="TextBox 24587"/>
            <p:cNvSpPr txBox="1"/>
            <p:nvPr/>
          </p:nvSpPr>
          <p:spPr>
            <a:xfrm>
              <a:off x="3258952" y="5326063"/>
              <a:ext cx="7238297" cy="338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b="1" dirty="0">
                  <a:solidFill>
                    <a:prstClr val="white">
                      <a:lumMod val="50000"/>
                    </a:prstClr>
                  </a:solidFill>
                  <a:latin typeface="+mn-lt"/>
                  <a:ea typeface="MS PGothic" panose="020B0600070205080204" pitchFamily="34" charset="-128"/>
                </a:rPr>
                <a:t>HIGH</a:t>
              </a:r>
              <a:r>
                <a:rPr lang="en-GB" sz="1050" dirty="0">
                  <a:solidFill>
                    <a:prstClr val="white">
                      <a:lumMod val="50000"/>
                    </a:prstClr>
                  </a:solidFill>
                  <a:latin typeface="+mn-lt"/>
                  <a:ea typeface="MS PGothic" panose="020B0600070205080204" pitchFamily="34" charset="-128"/>
                </a:rPr>
                <a:t> probability, based on risk factors, disease evidence, symptoms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65042" y="1794396"/>
              <a:ext cx="7199735" cy="338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b="1" dirty="0">
                  <a:solidFill>
                    <a:prstClr val="white">
                      <a:lumMod val="50000"/>
                    </a:prstClr>
                  </a:solidFill>
                  <a:latin typeface="+mn-lt"/>
                  <a:ea typeface="MS PGothic" panose="020B0600070205080204" pitchFamily="34" charset="-128"/>
                </a:rPr>
                <a:t>LOW </a:t>
              </a:r>
              <a:r>
                <a:rPr lang="en-GB" sz="1050" dirty="0">
                  <a:solidFill>
                    <a:prstClr val="white">
                      <a:lumMod val="50000"/>
                    </a:prstClr>
                  </a:solidFill>
                  <a:latin typeface="+mn-lt"/>
                  <a:ea typeface="MS PGothic" panose="020B0600070205080204" pitchFamily="34" charset="-128"/>
                </a:rPr>
                <a:t>probability, based on risk factors, disease evidence, symptoms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02426" y="4979989"/>
              <a:ext cx="3171538" cy="338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050" dirty="0">
                  <a:solidFill>
                    <a:srgbClr val="619997"/>
                  </a:solidFill>
                  <a:latin typeface="+mn-lt"/>
                  <a:ea typeface="MS PGothic" panose="020B0600070205080204" pitchFamily="34" charset="-128"/>
                </a:rPr>
                <a:t>Continuous LCS recruitment</a:t>
              </a:r>
            </a:p>
          </p:txBody>
        </p:sp>
      </p:grpSp>
      <p:sp>
        <p:nvSpPr>
          <p:cNvPr id="30" name="Text Placeholder 1"/>
          <p:cNvSpPr txBox="1">
            <a:spLocks/>
          </p:cNvSpPr>
          <p:nvPr/>
        </p:nvSpPr>
        <p:spPr>
          <a:xfrm>
            <a:off x="459671" y="4489226"/>
            <a:ext cx="6693694" cy="30718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6CBE4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altLang="en-US" sz="788" dirty="0">
                <a:solidFill>
                  <a:prstClr val="black"/>
                </a:solidFill>
              </a:rPr>
              <a:t>Adapted from ALZ Forum. Coming to a </a:t>
            </a:r>
            <a:r>
              <a:rPr lang="en-GB" altLang="en-US" sz="788" dirty="0" err="1">
                <a:solidFill>
                  <a:prstClr val="black"/>
                </a:solidFill>
              </a:rPr>
              <a:t>Center</a:t>
            </a:r>
            <a:r>
              <a:rPr lang="en-GB" altLang="en-US" sz="788" dirty="0">
                <a:solidFill>
                  <a:prstClr val="black"/>
                </a:solidFill>
              </a:rPr>
              <a:t> Near You: GAP and EPAD to Revamp Alzheimer’s Trials. 2016. Available at: </a:t>
            </a:r>
            <a:r>
              <a:rPr lang="en-GB" altLang="en-US" sz="788" dirty="0">
                <a:solidFill>
                  <a:prstClr val="black"/>
                </a:solidFill>
                <a:hlinkClick r:id="rId3"/>
              </a:rPr>
              <a:t>http://www.alzforum.org/news/conference-coverage/coming-center-near-you-gap-and-epad-revamp-alzheimers-trials</a:t>
            </a:r>
            <a:r>
              <a:rPr lang="en-GB" altLang="en-US" sz="788" dirty="0">
                <a:solidFill>
                  <a:prstClr val="black"/>
                </a:solidFill>
              </a:rPr>
              <a:t> (accessed January 2017). EPAD, European Prevention of Alzheimer’s Dementia Consortium; LCS, longitudinal cohort study</a:t>
            </a:r>
          </a:p>
        </p:txBody>
      </p:sp>
    </p:spTree>
    <p:extLst>
      <p:ext uri="{BB962C8B-B14F-4D97-AF65-F5344CB8AC3E}">
        <p14:creationId xmlns:p14="http://schemas.microsoft.com/office/powerpoint/2010/main" val="251168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LCS: the heart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pPr>
              <a:defRPr/>
            </a:pPr>
            <a:fld id="{DF47FCCC-0BAF-4004-BD16-F9A9DB79D90D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356ED870-434B-42B8-8CB7-D24C57E2B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66060"/>
              </p:ext>
            </p:extLst>
          </p:nvPr>
        </p:nvGraphicFramePr>
        <p:xfrm>
          <a:off x="241827" y="1154671"/>
          <a:ext cx="8617634" cy="354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92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Cohort structure – How many and where?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pPr>
              <a:defRPr/>
            </a:pPr>
            <a:fld id="{DF47FCCC-0BAF-4004-BD16-F9A9DB79D90D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 descr="Screen Shot 2018-05-20 at 17.18.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8" y="869958"/>
            <a:ext cx="7790316" cy="36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Cohort structure – Probability Spectrum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pPr>
              <a:defRPr/>
            </a:pPr>
            <a:fld id="{DF47FCCC-0BAF-4004-BD16-F9A9DB79D90D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 descr="Screen Shot 2018-05-20 at 17.13.3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6" y="900427"/>
            <a:ext cx="8908402" cy="36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EMIF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815</Words>
  <Application>Microsoft Office PowerPoint</Application>
  <PresentationFormat>On-screen Show (16:9)</PresentationFormat>
  <Paragraphs>175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4_EMIF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Johnson &amp; Johnson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Storyline first year review</dc:title>
  <dc:creator>Sandra Pla</dc:creator>
  <cp:lastModifiedBy>James Hendrix</cp:lastModifiedBy>
  <cp:revision>414</cp:revision>
  <cp:lastPrinted>2016-05-12T12:35:55Z</cp:lastPrinted>
  <dcterms:created xsi:type="dcterms:W3CDTF">2014-02-10T07:40:18Z</dcterms:created>
  <dcterms:modified xsi:type="dcterms:W3CDTF">2018-07-30T11:36:30Z</dcterms:modified>
</cp:coreProperties>
</file>