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8" r:id="rId3"/>
    <p:sldId id="263" r:id="rId4"/>
    <p:sldId id="265" r:id="rId5"/>
    <p:sldId id="267" r:id="rId6"/>
    <p:sldId id="268" r:id="rId7"/>
    <p:sldId id="269" r:id="rId8"/>
    <p:sldId id="270" r:id="rId9"/>
    <p:sldId id="274" r:id="rId10"/>
    <p:sldId id="284" r:id="rId11"/>
    <p:sldId id="293" r:id="rId12"/>
    <p:sldId id="292" r:id="rId13"/>
    <p:sldId id="367" r:id="rId14"/>
    <p:sldId id="368" r:id="rId15"/>
    <p:sldId id="282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49EBE1-7949-448C-A79B-CD7A8E9F4DF4}">
  <a:tblStyle styleId="{0049EBE1-7949-448C-A79B-CD7A8E9F4D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690D253-039C-4B07-B315-3D4AB151210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057F03-C350-4FE5-B6B2-91565AAE315D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/>
    <p:restoredTop sz="94624"/>
  </p:normalViewPr>
  <p:slideViewPr>
    <p:cSldViewPr snapToGrid="0" snapToObjects="1">
      <p:cViewPr varScale="1">
        <p:scale>
          <a:sx n="131" d="100"/>
          <a:sy n="131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LifeScores%20Scales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LifeScores%20Scales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LifeScores%20Scales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LifeScores%20Scales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LifeScores%20Scales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fazekas_w2mhs_cog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ini/Documents/ADNI_2018/fazekas_w2mhs_cog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/C:\Users\manasi\Desktop\SANSCOG\Sanscog%20presentations\May%202018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Hypertension (37%)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F4E-C640-BAFF-53E0E9F23E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4E-C640-BAFF-53E0E9F23E0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Comorbidities!$E$211:$F$211</c:f>
              <c:strCache>
                <c:ptCount val="2"/>
                <c:pt idx="0">
                  <c:v>Hyper/Hypotensive</c:v>
                </c:pt>
                <c:pt idx="1">
                  <c:v>Non-hyper/hypotensive</c:v>
                </c:pt>
              </c:strCache>
            </c:strRef>
          </c:cat>
          <c:val>
            <c:numRef>
              <c:f>Comorbidities!$E$212:$F$212</c:f>
              <c:numCache>
                <c:formatCode>General</c:formatCode>
                <c:ptCount val="2"/>
                <c:pt idx="0">
                  <c:v>71</c:v>
                </c:pt>
                <c:pt idx="1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4E-C640-BAFF-53E0E9F23E0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Diabetes (22%)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63-4A49-9B6F-9D5CF30969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63-4A49-9B6F-9D5CF309693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Comorbidities!$H$211:$I$211</c:f>
              <c:strCache>
                <c:ptCount val="2"/>
                <c:pt idx="0">
                  <c:v>Diabetic</c:v>
                </c:pt>
                <c:pt idx="1">
                  <c:v>Non-Diabetic</c:v>
                </c:pt>
              </c:strCache>
            </c:strRef>
          </c:cat>
          <c:val>
            <c:numRef>
              <c:f>Comorbidities!$H$212:$I$212</c:f>
              <c:numCache>
                <c:formatCode>General</c:formatCode>
                <c:ptCount val="2"/>
                <c:pt idx="0">
                  <c:v>43</c:v>
                </c:pt>
                <c:pt idx="1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63-4A49-9B6F-9D5CF309693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u="none" strike="noStrike" baseline="0" dirty="0">
                <a:effectLst/>
              </a:rPr>
              <a:t>Hypercholesterolemia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A3-AB4F-964E-E3F44C9256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A3-AB4F-964E-E3F44C9256C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Comorbidities!$K$211:$L$211</c:f>
              <c:strCache>
                <c:ptCount val="2"/>
                <c:pt idx="0">
                  <c:v> Hypercholesterolemia</c:v>
                </c:pt>
                <c:pt idx="1">
                  <c:v>Normal</c:v>
                </c:pt>
              </c:strCache>
            </c:strRef>
          </c:cat>
          <c:val>
            <c:numRef>
              <c:f>Comorbidities!$K$212:$L$212</c:f>
              <c:numCache>
                <c:formatCode>General</c:formatCode>
                <c:ptCount val="2"/>
                <c:pt idx="0">
                  <c:v>14</c:v>
                </c:pt>
                <c:pt idx="1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A3-AB4F-964E-E3F44C9256C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u="none" strike="noStrike" baseline="0" dirty="0">
                <a:effectLst/>
              </a:rPr>
              <a:t>Hypothyroidism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CC-8E4E-AE95-45289C4C7F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CC-8E4E-AE95-45289C4C7FA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Comorbidities!$N$211:$O$211</c:f>
              <c:strCache>
                <c:ptCount val="2"/>
                <c:pt idx="0">
                  <c:v>Hypothyroidism/ Subclinical Hypothyroidism</c:v>
                </c:pt>
                <c:pt idx="1">
                  <c:v>Normal</c:v>
                </c:pt>
              </c:strCache>
            </c:strRef>
          </c:cat>
          <c:val>
            <c:numRef>
              <c:f>Comorbidities!$N$212:$O$212</c:f>
              <c:numCache>
                <c:formatCode>General</c:formatCode>
                <c:ptCount val="2"/>
                <c:pt idx="0">
                  <c:v>12</c:v>
                </c:pt>
                <c:pt idx="1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CC-8E4E-AE95-45289C4C7FA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Vitamin</a:t>
            </a:r>
            <a:r>
              <a:rPr lang="en-US" baseline="0" dirty="0"/>
              <a:t> b12 Deficiency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F1-1D4F-990D-B4D1E166F9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F1-1D4F-990D-B4D1E166F9B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Comorbidities!$Q$211:$R$211</c:f>
              <c:strCache>
                <c:ptCount val="2"/>
                <c:pt idx="0">
                  <c:v>Vitamin B12 Defeciency </c:v>
                </c:pt>
                <c:pt idx="1">
                  <c:v>Normal</c:v>
                </c:pt>
              </c:strCache>
            </c:strRef>
          </c:cat>
          <c:val>
            <c:numRef>
              <c:f>Comorbidities!$Q$212:$R$212</c:f>
              <c:numCache>
                <c:formatCode>General</c:formatCode>
                <c:ptCount val="2"/>
                <c:pt idx="0">
                  <c:v>16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F1-1D4F-990D-B4D1E166F9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Deep</a:t>
            </a:r>
            <a:r>
              <a:rPr lang="en-US" sz="1200" baseline="0" dirty="0"/>
              <a:t> white matter hyperintensities (</a:t>
            </a:r>
            <a:r>
              <a:rPr lang="en-US" sz="1200" baseline="0" dirty="0" err="1"/>
              <a:t>Fazeka's</a:t>
            </a:r>
            <a:r>
              <a:rPr lang="en-US" sz="1200" baseline="0" dirty="0"/>
              <a:t>)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Sheet1!$F$2</c:f>
              <c:strCache>
                <c:ptCount val="1"/>
                <c:pt idx="0">
                  <c:v>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311-0346-ABB9-90E33F8A26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311-0346-ABB9-90E33F8A26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311-0346-ABB9-90E33F8A26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311-0346-ABB9-90E33F8A263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Sheet1!$G$3:$G$6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Sheet1!$F$3:$F$6</c:f>
              <c:numCache>
                <c:formatCode>General</c:formatCode>
                <c:ptCount val="4"/>
                <c:pt idx="0">
                  <c:v>14</c:v>
                </c:pt>
                <c:pt idx="1">
                  <c:v>42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1-0346-ABB9-90E33F8A263A}"/>
            </c:ext>
          </c:extLst>
        </c:ser>
        <c:ser>
          <c:idx val="1"/>
          <c:order val="1"/>
          <c:tx>
            <c:strRef>
              <c:f>Sheet1!$G$2</c:f>
              <c:strCache>
                <c:ptCount val="1"/>
                <c:pt idx="0">
                  <c:v>WMD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1311-0346-ABB9-90E33F8A26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1311-0346-ABB9-90E33F8A26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1311-0346-ABB9-90E33F8A26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1311-0346-ABB9-90E33F8A263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Sheet1!$G$3:$G$6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Sheet1!$G$3:$G$6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311-0346-ABB9-90E33F8A263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Periventricular hyperintensities </a:t>
            </a:r>
            <a:br>
              <a:rPr lang="en-US" sz="1100" dirty="0"/>
            </a:br>
            <a:r>
              <a:rPr lang="en-US" sz="1100" dirty="0"/>
              <a:t>(</a:t>
            </a:r>
            <a:r>
              <a:rPr lang="en-US" sz="1100" dirty="0" err="1"/>
              <a:t>Fazeka's</a:t>
            </a:r>
            <a:r>
              <a:rPr lang="en-US" sz="11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Sheet1!$C$2:$D$2</c:f>
              <c:strCache>
                <c:ptCount val="1"/>
                <c:pt idx="0">
                  <c:v>n Fazeka's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A1-F64F-BAC8-E972C51A68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A1-F64F-BAC8-E972C51A68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A1-F64F-BAC8-E972C51A68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A1-F64F-BAC8-E972C51A681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Sheet1!$C$3:$C$6</c:f>
              <c:numCache>
                <c:formatCode>General</c:formatCode>
                <c:ptCount val="4"/>
                <c:pt idx="0">
                  <c:v>26</c:v>
                </c:pt>
                <c:pt idx="1">
                  <c:v>39</c:v>
                </c:pt>
                <c:pt idx="2">
                  <c:v>16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A1-F64F-BAC8-E972C51A6811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Fazeka's rating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7A1-F64F-BAC8-E972C51A68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27A1-F64F-BAC8-E972C51A68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27A1-F64F-BAC8-E972C51A68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27A1-F64F-BAC8-E972C51A681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Sheet1!$D$3:$D$6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7A1-F64F-BAC8-E972C51A68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300975199493904"/>
          <c:y val="0.46860543401655441"/>
          <c:w val="0.10515641379067912"/>
          <c:h val="0.2483243417558797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22732379181994"/>
          <c:y val="0.14832076841458616"/>
          <c:w val="0.81137465302441936"/>
          <c:h val="0.7256223823085966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</c:spPr>
          <c:invertIfNegative val="0"/>
          <c:cat>
            <c:strRef>
              <c:f>Sheet1!$B$2:$B$7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27</c:v>
                </c:pt>
                <c:pt idx="1">
                  <c:v>34</c:v>
                </c:pt>
                <c:pt idx="2">
                  <c:v>47</c:v>
                </c:pt>
                <c:pt idx="3">
                  <c:v>75</c:v>
                </c:pt>
                <c:pt idx="4">
                  <c:v>73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9-CB43-96EE-42169410A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5271040"/>
        <c:axId val="297815424"/>
      </c:barChart>
      <c:catAx>
        <c:axId val="2952710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97815424"/>
        <c:crosses val="autoZero"/>
        <c:auto val="1"/>
        <c:lblAlgn val="ctr"/>
        <c:lblOffset val="100"/>
        <c:noMultiLvlLbl val="0"/>
      </c:catAx>
      <c:valAx>
        <c:axId val="2978154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952710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0.15163</cdr:x>
      <cdr:y>0.03457</cdr:y>
    </cdr:from>
    <cdr:to>
      <cdr:x>0.83877</cdr:x>
      <cdr:y>0.11436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52476" y="123826"/>
          <a:ext cx="340995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endParaRPr lang="en-US" sz="2000" b="1" dirty="0"/>
        </a:p>
      </cdr:txBody>
    </cdr:sp>
  </cdr:relSizeAnchor>
  <cdr:relSizeAnchor xmlns:cdr="http://schemas.openxmlformats.org/drawingml/2006/chartDrawing">
    <cdr:from>
      <cdr:x>0.14587</cdr:x>
      <cdr:y>0.57979</cdr:y>
    </cdr:from>
    <cdr:to>
      <cdr:x>0.33013</cdr:x>
      <cdr:y>0.83511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723901" y="20764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0.16147</cdr:x>
      <cdr:y>0.54452</cdr:y>
    </cdr:from>
    <cdr:to>
      <cdr:x>0.23057</cdr:x>
      <cdr:y>0.60835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771827" y="2929357"/>
          <a:ext cx="758220" cy="3433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27</a:t>
          </a:r>
        </a:p>
      </cdr:txBody>
    </cdr:sp>
  </cdr:relSizeAnchor>
  <cdr:relSizeAnchor xmlns:cdr="http://schemas.openxmlformats.org/drawingml/2006/chartDrawing">
    <cdr:from>
      <cdr:x>0.29347</cdr:x>
      <cdr:y>0.47606</cdr:y>
    </cdr:from>
    <cdr:to>
      <cdr:x>0.35489</cdr:x>
      <cdr:y>0.55851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220139" y="2561069"/>
          <a:ext cx="673949" cy="4435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34</a:t>
          </a:r>
        </a:p>
      </cdr:txBody>
    </cdr:sp>
  </cdr:relSizeAnchor>
  <cdr:relSizeAnchor xmlns:cdr="http://schemas.openxmlformats.org/drawingml/2006/chartDrawing">
    <cdr:from>
      <cdr:x>0.4306</cdr:x>
      <cdr:y>0.34309</cdr:y>
    </cdr:from>
    <cdr:to>
      <cdr:x>0.48626</cdr:x>
      <cdr:y>0.44149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4724924" y="1845728"/>
          <a:ext cx="610746" cy="529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47</a:t>
          </a:r>
        </a:p>
      </cdr:txBody>
    </cdr:sp>
  </cdr:relSizeAnchor>
  <cdr:relSizeAnchor xmlns:cdr="http://schemas.openxmlformats.org/drawingml/2006/chartDrawing">
    <cdr:from>
      <cdr:x>0.56303</cdr:x>
      <cdr:y>0.13298</cdr:y>
    </cdr:from>
    <cdr:to>
      <cdr:x>0.62829</cdr:x>
      <cdr:y>0.21011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6178052" y="715395"/>
          <a:ext cx="716085" cy="4149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75</a:t>
          </a:r>
        </a:p>
      </cdr:txBody>
    </cdr:sp>
  </cdr:relSizeAnchor>
  <cdr:relSizeAnchor xmlns:cdr="http://schemas.openxmlformats.org/drawingml/2006/chartDrawing">
    <cdr:from>
      <cdr:x>0.70017</cdr:x>
      <cdr:y>0.14628</cdr:y>
    </cdr:from>
    <cdr:to>
      <cdr:x>0.76927</cdr:x>
      <cdr:y>0.22872</cdr:y>
    </cdr:to>
    <cdr:sp macro="" textlink="">
      <cdr:nvSpPr>
        <cdr:cNvPr id="8" name="TextBox 7"/>
        <cdr:cNvSpPr txBox="1"/>
      </cdr:nvSpPr>
      <cdr:spPr>
        <a:xfrm xmlns:a="http://schemas.openxmlformats.org/drawingml/2006/main">
          <a:off x="7682838" y="786945"/>
          <a:ext cx="758220" cy="44350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73</a:t>
          </a:r>
        </a:p>
      </cdr:txBody>
    </cdr:sp>
  </cdr:relSizeAnchor>
  <cdr:relSizeAnchor xmlns:cdr="http://schemas.openxmlformats.org/drawingml/2006/chartDrawing">
    <cdr:from>
      <cdr:x>0.83367</cdr:x>
      <cdr:y>0.16755</cdr:y>
    </cdr:from>
    <cdr:to>
      <cdr:x>0.91236</cdr:x>
      <cdr:y>0.23936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9147731" y="901372"/>
          <a:ext cx="863449" cy="3863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2000" b="1" dirty="0"/>
            <a:t>70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i="1" dirty="0"/>
              <a:t>GC: Added IISc logo as many of them are part of the study and will be</a:t>
            </a:r>
            <a:r>
              <a:rPr lang="en-US" i="1" baseline="0" dirty="0"/>
              <a:t> in the meeting.</a:t>
            </a:r>
            <a:endParaRPr i="1"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07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i="1" dirty="0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13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731519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lIns="97000" tIns="97000" rIns="97000" bIns="970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4817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93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FDG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99" cy="6693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IN" sz="3600" b="0" i="0" u="none" strike="noStrike" cap="none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INDIA - ADNI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-1" y="3590692"/>
            <a:ext cx="9144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sym typeface="Arial"/>
              </a:rPr>
              <a:t>Dr Naren Rao</a:t>
            </a:r>
            <a:endParaRPr sz="2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sym typeface="Arial"/>
              </a:rPr>
              <a:t>Indian Institute of Science</a:t>
            </a:r>
            <a:endParaRPr sz="2000" dirty="0">
              <a:latin typeface="Cambria" panose="02040503050406030204" pitchFamily="18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sym typeface="Arial"/>
              </a:rPr>
              <a:t>National Institute of Mental Health and Neurosciences</a:t>
            </a:r>
            <a:endParaRPr sz="2000" dirty="0">
              <a:latin typeface="Cambria" panose="02040503050406030204" pitchFamily="18" charset="0"/>
            </a:endParaRPr>
          </a:p>
        </p:txBody>
      </p:sp>
      <p:pic>
        <p:nvPicPr>
          <p:cNvPr id="7" name="Google Shape;101;p16">
            <a:extLst>
              <a:ext uri="{FF2B5EF4-FFF2-40B4-BE49-F238E27FC236}">
                <a16:creationId xmlns:a16="http://schemas.microsoft.com/office/drawing/2014/main" id="{29387F58-ACA8-A844-A27D-898C9DD696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92" y="1112362"/>
            <a:ext cx="2947036" cy="221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8F32F-BB7E-3443-9735-76D3DB2C3B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94" y="1112361"/>
            <a:ext cx="2741130" cy="2210277"/>
          </a:xfrm>
          <a:prstGeom prst="rect">
            <a:avLst/>
          </a:prstGeom>
        </p:spPr>
      </p:pic>
      <p:pic>
        <p:nvPicPr>
          <p:cNvPr id="11" name="Google Shape;93;p15" descr="C:\Users\Neuroimaging Lab\Downloads\IMG_20160226_180135.jpg">
            <a:extLst>
              <a:ext uri="{FF2B5EF4-FFF2-40B4-BE49-F238E27FC236}">
                <a16:creationId xmlns:a16="http://schemas.microsoft.com/office/drawing/2014/main" id="{FBD89857-F3CA-CA46-904C-C56CFC93D5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35881" y="1112361"/>
            <a:ext cx="2915385" cy="22102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D8BE68-D806-DC4B-B51F-497D2D46F2AE}"/>
              </a:ext>
            </a:extLst>
          </p:cNvPr>
          <p:cNvSpPr/>
          <p:nvPr/>
        </p:nvSpPr>
        <p:spPr>
          <a:xfrm>
            <a:off x="-1" y="1112361"/>
            <a:ext cx="9144001" cy="221027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 idx="4294967295"/>
          </p:nvPr>
        </p:nvSpPr>
        <p:spPr>
          <a:xfrm>
            <a:off x="1485900" y="562879"/>
            <a:ext cx="6172200" cy="10798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 algn="ctr">
              <a:buClr>
                <a:srgbClr val="31859B"/>
              </a:buClr>
              <a:buSzPct val="25000"/>
            </a:pPr>
            <a:r>
              <a:rPr lang="en-US" sz="2325" b="1" dirty="0" err="1">
                <a:solidFill>
                  <a:srgbClr val="31859B"/>
                </a:solidFill>
              </a:rPr>
              <a:t>Srinivaspura</a:t>
            </a:r>
            <a:r>
              <a:rPr lang="en-US" sz="2325" b="1" dirty="0">
                <a:solidFill>
                  <a:srgbClr val="31859B"/>
                </a:solidFill>
              </a:rPr>
              <a:t> Aging, Neuro Senescence and </a:t>
            </a:r>
            <a:r>
              <a:rPr lang="en-US" sz="2325" b="1" dirty="0" err="1">
                <a:solidFill>
                  <a:srgbClr val="31859B"/>
                </a:solidFill>
              </a:rPr>
              <a:t>COGnition</a:t>
            </a:r>
            <a:r>
              <a:rPr lang="en-US" sz="2325" b="1" dirty="0">
                <a:solidFill>
                  <a:srgbClr val="31859B"/>
                </a:solidFill>
              </a:rPr>
              <a:t> (SANSCOG) Study</a:t>
            </a:r>
            <a:br>
              <a:rPr lang="en-US" sz="2400" b="1" dirty="0">
                <a:solidFill>
                  <a:srgbClr val="31859B"/>
                </a:solidFill>
              </a:rPr>
            </a:br>
            <a:endParaRPr lang="en-US" sz="2400" b="1" dirty="0">
              <a:solidFill>
                <a:srgbClr val="31859B"/>
              </a:solidFill>
            </a:endParaRPr>
          </a:p>
        </p:txBody>
      </p:sp>
      <p:sp>
        <p:nvSpPr>
          <p:cNvPr id="88" name="Shape 88" descr="Image result for indian institute of science logo"/>
          <p:cNvSpPr/>
          <p:nvPr/>
        </p:nvSpPr>
        <p:spPr>
          <a:xfrm>
            <a:off x="1259684" y="-108346"/>
            <a:ext cx="228599" cy="22860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Shape 89" descr="Ho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7337" y="3378697"/>
            <a:ext cx="4379423" cy="7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5">
            <a:alphaModFix/>
          </a:blip>
          <a:srcRect l="14571" t="15238" r="8856" b="7554"/>
          <a:stretch/>
        </p:blipFill>
        <p:spPr>
          <a:xfrm>
            <a:off x="2857500" y="1374570"/>
            <a:ext cx="3429000" cy="194480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/>
          <p:nvPr/>
        </p:nvSpPr>
        <p:spPr>
          <a:xfrm>
            <a:off x="4286494" y="2745358"/>
            <a:ext cx="64181" cy="557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690514" y="2767375"/>
            <a:ext cx="660161" cy="20774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9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Bengaluru</a:t>
            </a:r>
          </a:p>
        </p:txBody>
      </p:sp>
      <p:pic>
        <p:nvPicPr>
          <p:cNvPr id="11" name="Shape 3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201" y="3378699"/>
            <a:ext cx="3826531" cy="7983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153194" y="4371075"/>
          <a:ext cx="864203" cy="76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7" imgW="965200" imgH="850900" progId="Word.Document.12">
                  <p:embed/>
                </p:oleObj>
              </mc:Choice>
              <mc:Fallback>
                <p:oleObj name="Document" r:id="rId7" imgW="965200" imgH="85090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3194" y="4371075"/>
                        <a:ext cx="864203" cy="761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Indian Institute of Science"/>
          <p:cNvPicPr/>
          <p:nvPr/>
        </p:nvPicPr>
        <p:blipFill rotWithShape="1">
          <a:blip r:embed="rId9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0"/>
          <a:stretch/>
        </p:blipFill>
        <p:spPr bwMode="auto">
          <a:xfrm>
            <a:off x="1248795" y="4420795"/>
            <a:ext cx="2232605" cy="747614"/>
          </a:xfrm>
          <a:prstGeom prst="rect">
            <a:avLst/>
          </a:prstGeom>
          <a:noFill/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915" y="4307436"/>
            <a:ext cx="828675" cy="750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47643" y="4383141"/>
            <a:ext cx="29648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Sri </a:t>
            </a:r>
            <a:r>
              <a:rPr lang="en-IN" sz="1500" b="1" dirty="0" err="1"/>
              <a:t>Devaraj</a:t>
            </a:r>
            <a:r>
              <a:rPr lang="en-IN" sz="1500" b="1" dirty="0"/>
              <a:t> </a:t>
            </a:r>
            <a:r>
              <a:rPr lang="en-IN" sz="1500" b="1" dirty="0" err="1"/>
              <a:t>Urs</a:t>
            </a:r>
            <a:r>
              <a:rPr lang="en-IN" sz="1500" b="1" dirty="0"/>
              <a:t> Academy of Higher Education and Research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C403F-2117-436C-BA1A-2621819B768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37" t="36678" r="11760" b="42158"/>
          <a:stretch/>
        </p:blipFill>
        <p:spPr>
          <a:xfrm>
            <a:off x="2920042" y="13780"/>
            <a:ext cx="3012684" cy="6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3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23569" y="2300003"/>
            <a:ext cx="4500420" cy="14703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cognitive Assessment</a:t>
            </a:r>
          </a:p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clinical assessment</a:t>
            </a:r>
          </a:p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Biochemistry &amp; Genetics</a:t>
            </a:r>
          </a:p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Eye fundus photograph</a:t>
            </a:r>
          </a:p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Carotid doppler  </a:t>
            </a:r>
          </a:p>
        </p:txBody>
      </p:sp>
      <p:pic>
        <p:nvPicPr>
          <p:cNvPr id="175" name="Shape 175" descr="Image resul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4454" y="914403"/>
            <a:ext cx="1200149" cy="894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Shape 176"/>
          <p:cNvGrpSpPr/>
          <p:nvPr/>
        </p:nvGrpSpPr>
        <p:grpSpPr>
          <a:xfrm>
            <a:off x="6087893" y="1906979"/>
            <a:ext cx="1913106" cy="1314450"/>
            <a:chOff x="3292814" y="1828800"/>
            <a:chExt cx="4784385" cy="3124200"/>
          </a:xfrm>
        </p:grpSpPr>
        <p:grpSp>
          <p:nvGrpSpPr>
            <p:cNvPr id="177" name="Shape 177"/>
            <p:cNvGrpSpPr/>
            <p:nvPr/>
          </p:nvGrpSpPr>
          <p:grpSpPr>
            <a:xfrm>
              <a:off x="5981700" y="2857499"/>
              <a:ext cx="2095499" cy="2095501"/>
              <a:chOff x="3200400" y="2586038"/>
              <a:chExt cx="2095499" cy="2095501"/>
            </a:xfrm>
          </p:grpSpPr>
          <p:pic>
            <p:nvPicPr>
              <p:cNvPr id="178" name="Shape 178" descr="Image result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200400" y="2586038"/>
                <a:ext cx="2095499" cy="20955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" name="Shape 179"/>
              <p:cNvSpPr/>
              <p:nvPr/>
            </p:nvSpPr>
            <p:spPr>
              <a:xfrm>
                <a:off x="3352800" y="4343400"/>
                <a:ext cx="1790699" cy="33813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80" name="Shape 180" descr="Image result for hospital carto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292814" y="1828800"/>
              <a:ext cx="3260384" cy="31218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Shape 181" descr="Image result for MRI machine"/>
          <p:cNvSpPr/>
          <p:nvPr/>
        </p:nvSpPr>
        <p:spPr>
          <a:xfrm>
            <a:off x="1259684" y="-108346"/>
            <a:ext cx="228599" cy="22860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Shape 182" descr="Image result for MRI mach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3004" y="3943353"/>
            <a:ext cx="1813145" cy="1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0" y="-20537"/>
            <a:ext cx="9144000" cy="7560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Rural cohort of &gt;45 years (n=10,000; MRI -1,000)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3581196" y="800103"/>
            <a:ext cx="5025476" cy="6748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Screening &amp; Informed Consent</a:t>
            </a:r>
          </a:p>
          <a:p>
            <a:pPr marL="214308" indent="-21430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Sociodemographic &amp; Brief clinical Assessment</a:t>
            </a:r>
          </a:p>
        </p:txBody>
      </p:sp>
      <p:grpSp>
        <p:nvGrpSpPr>
          <p:cNvPr id="185" name="Shape 185"/>
          <p:cNvGrpSpPr/>
          <p:nvPr/>
        </p:nvGrpSpPr>
        <p:grpSpPr>
          <a:xfrm>
            <a:off x="2545870" y="742954"/>
            <a:ext cx="685800" cy="548639"/>
            <a:chOff x="2067137" y="1143000"/>
            <a:chExt cx="914400" cy="731519"/>
          </a:xfrm>
        </p:grpSpPr>
        <p:sp>
          <p:nvSpPr>
            <p:cNvPr id="186" name="Shape 186"/>
            <p:cNvSpPr/>
            <p:nvPr/>
          </p:nvSpPr>
          <p:spPr>
            <a:xfrm>
              <a:off x="2133600" y="1143000"/>
              <a:ext cx="731519" cy="731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Shape 187"/>
            <p:cNvSpPr txBox="1"/>
            <p:nvPr/>
          </p:nvSpPr>
          <p:spPr>
            <a:xfrm>
              <a:off x="2067137" y="1295400"/>
              <a:ext cx="9144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5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 min</a:t>
              </a:r>
            </a:p>
          </p:txBody>
        </p:sp>
      </p:grpSp>
      <p:grpSp>
        <p:nvGrpSpPr>
          <p:cNvPr id="188" name="Shape 188"/>
          <p:cNvGrpSpPr/>
          <p:nvPr/>
        </p:nvGrpSpPr>
        <p:grpSpPr>
          <a:xfrm>
            <a:off x="5372099" y="2000254"/>
            <a:ext cx="685800" cy="548639"/>
            <a:chOff x="2101643" y="1143000"/>
            <a:chExt cx="914400" cy="731519"/>
          </a:xfrm>
        </p:grpSpPr>
        <p:sp>
          <p:nvSpPr>
            <p:cNvPr id="189" name="Shape 189"/>
            <p:cNvSpPr/>
            <p:nvPr/>
          </p:nvSpPr>
          <p:spPr>
            <a:xfrm>
              <a:off x="2133600" y="1143000"/>
              <a:ext cx="731519" cy="731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2101643" y="1295400"/>
              <a:ext cx="9144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 hrs</a:t>
              </a: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2343149" y="3794764"/>
            <a:ext cx="685800" cy="548639"/>
            <a:chOff x="2101643" y="1143000"/>
            <a:chExt cx="914400" cy="731519"/>
          </a:xfrm>
        </p:grpSpPr>
        <p:sp>
          <p:nvSpPr>
            <p:cNvPr id="192" name="Shape 192"/>
            <p:cNvSpPr/>
            <p:nvPr/>
          </p:nvSpPr>
          <p:spPr>
            <a:xfrm>
              <a:off x="2133600" y="1143000"/>
              <a:ext cx="731519" cy="73151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0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2101643" y="1295400"/>
              <a:ext cx="9144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buSzPct val="25000"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 hrs</a:t>
              </a:r>
            </a:p>
          </p:txBody>
        </p:sp>
      </p:grpSp>
      <p:cxnSp>
        <p:nvCxnSpPr>
          <p:cNvPr id="194" name="Shape 194"/>
          <p:cNvCxnSpPr>
            <a:stCxn id="186" idx="4"/>
            <a:endCxn id="190" idx="1"/>
          </p:cNvCxnSpPr>
          <p:nvPr/>
        </p:nvCxnSpPr>
        <p:spPr>
          <a:xfrm rot="-5400000" flipH="1">
            <a:off x="3623000" y="538627"/>
            <a:ext cx="996075" cy="2502000"/>
          </a:xfrm>
          <a:prstGeom prst="curvedConnector2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95" name="Shape 195"/>
          <p:cNvCxnSpPr>
            <a:stCxn id="189" idx="4"/>
            <a:endCxn id="193" idx="3"/>
          </p:cNvCxnSpPr>
          <p:nvPr/>
        </p:nvCxnSpPr>
        <p:spPr>
          <a:xfrm rot="5400000">
            <a:off x="3582950" y="1994827"/>
            <a:ext cx="1533375" cy="2641500"/>
          </a:xfrm>
          <a:prstGeom prst="curvedConnector2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96" name="Shape 196"/>
          <p:cNvSpPr txBox="1"/>
          <p:nvPr/>
        </p:nvSpPr>
        <p:spPr>
          <a:xfrm>
            <a:off x="4349671" y="1906982"/>
            <a:ext cx="1046398" cy="3000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2-3 weeks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5297254" y="3186070"/>
            <a:ext cx="1046398" cy="300082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2-3 weeks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350017" y="1771651"/>
            <a:ext cx="1107436" cy="2769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050" b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Home visit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28601" y="4864019"/>
            <a:ext cx="2343152" cy="26888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r>
              <a:rPr lang="en-US" sz="1050" b="1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MRI/PET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6457949" y="3143251"/>
            <a:ext cx="1543050" cy="2769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050" b="1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Study site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3566250" y="4096005"/>
            <a:ext cx="5552816" cy="9794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257168" indent="-25716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MRI (ADNI 3 protocol)</a:t>
            </a:r>
          </a:p>
          <a:p>
            <a:pPr marL="257168" indent="-25716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PET</a:t>
            </a:r>
          </a:p>
          <a:p>
            <a:pPr marL="257168" indent="-25716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dirty="0"/>
              <a:t>Wrist actigraphy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1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803495" y="915366"/>
            <a:ext cx="1910520" cy="130545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Recruitment of</a:t>
            </a:r>
          </a:p>
          <a:p>
            <a:pPr algn="ctr">
              <a:lnSpc>
                <a:spcPct val="115000"/>
              </a:lnSpc>
            </a:pPr>
            <a:r>
              <a:rPr lang="en-GB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 subjects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2901665" y="915366"/>
            <a:ext cx="1910520" cy="13054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GB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Clinical assessments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4999835" y="915366"/>
            <a:ext cx="1910520" cy="130545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marL="205740"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Cognitive assessments</a:t>
            </a:r>
          </a:p>
          <a:p>
            <a:pPr marL="205740"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(COGNITO adapted to India)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1501997" y="2329991"/>
            <a:ext cx="2195658" cy="122553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marL="205740" algn="ctr">
              <a:lnSpc>
                <a:spcPct val="115000"/>
              </a:lnSpc>
            </a:pPr>
            <a:r>
              <a:rPr lang="en-IN" sz="1500" b="1" dirty="0" err="1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Magentic</a:t>
            </a: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 resonance imaging</a:t>
            </a:r>
          </a:p>
          <a:p>
            <a:pPr marL="205740"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(MRI)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3896281" y="2336286"/>
            <a:ext cx="2126764" cy="122553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marL="205740"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Positron emission tomography (PET) – tau &amp; amyloid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3273835" y="3757206"/>
            <a:ext cx="2208740" cy="122553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Activity monitoring with wearable devices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6149157" y="2336286"/>
            <a:ext cx="2571787" cy="122553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marL="205740" indent="-62865" algn="ctr">
              <a:lnSpc>
                <a:spcPct val="115000"/>
              </a:lnSpc>
              <a:buClr>
                <a:schemeClr val="dk1"/>
              </a:buClr>
              <a:buSzPct val="91666"/>
            </a:pPr>
            <a:r>
              <a:rPr lang="en-GB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Biochemical measures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6042396" y="3757206"/>
            <a:ext cx="2503773" cy="122553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marL="205740"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Genetics – whole genome sequencing/ GWAS and storage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4" name="Shape 334"/>
          <p:cNvSpPr txBox="1"/>
          <p:nvPr/>
        </p:nvSpPr>
        <p:spPr>
          <a:xfrm>
            <a:off x="803495" y="3757206"/>
            <a:ext cx="1910520" cy="122553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pPr marL="205740" algn="ctr">
              <a:lnSpc>
                <a:spcPct val="115000"/>
              </a:lnSpc>
            </a:pPr>
            <a:r>
              <a:rPr lang="en-IN" sz="15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Carotid doppler</a:t>
            </a:r>
            <a:endParaRPr sz="1500" b="1" dirty="0">
              <a:solidFill>
                <a:schemeClr val="dk1"/>
              </a:solidFill>
              <a:latin typeface="Sintony"/>
              <a:ea typeface="Sintony"/>
              <a:cs typeface="Sintony"/>
              <a:sym typeface="Sintony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649035" y="68580"/>
            <a:ext cx="4125330" cy="525420"/>
          </a:xfrm>
          <a:prstGeom prst="rect">
            <a:avLst/>
          </a:prstGeom>
          <a:noFill/>
          <a:ln>
            <a:noFill/>
          </a:ln>
        </p:spPr>
        <p:txBody>
          <a:bodyPr lIns="82283" tIns="82283" rIns="82283" bIns="82283" anchor="ctr" anchorCtr="0">
            <a:noAutofit/>
          </a:bodyPr>
          <a:lstStyle/>
          <a:p>
            <a:r>
              <a:rPr lang="en-GB" sz="2400" b="1" dirty="0">
                <a:solidFill>
                  <a:schemeClr val="dk1"/>
                </a:solidFill>
                <a:latin typeface="Sintony"/>
                <a:ea typeface="Sintony"/>
                <a:cs typeface="Sintony"/>
                <a:sym typeface="Sintony"/>
              </a:rPr>
              <a:t>Study components</a:t>
            </a:r>
          </a:p>
        </p:txBody>
      </p:sp>
    </p:spTree>
    <p:extLst>
      <p:ext uri="{BB962C8B-B14F-4D97-AF65-F5344CB8AC3E}">
        <p14:creationId xmlns:p14="http://schemas.microsoft.com/office/powerpoint/2010/main" val="182009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820874"/>
              </p:ext>
            </p:extLst>
          </p:nvPr>
        </p:nvGraphicFramePr>
        <p:xfrm>
          <a:off x="478767" y="685800"/>
          <a:ext cx="8022565" cy="428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hape 212">
            <a:extLst>
              <a:ext uri="{FF2B5EF4-FFF2-40B4-BE49-F238E27FC236}">
                <a16:creationId xmlns:a16="http://schemas.microsoft.com/office/drawing/2014/main" id="{E8803819-DD46-0E46-890F-BB0F67DCB0D2}"/>
              </a:ext>
            </a:extLst>
          </p:cNvPr>
          <p:cNvSpPr txBox="1"/>
          <p:nvPr/>
        </p:nvSpPr>
        <p:spPr>
          <a:xfrm>
            <a:off x="0" y="-20537"/>
            <a:ext cx="9144000" cy="6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 so far (n=370)</a:t>
            </a:r>
          </a:p>
        </p:txBody>
      </p:sp>
    </p:spTree>
    <p:extLst>
      <p:ext uri="{BB962C8B-B14F-4D97-AF65-F5344CB8AC3E}">
        <p14:creationId xmlns:p14="http://schemas.microsoft.com/office/powerpoint/2010/main" val="349012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l="9645" t="12287" r="4171" b="14894"/>
          <a:stretch/>
        </p:blipFill>
        <p:spPr>
          <a:xfrm>
            <a:off x="564204" y="175311"/>
            <a:ext cx="3959259" cy="250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l="5413" t="12708" r="4068" b="9910"/>
          <a:stretch/>
        </p:blipFill>
        <p:spPr>
          <a:xfrm>
            <a:off x="4751961" y="469974"/>
            <a:ext cx="4160330" cy="199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64204" y="4566332"/>
            <a:ext cx="83755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Siemens PRISMA purchase is in progress – will be used in addition to </a:t>
            </a:r>
            <a:r>
              <a:rPr lang="en-IN" sz="14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Ingenia</a:t>
            </a:r>
            <a:r>
              <a:rPr lang="en-I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9B8631-E60E-0D46-BA59-8B190A7718C2}"/>
              </a:ext>
            </a:extLst>
          </p:cNvPr>
          <p:cNvSpPr/>
          <p:nvPr/>
        </p:nvSpPr>
        <p:spPr>
          <a:xfrm>
            <a:off x="480766" y="3073139"/>
            <a:ext cx="8267307" cy="1329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ADNI 3 PROTOCOL</a:t>
            </a:r>
          </a:p>
          <a:p>
            <a:pPr lvl="0" algn="ctr">
              <a:buSzPts val="1400"/>
            </a:pPr>
            <a:r>
              <a:rPr lang="en-IN" sz="1600" dirty="0">
                <a:solidFill>
                  <a:schemeClr val="tx1"/>
                </a:solidFill>
                <a:ea typeface="Arial"/>
                <a:cs typeface="Arial"/>
              </a:rPr>
              <a:t>MRI</a:t>
            </a:r>
            <a:r>
              <a:rPr lang="en-IN" sz="1600" dirty="0">
                <a:solidFill>
                  <a:schemeClr val="tx1"/>
                </a:solidFill>
              </a:rPr>
              <a:t> -– </a:t>
            </a:r>
            <a:r>
              <a:rPr lang="en-IN" sz="1600" dirty="0">
                <a:solidFill>
                  <a:schemeClr val="tx1"/>
                </a:solidFill>
                <a:ea typeface="Arial"/>
                <a:cs typeface="Arial"/>
              </a:rPr>
              <a:t>Philips </a:t>
            </a:r>
            <a:r>
              <a:rPr lang="en-IN" sz="1600" dirty="0" err="1">
                <a:solidFill>
                  <a:schemeClr val="tx1"/>
                </a:solidFill>
                <a:ea typeface="Arial"/>
                <a:cs typeface="Arial"/>
              </a:rPr>
              <a:t>Ingenia</a:t>
            </a:r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PET/MRI – Siemens Biograph – simultaneous PET-MRI</a:t>
            </a:r>
          </a:p>
        </p:txBody>
      </p:sp>
    </p:spTree>
    <p:extLst>
      <p:ext uri="{BB962C8B-B14F-4D97-AF65-F5344CB8AC3E}">
        <p14:creationId xmlns:p14="http://schemas.microsoft.com/office/powerpoint/2010/main" val="47752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2A54-C733-8444-A801-4402588D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6437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UNIQUENESS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3DDD-314D-8A47-8756-041EC8EA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792" y="923827"/>
            <a:ext cx="8371002" cy="4006392"/>
          </a:xfrm>
        </p:spPr>
        <p:txBody>
          <a:bodyPr/>
          <a:lstStyle/>
          <a:p>
            <a:pPr marL="171450" lvl="0" indent="-171450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Rural and Urban population cohorts</a:t>
            </a: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Different environmental and socio-cultural factors</a:t>
            </a:r>
          </a:p>
          <a:p>
            <a:pPr marL="171450" lvl="0" indent="-171450">
              <a:lnSpc>
                <a:spcPct val="150000"/>
              </a:lnSpc>
              <a:spcBef>
                <a:spcPts val="0"/>
              </a:spcBef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Younger population (above 45 years)</a:t>
            </a:r>
            <a:endParaRPr lang="en-IN" dirty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Higher proportion vascular risk factors and nutritional deficiency</a:t>
            </a:r>
            <a:endParaRPr lang="en-IN" dirty="0"/>
          </a:p>
          <a:p>
            <a:pPr marL="171450" lvl="0" indent="-171450">
              <a:lnSpc>
                <a:spcPct val="150000"/>
              </a:lnSpc>
              <a:spcBef>
                <a:spcPts val="400"/>
              </a:spcBef>
            </a:pPr>
            <a:r>
              <a:rPr lang="en-IN" dirty="0">
                <a:latin typeface="Cambria"/>
                <a:ea typeface="Cambria"/>
                <a:cs typeface="Cambria"/>
                <a:sym typeface="Cambria"/>
              </a:rPr>
              <a:t>Considerable proportion of Illiterate population (Education level = 0); Cognitive tests and instruments have been modified and validated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09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311700" y="9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-IN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AAIC, 2018</a:t>
            </a:r>
            <a:br>
              <a:rPr lang="en-IN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body" idx="1"/>
          </p:nvPr>
        </p:nvSpPr>
        <p:spPr>
          <a:xfrm>
            <a:off x="233878" y="848202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lang="en-IN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0" y="914400"/>
            <a:ext cx="8998200" cy="3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333333"/>
                </a:solidFill>
                <a:highlight>
                  <a:srgbClr val="FFFFFF"/>
                </a:highlight>
              </a:rPr>
              <a:t>P2-449</a:t>
            </a: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 Relation between Corpus Callosum Volume and Brain Glucose Metabolism in Middle Aged Individuals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 err="1">
                <a:solidFill>
                  <a:schemeClr val="dk1"/>
                </a:solidFill>
              </a:rPr>
              <a:t>Ranjini</a:t>
            </a:r>
            <a:r>
              <a:rPr lang="en-IN" sz="1600" dirty="0">
                <a:solidFill>
                  <a:schemeClr val="dk1"/>
                </a:solidFill>
              </a:rPr>
              <a:t> </a:t>
            </a:r>
            <a:r>
              <a:rPr lang="en-IN" sz="1600" dirty="0" err="1">
                <a:solidFill>
                  <a:schemeClr val="dk1"/>
                </a:solidFill>
              </a:rPr>
              <a:t>Garani</a:t>
            </a:r>
            <a:r>
              <a:rPr lang="en-IN" sz="1600" dirty="0">
                <a:solidFill>
                  <a:schemeClr val="dk1"/>
                </a:solidFill>
              </a:rPr>
              <a:t> Ramesh, Simran </a:t>
            </a:r>
            <a:r>
              <a:rPr lang="en-IN" sz="1600" dirty="0" err="1">
                <a:solidFill>
                  <a:schemeClr val="dk1"/>
                </a:solidFill>
              </a:rPr>
              <a:t>Purokayastha</a:t>
            </a:r>
            <a:r>
              <a:rPr lang="en-IN" sz="1600" dirty="0">
                <a:solidFill>
                  <a:schemeClr val="dk1"/>
                </a:solidFill>
              </a:rPr>
              <a:t>, </a:t>
            </a:r>
            <a:r>
              <a:rPr lang="en-IN" sz="1600" dirty="0" err="1">
                <a:solidFill>
                  <a:schemeClr val="dk1"/>
                </a:solidFill>
              </a:rPr>
              <a:t>Mahendra</a:t>
            </a:r>
            <a:r>
              <a:rPr lang="en-IN" sz="1600" dirty="0">
                <a:solidFill>
                  <a:schemeClr val="dk1"/>
                </a:solidFill>
              </a:rPr>
              <a:t> </a:t>
            </a:r>
            <a:r>
              <a:rPr lang="en-IN" sz="1600" dirty="0" err="1">
                <a:solidFill>
                  <a:schemeClr val="dk1"/>
                </a:solidFill>
              </a:rPr>
              <a:t>Javali</a:t>
            </a:r>
            <a:r>
              <a:rPr lang="en-IN" sz="1600" dirty="0">
                <a:solidFill>
                  <a:schemeClr val="dk1"/>
                </a:solidFill>
              </a:rPr>
              <a:t>, Kumar </a:t>
            </a:r>
            <a:r>
              <a:rPr lang="en-IN" sz="1600" dirty="0" err="1">
                <a:solidFill>
                  <a:schemeClr val="dk1"/>
                </a:solidFill>
              </a:rPr>
              <a:t>Kallur</a:t>
            </a:r>
            <a:r>
              <a:rPr lang="en-IN" sz="1600" dirty="0">
                <a:solidFill>
                  <a:schemeClr val="dk1"/>
                </a:solidFill>
              </a:rPr>
              <a:t>, Naren Rao</a:t>
            </a:r>
            <a:endParaRPr sz="1600" baseline="300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Poster #26610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i="1" dirty="0">
                <a:solidFill>
                  <a:srgbClr val="333333"/>
                </a:solidFill>
                <a:highlight>
                  <a:srgbClr val="FFFFFF"/>
                </a:highlight>
              </a:rPr>
              <a:t>Date: Monday, July 23, 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</a:rPr>
              <a:t>Location: </a:t>
            </a:r>
            <a:r>
              <a:rPr lang="en-IN" sz="1800" i="1" dirty="0">
                <a:solidFill>
                  <a:srgbClr val="333333"/>
                </a:solidFill>
                <a:highlight>
                  <a:srgbClr val="FFFFFF"/>
                </a:highlight>
              </a:rPr>
              <a:t> McCormick Place, Hall - F1</a:t>
            </a:r>
            <a:endParaRPr sz="1800" i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i="1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11700" y="9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-IN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AAIC, 2018</a:t>
            </a:r>
            <a:br>
              <a:rPr lang="en-IN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6"/>
          <p:cNvSpPr txBox="1">
            <a:spLocks noGrp="1"/>
          </p:cNvSpPr>
          <p:nvPr>
            <p:ph type="body" idx="1"/>
          </p:nvPr>
        </p:nvSpPr>
        <p:spPr>
          <a:xfrm>
            <a:off x="0" y="666850"/>
            <a:ext cx="8998200" cy="28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P3-385 Corpus Callosum Volume and Executive Function: A Potential Early Marker of Cognitive Decline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Simran Purokayastha</a:t>
            </a:r>
            <a:r>
              <a:rPr lang="en-IN" sz="1400" baseline="30000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400" dirty="0" err="1">
                <a:latin typeface="Arial"/>
                <a:ea typeface="Arial"/>
                <a:cs typeface="Arial"/>
                <a:sym typeface="Arial"/>
              </a:rPr>
              <a:t>Ranjini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400" dirty="0" err="1">
                <a:latin typeface="Arial"/>
                <a:ea typeface="Arial"/>
                <a:cs typeface="Arial"/>
                <a:sym typeface="Arial"/>
              </a:rPr>
              <a:t>Garani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Ramesh</a:t>
            </a:r>
            <a:r>
              <a:rPr lang="en-IN" sz="1400" baseline="30000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400" dirty="0" err="1">
                <a:latin typeface="Arial"/>
                <a:ea typeface="Arial"/>
                <a:cs typeface="Arial"/>
                <a:sym typeface="Arial"/>
              </a:rPr>
              <a:t>Mahendra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Javali</a:t>
            </a:r>
            <a:r>
              <a:rPr lang="en-IN" sz="1400" baseline="30000" dirty="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, Kumar Kallur</a:t>
            </a:r>
            <a:r>
              <a:rPr lang="en-IN" sz="1400" baseline="30000" dirty="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and Naren </a:t>
            </a:r>
            <a:r>
              <a:rPr lang="en-IN" sz="1400" dirty="0" err="1">
                <a:latin typeface="Arial"/>
                <a:ea typeface="Arial"/>
                <a:cs typeface="Arial"/>
                <a:sym typeface="Arial"/>
              </a:rPr>
              <a:t>Prahalada</a:t>
            </a:r>
            <a:r>
              <a:rPr lang="en-IN" sz="1400" dirty="0">
                <a:latin typeface="Arial"/>
                <a:ea typeface="Arial"/>
                <a:cs typeface="Arial"/>
                <a:sym typeface="Arial"/>
              </a:rPr>
              <a:t> Rao</a:t>
            </a:r>
            <a:r>
              <a:rPr lang="en-IN" sz="1400" baseline="30000" dirty="0">
                <a:latin typeface="Arial"/>
                <a:ea typeface="Arial"/>
                <a:cs typeface="Arial"/>
                <a:sym typeface="Arial"/>
              </a:rPr>
              <a:t>1,4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aseline="30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Poster #26606</a:t>
            </a:r>
            <a:endParaRPr sz="24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Date: Tuesday, July 24 </a:t>
            </a:r>
            <a:endParaRPr sz="24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-IN" sz="24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McCormick Place, Hall - F1</a:t>
            </a:r>
            <a:endParaRPr sz="240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5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IN" sz="2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311700" y="94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0"/>
              <a:buFont typeface="Calibri"/>
              <a:buNone/>
            </a:pPr>
            <a:r>
              <a:rPr lang="en-IN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AAIC, 2018</a:t>
            </a:r>
            <a:br>
              <a:rPr lang="en-IN" sz="29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7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7"/>
          <p:cNvSpPr txBox="1">
            <a:spLocks noGrp="1"/>
          </p:cNvSpPr>
          <p:nvPr>
            <p:ph type="body" idx="1"/>
          </p:nvPr>
        </p:nvSpPr>
        <p:spPr>
          <a:xfrm>
            <a:off x="272374" y="116732"/>
            <a:ext cx="8559926" cy="445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IN" sz="18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IN" sz="18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P2-107 The epsilon4 Allele Frequency of </a:t>
            </a:r>
            <a:r>
              <a:rPr lang="en-IN" sz="1800" b="1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Apoe</a:t>
            </a:r>
            <a:r>
              <a:rPr lang="en-IN" sz="18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Its Association with Mild Cognitive Impairment/Alzheimer’s Disease Status in South Indians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Ganesh Chauhan, Naren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Prahalada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Rao, Suvarna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Alladi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Diji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Kuriakose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Ranjini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Garani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Ramesh, Simran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Purokayastha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Mahendra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Javali</a:t>
            </a:r>
            <a:r>
              <a:rPr lang="en-IN" sz="2000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and Vijayalakshmi </a:t>
            </a:r>
            <a:r>
              <a:rPr lang="en-IN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Ravindranath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400" dirty="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Poster #26422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Date: Monday, July 23</a:t>
            </a:r>
            <a:endParaRPr sz="180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en-IN" sz="1800" i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McCormick Place, Hall - F1</a:t>
            </a:r>
            <a:endParaRPr sz="180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050" i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>
            <a:spLocks noGrp="1"/>
          </p:cNvSpPr>
          <p:nvPr>
            <p:ph type="title"/>
          </p:nvPr>
        </p:nvSpPr>
        <p:spPr>
          <a:xfrm>
            <a:off x="254550" y="1845200"/>
            <a:ext cx="8520600" cy="1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3529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mbria"/>
              <a:buNone/>
            </a:pPr>
            <a:r>
              <a:rPr lang="en-IN" sz="3300" b="0" i="0" u="none" strike="noStrike" cap="none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Tata Longitudinal study of Aging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207389" y="989814"/>
            <a:ext cx="8616099" cy="379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Char char="•"/>
            </a:pPr>
            <a:r>
              <a:rPr lang="en-IN" sz="1785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Funded by Tata trust, a private philanthropy</a:t>
            </a:r>
            <a:endParaRPr dirty="0"/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Char char="•"/>
            </a:pPr>
            <a:r>
              <a:rPr lang="en-IN" sz="1785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longitudinal study assessing cognitive change in Urban population</a:t>
            </a:r>
            <a:endParaRPr dirty="0"/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Char char="•"/>
            </a:pPr>
            <a:r>
              <a:rPr lang="en-IN" sz="1785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Age for inclusion &gt;50 years</a:t>
            </a:r>
            <a:endParaRPr dirty="0"/>
          </a:p>
          <a:p>
            <a:pPr marL="171450" marR="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785"/>
              <a:buFont typeface="Arial"/>
              <a:buChar char="•"/>
            </a:pPr>
            <a:r>
              <a:rPr lang="en-IN" sz="1785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Baseline visit and annual follo</a:t>
            </a:r>
            <a:r>
              <a:rPr lang="en-IN" sz="1785" dirty="0">
                <a:latin typeface="Cambria"/>
                <a:ea typeface="Cambria"/>
                <a:cs typeface="Cambria"/>
                <a:sym typeface="Cambria"/>
              </a:rPr>
              <a:t>w up (follow up changed to </a:t>
            </a:r>
            <a:r>
              <a:rPr lang="en-IN" sz="1785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Once in 2 years)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970962" y="820131"/>
            <a:ext cx="6956980" cy="4213779"/>
            <a:chOff x="1308621" y="8777"/>
            <a:chExt cx="4451376" cy="4275121"/>
          </a:xfrm>
        </p:grpSpPr>
        <p:sp>
          <p:nvSpPr>
            <p:cNvPr id="140" name="Google Shape;140;p22"/>
            <p:cNvSpPr/>
            <p:nvPr/>
          </p:nvSpPr>
          <p:spPr>
            <a:xfrm>
              <a:off x="2262128" y="953931"/>
              <a:ext cx="2376460" cy="237646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 txBox="1"/>
            <p:nvPr/>
          </p:nvSpPr>
          <p:spPr>
            <a:xfrm>
              <a:off x="2610153" y="1301956"/>
              <a:ext cx="1680410" cy="168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IN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Assessments</a:t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2842619" y="8777"/>
              <a:ext cx="1480451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 txBox="1"/>
            <p:nvPr/>
          </p:nvSpPr>
          <p:spPr>
            <a:xfrm>
              <a:off x="3059426" y="182789"/>
              <a:ext cx="1046837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IN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Telephonic screening</a:t>
              </a:r>
              <a:endPara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3995011" y="567374"/>
              <a:ext cx="1188230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 txBox="1"/>
            <p:nvPr/>
          </p:nvSpPr>
          <p:spPr>
            <a:xfrm>
              <a:off x="4169023" y="741386"/>
              <a:ext cx="840206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IN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Clinical assessment</a:t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235962" y="1548046"/>
              <a:ext cx="1524035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 txBox="1"/>
            <p:nvPr/>
          </p:nvSpPr>
          <p:spPr>
            <a:xfrm>
              <a:off x="4459152" y="1722058"/>
              <a:ext cx="1077655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IN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Cognitive assessment 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809980" y="2642380"/>
              <a:ext cx="1469424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 txBox="1"/>
            <p:nvPr/>
          </p:nvSpPr>
          <p:spPr>
            <a:xfrm>
              <a:off x="4025172" y="2816392"/>
              <a:ext cx="1039040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IN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Blood investigation </a:t>
              </a: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2856243" y="3095668"/>
              <a:ext cx="1188230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3030255" y="3269680"/>
              <a:ext cx="840206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IN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MRI</a:t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761909" y="2642380"/>
              <a:ext cx="1188230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 txBox="1"/>
            <p:nvPr/>
          </p:nvSpPr>
          <p:spPr>
            <a:xfrm>
              <a:off x="1935921" y="2816392"/>
              <a:ext cx="840206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IN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PET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IN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(18F-FDG)</a:t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1308621" y="1548046"/>
              <a:ext cx="1188230" cy="1188230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 txBox="1"/>
            <p:nvPr/>
          </p:nvSpPr>
          <p:spPr>
            <a:xfrm>
              <a:off x="1482633" y="1722058"/>
              <a:ext cx="840206" cy="840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IN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Carotid Doppler</a:t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631625" y="384569"/>
              <a:ext cx="1448797" cy="1326516"/>
            </a:xfrm>
            <a:prstGeom prst="ellipse">
              <a:avLst/>
            </a:prstGeom>
            <a:gradFill>
              <a:gsLst>
                <a:gs pos="0">
                  <a:srgbClr val="A3A8B2">
                    <a:alpha val="49803"/>
                  </a:srgbClr>
                </a:gs>
                <a:gs pos="50000">
                  <a:srgbClr val="969CA6">
                    <a:alpha val="49803"/>
                  </a:srgbClr>
                </a:gs>
                <a:gs pos="100000">
                  <a:srgbClr val="848C98">
                    <a:alpha val="4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2"/>
            <p:cNvSpPr txBox="1"/>
            <p:nvPr/>
          </p:nvSpPr>
          <p:spPr>
            <a:xfrm>
              <a:off x="1843796" y="578833"/>
              <a:ext cx="1024455" cy="9379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IN" b="1" dirty="0">
                  <a:solidFill>
                    <a:schemeClr val="dk1"/>
                  </a:solidFill>
                </a:rPr>
                <a:t>Genotyping</a:t>
              </a:r>
              <a:endParaRPr dirty="0"/>
            </a:p>
          </p:txBody>
        </p:sp>
      </p:grpSp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097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mbria"/>
              <a:buNone/>
            </a:pPr>
            <a:r>
              <a:rPr lang="en-IN" sz="3240" b="0" i="0" u="none" strike="noStrike" cap="none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Schedule of events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lang="en-IN" sz="2800" dirty="0">
                <a:solidFill>
                  <a:schemeClr val="bg1"/>
                </a:solidFill>
                <a:latin typeface="Cambria"/>
                <a:sym typeface="Cambria"/>
              </a:rPr>
              <a:t>Current status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172" name="Google Shape;172;p24"/>
          <p:cNvGraphicFramePr/>
          <p:nvPr>
            <p:extLst>
              <p:ext uri="{D42A27DB-BD31-4B8C-83A1-F6EECF244321}">
                <p14:modId xmlns:p14="http://schemas.microsoft.com/office/powerpoint/2010/main" val="929287001"/>
              </p:ext>
            </p:extLst>
          </p:nvPr>
        </p:nvGraphicFramePr>
        <p:xfrm>
          <a:off x="275043" y="1300899"/>
          <a:ext cx="8322201" cy="3144076"/>
        </p:xfrm>
        <a:graphic>
          <a:graphicData uri="http://schemas.openxmlformats.org/drawingml/2006/table">
            <a:tbl>
              <a:tblPr firstRow="1" bandRow="1">
                <a:noFill/>
                <a:tableStyleId>{0049EBE1-7949-448C-A79B-CD7A8E9F4DF4}</a:tableStyleId>
              </a:tblPr>
              <a:tblGrid>
                <a:gridCol w="240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041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Baseline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Cognitive and Clinical examination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MRI</a:t>
                      </a:r>
                      <a:br>
                        <a:rPr lang="en-IN" sz="2000" dirty="0"/>
                      </a:b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PET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68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Baseline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226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124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44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Follow up (year 1)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48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32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50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Follow up visit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(Year 2)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11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5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2</a:t>
                      </a:r>
                      <a:endParaRPr sz="20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6456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478631" y="0"/>
            <a:ext cx="2436019" cy="2550319"/>
          </a:xfrm>
          <a:prstGeom prst="flowChartDocument">
            <a:avLst/>
          </a:prstGeom>
          <a:solidFill>
            <a:srgbClr val="5E564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628650" y="128371"/>
            <a:ext cx="2130136" cy="1778361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IN"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Place of origin</a:t>
            </a:r>
            <a:endParaRPr/>
          </a:p>
        </p:txBody>
      </p:sp>
      <p:pic>
        <p:nvPicPr>
          <p:cNvPr id="186" name="Google Shape;186;p26" descr="https://lh6.googleusercontent.com/5WgaBG4y8VCiralCQKUKlBhlTmYwhIbh5RvP2t6s2iujiEljOtqmLy6h05S1l4zHObaVkRToF3zBs_W7xBvgkLsWt4gfMpV2xROZnPfWO2tYLWLvvPLlAihH-Ik3qI4kmuVpjoEnM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3963" y="0"/>
            <a:ext cx="5695470" cy="521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24">
            <a:extLst>
              <a:ext uri="{FF2B5EF4-FFF2-40B4-BE49-F238E27FC236}">
                <a16:creationId xmlns:a16="http://schemas.microsoft.com/office/drawing/2014/main" id="{8F811174-A45E-464E-B7C8-D702045F7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lang="en-IN" sz="2800" dirty="0">
                <a:solidFill>
                  <a:schemeClr val="bg1"/>
                </a:solidFill>
                <a:latin typeface="Cambria"/>
                <a:sym typeface="Cambria"/>
              </a:rPr>
              <a:t>Medical comorbidities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162297-C175-284D-A889-3E9EBD80D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92412"/>
              </p:ext>
            </p:extLst>
          </p:nvPr>
        </p:nvGraphicFramePr>
        <p:xfrm>
          <a:off x="223023" y="1101718"/>
          <a:ext cx="40367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A1735B-22F0-7144-A261-473A15E26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843742"/>
              </p:ext>
            </p:extLst>
          </p:nvPr>
        </p:nvGraphicFramePr>
        <p:xfrm>
          <a:off x="4337825" y="11017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1;p24">
            <a:extLst>
              <a:ext uri="{FF2B5EF4-FFF2-40B4-BE49-F238E27FC236}">
                <a16:creationId xmlns:a16="http://schemas.microsoft.com/office/drawing/2014/main" id="{26458D56-F75B-A44A-A713-86D1D4BF43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</a:pPr>
            <a:r>
              <a:rPr lang="en-IN" sz="2800" dirty="0">
                <a:solidFill>
                  <a:schemeClr val="bg1"/>
                </a:solidFill>
                <a:latin typeface="Cambria"/>
                <a:sym typeface="Cambria"/>
              </a:rPr>
              <a:t>Medical comorbidities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483FAD5-24DA-C444-8002-2BE93E592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55136"/>
              </p:ext>
            </p:extLst>
          </p:nvPr>
        </p:nvGraphicFramePr>
        <p:xfrm>
          <a:off x="166723" y="1081669"/>
          <a:ext cx="3881169" cy="1773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E252D4B-03C1-FD48-8014-5F1CD2B1C9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632806"/>
              </p:ext>
            </p:extLst>
          </p:nvPr>
        </p:nvGraphicFramePr>
        <p:xfrm>
          <a:off x="166724" y="2966224"/>
          <a:ext cx="3881169" cy="1853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14F6145-82F0-FD47-A3C4-C1962F824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960927"/>
              </p:ext>
            </p:extLst>
          </p:nvPr>
        </p:nvGraphicFramePr>
        <p:xfrm>
          <a:off x="4304370" y="1299250"/>
          <a:ext cx="4146472" cy="2514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l="9645" t="12287" r="4171" b="14894"/>
          <a:stretch/>
        </p:blipFill>
        <p:spPr>
          <a:xfrm>
            <a:off x="564204" y="175311"/>
            <a:ext cx="3959259" cy="2508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l="5413" t="12708" r="4068" b="9910"/>
          <a:stretch/>
        </p:blipFill>
        <p:spPr>
          <a:xfrm>
            <a:off x="4751961" y="469974"/>
            <a:ext cx="4160330" cy="19984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564204" y="4566332"/>
            <a:ext cx="83755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Siemens PRISMA purchase is in progress – will be shifted to ADNI 3 protocol</a:t>
            </a:r>
            <a:endParaRPr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5762FB-2C5C-D54E-AB43-2BA6FC39BD38}"/>
              </a:ext>
            </a:extLst>
          </p:cNvPr>
          <p:cNvSpPr/>
          <p:nvPr/>
        </p:nvSpPr>
        <p:spPr>
          <a:xfrm>
            <a:off x="480766" y="3073139"/>
            <a:ext cx="8267307" cy="1329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ADNI 2 PROTOCOL</a:t>
            </a:r>
          </a:p>
          <a:p>
            <a:pPr lvl="0" algn="ctr">
              <a:buSzPts val="1400"/>
            </a:pPr>
            <a:r>
              <a:rPr lang="en-IN" sz="1600" dirty="0">
                <a:solidFill>
                  <a:schemeClr val="tx1"/>
                </a:solidFill>
                <a:ea typeface="Arial"/>
                <a:cs typeface="Arial"/>
              </a:rPr>
              <a:t>MRI</a:t>
            </a:r>
            <a:r>
              <a:rPr lang="en-IN" sz="1600" dirty="0">
                <a:solidFill>
                  <a:schemeClr val="tx1"/>
                </a:solidFill>
              </a:rPr>
              <a:t> – </a:t>
            </a:r>
            <a:r>
              <a:rPr lang="en-IN" sz="1600" dirty="0">
                <a:solidFill>
                  <a:schemeClr val="tx1"/>
                </a:solidFill>
                <a:ea typeface="Arial"/>
                <a:cs typeface="Arial"/>
              </a:rPr>
              <a:t>Siemens </a:t>
            </a:r>
            <a:r>
              <a:rPr lang="en-IN" sz="1600" dirty="0" err="1">
                <a:solidFill>
                  <a:schemeClr val="tx1"/>
                </a:solidFill>
                <a:ea typeface="Arial"/>
                <a:cs typeface="Arial"/>
              </a:rPr>
              <a:t>Skyra</a:t>
            </a:r>
            <a:endParaRPr lang="en-IN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PET/CT – GE discovery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127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IN" sz="3300" b="0" i="0" u="none" strike="noStrike" cap="none" dirty="0">
                <a:solidFill>
                  <a:schemeClr val="bg1"/>
                </a:solidFill>
                <a:sym typeface="Calibri"/>
              </a:rPr>
              <a:t>WHITE MATTER HYPERINTENSITY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5A767-C4DC-3C4D-BC5B-128F1939F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87" y="691874"/>
            <a:ext cx="2322790" cy="2322790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737498-76F5-014D-A569-966E5374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129783"/>
              </p:ext>
            </p:extLst>
          </p:nvPr>
        </p:nvGraphicFramePr>
        <p:xfrm>
          <a:off x="5844346" y="2294915"/>
          <a:ext cx="3224266" cy="2761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5D1EAB4-C5D0-3A42-8DBA-D6E2938A3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646717"/>
              </p:ext>
            </p:extLst>
          </p:nvPr>
        </p:nvGraphicFramePr>
        <p:xfrm>
          <a:off x="2641881" y="691873"/>
          <a:ext cx="3163553" cy="2551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530</Words>
  <Application>Microsoft Macintosh PowerPoint</Application>
  <PresentationFormat>On-screen Show (16:9)</PresentationFormat>
  <Paragraphs>145</Paragraphs>
  <Slides>19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Sintony</vt:lpstr>
      <vt:lpstr>Times New Roman</vt:lpstr>
      <vt:lpstr>Office Theme</vt:lpstr>
      <vt:lpstr>Document</vt:lpstr>
      <vt:lpstr>INDIA - ADNI</vt:lpstr>
      <vt:lpstr>Tata Longitudinal study of Aging</vt:lpstr>
      <vt:lpstr>Schedule of events</vt:lpstr>
      <vt:lpstr>Current status</vt:lpstr>
      <vt:lpstr>PowerPoint Presentation</vt:lpstr>
      <vt:lpstr>Medical comorbidities</vt:lpstr>
      <vt:lpstr>Medical comorbidities</vt:lpstr>
      <vt:lpstr>PowerPoint Presentation</vt:lpstr>
      <vt:lpstr>WHITE MATTER HYPERINTENSITY</vt:lpstr>
      <vt:lpstr>Srinivaspura Aging, Neuro Senescence and COGnition (SANSCOG) Study </vt:lpstr>
      <vt:lpstr>PowerPoint Presentation</vt:lpstr>
      <vt:lpstr>PowerPoint Presentation</vt:lpstr>
      <vt:lpstr>PowerPoint Presentation</vt:lpstr>
      <vt:lpstr>PowerPoint Presentation</vt:lpstr>
      <vt:lpstr>UNIQUENESS</vt:lpstr>
      <vt:lpstr>AT AAIC, 2018 </vt:lpstr>
      <vt:lpstr>AT AAIC, 2018 </vt:lpstr>
      <vt:lpstr>AT AAIC, 2018 </vt:lpstr>
      <vt:lpstr>THANK YOU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- ADNI</dc:title>
  <cp:lastModifiedBy>naren rao</cp:lastModifiedBy>
  <cp:revision>21</cp:revision>
  <dcterms:modified xsi:type="dcterms:W3CDTF">2018-07-20T11:31:48Z</dcterms:modified>
</cp:coreProperties>
</file>