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5" r:id="rId1"/>
    <p:sldMasterId id="2147483767" r:id="rId2"/>
    <p:sldMasterId id="2147483789" r:id="rId3"/>
  </p:sldMasterIdLst>
  <p:notesMasterIdLst>
    <p:notesMasterId r:id="rId15"/>
  </p:notesMasterIdLst>
  <p:handoutMasterIdLst>
    <p:handoutMasterId r:id="rId16"/>
  </p:handoutMasterIdLst>
  <p:sldIdLst>
    <p:sldId id="4376" r:id="rId4"/>
    <p:sldId id="4581" r:id="rId5"/>
    <p:sldId id="4567" r:id="rId6"/>
    <p:sldId id="4656" r:id="rId7"/>
    <p:sldId id="4657" r:id="rId8"/>
    <p:sldId id="4650" r:id="rId9"/>
    <p:sldId id="4653" r:id="rId10"/>
    <p:sldId id="4654" r:id="rId11"/>
    <p:sldId id="4627" r:id="rId12"/>
    <p:sldId id="4641" r:id="rId13"/>
    <p:sldId id="4617" r:id="rId14"/>
  </p:sldIdLst>
  <p:sldSz cx="9144000" cy="5143500" type="screen16x9"/>
  <p:notesSz cx="9232900" cy="6934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1pPr>
    <a:lvl2pPr marL="38903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2pPr>
    <a:lvl3pPr marL="77803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3pPr>
    <a:lvl4pPr marL="116705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4pPr>
    <a:lvl5pPr marL="15560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5pPr>
    <a:lvl6pPr marL="1945103" algn="l" defTabSz="778036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6pPr>
    <a:lvl7pPr marL="2334111" algn="l" defTabSz="778036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7pPr>
    <a:lvl8pPr marL="2723127" algn="l" defTabSz="778036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8pPr>
    <a:lvl9pPr marL="3112139" algn="l" defTabSz="778036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33"/>
    <a:srgbClr val="00FF00"/>
    <a:srgbClr val="339933"/>
    <a:srgbClr val="9999FF"/>
    <a:srgbClr val="080808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73" autoAdjust="0"/>
    <p:restoredTop sz="94569" autoAdjust="0"/>
  </p:normalViewPr>
  <p:slideViewPr>
    <p:cSldViewPr>
      <p:cViewPr>
        <p:scale>
          <a:sx n="100" d="100"/>
          <a:sy n="100" d="100"/>
        </p:scale>
        <p:origin x="-2802" y="-1002"/>
      </p:cViewPr>
      <p:guideLst>
        <p:guide orient="horz" pos="1620"/>
        <p:guide orient="horz" pos="515"/>
        <p:guide orient="horz" pos="1284"/>
        <p:guide orient="horz" pos="2964"/>
        <p:guide orient="horz" pos="294"/>
        <p:guide orient="horz" pos="804"/>
        <p:guide pos="2880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816" y="-78"/>
      </p:cViewPr>
      <p:guideLst>
        <p:guide orient="horz" pos="2184"/>
        <p:guide pos="29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371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292475"/>
            <a:ext cx="67691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5345" rIns="92309" bIns="453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9813" y="522288"/>
            <a:ext cx="4614862" cy="2597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8244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03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803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705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607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5103" algn="l" defTabSz="7780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4111" algn="l" defTabSz="7780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3127" algn="l" defTabSz="7780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2139" algn="l" defTabSz="7780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Determine relative diagnostic value (at this point, group-wise discrimination is probably all that’s possible if that) of advanced vs basic diffusion MR; advanced vs basic fMRI; 2D ASL vs 3D ASL.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229840" y="6586287"/>
            <a:ext cx="4000923" cy="347913"/>
          </a:xfrm>
          <a:prstGeom prst="rect">
            <a:avLst/>
          </a:prstGeom>
        </p:spPr>
        <p:txBody>
          <a:bodyPr/>
          <a:lstStyle/>
          <a:p>
            <a:fld id="{20EA29E2-AB26-B043-AE67-AA263731568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3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2305050" y="520700"/>
            <a:ext cx="4622800" cy="260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23290" y="3293745"/>
            <a:ext cx="7386320" cy="312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3"/>
            <a:ext cx="9141114" cy="5137409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3" y="2317"/>
                <a:ext cx="1245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248 h 1906"/>
                <a:gd name="T4" fmla="*/ 5848 w 5740"/>
                <a:gd name="T5" fmla="*/ 1248 h 1906"/>
                <a:gd name="T6" fmla="*/ 584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0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550" y="1302323"/>
            <a:ext cx="7772977" cy="1441203"/>
          </a:xfrm>
        </p:spPr>
        <p:txBody>
          <a:bodyPr/>
          <a:lstStyle>
            <a:lvl1pPr>
              <a:defRPr sz="51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7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035" y="2914118"/>
            <a:ext cx="6401955" cy="131450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518" y="4686654"/>
            <a:ext cx="2133023" cy="356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515" y="4689090"/>
            <a:ext cx="2895023" cy="356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519" y="4691526"/>
            <a:ext cx="2133023" cy="356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02E1-DB8E-4B14-9166-5C8BCFA92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87D4E-95B1-484C-A295-C26AEDC6B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013" y="205887"/>
            <a:ext cx="2056535" cy="43881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523" y="205887"/>
            <a:ext cx="6033943" cy="43881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ACD39-E868-4456-AA4B-100EEC473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9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527" y="205887"/>
            <a:ext cx="8229023" cy="4388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F3EF5-AC1A-4F9C-9206-45B4C148C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86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8AFA-EA13-6F49-B094-94D14699B0B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9795-9B3A-6A4B-8DEB-C15DB3B3CB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3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>
                <a:solidFill>
                  <a:srgbClr val="202729"/>
                </a:solidFill>
              </a:rPr>
              <a:pPr/>
              <a:t>‹#›</a:t>
            </a:fld>
            <a:endParaRPr>
              <a:solidFill>
                <a:srgbClr val="20272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E2046-5541-494C-9FA4-4294C9514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3305144"/>
            <a:ext cx="7771534" cy="1022121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179471"/>
            <a:ext cx="7771534" cy="1125674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033" indent="0">
              <a:buNone/>
              <a:defRPr sz="1500"/>
            </a:lvl2pPr>
            <a:lvl3pPr marL="778036" indent="0">
              <a:buNone/>
              <a:defRPr sz="1400"/>
            </a:lvl3pPr>
            <a:lvl4pPr marL="1167058" indent="0">
              <a:buNone/>
              <a:defRPr sz="1200"/>
            </a:lvl4pPr>
            <a:lvl5pPr marL="1556070" indent="0">
              <a:buNone/>
              <a:defRPr sz="1200"/>
            </a:lvl5pPr>
            <a:lvl6pPr marL="1945103" indent="0">
              <a:buNone/>
              <a:defRPr sz="1200"/>
            </a:lvl6pPr>
            <a:lvl7pPr marL="2334111" indent="0">
              <a:buNone/>
              <a:defRPr sz="1200"/>
            </a:lvl7pPr>
            <a:lvl8pPr marL="2723127" indent="0">
              <a:buNone/>
              <a:defRPr sz="1200"/>
            </a:lvl8pPr>
            <a:lvl9pPr marL="311213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86987-D4FB-4965-AA42-3FEC0FBF3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89" y="1199990"/>
            <a:ext cx="4045238" cy="33940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93" y="1199990"/>
            <a:ext cx="4045239" cy="33940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714B6-CE41-49B9-AEDB-86B7FADFF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1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28" y="1151294"/>
            <a:ext cx="4039465" cy="47999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033" indent="0">
              <a:buNone/>
              <a:defRPr sz="1700" b="1"/>
            </a:lvl2pPr>
            <a:lvl3pPr marL="778036" indent="0">
              <a:buNone/>
              <a:defRPr sz="1500" b="1"/>
            </a:lvl3pPr>
            <a:lvl4pPr marL="1167058" indent="0">
              <a:buNone/>
              <a:defRPr sz="1400" b="1"/>
            </a:lvl4pPr>
            <a:lvl5pPr marL="1556070" indent="0">
              <a:buNone/>
              <a:defRPr sz="1400" b="1"/>
            </a:lvl5pPr>
            <a:lvl6pPr marL="1945103" indent="0">
              <a:buNone/>
              <a:defRPr sz="1400" b="1"/>
            </a:lvl6pPr>
            <a:lvl7pPr marL="2334111" indent="0">
              <a:buNone/>
              <a:defRPr sz="1400" b="1"/>
            </a:lvl7pPr>
            <a:lvl8pPr marL="2723127" indent="0">
              <a:buNone/>
              <a:defRPr sz="1400" b="1"/>
            </a:lvl8pPr>
            <a:lvl9pPr marL="311213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28" y="1631252"/>
            <a:ext cx="4039465" cy="29628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45" y="1151294"/>
            <a:ext cx="4040909" cy="47999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033" indent="0">
              <a:buNone/>
              <a:defRPr sz="1700" b="1"/>
            </a:lvl2pPr>
            <a:lvl3pPr marL="778036" indent="0">
              <a:buNone/>
              <a:defRPr sz="1500" b="1"/>
            </a:lvl3pPr>
            <a:lvl4pPr marL="1167058" indent="0">
              <a:buNone/>
              <a:defRPr sz="1400" b="1"/>
            </a:lvl4pPr>
            <a:lvl5pPr marL="1556070" indent="0">
              <a:buNone/>
              <a:defRPr sz="1400" b="1"/>
            </a:lvl5pPr>
            <a:lvl6pPr marL="1945103" indent="0">
              <a:buNone/>
              <a:defRPr sz="1400" b="1"/>
            </a:lvl6pPr>
            <a:lvl7pPr marL="2334111" indent="0">
              <a:buNone/>
              <a:defRPr sz="1400" b="1"/>
            </a:lvl7pPr>
            <a:lvl8pPr marL="2723127" indent="0">
              <a:buNone/>
              <a:defRPr sz="1400" b="1"/>
            </a:lvl8pPr>
            <a:lvl9pPr marL="311213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45" y="1631252"/>
            <a:ext cx="4040909" cy="29628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6BC57-D645-4EF0-A5A1-96CC0D447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3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FE575-2B04-48CA-84C1-EB1535889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4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F912D-47D2-4C4C-A502-7C9E3FB42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1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31" y="204698"/>
            <a:ext cx="3007591" cy="8710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04704"/>
            <a:ext cx="5111750" cy="438939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31" y="1075746"/>
            <a:ext cx="3007591" cy="3518339"/>
          </a:xfrm>
        </p:spPr>
        <p:txBody>
          <a:bodyPr/>
          <a:lstStyle>
            <a:lvl1pPr marL="0" indent="0">
              <a:buNone/>
              <a:defRPr sz="1200"/>
            </a:lvl1pPr>
            <a:lvl2pPr marL="389033" indent="0">
              <a:buNone/>
              <a:defRPr sz="1000"/>
            </a:lvl2pPr>
            <a:lvl3pPr marL="778036" indent="0">
              <a:buNone/>
              <a:defRPr sz="900"/>
            </a:lvl3pPr>
            <a:lvl4pPr marL="1167058" indent="0">
              <a:buNone/>
              <a:defRPr sz="800"/>
            </a:lvl4pPr>
            <a:lvl5pPr marL="1556070" indent="0">
              <a:buNone/>
              <a:defRPr sz="800"/>
            </a:lvl5pPr>
            <a:lvl6pPr marL="1945103" indent="0">
              <a:buNone/>
              <a:defRPr sz="800"/>
            </a:lvl6pPr>
            <a:lvl7pPr marL="2334111" indent="0">
              <a:buNone/>
              <a:defRPr sz="800"/>
            </a:lvl7pPr>
            <a:lvl8pPr marL="2723127" indent="0">
              <a:buNone/>
              <a:defRPr sz="800"/>
            </a:lvl8pPr>
            <a:lvl9pPr marL="311213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E19DE-BDAD-4513-8E9A-4A4FD5777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74" y="3599993"/>
            <a:ext cx="5486977" cy="42517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74" y="459286"/>
            <a:ext cx="5486977" cy="3085856"/>
          </a:xfrm>
        </p:spPr>
        <p:txBody>
          <a:bodyPr/>
          <a:lstStyle>
            <a:lvl1pPr marL="0" indent="0">
              <a:buNone/>
              <a:defRPr sz="2700"/>
            </a:lvl1pPr>
            <a:lvl2pPr marL="389033" indent="0">
              <a:buNone/>
              <a:defRPr sz="2400"/>
            </a:lvl2pPr>
            <a:lvl3pPr marL="778036" indent="0">
              <a:buNone/>
              <a:defRPr sz="2000"/>
            </a:lvl3pPr>
            <a:lvl4pPr marL="1167058" indent="0">
              <a:buNone/>
              <a:defRPr sz="1700"/>
            </a:lvl4pPr>
            <a:lvl5pPr marL="1556070" indent="0">
              <a:buNone/>
              <a:defRPr sz="1700"/>
            </a:lvl5pPr>
            <a:lvl6pPr marL="1945103" indent="0">
              <a:buNone/>
              <a:defRPr sz="1700"/>
            </a:lvl6pPr>
            <a:lvl7pPr marL="2334111" indent="0">
              <a:buNone/>
              <a:defRPr sz="1700"/>
            </a:lvl7pPr>
            <a:lvl8pPr marL="2723127" indent="0">
              <a:buNone/>
              <a:defRPr sz="1700"/>
            </a:lvl8pPr>
            <a:lvl9pPr marL="3112139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74" y="4025136"/>
            <a:ext cx="5486977" cy="604258"/>
          </a:xfrm>
        </p:spPr>
        <p:txBody>
          <a:bodyPr/>
          <a:lstStyle>
            <a:lvl1pPr marL="0" indent="0">
              <a:buNone/>
              <a:defRPr sz="1200"/>
            </a:lvl1pPr>
            <a:lvl2pPr marL="389033" indent="0">
              <a:buNone/>
              <a:defRPr sz="1000"/>
            </a:lvl2pPr>
            <a:lvl3pPr marL="778036" indent="0">
              <a:buNone/>
              <a:defRPr sz="900"/>
            </a:lvl3pPr>
            <a:lvl4pPr marL="1167058" indent="0">
              <a:buNone/>
              <a:defRPr sz="800"/>
            </a:lvl4pPr>
            <a:lvl5pPr marL="1556070" indent="0">
              <a:buNone/>
              <a:defRPr sz="800"/>
            </a:lvl5pPr>
            <a:lvl6pPr marL="1945103" indent="0">
              <a:buNone/>
              <a:defRPr sz="800"/>
            </a:lvl6pPr>
            <a:lvl7pPr marL="2334111" indent="0">
              <a:buNone/>
              <a:defRPr sz="800"/>
            </a:lvl7pPr>
            <a:lvl8pPr marL="2723127" indent="0">
              <a:buNone/>
              <a:defRPr sz="800"/>
            </a:lvl8pPr>
            <a:lvl9pPr marL="311213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F1EB9-4B40-4E23-A1E6-D25C5CA41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518" y="4689090"/>
            <a:ext cx="2133023" cy="35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794" tIns="38895" rIns="77794" bIns="3889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519" y="4686654"/>
            <a:ext cx="2133023" cy="35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794" tIns="38895" rIns="77794" bIns="388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19D17DA8-D0CC-4AB2-82D1-03FF5D2FD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33"/>
            <a:ext cx="9141114" cy="5137409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60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0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05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58" name="Freeform 10"/>
              <p:cNvSpPr>
                <a:spLocks/>
              </p:cNvSpPr>
              <p:nvPr/>
            </p:nvSpPr>
            <p:spPr bwMode="hidden">
              <a:xfrm>
                <a:off x="4503" y="2317"/>
                <a:ext cx="1245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260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248 h 1906"/>
                <a:gd name="T4" fmla="*/ 5848 w 5740"/>
                <a:gd name="T5" fmla="*/ 1248 h 1906"/>
                <a:gd name="T6" fmla="*/ 584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0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527" y="205887"/>
            <a:ext cx="8229023" cy="85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794" tIns="38895" rIns="77794" bIns="388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6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515" y="4686654"/>
            <a:ext cx="2895023" cy="35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794" tIns="38895" rIns="77794" bIns="38895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60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527" y="1199990"/>
            <a:ext cx="8229023" cy="339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794" tIns="38895" rIns="77794" bIns="388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4" r:id="rId2"/>
    <p:sldLayoutId id="2147483743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37" r:id="rId9"/>
    <p:sldLayoutId id="2147483736" r:id="rId10"/>
    <p:sldLayoutId id="2147483735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389033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778036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167058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55607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291769" indent="-291769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32171" indent="-24313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972553" indent="-194517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361562" indent="-19451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750589" indent="-194517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139587" indent="-194517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528622" indent="-194517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2917635" indent="-194517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306656" indent="-194517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7780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033" algn="l" defTabSz="7780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036" algn="l" defTabSz="7780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058" algn="l" defTabSz="7780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070" algn="l" defTabSz="7780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103" algn="l" defTabSz="7780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4111" algn="l" defTabSz="7780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3127" algn="l" defTabSz="7780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2139" algn="l" defTabSz="7780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6" tIns="34289" rIns="68576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49" eaLnBrk="1" fontAlgn="auto" hangingPunct="1">
              <a:spcBef>
                <a:spcPts val="0"/>
              </a:spcBef>
              <a:spcAft>
                <a:spcPts val="0"/>
              </a:spcAft>
            </a:pPr>
            <a:fld id="{06C18AFA-EA13-6F49-B094-94D14699B0B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749" eaLnBrk="1" fontAlgn="auto" hangingPunct="1">
                <a:spcBef>
                  <a:spcPts val="0"/>
                </a:spcBef>
                <a:spcAft>
                  <a:spcPts val="0"/>
                </a:spcAft>
              </a:pPr>
              <a:t>7/18/2018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4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49" eaLnBrk="1" fontAlgn="auto" hangingPunct="1">
              <a:spcBef>
                <a:spcPts val="0"/>
              </a:spcBef>
              <a:spcAft>
                <a:spcPts val="0"/>
              </a:spcAft>
            </a:pPr>
            <a:fld id="{A3B09795-9B3A-6A4B-8DEB-C15DB3B3CB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749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663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eaLnBrk="1" fontAlgn="auto" hangingPunct="1"/>
            <a:fld id="{00000000-1234-1234-1234-123412341234}" type="slidenum">
              <a:rPr lang="en" kern="0">
                <a:solidFill>
                  <a:srgbClr val="202729"/>
                </a:solidFill>
              </a:rPr>
              <a:pPr eaLnBrk="1" fontAlgn="auto" hangingPunct="1"/>
              <a:t>‹#›</a:t>
            </a:fld>
            <a:endParaRPr kern="0">
              <a:solidFill>
                <a:srgbClr val="20272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2632" y="41910"/>
            <a:ext cx="5634037" cy="584766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chemeClr val="hlink"/>
                </a:solidFill>
              </a:rPr>
              <a:t>MRI ADNI 2018</a:t>
            </a:r>
          </a:p>
        </p:txBody>
      </p:sp>
      <p:sp>
        <p:nvSpPr>
          <p:cNvPr id="271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671" y="666758"/>
            <a:ext cx="3186545" cy="426045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u="sng" dirty="0">
                <a:effectLst/>
              </a:rPr>
              <a:t>Mayo</a:t>
            </a:r>
            <a:r>
              <a:rPr lang="en-US" sz="2400" dirty="0">
                <a:effectLst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Cliff Jack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Bret Borowski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Matt Bernstein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Arvin Forghanian-Arani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Jeff Gunter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Dave Jones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Kejal Kantarci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Rob Reid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Denise Reyes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Matt Senjem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Kaely Thostenson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Prashanthi Vemuri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Chad Ward </a:t>
            </a:r>
          </a:p>
        </p:txBody>
      </p:sp>
      <p:sp>
        <p:nvSpPr>
          <p:cNvPr id="2715652" name="Text Box 4"/>
          <p:cNvSpPr txBox="1">
            <a:spLocks noChangeArrowheads="1"/>
          </p:cNvSpPr>
          <p:nvPr/>
        </p:nvSpPr>
        <p:spPr bwMode="auto">
          <a:xfrm>
            <a:off x="4191042" y="666773"/>
            <a:ext cx="4814455" cy="432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7802" tIns="38900" rIns="77802" bIns="389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Funded MRI Investigators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Charlie DeCarli – UCD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Nick Fox – UCL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Duygu Tosun 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–  SFVA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Paul Thompson – USC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Paul </a:t>
            </a:r>
            <a:r>
              <a:rPr lang="en-US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Yuskevich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- Penn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Danielle Harvey – </a:t>
            </a:r>
            <a:r>
              <a:rPr lang="en-US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biostats</a:t>
            </a:r>
            <a:endParaRPr 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MR company scientists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Dan Rettmann (Mayo) – GE 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Pete Kollasch (Mayo)/Gunnar Kruger (</a:t>
            </a:r>
            <a:r>
              <a:rPr lang="en-US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MGH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) – Siemens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Yansong Zhao  (BU) - Philips</a:t>
            </a:r>
            <a:endParaRPr lang="en-US" sz="16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99225" y="42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 sz="2400" b="1" i="0" u="none" strike="noStrike" cap="none" dirty="0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ADNI3:  </a:t>
            </a:r>
            <a:r>
              <a:rPr lang="en-US" sz="2400" b="1" i="0" u="none" strike="noStrike" cap="none" dirty="0" smtClean="0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Initial </a:t>
            </a:r>
            <a:r>
              <a:rPr lang="en" sz="2400" b="1" i="0" u="none" strike="noStrike" cap="none" dirty="0" smtClean="0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Multishell </a:t>
            </a:r>
            <a:r>
              <a:rPr lang="en-US" sz="2400" b="1" i="0" u="none" strike="noStrike" cap="none" dirty="0" err="1" smtClean="0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dMRI</a:t>
            </a:r>
            <a:r>
              <a:rPr lang="en-US" sz="2400" b="1" i="0" u="none" strike="noStrike" cap="none" dirty="0" smtClean="0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 Analysis</a:t>
            </a:r>
            <a:r>
              <a:rPr lang="en" sz="2000" b="1" dirty="0" smtClean="0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- P </a:t>
            </a:r>
            <a:r>
              <a:rPr lang="en" sz="2000" b="1" i="0" u="none" strike="noStrike" cap="none" dirty="0" smtClean="0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Thompson</a:t>
            </a:r>
            <a:endParaRPr sz="2000" b="1" i="0" u="none" strike="noStrike" cap="none" dirty="0">
              <a:solidFill>
                <a:srgbClr val="351C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DKI and NODDI vs. DTI/TDF Associations with Age in Controls (N=14)</a:t>
            </a:r>
            <a:endParaRPr sz="2400" b="1" i="0" u="none" strike="noStrike" cap="none" dirty="0">
              <a:solidFill>
                <a:srgbClr val="351C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 sz="2400" b="1" i="0" u="none" strike="noStrike" cap="none" dirty="0">
              <a:solidFill>
                <a:srgbClr val="351C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61800" y="4612525"/>
            <a:ext cx="7118100" cy="403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611BB8"/>
              </a:buClr>
              <a:buSzPts val="1100"/>
              <a:buFont typeface="Arial"/>
              <a:buNone/>
            </a:pPr>
            <a:r>
              <a:rPr lang="en" sz="1400" kern="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DTI:  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 volumes (</a:t>
            </a:r>
            <a:r>
              <a:rPr lang="en" sz="1400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b=0+1000)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NODDI, DKI: 127 volumes (b=0,500,1000,2000)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7443800" y="52300"/>
            <a:ext cx="1782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P&lt;0.05</a:t>
            </a:r>
            <a:endParaRPr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Positive Association</a:t>
            </a:r>
            <a:endParaRPr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Negative Association</a:t>
            </a:r>
            <a:endParaRPr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1092738" y="1090439"/>
            <a:ext cx="16539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WM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7021936" y="1129601"/>
            <a:ext cx="16539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PCR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4196611" y="1129601"/>
            <a:ext cx="7254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244716" y="4298296"/>
            <a:ext cx="7336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preliminary findings in N=14, and will be extended as more scans are acquired </a:t>
            </a:r>
            <a:endParaRPr sz="12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Shape 429" descr="S127_FullWM_bargraph.png"/>
          <p:cNvPicPr preferRelativeResize="0"/>
          <p:nvPr/>
        </p:nvPicPr>
        <p:blipFill rotWithShape="1">
          <a:blip r:embed="rId3">
            <a:alphaModFix/>
          </a:blip>
          <a:srcRect t="5068"/>
          <a:stretch/>
        </p:blipFill>
        <p:spPr>
          <a:xfrm>
            <a:off x="159876" y="1449294"/>
            <a:ext cx="2947887" cy="27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 descr="S127_CC_bargraph.png"/>
          <p:cNvPicPr preferRelativeResize="0"/>
          <p:nvPr/>
        </p:nvPicPr>
        <p:blipFill rotWithShape="1">
          <a:blip r:embed="rId4">
            <a:alphaModFix/>
          </a:blip>
          <a:srcRect t="5093"/>
          <a:stretch/>
        </p:blipFill>
        <p:spPr>
          <a:xfrm>
            <a:off x="3080877" y="1449294"/>
            <a:ext cx="2947887" cy="2797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 descr="S127_PCR_bargraph.png"/>
          <p:cNvPicPr preferRelativeResize="0"/>
          <p:nvPr/>
        </p:nvPicPr>
        <p:blipFill rotWithShape="1">
          <a:blip r:embed="rId5">
            <a:alphaModFix/>
          </a:blip>
          <a:srcRect t="4586"/>
          <a:stretch/>
        </p:blipFill>
        <p:spPr>
          <a:xfrm>
            <a:off x="6031760" y="1426882"/>
            <a:ext cx="2947887" cy="2812686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348055" y="1552415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549772" y="1574828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736523" y="1798944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938227" y="1709296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1124992" y="1559882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1314747" y="1786992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2102143" y="1356686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2284427" y="1524028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57012" y="3511204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524354" y="3529126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721580" y="3532106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918806" y="3527615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108561" y="3530595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1331176" y="3513438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1511969" y="3532871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1701724" y="3535851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1916868" y="3513438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2114094" y="3508947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2303849" y="3511927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3469920" y="2109725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055613" y="1955829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5022305" y="1346231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5204589" y="1924478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3266057" y="3499251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3433399" y="3517173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3630625" y="3520153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3827851" y="3515662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4017606" y="3518642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240221" y="3501485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4421014" y="3520918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4610769" y="3523898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4825913" y="3501485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5023139" y="3496994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5212894" y="3499974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6425282" y="2300997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6615032" y="1736221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6812258" y="2030570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7196244" y="1465788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7774466" y="2111248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7964218" y="1337295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6212457" y="3502239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6379799" y="3520161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6577025" y="3523141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6774251" y="3518650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6964006" y="3521630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7186621" y="3504473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7367414" y="3523906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7564640" y="3504473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7772313" y="3504473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7969539" y="3499982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8159294" y="3502962"/>
            <a:ext cx="180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3850" y="819150"/>
            <a:ext cx="567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More complex/newer measures better performance</a:t>
            </a:r>
            <a:endParaRPr lang="en-US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7" y="57150"/>
            <a:ext cx="8229023" cy="533400"/>
          </a:xfrm>
        </p:spPr>
        <p:txBody>
          <a:bodyPr/>
          <a:lstStyle/>
          <a:p>
            <a:r>
              <a:rPr lang="en-US" sz="3200" dirty="0" smtClean="0">
                <a:solidFill>
                  <a:srgbClr val="FFC000"/>
                </a:solidFill>
              </a:rPr>
              <a:t>Conclusions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66750"/>
            <a:ext cx="9067800" cy="4114800"/>
          </a:xfrm>
        </p:spPr>
        <p:txBody>
          <a:bodyPr/>
          <a:lstStyle/>
          <a:p>
            <a:r>
              <a:rPr lang="en-US" dirty="0" smtClean="0"/>
              <a:t>ADNI MR data more heterogeneous with time</a:t>
            </a:r>
          </a:p>
          <a:p>
            <a:r>
              <a:rPr lang="en-US" dirty="0" smtClean="0"/>
              <a:t>Assessing effects of specific vendor, scanner model, and sequence changes over time a work in progress</a:t>
            </a:r>
          </a:p>
          <a:p>
            <a:r>
              <a:rPr lang="en-US" dirty="0" smtClean="0"/>
              <a:t>Likely that some types of change will result in longitudinal inconsistencies – will vary by sequence and processing method</a:t>
            </a:r>
          </a:p>
          <a:p>
            <a:r>
              <a:rPr lang="en-US" dirty="0" smtClean="0"/>
              <a:t>Future work</a:t>
            </a:r>
          </a:p>
          <a:p>
            <a:pPr lvl="2"/>
            <a:r>
              <a:rPr lang="en-US" dirty="0" smtClean="0"/>
              <a:t>Identifying which changes do and which don’t matter</a:t>
            </a:r>
          </a:p>
          <a:p>
            <a:pPr lvl="2"/>
            <a:r>
              <a:rPr lang="en-US" dirty="0" smtClean="0"/>
              <a:t>Make this information available to ADNI users</a:t>
            </a:r>
          </a:p>
          <a:p>
            <a:pPr lvl="2"/>
            <a:r>
              <a:rPr lang="en-US" dirty="0" smtClean="0"/>
              <a:t>Identify possible fixes</a:t>
            </a:r>
          </a:p>
          <a:p>
            <a:pPr lvl="2"/>
            <a:r>
              <a:rPr lang="en-US" dirty="0" smtClean="0"/>
              <a:t>Diagnostic improvements in ADNI 3 </a:t>
            </a:r>
            <a:r>
              <a:rPr lang="en-US" dirty="0" err="1" smtClean="0"/>
              <a:t>vs</a:t>
            </a:r>
            <a:r>
              <a:rPr lang="en-US" dirty="0" smtClean="0"/>
              <a:t> ADNI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1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46" y="248344"/>
            <a:ext cx="8229023" cy="494613"/>
          </a:xfrm>
        </p:spPr>
        <p:txBody>
          <a:bodyPr/>
          <a:lstStyle/>
          <a:p>
            <a:r>
              <a:rPr lang="en-US" sz="2800" dirty="0" smtClean="0">
                <a:solidFill>
                  <a:srgbClr val="FFC000"/>
                </a:solidFill>
              </a:rPr>
              <a:t>Some of the goals for ADNI 3  </a:t>
            </a:r>
            <a:r>
              <a:rPr lang="en-US" sz="2800" dirty="0">
                <a:solidFill>
                  <a:srgbClr val="FFC000"/>
                </a:solidFill>
              </a:rPr>
              <a:t>– determine effect of technical changes on </a:t>
            </a:r>
            <a:r>
              <a:rPr lang="en-US" sz="2800" dirty="0" smtClean="0">
                <a:solidFill>
                  <a:srgbClr val="FFC000"/>
                </a:solidFill>
              </a:rPr>
              <a:t>quantitative metrics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76350"/>
            <a:ext cx="8915400" cy="3352800"/>
          </a:xfrm>
        </p:spPr>
        <p:txBody>
          <a:bodyPr/>
          <a:lstStyle/>
          <a:p>
            <a:r>
              <a:rPr lang="en-US" dirty="0" smtClean="0">
                <a:effectLst/>
              </a:rPr>
              <a:t>vendor changes</a:t>
            </a:r>
          </a:p>
          <a:p>
            <a:r>
              <a:rPr lang="en-US" dirty="0" smtClean="0">
                <a:effectLst/>
              </a:rPr>
              <a:t>model/hardware changes </a:t>
            </a:r>
            <a:r>
              <a:rPr lang="en-US" dirty="0">
                <a:effectLst/>
              </a:rPr>
              <a:t>within a vendor </a:t>
            </a:r>
            <a:r>
              <a:rPr lang="en-US" dirty="0" smtClean="0">
                <a:effectLst/>
              </a:rPr>
              <a:t>line</a:t>
            </a:r>
          </a:p>
          <a:p>
            <a:r>
              <a:rPr lang="en-US" dirty="0" smtClean="0">
                <a:effectLst/>
              </a:rPr>
              <a:t>operating system changes</a:t>
            </a:r>
          </a:p>
          <a:p>
            <a:r>
              <a:rPr lang="en-US" dirty="0" smtClean="0">
                <a:effectLst/>
              </a:rPr>
              <a:t>protocol changes</a:t>
            </a:r>
          </a:p>
          <a:p>
            <a:r>
              <a:rPr lang="en-US" dirty="0" smtClean="0">
                <a:effectLst/>
              </a:rPr>
              <a:t>ADNI 2 vs ADNI 3: does better technology translate into better diagnostic performance?</a:t>
            </a:r>
          </a:p>
          <a:p>
            <a:pPr lvl="1"/>
            <a:r>
              <a:rPr lang="en-US" dirty="0" smtClean="0">
                <a:effectLst/>
              </a:rPr>
              <a:t>Better technology in ADNI 3 vs ADNI 2</a:t>
            </a:r>
          </a:p>
        </p:txBody>
      </p:sp>
    </p:spTree>
    <p:extLst>
      <p:ext uri="{BB962C8B-B14F-4D97-AF65-F5344CB8AC3E}">
        <p14:creationId xmlns:p14="http://schemas.microsoft.com/office/powerpoint/2010/main" val="14794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3" y="57266"/>
            <a:ext cx="9074727" cy="994101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ADNI 3 </a:t>
            </a:r>
            <a:r>
              <a:rPr lang="en-US" dirty="0" smtClean="0">
                <a:solidFill>
                  <a:srgbClr val="FFC000"/>
                </a:solidFill>
              </a:rPr>
              <a:t>protocol compared to ADNI 2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no change; </a:t>
            </a:r>
            <a:r>
              <a:rPr lang="en-US" sz="3200" dirty="0">
                <a:solidFill>
                  <a:srgbClr val="92D050"/>
                </a:solidFill>
              </a:rPr>
              <a:t>small change; </a:t>
            </a:r>
            <a:r>
              <a:rPr lang="en-US" sz="3200" dirty="0">
                <a:solidFill>
                  <a:srgbClr val="FF0000"/>
                </a:solidFill>
              </a:rPr>
              <a:t>major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3150"/>
            <a:ext cx="9090661" cy="38862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3D </a:t>
            </a:r>
            <a:r>
              <a:rPr lang="en-US" dirty="0" err="1" smtClean="0">
                <a:solidFill>
                  <a:srgbClr val="92D050"/>
                </a:solidFill>
              </a:rPr>
              <a:t>T1</a:t>
            </a:r>
            <a:r>
              <a:rPr lang="en-US" dirty="0" smtClean="0">
                <a:solidFill>
                  <a:srgbClr val="92D050"/>
                </a:solidFill>
              </a:rPr>
              <a:t> volume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3D</a:t>
            </a:r>
            <a:r>
              <a:rPr lang="en-US" dirty="0" smtClean="0">
                <a:solidFill>
                  <a:srgbClr val="FF0000"/>
                </a:solidFill>
              </a:rPr>
              <a:t> FLAIR  </a:t>
            </a:r>
          </a:p>
          <a:p>
            <a:r>
              <a:rPr lang="en-US" dirty="0" err="1" smtClean="0"/>
              <a:t>T2</a:t>
            </a:r>
            <a:r>
              <a:rPr lang="en-US" dirty="0" smtClean="0"/>
              <a:t>* GRE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ASL</a:t>
            </a:r>
            <a:r>
              <a:rPr lang="en-US" dirty="0" smtClean="0"/>
              <a:t> – (Siemens to all) </a:t>
            </a:r>
            <a:r>
              <a:rPr lang="en-US" dirty="0" err="1" smtClean="0"/>
              <a:t>2D</a:t>
            </a:r>
            <a:r>
              <a:rPr lang="en-US" dirty="0" smtClean="0"/>
              <a:t> in ADNI 2, </a:t>
            </a:r>
            <a:r>
              <a:rPr lang="en-US" dirty="0" err="1" smtClean="0"/>
              <a:t>2D</a:t>
            </a:r>
            <a:r>
              <a:rPr lang="en-US" dirty="0" smtClean="0"/>
              <a:t>/3D mix in ADNI 3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TF</a:t>
            </a:r>
            <a:r>
              <a:rPr lang="en-US" dirty="0" smtClean="0">
                <a:solidFill>
                  <a:srgbClr val="FF0000"/>
                </a:solidFill>
              </a:rPr>
              <a:t>-fMRI</a:t>
            </a:r>
            <a:r>
              <a:rPr lang="en-US" dirty="0" smtClean="0"/>
              <a:t> – (Philips to all) </a:t>
            </a:r>
            <a:r>
              <a:rPr lang="en-US" dirty="0" smtClean="0">
                <a:solidFill>
                  <a:srgbClr val="FF0000"/>
                </a:solidFill>
              </a:rPr>
              <a:t>advanced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(17) </a:t>
            </a:r>
            <a:r>
              <a:rPr lang="en-US" dirty="0" smtClean="0"/>
              <a:t>and basic versions</a:t>
            </a:r>
          </a:p>
          <a:p>
            <a:r>
              <a:rPr lang="en-US" dirty="0" smtClean="0"/>
              <a:t>Field map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dMRI</a:t>
            </a:r>
            <a:r>
              <a:rPr lang="en-US" dirty="0"/>
              <a:t> </a:t>
            </a:r>
            <a:r>
              <a:rPr lang="en-US" dirty="0" smtClean="0"/>
              <a:t>– (GE to all) </a:t>
            </a:r>
            <a:r>
              <a:rPr lang="en-US" dirty="0" smtClean="0">
                <a:solidFill>
                  <a:srgbClr val="FF0000"/>
                </a:solidFill>
              </a:rPr>
              <a:t>advanced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(17)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92D050"/>
                </a:solidFill>
              </a:rPr>
              <a:t>basic </a:t>
            </a:r>
            <a:r>
              <a:rPr lang="en-US" dirty="0" smtClean="0"/>
              <a:t>versions</a:t>
            </a:r>
            <a:endParaRPr lang="en-US" dirty="0"/>
          </a:p>
          <a:p>
            <a:r>
              <a:rPr lang="en-US" dirty="0" smtClean="0">
                <a:solidFill>
                  <a:srgbClr val="92D050"/>
                </a:solidFill>
              </a:rPr>
              <a:t>Coronal high resolution </a:t>
            </a:r>
            <a:r>
              <a:rPr lang="en-US" dirty="0" err="1" smtClean="0">
                <a:solidFill>
                  <a:srgbClr val="92D050"/>
                </a:solidFill>
              </a:rPr>
              <a:t>T2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4317"/>
            <a:ext cx="8991600" cy="320039"/>
          </a:xfrm>
        </p:spPr>
        <p:txBody>
          <a:bodyPr/>
          <a:lstStyle/>
          <a:p>
            <a:pPr algn="ctr"/>
            <a:r>
              <a:rPr lang="en-US" sz="2400" dirty="0" err="1" smtClean="0">
                <a:solidFill>
                  <a:srgbClr val="FFC000"/>
                </a:solidFill>
                <a:cs typeface="Calibri" panose="020F0502020204030204" pitchFamily="34" charset="0"/>
              </a:rPr>
              <a:t>TBM-SyN</a:t>
            </a:r>
            <a:r>
              <a:rPr lang="en-US" sz="2400" dirty="0" smtClean="0">
                <a:solidFill>
                  <a:srgbClr val="FFC000"/>
                </a:solidFill>
                <a:cs typeface="Calibri" panose="020F0502020204030204" pitchFamily="34" charset="0"/>
              </a:rPr>
              <a:t> by manufacturer, model, and ADNI cycle – M Senjem </a:t>
            </a:r>
            <a:endParaRPr lang="en-US" sz="2400" dirty="0">
              <a:solidFill>
                <a:srgbClr val="FFC00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0727" y="4248150"/>
            <a:ext cx="9063273" cy="838200"/>
          </a:xfrm>
        </p:spPr>
        <p:txBody>
          <a:bodyPr>
            <a:noAutofit/>
          </a:bodyPr>
          <a:lstStyle/>
          <a:p>
            <a:r>
              <a:rPr lang="en-US" sz="1600" dirty="0">
                <a:effectLst/>
              </a:rPr>
              <a:t>A linear mixed model was fit with age, diagnosis, and random intercepts for subject and model-manufacturer-phase. </a:t>
            </a:r>
            <a:r>
              <a:rPr lang="en-US" sz="1600" dirty="0" smtClean="0">
                <a:effectLst/>
              </a:rPr>
              <a:t>The difference </a:t>
            </a:r>
            <a:r>
              <a:rPr lang="en-US" sz="1600" dirty="0">
                <a:effectLst/>
              </a:rPr>
              <a:t>between any two estimates </a:t>
            </a:r>
            <a:r>
              <a:rPr lang="en-US" sz="1600" dirty="0" smtClean="0">
                <a:effectLst/>
              </a:rPr>
              <a:t>represents </a:t>
            </a:r>
            <a:r>
              <a:rPr lang="en-US" sz="1600" dirty="0">
                <a:effectLst/>
              </a:rPr>
              <a:t>the effect of changing from one model to another (or from ADNI-2 to ADNI-3</a:t>
            </a:r>
            <a:r>
              <a:rPr lang="en-US" sz="1600" dirty="0" smtClean="0">
                <a:effectLst/>
              </a:rPr>
              <a:t>).</a:t>
            </a:r>
            <a:endParaRPr lang="en-US" sz="1600" dirty="0">
              <a:cs typeface="Calibri" panose="020F0502020204030204" pitchFamily="34" charset="0"/>
            </a:endParaRPr>
          </a:p>
        </p:txBody>
      </p:sp>
      <p:pic>
        <p:nvPicPr>
          <p:cNvPr id="3077" name="Picture 5" descr="I:\ibm\phase-vendor-model-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46" y="514350"/>
            <a:ext cx="3111499" cy="37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 bwMode="auto">
          <a:xfrm rot="5400000">
            <a:off x="4411766" y="1344717"/>
            <a:ext cx="761262" cy="77840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5400000">
            <a:off x="5257800" y="1733552"/>
            <a:ext cx="457200" cy="609600"/>
          </a:xfrm>
          <a:prstGeom prst="ellipse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112395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No effect of protocol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Significant effect of vendor change</a:t>
            </a:r>
            <a:endParaRPr lang="en-US" b="1" dirty="0"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 rot="5400000">
            <a:off x="6725455" y="562861"/>
            <a:ext cx="1645395" cy="259950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1800" y="5715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Paul Thompson et al USC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4350"/>
            <a:ext cx="7068440" cy="444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5715000" y="2266950"/>
            <a:ext cx="990600" cy="1371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0" y="89535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Vendor effect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934200" y="742950"/>
            <a:ext cx="990600" cy="990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1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092"/>
            <a:ext cx="7772400" cy="1102519"/>
          </a:xfrm>
        </p:spPr>
        <p:txBody>
          <a:bodyPr/>
          <a:lstStyle/>
          <a:p>
            <a:r>
              <a:rPr lang="en-US" sz="3200" dirty="0">
                <a:solidFill>
                  <a:srgbClr val="FFC000"/>
                </a:solidFill>
                <a:cs typeface="Calibri" panose="020F0502020204030204" pitchFamily="34" charset="0"/>
              </a:rPr>
              <a:t>fMRI: Network Failure Quotient (</a:t>
            </a:r>
            <a:r>
              <a:rPr lang="en-US" sz="3200" dirty="0" err="1">
                <a:solidFill>
                  <a:srgbClr val="FFC000"/>
                </a:solidFill>
                <a:cs typeface="Calibri" panose="020F0502020204030204" pitchFamily="34" charset="0"/>
              </a:rPr>
              <a:t>NFQ</a:t>
            </a:r>
            <a:r>
              <a:rPr lang="en-US" sz="3200" dirty="0">
                <a:solidFill>
                  <a:srgbClr val="FFC000"/>
                </a:solidFill>
                <a:cs typeface="Calibri" panose="020F0502020204030204" pitchFamily="34" charset="0"/>
              </a:rPr>
              <a:t>)</a:t>
            </a:r>
            <a:r>
              <a:rPr lang="en-US" sz="4000" dirty="0">
                <a:solidFill>
                  <a:srgbClr val="FFC000"/>
                </a:solidFill>
                <a:cs typeface="Calibri" panose="020F0502020204030204" pitchFamily="34" charset="0"/>
              </a:rPr>
              <a:t/>
            </a:r>
            <a:br>
              <a:rPr lang="en-US" sz="4000" dirty="0">
                <a:solidFill>
                  <a:srgbClr val="FFC000"/>
                </a:solidFill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Jeff Gunter &amp; Dave </a:t>
            </a:r>
            <a:r>
              <a:rPr lang="en-US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Jones - Mayo</a:t>
            </a:r>
            <a:endParaRPr lang="en-US" sz="24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Screen Shot 2018-04-05 at 1.30.5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62151"/>
            <a:ext cx="6477000" cy="8143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13479" y="3304229"/>
            <a:ext cx="5802532" cy="1477190"/>
          </a:xfrm>
          <a:prstGeom prst="rect">
            <a:avLst/>
          </a:prstGeom>
          <a:noFill/>
        </p:spPr>
        <p:txBody>
          <a:bodyPr wrap="none" lIns="91304" tIns="45652" rIns="91304" bIns="45652" rtlCol="0">
            <a:spAutoFit/>
          </a:bodyPr>
          <a:lstStyle/>
          <a:p>
            <a:r>
              <a:rPr lang="en-US" dirty="0" smtClean="0">
                <a:latin typeface="+mn-lt"/>
                <a:cs typeface="Calibri" panose="020F0502020204030204" pitchFamily="34" charset="0"/>
              </a:rPr>
              <a:t>Straight forward pre-processing: </a:t>
            </a:r>
            <a:endParaRPr lang="en-US" dirty="0">
              <a:latin typeface="+mn-lt"/>
              <a:cs typeface="Calibri" panose="020F0502020204030204" pitchFamily="34" charset="0"/>
            </a:endParaRPr>
          </a:p>
          <a:p>
            <a:r>
              <a:rPr lang="en-US" dirty="0" smtClean="0">
                <a:latin typeface="+mn-lt"/>
                <a:cs typeface="Calibri" panose="020F0502020204030204" pitchFamily="34" charset="0"/>
              </a:rPr>
              <a:t>Slice time and motion correction</a:t>
            </a:r>
          </a:p>
          <a:p>
            <a:r>
              <a:rPr lang="en-US" dirty="0" smtClean="0">
                <a:latin typeface="+mn-lt"/>
                <a:cs typeface="Calibri" panose="020F0502020204030204" pitchFamily="34" charset="0"/>
              </a:rPr>
              <a:t>Motion and </a:t>
            </a:r>
            <a:r>
              <a:rPr lang="en-US" dirty="0" err="1" smtClean="0">
                <a:latin typeface="+mn-lt"/>
                <a:cs typeface="Calibri" panose="020F0502020204030204" pitchFamily="34" charset="0"/>
              </a:rPr>
              <a:t>nuissance</a:t>
            </a:r>
            <a:r>
              <a:rPr lang="en-US" dirty="0" smtClean="0">
                <a:latin typeface="+mn-lt"/>
                <a:cs typeface="Calibri" panose="020F0502020204030204" pitchFamily="34" charset="0"/>
              </a:rPr>
              <a:t> regressed,  </a:t>
            </a:r>
            <a:r>
              <a:rPr lang="en-US" dirty="0" err="1" smtClean="0">
                <a:latin typeface="+mn-lt"/>
                <a:cs typeface="Calibri" panose="020F0502020204030204" pitchFamily="34" charset="0"/>
              </a:rPr>
              <a:t>bandpass</a:t>
            </a:r>
            <a:r>
              <a:rPr lang="en-US" dirty="0" smtClean="0">
                <a:latin typeface="+mn-lt"/>
                <a:cs typeface="Calibri" panose="020F0502020204030204" pitchFamily="34" charset="0"/>
              </a:rPr>
              <a:t> filtered</a:t>
            </a:r>
          </a:p>
          <a:p>
            <a:r>
              <a:rPr lang="en-US" dirty="0" smtClean="0">
                <a:latin typeface="+mn-lt"/>
                <a:cs typeface="Calibri" panose="020F0502020204030204" pitchFamily="34" charset="0"/>
              </a:rPr>
              <a:t>GM inherited from T1 segmentation</a:t>
            </a:r>
          </a:p>
          <a:p>
            <a:r>
              <a:rPr lang="en-US" dirty="0" smtClean="0">
                <a:latin typeface="+mn-lt"/>
                <a:cs typeface="Calibri" panose="020F0502020204030204" pitchFamily="34" charset="0"/>
              </a:rPr>
              <a:t>Dual regression using DMN regions to get region time courses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3881" y="209576"/>
            <a:ext cx="8016240" cy="51732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C000"/>
                </a:solidFill>
                <a:cs typeface="Calibri" panose="020F0502020204030204" pitchFamily="34" charset="0"/>
              </a:rPr>
              <a:t>NFQ by diagnosis and ADNI </a:t>
            </a:r>
            <a:r>
              <a:rPr lang="en-US" sz="3600" dirty="0" smtClean="0">
                <a:solidFill>
                  <a:srgbClr val="FFC000"/>
                </a:solidFill>
                <a:cs typeface="Calibri" panose="020F0502020204030204" pitchFamily="34" charset="0"/>
              </a:rPr>
              <a:t>cycle</a:t>
            </a:r>
            <a:endParaRPr lang="en-US" sz="3600" dirty="0">
              <a:solidFill>
                <a:srgbClr val="FFC00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49043" y="4327351"/>
            <a:ext cx="7043398" cy="603647"/>
          </a:xfrm>
        </p:spPr>
        <p:txBody>
          <a:bodyPr/>
          <a:lstStyle/>
          <a:p>
            <a:r>
              <a:rPr lang="en-US" sz="1600" dirty="0">
                <a:cs typeface="Calibri" panose="020F0502020204030204" pitchFamily="34" charset="0"/>
              </a:rPr>
              <a:t>Box plots and data points by diagnosis stratified by ADNI 2 versus ADNI 3. Repeated measurements across individuals are shown.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80" y="895376"/>
            <a:ext cx="5853000" cy="335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4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230" y="206599"/>
            <a:ext cx="8507730" cy="51732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C000"/>
                </a:solidFill>
                <a:cs typeface="Calibri" panose="020F0502020204030204" pitchFamily="34" charset="0"/>
              </a:rPr>
              <a:t>Differences in NFQ by manufacturer and ADNI </a:t>
            </a:r>
            <a:r>
              <a:rPr lang="en-US" sz="2800" dirty="0" smtClean="0">
                <a:solidFill>
                  <a:srgbClr val="FFC000"/>
                </a:solidFill>
                <a:cs typeface="Calibri" panose="020F0502020204030204" pitchFamily="34" charset="0"/>
              </a:rPr>
              <a:t>cycle</a:t>
            </a:r>
            <a:endParaRPr lang="en-US" sz="2800" dirty="0">
              <a:solidFill>
                <a:srgbClr val="FFC00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07720" y="4395093"/>
            <a:ext cx="7531078" cy="603647"/>
          </a:xfrm>
        </p:spPr>
        <p:txBody>
          <a:bodyPr/>
          <a:lstStyle/>
          <a:p>
            <a:r>
              <a:rPr lang="en-US" sz="1600" dirty="0">
                <a:cs typeface="Calibri" panose="020F0502020204030204" pitchFamily="34" charset="0"/>
              </a:rPr>
              <a:t>Estimated differences by manufacturer for ADNI 2 and ADNI 3 based on a linear mixed model adjusted for age and diagnosis with a random subject-specific intercept.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66" y="971550"/>
            <a:ext cx="6475351" cy="32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37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844"/>
            <a:ext cx="8991600" cy="99417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3D </a:t>
            </a:r>
            <a:r>
              <a:rPr lang="en-US" sz="3000" dirty="0" err="1" smtClean="0">
                <a:latin typeface="Times New Roman" charset="0"/>
                <a:ea typeface="Times New Roman" charset="0"/>
                <a:cs typeface="Times New Roman" charset="0"/>
              </a:rPr>
              <a:t>PASL</a:t>
            </a: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 vs </a:t>
            </a:r>
            <a:r>
              <a:rPr lang="en-US" sz="3000" dirty="0" err="1" smtClean="0">
                <a:latin typeface="Times New Roman" charset="0"/>
                <a:ea typeface="Times New Roman" charset="0"/>
                <a:cs typeface="Times New Roman" charset="0"/>
              </a:rPr>
              <a:t>2D</a:t>
            </a: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000" dirty="0" err="1" smtClean="0">
                <a:latin typeface="Times New Roman" charset="0"/>
                <a:ea typeface="Times New Roman" charset="0"/>
                <a:cs typeface="Times New Roman" charset="0"/>
              </a:rPr>
              <a:t>PASL</a:t>
            </a: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 –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diagnostic efficacy ADNI 3 vs 2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15" y="2081219"/>
            <a:ext cx="1390650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7167" y="4226664"/>
            <a:ext cx="1361187" cy="288539"/>
          </a:xfrm>
          <a:prstGeom prst="rect">
            <a:avLst/>
          </a:prstGeom>
          <a:noFill/>
        </p:spPr>
        <p:txBody>
          <a:bodyPr wrap="none" lIns="68574" tIns="34289" rIns="68574" bIns="34289" rtlCol="0">
            <a:spAutoFit/>
          </a:bodyPr>
          <a:lstStyle/>
          <a:p>
            <a:pPr algn="ctr" defTabSz="68573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Normal, M </a:t>
            </a:r>
            <a:r>
              <a:rPr lang="hr-HR" sz="1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78.4 </a:t>
            </a:r>
            <a:endParaRPr lang="en-US" sz="14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1" y="2152658"/>
            <a:ext cx="1285875" cy="1914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777" y="4226664"/>
            <a:ext cx="1255389" cy="288539"/>
          </a:xfrm>
          <a:prstGeom prst="rect">
            <a:avLst/>
          </a:prstGeom>
          <a:noFill/>
        </p:spPr>
        <p:txBody>
          <a:bodyPr wrap="none" lIns="68574" tIns="34289" rIns="68574" bIns="34289" rtlCol="0">
            <a:spAutoFit/>
          </a:bodyPr>
          <a:lstStyle/>
          <a:p>
            <a:pPr algn="ctr" defTabSz="68573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Normal, F </a:t>
            </a:r>
            <a:r>
              <a:rPr lang="hr-HR" sz="1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58.9</a:t>
            </a:r>
            <a:endParaRPr lang="en-US" sz="14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89667"/>
              </p:ext>
            </p:extLst>
          </p:nvPr>
        </p:nvGraphicFramePr>
        <p:xfrm>
          <a:off x="3442646" y="1196579"/>
          <a:ext cx="5522446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5506"/>
                <a:gridCol w="572420"/>
                <a:gridCol w="572420"/>
                <a:gridCol w="572420"/>
                <a:gridCol w="572420"/>
                <a:gridCol w="572420"/>
                <a:gridCol w="572420"/>
                <a:gridCol w="572420"/>
              </a:tblGrid>
              <a:tr h="285750">
                <a:tc gridSpan="8"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Group separation relative</a:t>
                      </a:r>
                      <a:r>
                        <a:rPr 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to </a:t>
                      </a:r>
                      <a:r>
                        <a:rPr lang="en-US" sz="14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normals</a:t>
                      </a:r>
                      <a:r>
                        <a:rPr 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at baseline - effect size (</a:t>
                      </a:r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Cohen's d)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3D </a:t>
                      </a:r>
                      <a:r>
                        <a:rPr lang="en-US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PASL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2D PASL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SMC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EMCI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LMCI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SMC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EMCI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LMCI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Left inferior parietal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-0.62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-0.36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Right inferior parietal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-0.62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Left </a:t>
                      </a:r>
                      <a:r>
                        <a:rPr lang="en-US" sz="1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precuneus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-0.64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-0.68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Left hippocampus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-0.50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-0.47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Left inferior temporal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-0.44</a:t>
                      </a:r>
                    </a:p>
                  </a:txBody>
                  <a:tcPr marL="68580" marR="68580" marT="34290" marB="34290"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Right inferior temporal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0.62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-0.33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6401" y="1737120"/>
            <a:ext cx="1196470" cy="346247"/>
          </a:xfrm>
          <a:prstGeom prst="rect">
            <a:avLst/>
          </a:prstGeom>
          <a:noFill/>
        </p:spPr>
        <p:txBody>
          <a:bodyPr wrap="none" lIns="68574" tIns="34289" rIns="68574" bIns="34289" rtlCol="0">
            <a:spAutoFit/>
          </a:bodyPr>
          <a:lstStyle/>
          <a:p>
            <a:pPr algn="ctr" defTabSz="68573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3D </a:t>
            </a:r>
            <a:r>
              <a:rPr lang="en-US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PCASL</a:t>
            </a:r>
            <a:endParaRPr lang="en-US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 rot="5400000">
            <a:off x="5889627" y="-1717676"/>
            <a:ext cx="869945" cy="5029199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7047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ppt78D9.tmp</Template>
  <TotalTime>30293</TotalTime>
  <Pages>1</Pages>
  <Words>724</Words>
  <Application>Microsoft Office PowerPoint</Application>
  <PresentationFormat>On-screen Show (16:9)</PresentationFormat>
  <Paragraphs>192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Stream</vt:lpstr>
      <vt:lpstr>5_Office Theme</vt:lpstr>
      <vt:lpstr>10_Spearmint</vt:lpstr>
      <vt:lpstr>MRI ADNI 2018</vt:lpstr>
      <vt:lpstr>Some of the goals for ADNI 3  – determine effect of technical changes on quantitative metrics</vt:lpstr>
      <vt:lpstr>ADNI 3 protocol compared to ADNI 2 no change; small change; major change</vt:lpstr>
      <vt:lpstr>TBM-SyN by manufacturer, model, and ADNI cycle – M Senjem </vt:lpstr>
      <vt:lpstr>PowerPoint Presentation</vt:lpstr>
      <vt:lpstr>fMRI: Network Failure Quotient (NFQ) Jeff Gunter &amp; Dave Jones - Mayo</vt:lpstr>
      <vt:lpstr>NFQ by diagnosis and ADNI cycle</vt:lpstr>
      <vt:lpstr>Differences in NFQ by manufacturer and ADNI cycle</vt:lpstr>
      <vt:lpstr>3D PASL vs 2D PASL – diagnostic efficacy ADNI 3 vs 2</vt:lpstr>
      <vt:lpstr>ADNI3:  Initial Multishell dMRI Analysis- P Thompson DKI and NODDI vs. DTI/TDF Associations with Age in Controls (N=14) </vt:lpstr>
      <vt:lpstr>Conclusions</vt:lpstr>
    </vt:vector>
  </TitlesOfParts>
  <Company>Mayo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FMRI - MR Lab Radiology Research Facility</dc:title>
  <dc:creator>BLM01</dc:creator>
  <cp:lastModifiedBy>James Hendrix</cp:lastModifiedBy>
  <cp:revision>3755</cp:revision>
  <cp:lastPrinted>2001-03-29T21:00:15Z</cp:lastPrinted>
  <dcterms:created xsi:type="dcterms:W3CDTF">1999-03-03T22:23:07Z</dcterms:created>
  <dcterms:modified xsi:type="dcterms:W3CDTF">2018-07-18T20:23:04Z</dcterms:modified>
</cp:coreProperties>
</file>