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71" r:id="rId3"/>
    <p:sldMasterId id="2147483680" r:id="rId4"/>
    <p:sldMasterId id="2147483683" r:id="rId5"/>
    <p:sldMasterId id="2147483688" r:id="rId6"/>
    <p:sldMasterId id="2147483690" r:id="rId7"/>
    <p:sldMasterId id="2147483694" r:id="rId8"/>
  </p:sldMasterIdLst>
  <p:notesMasterIdLst>
    <p:notesMasterId r:id="rId28"/>
  </p:notesMasterIdLst>
  <p:sldIdLst>
    <p:sldId id="257" r:id="rId9"/>
    <p:sldId id="258" r:id="rId10"/>
    <p:sldId id="278" r:id="rId11"/>
    <p:sldId id="260" r:id="rId12"/>
    <p:sldId id="261" r:id="rId13"/>
    <p:sldId id="283" r:id="rId14"/>
    <p:sldId id="287" r:id="rId15"/>
    <p:sldId id="288" r:id="rId16"/>
    <p:sldId id="289" r:id="rId17"/>
    <p:sldId id="290" r:id="rId18"/>
    <p:sldId id="388" r:id="rId19"/>
    <p:sldId id="387" r:id="rId20"/>
    <p:sldId id="391" r:id="rId21"/>
    <p:sldId id="390" r:id="rId22"/>
    <p:sldId id="294" r:id="rId23"/>
    <p:sldId id="293" r:id="rId24"/>
    <p:sldId id="284" r:id="rId25"/>
    <p:sldId id="285"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71" autoAdjust="0"/>
  </p:normalViewPr>
  <p:slideViewPr>
    <p:cSldViewPr>
      <p:cViewPr>
        <p:scale>
          <a:sx n="118" d="100"/>
          <a:sy n="118" d="100"/>
        </p:scale>
        <p:origin x="-1434" y="1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F1ADCA-519B-4874-8592-6F49F1A6CDDB}" type="datetimeFigureOut">
              <a:rPr lang="en-US" smtClean="0"/>
              <a:t>7/20/2018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45C5A-C62C-4250-AF9F-483930DDEF5E}" type="slidenum">
              <a:rPr lang="en-US" smtClean="0"/>
              <a:t>‹#›</a:t>
            </a:fld>
            <a:endParaRPr lang="en-US"/>
          </a:p>
        </p:txBody>
      </p:sp>
    </p:spTree>
    <p:extLst>
      <p:ext uri="{BB962C8B-B14F-4D97-AF65-F5344CB8AC3E}">
        <p14:creationId xmlns:p14="http://schemas.microsoft.com/office/powerpoint/2010/main" val="266168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FBDDD7-D716-49B4-8D93-EF20F2079272}"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06405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55D6C03-5750-42BD-AAC3-8A17EE09DC0F}" type="slidenum">
              <a:rPr lang="en-US" smtClean="0">
                <a:solidFill>
                  <a:prstClr val="black"/>
                </a:solidFill>
              </a:rPr>
              <a:pPr>
                <a:defRPr/>
              </a:pPr>
              <a:t>6</a:t>
            </a:fld>
            <a:endParaRPr lang="en-US">
              <a:solidFill>
                <a:prstClr val="black"/>
              </a:solidFill>
            </a:endParaRPr>
          </a:p>
        </p:txBody>
      </p:sp>
    </p:spTree>
    <p:extLst>
      <p:ext uri="{BB962C8B-B14F-4D97-AF65-F5344CB8AC3E}">
        <p14:creationId xmlns:p14="http://schemas.microsoft.com/office/powerpoint/2010/main" val="2089231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BBWG is helping with the company’s gain access to the residual samples and with the application process, but </a:t>
            </a:r>
            <a:r>
              <a:rPr lang="en-US" sz="1200" b="0" i="0" kern="1200" dirty="0" err="1" smtClean="0">
                <a:solidFill>
                  <a:schemeClr val="tx1"/>
                </a:solidFill>
                <a:effectLst/>
                <a:latin typeface="+mn-lt"/>
                <a:ea typeface="+mn-ea"/>
                <a:cs typeface="+mn-cs"/>
              </a:rPr>
              <a:t>Les’s</a:t>
            </a:r>
            <a:r>
              <a:rPr lang="en-US" sz="1200" b="0" i="0" kern="1200" dirty="0" smtClean="0">
                <a:solidFill>
                  <a:schemeClr val="tx1"/>
                </a:solidFill>
                <a:effectLst/>
                <a:latin typeface="+mn-lt"/>
                <a:ea typeface="+mn-ea"/>
                <a:cs typeface="+mn-cs"/>
              </a:rPr>
              <a:t> group still is ultimately doing the final review and determination of whether samples may be shipped.</a:t>
            </a:r>
          </a:p>
          <a:p>
            <a:r>
              <a:rPr lang="en-US" sz="1200" b="0" i="0" kern="1200" dirty="0" smtClean="0">
                <a:solidFill>
                  <a:schemeClr val="tx1"/>
                </a:solidFill>
                <a:effectLst/>
                <a:latin typeface="+mn-lt"/>
                <a:ea typeface="+mn-ea"/>
                <a:cs typeface="+mn-cs"/>
              </a:rPr>
              <a:t>In the end, the 4 companies requested 200, 422, 250, and 582 residual samples. The first 3 were fulfilled, but the company that requested 582 needed to supplement their study with other sample sources as 582 ADNI residual samples were not available. They just submitted the necessary justification now and Les’ group is reviewing their request again as we speak.</a:t>
            </a:r>
          </a:p>
          <a:p>
            <a:endParaRPr lang="en-US" dirty="0"/>
          </a:p>
        </p:txBody>
      </p:sp>
      <p:sp>
        <p:nvSpPr>
          <p:cNvPr id="4" name="Slide Number Placeholder 3"/>
          <p:cNvSpPr>
            <a:spLocks noGrp="1"/>
          </p:cNvSpPr>
          <p:nvPr>
            <p:ph type="sldNum" sz="quarter" idx="10"/>
          </p:nvPr>
        </p:nvSpPr>
        <p:spPr/>
        <p:txBody>
          <a:bodyPr/>
          <a:lstStyle/>
          <a:p>
            <a:fld id="{4B245C5A-C62C-4250-AF9F-483930DDEF5E}" type="slidenum">
              <a:rPr lang="en-US" smtClean="0"/>
              <a:t>12</a:t>
            </a:fld>
            <a:endParaRPr lang="en-US"/>
          </a:p>
        </p:txBody>
      </p:sp>
    </p:spTree>
    <p:extLst>
      <p:ext uri="{BB962C8B-B14F-4D97-AF65-F5344CB8AC3E}">
        <p14:creationId xmlns:p14="http://schemas.microsoft.com/office/powerpoint/2010/main" val="1569731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defTabSz="456711">
              <a:defRPr/>
            </a:pPr>
            <a:endParaRPr lang="en-US" dirty="0"/>
          </a:p>
        </p:txBody>
      </p:sp>
      <p:sp>
        <p:nvSpPr>
          <p:cNvPr id="4" name="Slide Number Placeholder 3"/>
          <p:cNvSpPr>
            <a:spLocks noGrp="1"/>
          </p:cNvSpPr>
          <p:nvPr>
            <p:ph type="sldNum" sz="quarter" idx="10"/>
          </p:nvPr>
        </p:nvSpPr>
        <p:spPr/>
        <p:txBody>
          <a:bodyPr/>
          <a:lstStyle/>
          <a:p>
            <a:fld id="{8D7A6005-7B64-A64A-8148-B66C38574422}" type="slidenum">
              <a:rPr lang="en-US" smtClean="0"/>
              <a:t>14</a:t>
            </a:fld>
            <a:endParaRPr lang="en-US" dirty="0"/>
          </a:p>
        </p:txBody>
      </p:sp>
    </p:spTree>
    <p:extLst>
      <p:ext uri="{BB962C8B-B14F-4D97-AF65-F5344CB8AC3E}">
        <p14:creationId xmlns:p14="http://schemas.microsoft.com/office/powerpoint/2010/main" val="345329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tle 1"/>
          <p:cNvSpPr>
            <a:spLocks noGrp="1"/>
          </p:cNvSpPr>
          <p:nvPr>
            <p:ph type="title"/>
          </p:nvPr>
        </p:nvSpPr>
        <p:spPr>
          <a:xfrm>
            <a:off x="381000" y="1371600"/>
            <a:ext cx="6781800" cy="1143000"/>
          </a:xfrm>
          <a:prstGeom prst="rect">
            <a:avLst/>
          </a:prstGeom>
        </p:spPr>
        <p:txBody>
          <a:bodyPr/>
          <a:lstStyle>
            <a:lvl1pPr>
              <a:defRPr b="1">
                <a:solidFill>
                  <a:schemeClr val="bg1"/>
                </a:solidFill>
              </a:defRPr>
            </a:lvl1pPr>
          </a:lstStyle>
          <a:p>
            <a:r>
              <a:rPr lang="en-US" dirty="0"/>
              <a:t>Click to edit Master title style</a:t>
            </a:r>
          </a:p>
        </p:txBody>
      </p:sp>
      <p:sp>
        <p:nvSpPr>
          <p:cNvPr id="6" name="Text Placeholder 3"/>
          <p:cNvSpPr>
            <a:spLocks noGrp="1"/>
          </p:cNvSpPr>
          <p:nvPr>
            <p:ph type="body" sz="quarter" idx="10"/>
          </p:nvPr>
        </p:nvSpPr>
        <p:spPr>
          <a:xfrm>
            <a:off x="571500" y="3733800"/>
            <a:ext cx="6400800" cy="914400"/>
          </a:xfrm>
          <a:prstGeom prst="rect">
            <a:avLst/>
          </a:prstGeom>
        </p:spPr>
        <p:txBody>
          <a:bodyPr/>
          <a:lstStyle>
            <a:lvl1pPr marL="0" indent="0" algn="ctr">
              <a:buNone/>
              <a:defRPr sz="2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153360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2282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8357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00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87099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8A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87955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4199D1-8F1D-4452-BCDD-325096EC1C53}" type="datetimeFigureOut">
              <a:rPr lang="en-US">
                <a:solidFill>
                  <a:prstClr val="black"/>
                </a:solidFill>
              </a:rPr>
              <a:pPr/>
              <a:t>7/20/2018</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45BE469-77EC-4930-BA84-D26FEBAEA0C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77682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a:solidFill>
            <a:srgbClr val="FAA61A"/>
          </a:solidFill>
        </p:spPr>
        <p:txBody>
          <a:bodyPr anchor="ctr"/>
          <a:lstStyle>
            <a:lvl1pPr>
              <a:defRPr b="1">
                <a:solidFill>
                  <a:schemeClr val="tx1"/>
                </a:solidFill>
              </a:defRPr>
            </a:lvl1pPr>
          </a:lstStyle>
          <a:p>
            <a:r>
              <a:rPr lang="en-US" dirty="0"/>
              <a:t>Click to edit Master title style</a:t>
            </a:r>
          </a:p>
        </p:txBody>
      </p:sp>
      <p:sp>
        <p:nvSpPr>
          <p:cNvPr id="3" name="Rectangle 2"/>
          <p:cNvSpPr/>
          <p:nvPr userDrawn="1"/>
        </p:nvSpPr>
        <p:spPr>
          <a:xfrm>
            <a:off x="0" y="6624144"/>
            <a:ext cx="9144000" cy="310056"/>
          </a:xfrm>
          <a:prstGeom prst="rect">
            <a:avLst/>
          </a:prstGeom>
          <a:solidFill>
            <a:srgbClr val="00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132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6781800" cy="1143000"/>
          </a:xfrm>
          <a:prstGeom prst="rect">
            <a:avLst/>
          </a:prstGeom>
        </p:spPr>
        <p:txBody>
          <a:bodyPr/>
          <a:lstStyle>
            <a:lvl1pPr>
              <a:defRPr b="1">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571500" y="3733800"/>
            <a:ext cx="6400800" cy="914400"/>
          </a:xfrm>
          <a:prstGeom prst="rect">
            <a:avLst/>
          </a:prstGeom>
        </p:spPr>
        <p:txBody>
          <a:bodyPr/>
          <a:lstStyle>
            <a:lvl1pPr marL="0" indent="0" algn="ctr">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22682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sp>
        <p:nvSpPr>
          <p:cNvPr id="5" name="Rectangle 4"/>
          <p:cNvSpPr/>
          <p:nvPr userDrawn="1"/>
        </p:nvSpPr>
        <p:spPr>
          <a:xfrm>
            <a:off x="1490444" y="4114800"/>
            <a:ext cx="4572000" cy="1031051"/>
          </a:xfrm>
          <a:prstGeom prst="rect">
            <a:avLst/>
          </a:prstGeom>
        </p:spPr>
        <p:txBody>
          <a:bodyPr>
            <a:spAutoFit/>
          </a:bodyPr>
          <a:lstStyle/>
          <a:p>
            <a:pPr algn="ctr">
              <a:spcAft>
                <a:spcPts val="600"/>
              </a:spcAft>
            </a:pPr>
            <a:r>
              <a:rPr lang="en-US" sz="1400" b="1" dirty="0">
                <a:solidFill>
                  <a:prstClr val="white"/>
                </a:solidFill>
              </a:rPr>
              <a:t>Foundation for the National Institutes of Health</a:t>
            </a:r>
          </a:p>
          <a:p>
            <a:pPr algn="ctr">
              <a:spcAft>
                <a:spcPts val="600"/>
              </a:spcAft>
            </a:pPr>
            <a:r>
              <a:rPr lang="en-US" sz="1400" dirty="0">
                <a:solidFill>
                  <a:prstClr val="white"/>
                </a:solidFill>
              </a:rPr>
              <a:t>9650 Rockville Pike</a:t>
            </a:r>
            <a:br>
              <a:rPr lang="en-US" sz="1400" dirty="0">
                <a:solidFill>
                  <a:prstClr val="white"/>
                </a:solidFill>
              </a:rPr>
            </a:br>
            <a:r>
              <a:rPr lang="en-US" sz="1400" dirty="0">
                <a:solidFill>
                  <a:prstClr val="white"/>
                </a:solidFill>
              </a:rPr>
              <a:t>Bethesda, Md., 20814</a:t>
            </a:r>
            <a:br>
              <a:rPr lang="en-US" sz="1400" dirty="0">
                <a:solidFill>
                  <a:prstClr val="white"/>
                </a:solidFill>
              </a:rPr>
            </a:br>
            <a:endParaRPr lang="en-US" sz="1400" dirty="0">
              <a:solidFill>
                <a:prstClr val="white"/>
              </a:solidFill>
            </a:endParaRPr>
          </a:p>
        </p:txBody>
      </p:sp>
      <p:sp>
        <p:nvSpPr>
          <p:cNvPr id="6" name="Rectangle 5"/>
          <p:cNvSpPr/>
          <p:nvPr userDrawn="1"/>
        </p:nvSpPr>
        <p:spPr>
          <a:xfrm>
            <a:off x="3186642" y="4978866"/>
            <a:ext cx="1170513" cy="307777"/>
          </a:xfrm>
          <a:prstGeom prst="rect">
            <a:avLst/>
          </a:prstGeom>
        </p:spPr>
        <p:txBody>
          <a:bodyPr wrap="none">
            <a:spAutoFit/>
          </a:bodyPr>
          <a:lstStyle/>
          <a:p>
            <a:pPr algn="ctr">
              <a:spcAft>
                <a:spcPts val="600"/>
              </a:spcAft>
            </a:pPr>
            <a:r>
              <a:rPr lang="en-US" sz="1400" dirty="0">
                <a:solidFill>
                  <a:prstClr val="white"/>
                </a:solidFill>
              </a:rPr>
              <a:t>www.fnih.org</a:t>
            </a:r>
          </a:p>
        </p:txBody>
      </p:sp>
      <p:sp>
        <p:nvSpPr>
          <p:cNvPr id="2" name="Title 1"/>
          <p:cNvSpPr>
            <a:spLocks noGrp="1"/>
          </p:cNvSpPr>
          <p:nvPr>
            <p:ph type="title"/>
          </p:nvPr>
        </p:nvSpPr>
        <p:spPr>
          <a:xfrm>
            <a:off x="457200" y="1600200"/>
            <a:ext cx="6553200" cy="1143000"/>
          </a:xfrm>
          <a:prstGeom prst="rect">
            <a:avLst/>
          </a:prstGeom>
        </p:spPr>
        <p:txBody>
          <a:bodyPr/>
          <a:lstStyle>
            <a:lvl1pPr>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443800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9026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872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sp>
        <p:nvSpPr>
          <p:cNvPr id="5" name="Rectangle 4"/>
          <p:cNvSpPr/>
          <p:nvPr userDrawn="1"/>
        </p:nvSpPr>
        <p:spPr>
          <a:xfrm>
            <a:off x="1490444" y="4114800"/>
            <a:ext cx="4572000" cy="1031051"/>
          </a:xfrm>
          <a:prstGeom prst="rect">
            <a:avLst/>
          </a:prstGeom>
        </p:spPr>
        <p:txBody>
          <a:bodyPr>
            <a:spAutoFit/>
          </a:bodyPr>
          <a:lstStyle/>
          <a:p>
            <a:pPr algn="ctr">
              <a:spcAft>
                <a:spcPts val="600"/>
              </a:spcAft>
            </a:pPr>
            <a:r>
              <a:rPr lang="en-US" sz="1400" b="1" dirty="0">
                <a:solidFill>
                  <a:prstClr val="white"/>
                </a:solidFill>
              </a:rPr>
              <a:t>Foundation for the National Institutes of Health</a:t>
            </a:r>
          </a:p>
          <a:p>
            <a:pPr algn="ctr">
              <a:spcAft>
                <a:spcPts val="600"/>
              </a:spcAft>
            </a:pPr>
            <a:r>
              <a:rPr lang="en-US" sz="1400" dirty="0">
                <a:solidFill>
                  <a:prstClr val="white"/>
                </a:solidFill>
              </a:rPr>
              <a:t>11400 Rockville Pike, Suite 600</a:t>
            </a:r>
            <a:br>
              <a:rPr lang="en-US" sz="1400" dirty="0">
                <a:solidFill>
                  <a:prstClr val="white"/>
                </a:solidFill>
              </a:rPr>
            </a:br>
            <a:r>
              <a:rPr lang="en-US" sz="1400" dirty="0">
                <a:solidFill>
                  <a:prstClr val="white"/>
                </a:solidFill>
              </a:rPr>
              <a:t>North Bethesda, MD 20852</a:t>
            </a:r>
            <a:br>
              <a:rPr lang="en-US" sz="1400" dirty="0">
                <a:solidFill>
                  <a:prstClr val="white"/>
                </a:solidFill>
              </a:rPr>
            </a:br>
            <a:endParaRPr lang="en-US" sz="1400" dirty="0">
              <a:solidFill>
                <a:prstClr val="white"/>
              </a:solidFill>
            </a:endParaRPr>
          </a:p>
        </p:txBody>
      </p:sp>
      <p:sp>
        <p:nvSpPr>
          <p:cNvPr id="6" name="Rectangle 5"/>
          <p:cNvSpPr/>
          <p:nvPr userDrawn="1"/>
        </p:nvSpPr>
        <p:spPr>
          <a:xfrm>
            <a:off x="3186642" y="4978866"/>
            <a:ext cx="1170513" cy="307777"/>
          </a:xfrm>
          <a:prstGeom prst="rect">
            <a:avLst/>
          </a:prstGeom>
        </p:spPr>
        <p:txBody>
          <a:bodyPr wrap="none">
            <a:spAutoFit/>
          </a:bodyPr>
          <a:lstStyle/>
          <a:p>
            <a:pPr algn="ctr">
              <a:spcAft>
                <a:spcPts val="600"/>
              </a:spcAft>
            </a:pPr>
            <a:r>
              <a:rPr lang="en-US" sz="1400" u="sng" dirty="0">
                <a:solidFill>
                  <a:srgbClr val="FFCB05"/>
                </a:solidFill>
              </a:rPr>
              <a:t>www.fnih.org</a:t>
            </a:r>
          </a:p>
        </p:txBody>
      </p:sp>
      <p:sp>
        <p:nvSpPr>
          <p:cNvPr id="8" name="Title 1"/>
          <p:cNvSpPr>
            <a:spLocks noGrp="1"/>
          </p:cNvSpPr>
          <p:nvPr>
            <p:ph type="title"/>
          </p:nvPr>
        </p:nvSpPr>
        <p:spPr>
          <a:xfrm>
            <a:off x="457200" y="1600200"/>
            <a:ext cx="6553200" cy="1143000"/>
          </a:xfrm>
          <a:prstGeom prst="rect">
            <a:avLst/>
          </a:prstGeom>
        </p:spPr>
        <p:txBody>
          <a:bodyPr/>
          <a:lstStyle>
            <a:lvl1pPr>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46320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00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728361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8A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660381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ctr">
              <a:defRPr sz="3600" b="0"/>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Slide Number Placeholder 4">
            <a:extLst>
              <a:ext uri="{FF2B5EF4-FFF2-40B4-BE49-F238E27FC236}">
                <a16:creationId xmlns="" xmlns:a16="http://schemas.microsoft.com/office/drawing/2014/main" id="{D1770B0D-66B9-487C-BBCB-EE7464BC1439}"/>
              </a:ext>
            </a:extLst>
          </p:cNvPr>
          <p:cNvSpPr>
            <a:spLocks noGrp="1"/>
          </p:cNvSpPr>
          <p:nvPr>
            <p:ph type="sldNum" sz="quarter" idx="11"/>
          </p:nvPr>
        </p:nvSpPr>
        <p:spPr/>
        <p:txBody>
          <a:bodyPr/>
          <a:lstStyle/>
          <a:p>
            <a:fld id="{4B2DB8A3-B7B5-4714-A549-F4CEAC5287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5126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6781800" cy="1143000"/>
          </a:xfrm>
          <a:prstGeom prst="rect">
            <a:avLst/>
          </a:prstGeom>
        </p:spPr>
        <p:txBody>
          <a:bodyPr/>
          <a:lstStyle>
            <a:lvl1pPr>
              <a:defRPr b="1">
                <a:solidFill>
                  <a:schemeClr val="bg1"/>
                </a:solidFill>
              </a:defRPr>
            </a:lvl1pPr>
          </a:lstStyle>
          <a:p>
            <a:r>
              <a:rPr lang="en-US" dirty="0"/>
              <a:t>Click to edit Master title style</a:t>
            </a:r>
          </a:p>
        </p:txBody>
      </p:sp>
      <p:sp>
        <p:nvSpPr>
          <p:cNvPr id="4" name="Text Placeholder 3"/>
          <p:cNvSpPr>
            <a:spLocks noGrp="1"/>
          </p:cNvSpPr>
          <p:nvPr>
            <p:ph type="body" sz="quarter" idx="10"/>
          </p:nvPr>
        </p:nvSpPr>
        <p:spPr>
          <a:xfrm>
            <a:off x="571500" y="3733800"/>
            <a:ext cx="6400800" cy="914400"/>
          </a:xfrm>
          <a:prstGeom prst="rect">
            <a:avLst/>
          </a:prstGeom>
        </p:spPr>
        <p:txBody>
          <a:bodyPr/>
          <a:lstStyle>
            <a:lvl1pPr marL="0" indent="0" algn="ctr">
              <a:buNone/>
              <a:defRPr sz="2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2789374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luding Slide">
    <p:spTree>
      <p:nvGrpSpPr>
        <p:cNvPr id="1" name=""/>
        <p:cNvGrpSpPr/>
        <p:nvPr/>
      </p:nvGrpSpPr>
      <p:grpSpPr>
        <a:xfrm>
          <a:off x="0" y="0"/>
          <a:ext cx="0" cy="0"/>
          <a:chOff x="0" y="0"/>
          <a:chExt cx="0" cy="0"/>
        </a:xfrm>
      </p:grpSpPr>
      <p:sp>
        <p:nvSpPr>
          <p:cNvPr id="5" name="Rectangle 4"/>
          <p:cNvSpPr/>
          <p:nvPr userDrawn="1"/>
        </p:nvSpPr>
        <p:spPr>
          <a:xfrm>
            <a:off x="1490444" y="4114800"/>
            <a:ext cx="4572000" cy="1031051"/>
          </a:xfrm>
          <a:prstGeom prst="rect">
            <a:avLst/>
          </a:prstGeom>
        </p:spPr>
        <p:txBody>
          <a:bodyPr>
            <a:spAutoFit/>
          </a:bodyPr>
          <a:lstStyle/>
          <a:p>
            <a:pPr algn="ctr">
              <a:spcAft>
                <a:spcPts val="600"/>
              </a:spcAft>
            </a:pPr>
            <a:r>
              <a:rPr lang="en-US" sz="1400" b="1" dirty="0">
                <a:solidFill>
                  <a:prstClr val="white"/>
                </a:solidFill>
              </a:rPr>
              <a:t>Foundation for the National Institutes of Health</a:t>
            </a:r>
          </a:p>
          <a:p>
            <a:pPr algn="ctr">
              <a:spcAft>
                <a:spcPts val="600"/>
              </a:spcAft>
            </a:pPr>
            <a:r>
              <a:rPr lang="en-US" sz="1400" dirty="0">
                <a:solidFill>
                  <a:prstClr val="white"/>
                </a:solidFill>
              </a:rPr>
              <a:t>9650 Rockville Pike</a:t>
            </a:r>
            <a:br>
              <a:rPr lang="en-US" sz="1400" dirty="0">
                <a:solidFill>
                  <a:prstClr val="white"/>
                </a:solidFill>
              </a:rPr>
            </a:br>
            <a:r>
              <a:rPr lang="en-US" sz="1400" dirty="0">
                <a:solidFill>
                  <a:prstClr val="white"/>
                </a:solidFill>
              </a:rPr>
              <a:t>Bethesda, Md., 20814</a:t>
            </a:r>
            <a:br>
              <a:rPr lang="en-US" sz="1400" dirty="0">
                <a:solidFill>
                  <a:prstClr val="white"/>
                </a:solidFill>
              </a:rPr>
            </a:br>
            <a:endParaRPr lang="en-US" sz="1400" dirty="0">
              <a:solidFill>
                <a:prstClr val="white"/>
              </a:solidFill>
            </a:endParaRPr>
          </a:p>
        </p:txBody>
      </p:sp>
      <p:sp>
        <p:nvSpPr>
          <p:cNvPr id="6" name="Rectangle 5"/>
          <p:cNvSpPr/>
          <p:nvPr userDrawn="1"/>
        </p:nvSpPr>
        <p:spPr>
          <a:xfrm>
            <a:off x="3186642" y="4978866"/>
            <a:ext cx="1170513" cy="307777"/>
          </a:xfrm>
          <a:prstGeom prst="rect">
            <a:avLst/>
          </a:prstGeom>
        </p:spPr>
        <p:txBody>
          <a:bodyPr wrap="none">
            <a:spAutoFit/>
          </a:bodyPr>
          <a:lstStyle/>
          <a:p>
            <a:pPr algn="ctr">
              <a:spcAft>
                <a:spcPts val="600"/>
              </a:spcAft>
            </a:pPr>
            <a:r>
              <a:rPr lang="en-US" sz="1400" dirty="0">
                <a:solidFill>
                  <a:prstClr val="white"/>
                </a:solidFill>
              </a:rPr>
              <a:t>www.fnih.org</a:t>
            </a:r>
          </a:p>
        </p:txBody>
      </p:sp>
      <p:sp>
        <p:nvSpPr>
          <p:cNvPr id="2" name="Title 1"/>
          <p:cNvSpPr>
            <a:spLocks noGrp="1"/>
          </p:cNvSpPr>
          <p:nvPr>
            <p:ph type="title"/>
          </p:nvPr>
        </p:nvSpPr>
        <p:spPr>
          <a:xfrm>
            <a:off x="457200" y="1600200"/>
            <a:ext cx="6553200" cy="1143000"/>
          </a:xfrm>
          <a:prstGeom prst="rect">
            <a:avLst/>
          </a:prstGeom>
        </p:spPr>
        <p:txBody>
          <a:bodyPr/>
          <a:lstStyle>
            <a:lvl1pPr>
              <a:defRPr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5128671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ctr">
              <a:defRPr sz="3600" b="0"/>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Slide Number Placeholder 4">
            <a:extLst>
              <a:ext uri="{FF2B5EF4-FFF2-40B4-BE49-F238E27FC236}">
                <a16:creationId xmlns="" xmlns:a16="http://schemas.microsoft.com/office/drawing/2014/main" id="{D1770B0D-66B9-487C-BBCB-EE7464BC1439}"/>
              </a:ext>
            </a:extLst>
          </p:cNvPr>
          <p:cNvSpPr>
            <a:spLocks noGrp="1"/>
          </p:cNvSpPr>
          <p:nvPr>
            <p:ph type="sldNum" sz="quarter" idx="11"/>
          </p:nvPr>
        </p:nvSpPr>
        <p:spPr/>
        <p:txBody>
          <a:bodyPr/>
          <a:lstStyle/>
          <a:p>
            <a:fld id="{4B2DB8A3-B7B5-4714-A549-F4CEAC5287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79094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A8363F-18EB-4D0F-9B99-92D214EC7B22}" type="datetime1">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3419623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CBD41D-DE0A-42DD-B2B9-F9F405B81F74}" type="datetime1">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1066251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61A98-0272-48D8-9C64-6600FF944AF0}" type="datetime1">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3541546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77F99C2-C0EC-4040-965F-BCD1EDA34CBB}" type="datetime1">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378638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4054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CBB64-3EB3-4562-A60D-23A70AFA5BCE}" type="datetime1">
              <a:rPr lang="en-US" smtClean="0"/>
              <a:t>7/20/2018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69438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3519D4-BEA8-4916-9089-4CD79E02FE29}" type="datetime1">
              <a:rPr lang="en-US" smtClean="0"/>
              <a:t>7/20/2018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3366517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769B76-D003-41F1-9280-4DE97356E47C}" type="datetime1">
              <a:rPr lang="en-US" smtClean="0"/>
              <a:t>7/20/2018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27631359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394A2F-459F-49B6-951F-14041CED2FC6}" type="datetime1">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29413994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E9EA31-BD3E-430A-AD5B-321EE5690968}" type="datetime1">
              <a:rPr lang="en-US" smtClean="0"/>
              <a:t>7/20/2018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1861392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6329BD-738E-44B1-BE54-EDFECB4BBCFA}" type="datetime1">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12161232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908538-B5F0-4985-9434-93FEA90C0A49}" type="datetime1">
              <a:rPr lang="en-US" smtClean="0"/>
              <a:t>7/20/2018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F97A12-9657-4F0F-96D1-2CE7CFBC2F63}" type="slidenum">
              <a:rPr lang="en-US" smtClean="0"/>
              <a:t>‹#›</a:t>
            </a:fld>
            <a:endParaRPr lang="en-US" dirty="0"/>
          </a:p>
        </p:txBody>
      </p:sp>
    </p:spTree>
    <p:extLst>
      <p:ext uri="{BB962C8B-B14F-4D97-AF65-F5344CB8AC3E}">
        <p14:creationId xmlns:p14="http://schemas.microsoft.com/office/powerpoint/2010/main" val="937722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79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9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00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352259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ullete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b="1"/>
            </a:lvl1pPr>
          </a:lstStyle>
          <a:p>
            <a:r>
              <a:rPr lang="en-US" dirty="0"/>
              <a:t>Click to edit Master title style</a:t>
            </a: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6629400"/>
            <a:ext cx="9144000" cy="228600"/>
          </a:xfrm>
          <a:prstGeom prst="rect">
            <a:avLst/>
          </a:prstGeom>
          <a:solidFill>
            <a:srgbClr val="8A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94704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F18EAFC-9C2A-49A2-AF33-86AD94D5B9CD}" type="datetimeFigureOut">
              <a:rPr lang="en-US">
                <a:solidFill>
                  <a:prstClr val="black"/>
                </a:solidFill>
              </a:rPr>
              <a:pPr/>
              <a:t>7/20/2018</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8EEC9BAF-3399-4354-A09F-3BCE9B71F183}"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05110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a:prstGeom prst="rect">
            <a:avLst/>
          </a:prstGeom>
          <a:solidFill>
            <a:srgbClr val="FAA61A"/>
          </a:solidFill>
        </p:spPr>
        <p:txBody>
          <a:bodyPr anchor="ctr"/>
          <a:lstStyle>
            <a:lvl1pPr>
              <a:defRPr b="1">
                <a:solidFill>
                  <a:schemeClr val="tx1"/>
                </a:solidFill>
              </a:defRPr>
            </a:lvl1pPr>
          </a:lstStyle>
          <a:p>
            <a:r>
              <a:rPr lang="en-US" dirty="0"/>
              <a:t>Click to edit Master title style</a:t>
            </a:r>
          </a:p>
        </p:txBody>
      </p:sp>
      <p:sp>
        <p:nvSpPr>
          <p:cNvPr id="3" name="Rectangle 2"/>
          <p:cNvSpPr/>
          <p:nvPr userDrawn="1"/>
        </p:nvSpPr>
        <p:spPr>
          <a:xfrm>
            <a:off x="0" y="6624144"/>
            <a:ext cx="9144000" cy="310056"/>
          </a:xfrm>
          <a:prstGeom prst="rect">
            <a:avLst/>
          </a:prstGeom>
          <a:solidFill>
            <a:srgbClr val="00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 Placeholder 3"/>
          <p:cNvSpPr>
            <a:spLocks noGrp="1"/>
          </p:cNvSpPr>
          <p:nvPr>
            <p:ph type="body" sz="quarter" idx="10"/>
          </p:nvPr>
        </p:nvSpPr>
        <p:spPr>
          <a:xfrm>
            <a:off x="457200" y="1752600"/>
            <a:ext cx="8229600" cy="4114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314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4199D1-8F1D-4452-BCDD-325096EC1C53}" type="datetimeFigureOut">
              <a:rPr lang="en-US">
                <a:solidFill>
                  <a:prstClr val="black"/>
                </a:solidFill>
              </a:rPr>
              <a:pPr/>
              <a:t>7/20/2018</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45BE469-77EC-4930-BA84-D26FEBAEA0C9}"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358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2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1"/>
            <a:ext cx="7543799" cy="5638802"/>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rot="5400000">
            <a:off x="3162298" y="2476503"/>
            <a:ext cx="1219203" cy="7543798"/>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pic>
        <p:nvPicPr>
          <p:cNvPr id="2" name="Picture 1"/>
          <p:cNvPicPr>
            <a:picLocks noChangeAspect="1"/>
          </p:cNvPicPr>
          <p:nvPr/>
        </p:nvPicPr>
        <p:blipFill rotWithShape="1">
          <a:blip r:embed="rId5" cstate="print">
            <a:extLst>
              <a:ext uri="{28A0092B-C50C-407E-A947-70E740481C1C}">
                <a14:useLocalDpi xmlns:a14="http://schemas.microsoft.com/office/drawing/2010/main" val="0"/>
              </a:ext>
            </a:extLst>
          </a:blip>
          <a:srcRect l="71635"/>
          <a:stretch/>
        </p:blipFill>
        <p:spPr>
          <a:xfrm>
            <a:off x="7543798" y="0"/>
            <a:ext cx="1600201" cy="5638799"/>
          </a:xfrm>
          <a:prstGeom prst="rect">
            <a:avLst/>
          </a:prstGeom>
        </p:spPr>
      </p:pic>
    </p:spTree>
    <p:extLst>
      <p:ext uri="{BB962C8B-B14F-4D97-AF65-F5344CB8AC3E}">
        <p14:creationId xmlns:p14="http://schemas.microsoft.com/office/powerpoint/2010/main" val="3192000571"/>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8" name="Rectangle 7"/>
          <p:cNvSpPr/>
          <p:nvPr/>
        </p:nvSpPr>
        <p:spPr>
          <a:xfrm rot="5400000">
            <a:off x="4457695" y="2171702"/>
            <a:ext cx="228605" cy="9143999"/>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60743180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9" r:id="rId5"/>
    <p:sldLayoutId id="2147483670" r:id="rId6"/>
    <p:sldLayoutId id="2147483679"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8" name="Rectangle 7"/>
          <p:cNvSpPr/>
          <p:nvPr/>
        </p:nvSpPr>
        <p:spPr>
          <a:xfrm rot="5400000">
            <a:off x="4457695" y="2171702"/>
            <a:ext cx="228605" cy="9143999"/>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2639934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
            <a:ext cx="7543798" cy="5638802"/>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rot="5400000">
            <a:off x="5524499" y="2019301"/>
            <a:ext cx="5638802" cy="1600200"/>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2" name="Rectangle 1"/>
          <p:cNvSpPr/>
          <p:nvPr/>
        </p:nvSpPr>
        <p:spPr>
          <a:xfrm>
            <a:off x="0" y="5638800"/>
            <a:ext cx="7543798" cy="1219200"/>
          </a:xfrm>
          <a:prstGeom prst="rect">
            <a:avLst/>
          </a:prstGeom>
          <a:solidFill>
            <a:srgbClr val="8A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lide Number Placeholder 2">
            <a:extLst>
              <a:ext uri="{FF2B5EF4-FFF2-40B4-BE49-F238E27FC236}">
                <a16:creationId xmlns="" xmlns:a16="http://schemas.microsoft.com/office/drawing/2014/main" id="{1771C916-FEEF-469F-80F0-C8035F494D3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10217-E68E-44F6-9A1B-BF2EE46B7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3128753"/>
      </p:ext>
    </p:extLst>
  </p:cSld>
  <p:clrMap bg1="lt1" tx1="dk1" bg2="lt2" tx2="dk2" accent1="accent1" accent2="accent2" accent3="accent3" accent4="accent4" accent5="accent5" accent6="accent6" hlink="hlink" folHlink="folHlink"/>
  <p:sldLayoutIdLst>
    <p:sldLayoutId id="2147483681" r:id="rId1"/>
    <p:sldLayoutId id="214748368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8" name="Rectangle 7"/>
          <p:cNvSpPr/>
          <p:nvPr/>
        </p:nvSpPr>
        <p:spPr>
          <a:xfrm rot="5400000">
            <a:off x="4457695" y="2171702"/>
            <a:ext cx="228605" cy="9143999"/>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86944108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8" name="Rectangle 7"/>
          <p:cNvSpPr/>
          <p:nvPr/>
        </p:nvSpPr>
        <p:spPr>
          <a:xfrm rot="5400000">
            <a:off x="4457695" y="2171702"/>
            <a:ext cx="228605" cy="9143999"/>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TextBox 3"/>
          <p:cNvSpPr txBox="1"/>
          <p:nvPr userDrawn="1"/>
        </p:nvSpPr>
        <p:spPr>
          <a:xfrm>
            <a:off x="2209800" y="6553200"/>
            <a:ext cx="4571573" cy="646331"/>
          </a:xfrm>
          <a:prstGeom prst="rect">
            <a:avLst/>
          </a:prstGeom>
          <a:noFill/>
        </p:spPr>
        <p:txBody>
          <a:bodyPr wrap="none" rtlCol="0">
            <a:spAutoFit/>
          </a:bodyPr>
          <a:lstStyle/>
          <a:p>
            <a:pPr>
              <a:defRPr/>
            </a:pPr>
            <a:r>
              <a:rPr lang="en-US" dirty="0">
                <a:solidFill>
                  <a:srgbClr val="FF0000"/>
                </a:solidFill>
              </a:rPr>
              <a:t>CONFIDENTIAL – FOR PPSB PARTNER USE ONLY</a:t>
            </a:r>
          </a:p>
          <a:p>
            <a:endParaRPr lang="en-US" dirty="0">
              <a:solidFill>
                <a:srgbClr val="FF0000"/>
              </a:solidFill>
            </a:endParaRPr>
          </a:p>
        </p:txBody>
      </p:sp>
      <p:sp>
        <p:nvSpPr>
          <p:cNvPr id="2" name="Slide Number Placeholder 1">
            <a:extLst>
              <a:ext uri="{FF2B5EF4-FFF2-40B4-BE49-F238E27FC236}">
                <a16:creationId xmlns="" xmlns:a16="http://schemas.microsoft.com/office/drawing/2014/main" id="{7483DF3C-1089-4E0E-B53B-6FC9752592FD}"/>
              </a:ext>
            </a:extLst>
          </p:cNvPr>
          <p:cNvSpPr>
            <a:spLocks noGrp="1"/>
          </p:cNvSpPr>
          <p:nvPr>
            <p:ph type="sldNum" sz="quarter" idx="4"/>
          </p:nvPr>
        </p:nvSpPr>
        <p:spPr>
          <a:xfrm>
            <a:off x="7082441" y="655320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DB8A3-B7B5-4714-A549-F4CEAC52872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8665530"/>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
            <a:ext cx="7543798" cy="5638802"/>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rot="5400000">
            <a:off x="5524499" y="2019301"/>
            <a:ext cx="5638802" cy="1600200"/>
          </a:xfrm>
          <a:prstGeom prst="rect">
            <a:avLst/>
          </a:prstGeom>
          <a:solidFill>
            <a:srgbClr val="FAA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0455" y="5987975"/>
            <a:ext cx="1188720" cy="523280"/>
          </a:xfrm>
          <a:prstGeom prst="rect">
            <a:avLst/>
          </a:prstGeom>
        </p:spPr>
      </p:pic>
      <p:sp>
        <p:nvSpPr>
          <p:cNvPr id="2" name="Rectangle 1"/>
          <p:cNvSpPr/>
          <p:nvPr/>
        </p:nvSpPr>
        <p:spPr>
          <a:xfrm>
            <a:off x="0" y="5638800"/>
            <a:ext cx="7543798" cy="1219200"/>
          </a:xfrm>
          <a:prstGeom prst="rect">
            <a:avLst/>
          </a:prstGeom>
          <a:solidFill>
            <a:srgbClr val="8ABB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Slide Number Placeholder 2">
            <a:extLst>
              <a:ext uri="{FF2B5EF4-FFF2-40B4-BE49-F238E27FC236}">
                <a16:creationId xmlns="" xmlns:a16="http://schemas.microsoft.com/office/drawing/2014/main" id="{1771C916-FEEF-469F-80F0-C8035F494D3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10217-E68E-44F6-9A1B-BF2EE46B7E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111854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85AB24-BAAC-4965-99B5-643DFD534F62}" type="datetime1">
              <a:rPr lang="en-US" smtClean="0"/>
              <a:t>7/20/2018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97A12-9657-4F0F-96D1-2CE7CFBC2F63}" type="slidenum">
              <a:rPr lang="en-US" smtClean="0"/>
              <a:t>‹#›</a:t>
            </a:fld>
            <a:endParaRPr lang="en-US" dirty="0"/>
          </a:p>
        </p:txBody>
      </p:sp>
    </p:spTree>
    <p:extLst>
      <p:ext uri="{BB962C8B-B14F-4D97-AF65-F5344CB8AC3E}">
        <p14:creationId xmlns:p14="http://schemas.microsoft.com/office/powerpoint/2010/main" val="31773030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18" Type="http://schemas.openxmlformats.org/officeDocument/2006/relationships/image" Target="../media/image18.jpg"/><Relationship Id="rId26" Type="http://schemas.openxmlformats.org/officeDocument/2006/relationships/image" Target="../media/image26.jpeg"/><Relationship Id="rId3" Type="http://schemas.openxmlformats.org/officeDocument/2006/relationships/image" Target="../media/image3.jpeg"/><Relationship Id="rId21" Type="http://schemas.openxmlformats.org/officeDocument/2006/relationships/image" Target="../media/image21.png"/><Relationship Id="rId7" Type="http://schemas.openxmlformats.org/officeDocument/2006/relationships/image" Target="../media/image7.jpeg"/><Relationship Id="rId12" Type="http://schemas.openxmlformats.org/officeDocument/2006/relationships/image" Target="../media/image12.jpeg"/><Relationship Id="rId17" Type="http://schemas.openxmlformats.org/officeDocument/2006/relationships/image" Target="../media/image17.png"/><Relationship Id="rId25" Type="http://schemas.openxmlformats.org/officeDocument/2006/relationships/image" Target="../media/image25.jpeg"/><Relationship Id="rId2" Type="http://schemas.openxmlformats.org/officeDocument/2006/relationships/notesSlide" Target="../notesSlides/notesSlide1.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JP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jpe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gif"/><Relationship Id="rId22" Type="http://schemas.openxmlformats.org/officeDocument/2006/relationships/image" Target="../media/image22.jpeg"/><Relationship Id="rId27" Type="http://schemas.openxmlformats.org/officeDocument/2006/relationships/image" Target="../media/image27.jpg"/><Relationship Id="rId30" Type="http://schemas.openxmlformats.org/officeDocument/2006/relationships/image" Target="../media/image30.jpg"/></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7010400" cy="1905000"/>
          </a:xfrm>
        </p:spPr>
        <p:txBody>
          <a:bodyPr/>
          <a:lstStyle/>
          <a:p>
            <a:r>
              <a:rPr lang="en-US" dirty="0"/>
              <a:t>ADNI Private Partner Scientific Board (PPSB)</a:t>
            </a:r>
            <a:br>
              <a:rPr lang="en-US" dirty="0"/>
            </a:br>
            <a:r>
              <a:rPr lang="en-US" dirty="0"/>
              <a:t>Update</a:t>
            </a:r>
            <a:br>
              <a:rPr lang="en-US" dirty="0"/>
            </a:br>
            <a:r>
              <a:rPr lang="en-US" dirty="0"/>
              <a:t/>
            </a:r>
            <a:br>
              <a:rPr lang="en-US" dirty="0"/>
            </a:br>
            <a:r>
              <a:rPr lang="en-US" dirty="0"/>
              <a:t>James Hendrix</a:t>
            </a:r>
            <a:r>
              <a:rPr lang="en-US" sz="4000" dirty="0"/>
              <a:t>, PhD</a:t>
            </a:r>
            <a:br>
              <a:rPr lang="en-US" sz="4000" dirty="0"/>
            </a:br>
            <a:r>
              <a:rPr lang="en-US" sz="4000" dirty="0"/>
              <a:t> 2018 Chairperson </a:t>
            </a:r>
            <a:r>
              <a:rPr lang="en-US" dirty="0"/>
              <a:t/>
            </a:r>
            <a:br>
              <a:rPr lang="en-US" dirty="0"/>
            </a:br>
            <a:endParaRPr lang="en-US" dirty="0"/>
          </a:p>
        </p:txBody>
      </p:sp>
      <p:sp>
        <p:nvSpPr>
          <p:cNvPr id="4" name="Text Placeholder 3"/>
          <p:cNvSpPr>
            <a:spLocks noGrp="1"/>
          </p:cNvSpPr>
          <p:nvPr>
            <p:ph type="body" sz="quarter" idx="10"/>
          </p:nvPr>
        </p:nvSpPr>
        <p:spPr>
          <a:xfrm>
            <a:off x="685800" y="5715000"/>
            <a:ext cx="6400800" cy="914400"/>
          </a:xfrm>
        </p:spPr>
        <p:txBody>
          <a:bodyPr/>
          <a:lstStyle/>
          <a:p>
            <a:r>
              <a:rPr lang="en-US" dirty="0"/>
              <a:t>WW ADNI Meeting</a:t>
            </a:r>
            <a:br>
              <a:rPr lang="en-US" dirty="0"/>
            </a:br>
            <a:r>
              <a:rPr lang="en-US" dirty="0"/>
              <a:t>July 20, 2018</a:t>
            </a:r>
          </a:p>
        </p:txBody>
      </p:sp>
    </p:spTree>
    <p:extLst>
      <p:ext uri="{BB962C8B-B14F-4D97-AF65-F5344CB8AC3E}">
        <p14:creationId xmlns:p14="http://schemas.microsoft.com/office/powerpoint/2010/main" val="4246176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010FA3-5F3E-304B-9EC7-F375800F4500}"/>
              </a:ext>
            </a:extLst>
          </p:cNvPr>
          <p:cNvSpPr>
            <a:spLocks noGrp="1"/>
          </p:cNvSpPr>
          <p:nvPr>
            <p:ph type="title"/>
          </p:nvPr>
        </p:nvSpPr>
        <p:spPr>
          <a:xfrm>
            <a:off x="685800" y="198383"/>
            <a:ext cx="7772400" cy="508000"/>
          </a:xfrm>
        </p:spPr>
        <p:txBody>
          <a:bodyPr/>
          <a:lstStyle/>
          <a:p>
            <a:r>
              <a:rPr lang="en-US" sz="3600" b="1" dirty="0">
                <a:solidFill>
                  <a:srgbClr val="0070C0"/>
                </a:solidFill>
              </a:rPr>
              <a:t>ADNI3 EFA Proposal</a:t>
            </a:r>
          </a:p>
        </p:txBody>
      </p:sp>
      <p:sp>
        <p:nvSpPr>
          <p:cNvPr id="3" name="Content Placeholder 2">
            <a:extLst>
              <a:ext uri="{FF2B5EF4-FFF2-40B4-BE49-F238E27FC236}">
                <a16:creationId xmlns="" xmlns:a16="http://schemas.microsoft.com/office/drawing/2014/main" id="{F5951DA5-072B-8942-96DB-D2E50B5A7942}"/>
              </a:ext>
            </a:extLst>
          </p:cNvPr>
          <p:cNvSpPr>
            <a:spLocks noGrp="1"/>
          </p:cNvSpPr>
          <p:nvPr>
            <p:ph idx="1"/>
          </p:nvPr>
        </p:nvSpPr>
        <p:spPr>
          <a:xfrm>
            <a:off x="393700" y="838200"/>
            <a:ext cx="8356600" cy="5257800"/>
          </a:xfrm>
        </p:spPr>
        <p:txBody>
          <a:bodyPr/>
          <a:lstStyle/>
          <a:p>
            <a:r>
              <a:rPr lang="en-US" sz="2800" dirty="0"/>
              <a:t>200 subjects</a:t>
            </a:r>
          </a:p>
          <a:p>
            <a:pPr lvl="1"/>
            <a:r>
              <a:rPr lang="en-US" sz="2400" dirty="0"/>
              <a:t>100 florbetapir, 100 florbetaben</a:t>
            </a:r>
          </a:p>
          <a:p>
            <a:pPr lvl="1"/>
            <a:r>
              <a:rPr lang="en-US" sz="2400" dirty="0"/>
              <a:t>2 time points for each subject (2 years apart)</a:t>
            </a:r>
          </a:p>
          <a:p>
            <a:pPr lvl="1"/>
            <a:r>
              <a:rPr lang="en-US" sz="2400" dirty="0"/>
              <a:t>400 scans</a:t>
            </a:r>
          </a:p>
          <a:p>
            <a:r>
              <a:rPr lang="en-US" sz="2800" dirty="0"/>
              <a:t>Same acquisition parameters as in ADNI 2 (0-20 min, dynamic data for EFA followed by 50-70 min for the late acquisition)</a:t>
            </a:r>
          </a:p>
          <a:p>
            <a:r>
              <a:rPr lang="en-US" sz="2800" dirty="0"/>
              <a:t>Stratify to balance normal/MCI/AD</a:t>
            </a:r>
          </a:p>
          <a:p>
            <a:r>
              <a:rPr lang="en-US" sz="2800" dirty="0"/>
              <a:t>All data to be publicly available at LONI per standard ADNI </a:t>
            </a:r>
            <a:r>
              <a:rPr lang="en-US" sz="2800" dirty="0" smtClean="0"/>
              <a:t>practice</a:t>
            </a:r>
          </a:p>
          <a:p>
            <a:r>
              <a:rPr lang="en-US" sz="2800" dirty="0" smtClean="0"/>
              <a:t>FNIH is currently fund raising for the EFA proposal</a:t>
            </a:r>
            <a:endParaRPr lang="en-US" sz="2800" dirty="0"/>
          </a:p>
          <a:p>
            <a:endParaRPr lang="en-US" sz="2800" dirty="0"/>
          </a:p>
        </p:txBody>
      </p:sp>
    </p:spTree>
    <p:extLst>
      <p:ext uri="{BB962C8B-B14F-4D97-AF65-F5344CB8AC3E}">
        <p14:creationId xmlns:p14="http://schemas.microsoft.com/office/powerpoint/2010/main" val="59362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3600" dirty="0">
                <a:solidFill>
                  <a:srgbClr val="000099"/>
                </a:solidFill>
              </a:rPr>
              <a:t>Biofluid Biomarkers Working Group</a:t>
            </a:r>
            <a:br>
              <a:rPr lang="en-US" sz="3600" dirty="0">
                <a:solidFill>
                  <a:srgbClr val="000099"/>
                </a:solidFill>
              </a:rPr>
            </a:br>
            <a:endParaRPr lang="en-US" sz="3600" dirty="0">
              <a:solidFill>
                <a:srgbClr val="000099"/>
              </a:solidFill>
            </a:endParaRPr>
          </a:p>
        </p:txBody>
      </p:sp>
      <p:graphicFrame>
        <p:nvGraphicFramePr>
          <p:cNvPr id="5" name="Group 35"/>
          <p:cNvGraphicFramePr>
            <a:graphicFrameLocks/>
          </p:cNvGraphicFramePr>
          <p:nvPr>
            <p:extLst>
              <p:ext uri="{D42A27DB-BD31-4B8C-83A1-F6EECF244321}">
                <p14:modId xmlns:p14="http://schemas.microsoft.com/office/powerpoint/2010/main" val="1032509494"/>
              </p:ext>
            </p:extLst>
          </p:nvPr>
        </p:nvGraphicFramePr>
        <p:xfrm>
          <a:off x="152400" y="685800"/>
          <a:ext cx="8839200" cy="5791200"/>
        </p:xfrm>
        <a:graphic>
          <a:graphicData uri="http://schemas.openxmlformats.org/drawingml/2006/table">
            <a:tbl>
              <a:tblPr/>
              <a:tblGrid>
                <a:gridCol w="1982624">
                  <a:extLst>
                    <a:ext uri="{9D8B030D-6E8A-4147-A177-3AD203B41FA5}">
                      <a16:colId xmlns="" xmlns:a16="http://schemas.microsoft.com/office/drawing/2014/main" val="20000"/>
                    </a:ext>
                  </a:extLst>
                </a:gridCol>
                <a:gridCol w="6856576">
                  <a:extLst>
                    <a:ext uri="{9D8B030D-6E8A-4147-A177-3AD203B41FA5}">
                      <a16:colId xmlns="" xmlns:a16="http://schemas.microsoft.com/office/drawing/2014/main" val="20001"/>
                    </a:ext>
                  </a:extLst>
                </a:gridCol>
              </a:tblGrid>
              <a:tr h="9997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Lead</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Susan De Santi, Piramal Imaging</a:t>
                      </a:r>
                      <a:endParaRPr kumimoji="0" lang="en-US" sz="1800" b="1" i="0" u="none" strike="noStrike" cap="none" normalizeH="0" baseline="0" dirty="0">
                        <a:ln>
                          <a:noFill/>
                        </a:ln>
                        <a:solidFill>
                          <a:schemeClr val="tx1"/>
                        </a:solidFill>
                        <a:effectLst/>
                        <a:latin typeface="+mn-lt"/>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7914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BBWG Working Group Members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lang="en-US" sz="1400" kern="1200" dirty="0">
                        <a:solidFill>
                          <a:schemeClr val="tx1"/>
                        </a:solidFill>
                        <a:latin typeface="+mn-lt"/>
                        <a:ea typeface="+mn-ea"/>
                        <a:cs typeface="+mn-cs"/>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 name="Rectangle 2">
            <a:extLst>
              <a:ext uri="{FF2B5EF4-FFF2-40B4-BE49-F238E27FC236}">
                <a16:creationId xmlns="" xmlns:a16="http://schemas.microsoft.com/office/drawing/2014/main" id="{C601C00F-0A18-449F-A015-6EFA3EE1D8FF}"/>
              </a:ext>
            </a:extLst>
          </p:cNvPr>
          <p:cNvSpPr/>
          <p:nvPr/>
        </p:nvSpPr>
        <p:spPr>
          <a:xfrm>
            <a:off x="2209800" y="1676400"/>
            <a:ext cx="4572000" cy="5170646"/>
          </a:xfrm>
          <a:prstGeom prst="rect">
            <a:avLst/>
          </a:prstGeom>
        </p:spPr>
        <p:txBody>
          <a:bodyPr>
            <a:spAutoFit/>
          </a:bodyPr>
          <a:lstStyle/>
          <a:p>
            <a:r>
              <a:rPr lang="en-US" sz="1400" dirty="0"/>
              <a:t>Richard </a:t>
            </a:r>
            <a:r>
              <a:rPr lang="en-US" sz="1400" dirty="0" err="1"/>
              <a:t>Batrla</a:t>
            </a:r>
            <a:r>
              <a:rPr lang="en-US" sz="1400" dirty="0"/>
              <a:t>	Roche</a:t>
            </a:r>
          </a:p>
          <a:p>
            <a:r>
              <a:rPr lang="en-US" sz="1400" dirty="0"/>
              <a:t>Tobias Bittner	Roche</a:t>
            </a:r>
          </a:p>
          <a:p>
            <a:r>
              <a:rPr lang="en-US" sz="1400" dirty="0"/>
              <a:t>Britta Brix		</a:t>
            </a:r>
            <a:r>
              <a:rPr lang="en-US" sz="1400" dirty="0" err="1"/>
              <a:t>Euroimmun</a:t>
            </a:r>
            <a:endParaRPr lang="en-US" sz="1400" dirty="0"/>
          </a:p>
          <a:p>
            <a:r>
              <a:rPr lang="en-US" sz="1400" dirty="0"/>
              <a:t>Jesse Cedarbaum 	Biogen</a:t>
            </a:r>
          </a:p>
          <a:p>
            <a:r>
              <a:rPr lang="en-US" sz="1400" dirty="0"/>
              <a:t>Jeffrey Dage		Lilly</a:t>
            </a:r>
          </a:p>
          <a:p>
            <a:r>
              <a:rPr lang="en-US" sz="1400" dirty="0"/>
              <a:t>Kevin Davies		</a:t>
            </a:r>
            <a:r>
              <a:rPr lang="en-US" sz="1400" dirty="0" err="1"/>
              <a:t>Upenn</a:t>
            </a:r>
            <a:endParaRPr lang="en-US" sz="1400" dirty="0"/>
          </a:p>
          <a:p>
            <a:r>
              <a:rPr lang="en-US" sz="1400" dirty="0"/>
              <a:t>Susan De Santi	Piramal</a:t>
            </a:r>
          </a:p>
          <a:p>
            <a:r>
              <a:rPr lang="en-US" sz="1400" dirty="0"/>
              <a:t>Patricia E Cole 	Independent</a:t>
            </a:r>
          </a:p>
          <a:p>
            <a:r>
              <a:rPr lang="en-US" sz="1400" dirty="0"/>
              <a:t>Arnaud Francois	</a:t>
            </a:r>
            <a:r>
              <a:rPr lang="en-US" sz="1400" dirty="0" err="1"/>
              <a:t>Servier</a:t>
            </a:r>
            <a:endParaRPr lang="en-US" sz="1400" dirty="0"/>
          </a:p>
          <a:p>
            <a:r>
              <a:rPr lang="en-US" sz="1400" dirty="0"/>
              <a:t>Just Genius		</a:t>
            </a:r>
            <a:r>
              <a:rPr lang="en-US" sz="1400" dirty="0" err="1"/>
              <a:t>Abbvie</a:t>
            </a:r>
            <a:endParaRPr lang="en-US" sz="1400" dirty="0"/>
          </a:p>
          <a:p>
            <a:r>
              <a:rPr lang="en-US" sz="1400" dirty="0"/>
              <a:t>Cecilia </a:t>
            </a:r>
            <a:r>
              <a:rPr lang="en-US" sz="1400" dirty="0" err="1"/>
              <a:t>Gracia</a:t>
            </a:r>
            <a:r>
              <a:rPr lang="en-US" sz="1400" dirty="0"/>
              <a:t>	</a:t>
            </a:r>
            <a:r>
              <a:rPr lang="en-US" sz="1400" dirty="0" err="1"/>
              <a:t>Servier</a:t>
            </a:r>
            <a:endParaRPr lang="en-US" sz="1400" dirty="0"/>
          </a:p>
          <a:p>
            <a:r>
              <a:rPr lang="en-US" sz="1400" dirty="0"/>
              <a:t>James Hendrix	Alzheimer's Association</a:t>
            </a:r>
          </a:p>
          <a:p>
            <a:r>
              <a:rPr lang="en-US" sz="1400" dirty="0"/>
              <a:t>Lee Honigberg	Genentech</a:t>
            </a:r>
          </a:p>
          <a:p>
            <a:r>
              <a:rPr lang="en-US" sz="1400" dirty="0"/>
              <a:t>Dominik Jaeger	</a:t>
            </a:r>
            <a:r>
              <a:rPr lang="en-US" sz="1400" dirty="0" err="1"/>
              <a:t>Euroimmun</a:t>
            </a:r>
            <a:endParaRPr lang="en-US" sz="1400" dirty="0"/>
          </a:p>
          <a:p>
            <a:r>
              <a:rPr lang="en-US" sz="1400" dirty="0"/>
              <a:t>Sungmin Kang	</a:t>
            </a:r>
            <a:r>
              <a:rPr lang="en-US" sz="1400" dirty="0" err="1"/>
              <a:t>Peoplebio</a:t>
            </a:r>
            <a:endParaRPr lang="en-US" sz="1400" dirty="0"/>
          </a:p>
          <a:p>
            <a:r>
              <a:rPr lang="en-US" sz="1400" dirty="0"/>
              <a:t>June Kaplow		Eisai</a:t>
            </a:r>
          </a:p>
          <a:p>
            <a:r>
              <a:rPr lang="en-US" sz="1400" dirty="0"/>
              <a:t>Omar Laterza	Merck</a:t>
            </a:r>
          </a:p>
          <a:p>
            <a:r>
              <a:rPr lang="en-US" sz="1400" dirty="0"/>
              <a:t>Johan Luthman	Eisai</a:t>
            </a:r>
          </a:p>
          <a:p>
            <a:r>
              <a:rPr lang="en-US" sz="1400" dirty="0"/>
              <a:t>Thomas Misko	</a:t>
            </a:r>
            <a:r>
              <a:rPr lang="en-US" sz="1400" dirty="0" err="1"/>
              <a:t>Abbvie</a:t>
            </a:r>
            <a:endParaRPr lang="en-US" sz="1400" dirty="0"/>
          </a:p>
          <a:p>
            <a:r>
              <a:rPr lang="en-US" sz="1400" dirty="0"/>
              <a:t>Laura Nisenbaum	Biogen</a:t>
            </a:r>
          </a:p>
          <a:p>
            <a:r>
              <a:rPr lang="en-US" sz="1400" dirty="0"/>
              <a:t>Jerry Novak		J&amp;J</a:t>
            </a:r>
          </a:p>
          <a:p>
            <a:r>
              <a:rPr lang="en-US" sz="1400" dirty="0"/>
              <a:t>Pedro Pesini		</a:t>
            </a:r>
            <a:r>
              <a:rPr lang="en-US" sz="1400" dirty="0" err="1"/>
              <a:t>Araclon</a:t>
            </a:r>
            <a:endParaRPr lang="en-US" sz="1400" dirty="0"/>
          </a:p>
          <a:p>
            <a:endParaRPr lang="en-US" dirty="0"/>
          </a:p>
        </p:txBody>
      </p:sp>
      <p:sp>
        <p:nvSpPr>
          <p:cNvPr id="4" name="Rectangle 3">
            <a:extLst>
              <a:ext uri="{FF2B5EF4-FFF2-40B4-BE49-F238E27FC236}">
                <a16:creationId xmlns="" xmlns:a16="http://schemas.microsoft.com/office/drawing/2014/main" id="{C2C36BC9-A9CC-4A32-9271-B528A29FFD7A}"/>
              </a:ext>
            </a:extLst>
          </p:cNvPr>
          <p:cNvSpPr/>
          <p:nvPr/>
        </p:nvSpPr>
        <p:spPr>
          <a:xfrm>
            <a:off x="5943600" y="1676400"/>
            <a:ext cx="4572000" cy="4401205"/>
          </a:xfrm>
          <a:prstGeom prst="rect">
            <a:avLst/>
          </a:prstGeom>
        </p:spPr>
        <p:txBody>
          <a:bodyPr>
            <a:spAutoFit/>
          </a:bodyPr>
          <a:lstStyle/>
          <a:p>
            <a:r>
              <a:rPr lang="en-US" sz="1400" dirty="0"/>
              <a:t>William Potter	NIH</a:t>
            </a:r>
          </a:p>
          <a:p>
            <a:r>
              <a:rPr lang="en-US" sz="1400" dirty="0"/>
              <a:t>Maria Quinton	Takeda</a:t>
            </a:r>
          </a:p>
          <a:p>
            <a:r>
              <a:rPr lang="en-US" sz="1400" dirty="0"/>
              <a:t>Herve Rhinn		</a:t>
            </a:r>
            <a:r>
              <a:rPr lang="en-US" sz="1400" dirty="0" err="1"/>
              <a:t>Alector</a:t>
            </a:r>
            <a:endParaRPr lang="en-US" sz="1400" dirty="0"/>
          </a:p>
          <a:p>
            <a:r>
              <a:rPr lang="en-US" sz="1400" dirty="0"/>
              <a:t>Sal Salamone	</a:t>
            </a:r>
            <a:r>
              <a:rPr lang="en-US" sz="1400" dirty="0" err="1"/>
              <a:t>Saladax</a:t>
            </a:r>
            <a:endParaRPr lang="en-US" sz="1400" dirty="0"/>
          </a:p>
          <a:p>
            <a:r>
              <a:rPr lang="en-US" sz="1400" dirty="0"/>
              <a:t>Mary Savage	Merck</a:t>
            </a:r>
          </a:p>
          <a:p>
            <a:r>
              <a:rPr lang="en-US" sz="1400" dirty="0"/>
              <a:t>Kimberly Scearce-Levie	Denali</a:t>
            </a:r>
          </a:p>
          <a:p>
            <a:r>
              <a:rPr lang="en-US" sz="1400" dirty="0"/>
              <a:t>Les Shaw		UPenn</a:t>
            </a:r>
          </a:p>
          <a:p>
            <a:r>
              <a:rPr lang="en-US" sz="1400" dirty="0"/>
              <a:t>Kira Sheinerman	</a:t>
            </a:r>
            <a:r>
              <a:rPr lang="en-US" sz="1400" dirty="0" err="1"/>
              <a:t>Diamirbio</a:t>
            </a:r>
            <a:endParaRPr lang="en-US" sz="1400" dirty="0"/>
          </a:p>
          <a:p>
            <a:r>
              <a:rPr lang="en-US" sz="1400" dirty="0"/>
              <a:t>Ian Sherriff		</a:t>
            </a:r>
            <a:r>
              <a:rPr lang="en-US" sz="1400" dirty="0" err="1"/>
              <a:t>Araclon</a:t>
            </a:r>
            <a:endParaRPr lang="en-US" sz="1400" dirty="0"/>
          </a:p>
          <a:p>
            <a:r>
              <a:rPr lang="en-US" sz="1400" dirty="0"/>
              <a:t>Helle Sickmann	Lundbeck</a:t>
            </a:r>
          </a:p>
          <a:p>
            <a:r>
              <a:rPr lang="en-US" sz="1400" dirty="0"/>
              <a:t>Holly Soares		</a:t>
            </a:r>
            <a:r>
              <a:rPr lang="en-US" sz="1400" dirty="0" err="1"/>
              <a:t>Abbvie</a:t>
            </a:r>
            <a:endParaRPr lang="en-US" sz="1400" dirty="0"/>
          </a:p>
          <a:p>
            <a:r>
              <a:rPr lang="en-US" sz="1400" dirty="0" err="1"/>
              <a:t>Cyrille</a:t>
            </a:r>
            <a:r>
              <a:rPr lang="en-US" sz="1400" dirty="0"/>
              <a:t> Sur		Merck</a:t>
            </a:r>
          </a:p>
          <a:p>
            <a:r>
              <a:rPr lang="en-US" sz="1400" dirty="0"/>
              <a:t>Gary Tong		Lundbeck</a:t>
            </a:r>
          </a:p>
          <a:p>
            <a:r>
              <a:rPr lang="en-US" sz="1400" dirty="0"/>
              <a:t>Jan </a:t>
            </a:r>
            <a:r>
              <a:rPr lang="en-US" sz="1400" dirty="0" err="1"/>
              <a:t>Torleif</a:t>
            </a:r>
            <a:r>
              <a:rPr lang="en-US" sz="1400" dirty="0"/>
              <a:t> Pedersen	Lundbeck</a:t>
            </a:r>
          </a:p>
          <a:p>
            <a:r>
              <a:rPr lang="en-US" sz="1400" dirty="0"/>
              <a:t>John Trojanowski	UPenn</a:t>
            </a:r>
          </a:p>
          <a:p>
            <a:r>
              <a:rPr lang="en-US" sz="1400" dirty="0"/>
              <a:t>Iswariya Venkataraman	</a:t>
            </a:r>
            <a:r>
              <a:rPr lang="en-US" sz="1400" dirty="0" err="1"/>
              <a:t>Euroimmun</a:t>
            </a:r>
            <a:endParaRPr lang="en-US" sz="1400" dirty="0"/>
          </a:p>
          <a:p>
            <a:r>
              <a:rPr lang="en-US" sz="1400" dirty="0"/>
              <a:t>Todd </a:t>
            </a:r>
            <a:r>
              <a:rPr lang="en-US" sz="1400" dirty="0" err="1"/>
              <a:t>Walbrun</a:t>
            </a:r>
            <a:r>
              <a:rPr lang="en-US" sz="1400" dirty="0"/>
              <a:t>	</a:t>
            </a:r>
            <a:r>
              <a:rPr lang="en-US" sz="1400" dirty="0" err="1"/>
              <a:t>Euroimmun</a:t>
            </a:r>
            <a:endParaRPr lang="en-US" sz="1400" dirty="0"/>
          </a:p>
          <a:p>
            <a:r>
              <a:rPr lang="en-US" sz="1400" dirty="0"/>
              <a:t>Hong Wang		Lilly</a:t>
            </a:r>
          </a:p>
          <a:p>
            <a:r>
              <a:rPr lang="en-US" sz="1400" dirty="0"/>
              <a:t>Kristin Wildsmith	Genentech</a:t>
            </a:r>
          </a:p>
          <a:p>
            <a:r>
              <a:rPr lang="en-US" sz="1400" dirty="0"/>
              <a:t>Stephen Zicha	Takeda</a:t>
            </a:r>
            <a:endParaRPr lang="en-US" sz="1600" dirty="0"/>
          </a:p>
        </p:txBody>
      </p:sp>
    </p:spTree>
    <p:extLst>
      <p:ext uri="{BB962C8B-B14F-4D97-AF65-F5344CB8AC3E}">
        <p14:creationId xmlns:p14="http://schemas.microsoft.com/office/powerpoint/2010/main" val="4084658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6814"/>
            <a:ext cx="7620000" cy="1075395"/>
          </a:xfrm>
        </p:spPr>
        <p:txBody>
          <a:bodyPr>
            <a:noAutofit/>
          </a:bodyPr>
          <a:lstStyle/>
          <a:p>
            <a:r>
              <a:rPr lang="en-US" sz="3600" dirty="0"/>
              <a:t>BBWG update on CSF Residual Samples</a:t>
            </a:r>
          </a:p>
        </p:txBody>
      </p:sp>
      <p:sp>
        <p:nvSpPr>
          <p:cNvPr id="6" name="Freeform 5"/>
          <p:cNvSpPr/>
          <p:nvPr/>
        </p:nvSpPr>
        <p:spPr>
          <a:xfrm>
            <a:off x="483419" y="1516227"/>
            <a:ext cx="1288514" cy="703414"/>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Companies provide specific aims and power calculations</a:t>
            </a:r>
          </a:p>
        </p:txBody>
      </p:sp>
      <p:sp>
        <p:nvSpPr>
          <p:cNvPr id="7" name="Freeform 6"/>
          <p:cNvSpPr/>
          <p:nvPr/>
        </p:nvSpPr>
        <p:spPr>
          <a:xfrm rot="5400000">
            <a:off x="990269" y="2350191"/>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8" name="Freeform 7"/>
          <p:cNvSpPr/>
          <p:nvPr/>
        </p:nvSpPr>
        <p:spPr>
          <a:xfrm>
            <a:off x="483419" y="2712939"/>
            <a:ext cx="1296292" cy="838199"/>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Company meetings discuss specific aims and power calculations</a:t>
            </a:r>
          </a:p>
        </p:txBody>
      </p:sp>
      <p:sp>
        <p:nvSpPr>
          <p:cNvPr id="9" name="Freeform 8"/>
          <p:cNvSpPr/>
          <p:nvPr/>
        </p:nvSpPr>
        <p:spPr>
          <a:xfrm>
            <a:off x="1858786" y="2532049"/>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10" name="Freeform 9"/>
          <p:cNvSpPr/>
          <p:nvPr/>
        </p:nvSpPr>
        <p:spPr>
          <a:xfrm>
            <a:off x="2208908" y="1773874"/>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28575"/>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Revision of aims/power calculations (if necessary) and resubmission</a:t>
            </a:r>
          </a:p>
        </p:txBody>
      </p:sp>
      <p:sp>
        <p:nvSpPr>
          <p:cNvPr id="11" name="Freeform 10"/>
          <p:cNvSpPr/>
          <p:nvPr/>
        </p:nvSpPr>
        <p:spPr>
          <a:xfrm>
            <a:off x="3609393" y="2371309"/>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12" name="Freeform 11"/>
          <p:cNvSpPr/>
          <p:nvPr/>
        </p:nvSpPr>
        <p:spPr>
          <a:xfrm>
            <a:off x="4011617" y="1753300"/>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28575"/>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Finalization and approval of  specific aims and sample size </a:t>
            </a:r>
          </a:p>
          <a:p>
            <a:pPr marL="0" marR="0" lvl="0" indent="0" algn="ctr" defTabSz="4445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13" name="Freeform 12"/>
          <p:cNvSpPr/>
          <p:nvPr/>
        </p:nvSpPr>
        <p:spPr>
          <a:xfrm>
            <a:off x="1901882" y="4741133"/>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14" name="Freeform 13"/>
          <p:cNvSpPr/>
          <p:nvPr/>
        </p:nvSpPr>
        <p:spPr>
          <a:xfrm>
            <a:off x="3978564" y="4117260"/>
            <a:ext cx="1353146"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l"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Samples pulled</a:t>
            </a: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 packaged and  sent to companies</a:t>
            </a:r>
            <a:r>
              <a:rPr kumimoji="0" lang="en-US" sz="12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 </a:t>
            </a:r>
          </a:p>
          <a:p>
            <a:pPr marL="0" marR="0" lvl="0" indent="0" algn="l" defTabSz="44450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Completed on Oct. 24, 2017 </a:t>
            </a:r>
          </a:p>
          <a:p>
            <a:pPr marL="0" marR="0" lvl="0" indent="0" algn="l" defTabSz="444500" rtl="0" eaLnBrk="1" fontAlgn="auto" latinLnBrk="0" hangingPunct="1">
              <a:lnSpc>
                <a:spcPct val="90000"/>
              </a:lnSpc>
              <a:spcBef>
                <a:spcPct val="0"/>
              </a:spcBef>
              <a:spcAft>
                <a:spcPct val="35000"/>
              </a:spcAft>
              <a:buClrTx/>
              <a:buSzTx/>
              <a:buFontTx/>
              <a:buNone/>
              <a:tabLst/>
              <a:defRPr/>
            </a:pPr>
            <a:endPar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15" name="Freeform 14"/>
          <p:cNvSpPr/>
          <p:nvPr/>
        </p:nvSpPr>
        <p:spPr>
          <a:xfrm>
            <a:off x="3650815" y="4735269"/>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16" name="Freeform 15"/>
          <p:cNvSpPr/>
          <p:nvPr/>
        </p:nvSpPr>
        <p:spPr>
          <a:xfrm>
            <a:off x="7572153" y="3736478"/>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Mike Donohue provides subject ID  for uploaded CSF samples to companies to retrieve additional data </a:t>
            </a:r>
          </a:p>
        </p:txBody>
      </p:sp>
      <p:sp>
        <p:nvSpPr>
          <p:cNvPr id="17" name="Freeform 16"/>
          <p:cNvSpPr/>
          <p:nvPr/>
        </p:nvSpPr>
        <p:spPr>
          <a:xfrm>
            <a:off x="5422516" y="4735269"/>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18" name="Freeform 17"/>
          <p:cNvSpPr/>
          <p:nvPr/>
        </p:nvSpPr>
        <p:spPr>
          <a:xfrm>
            <a:off x="2237793" y="4180597"/>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190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Laurel Beckett randomly identifies samples of interest/company and provides the list to Les for retrieval</a:t>
            </a:r>
          </a:p>
        </p:txBody>
      </p:sp>
      <p:sp>
        <p:nvSpPr>
          <p:cNvPr id="25" name="U-Turn Arrow 24"/>
          <p:cNvSpPr/>
          <p:nvPr/>
        </p:nvSpPr>
        <p:spPr>
          <a:xfrm rot="5400000">
            <a:off x="7099478" y="2737396"/>
            <a:ext cx="990600" cy="463708"/>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19" name="Picture 2" descr="C:\Users\freiremc\AppData\Local\Microsoft\Windows\Temporary Internet Files\Content.Outlook\F7B22G75\FNIH-LOGO-2013_7x3in_300dpi_RG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838" y="0"/>
            <a:ext cx="14620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Freeform 19"/>
          <p:cNvSpPr/>
          <p:nvPr/>
        </p:nvSpPr>
        <p:spPr>
          <a:xfrm>
            <a:off x="511733" y="4189928"/>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List of available samples with clinical data* (via Mike Donohue</a:t>
            </a:r>
            <a:r>
              <a:rPr kumimoji="0" lang="en-US" sz="12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 </a:t>
            </a: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provided to Laurel for randomization</a:t>
            </a:r>
          </a:p>
        </p:txBody>
      </p:sp>
      <p:sp>
        <p:nvSpPr>
          <p:cNvPr id="21" name="Freeform 20"/>
          <p:cNvSpPr/>
          <p:nvPr/>
        </p:nvSpPr>
        <p:spPr>
          <a:xfrm>
            <a:off x="5451069" y="2362200"/>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2" name="Freeform 21"/>
          <p:cNvSpPr/>
          <p:nvPr/>
        </p:nvSpPr>
        <p:spPr>
          <a:xfrm>
            <a:off x="5869043" y="1732182"/>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28575"/>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Final letter and protocol from LOI company; </a:t>
            </a:r>
          </a:p>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Sign off and formal FNIH letter to LOI companies</a:t>
            </a:r>
          </a:p>
        </p:txBody>
      </p:sp>
      <p:sp>
        <p:nvSpPr>
          <p:cNvPr id="3" name="TextBox 2"/>
          <p:cNvSpPr txBox="1"/>
          <p:nvPr/>
        </p:nvSpPr>
        <p:spPr>
          <a:xfrm>
            <a:off x="525540" y="5747425"/>
            <a:ext cx="128248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*Baseline 1° dx; decliner/stable</a:t>
            </a:r>
          </a:p>
        </p:txBody>
      </p:sp>
      <p:sp>
        <p:nvSpPr>
          <p:cNvPr id="23" name="Freeform 22"/>
          <p:cNvSpPr/>
          <p:nvPr/>
        </p:nvSpPr>
        <p:spPr>
          <a:xfrm>
            <a:off x="5744743" y="3429000"/>
            <a:ext cx="1296292" cy="1557497"/>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7620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l"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a:ea typeface="+mn-ea"/>
                <a:cs typeface="+mn-cs"/>
              </a:rPr>
              <a:t>LOI companies perform assays</a:t>
            </a:r>
          </a:p>
          <a:p>
            <a:pPr marL="0" marR="0" lvl="0" indent="0" algn="l"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Data uploaded onto LONI website</a:t>
            </a:r>
          </a:p>
        </p:txBody>
      </p:sp>
      <p:sp>
        <p:nvSpPr>
          <p:cNvPr id="24" name="Freeform 23"/>
          <p:cNvSpPr/>
          <p:nvPr/>
        </p:nvSpPr>
        <p:spPr>
          <a:xfrm>
            <a:off x="7206582" y="4330661"/>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6" name="Freeform 25"/>
          <p:cNvSpPr/>
          <p:nvPr/>
        </p:nvSpPr>
        <p:spPr>
          <a:xfrm>
            <a:off x="7572153" y="5672297"/>
            <a:ext cx="1296292" cy="838199"/>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ctr" anchorCtr="0">
            <a:noAutofit/>
          </a:bodyPr>
          <a:lstStyle/>
          <a:p>
            <a:pPr marL="0" marR="0" lvl="0" indent="0" algn="ctr" defTabSz="444500" rtl="0" eaLnBrk="1" fontAlgn="auto" latinLnBrk="0" hangingPunct="1">
              <a:lnSpc>
                <a:spcPct val="90000"/>
              </a:lnSpc>
              <a:spcBef>
                <a:spcPct val="0"/>
              </a:spcBef>
              <a:spcAft>
                <a:spcPct val="35000"/>
              </a:spcAft>
              <a:buClrTx/>
              <a:buSzTx/>
              <a:buFontTx/>
              <a:buNone/>
              <a:tabLst/>
              <a:defRPr/>
            </a:pPr>
            <a:r>
              <a:rPr kumimoji="0" lang="en-US" sz="1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Company do analyses;  present data to PPSB</a:t>
            </a:r>
          </a:p>
        </p:txBody>
      </p:sp>
      <p:sp>
        <p:nvSpPr>
          <p:cNvPr id="27" name="Freeform 26"/>
          <p:cNvSpPr/>
          <p:nvPr/>
        </p:nvSpPr>
        <p:spPr>
          <a:xfrm rot="5400000">
            <a:off x="8082892" y="5329117"/>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8" name="Freeform 26">
            <a:extLst>
              <a:ext uri="{FF2B5EF4-FFF2-40B4-BE49-F238E27FC236}">
                <a16:creationId xmlns="" xmlns:a16="http://schemas.microsoft.com/office/drawing/2014/main" id="{DF23B911-1AE8-4E4F-9EE0-8184365189F7}"/>
              </a:ext>
            </a:extLst>
          </p:cNvPr>
          <p:cNvSpPr/>
          <p:nvPr/>
        </p:nvSpPr>
        <p:spPr>
          <a:xfrm rot="5400000">
            <a:off x="6255053" y="5005867"/>
            <a:ext cx="274814" cy="321480"/>
          </a:xfrm>
          <a:custGeom>
            <a:avLst/>
            <a:gdLst>
              <a:gd name="connsiteX0" fmla="*/ 0 w 274814"/>
              <a:gd name="connsiteY0" fmla="*/ 64296 h 321480"/>
              <a:gd name="connsiteX1" fmla="*/ 137407 w 274814"/>
              <a:gd name="connsiteY1" fmla="*/ 64296 h 321480"/>
              <a:gd name="connsiteX2" fmla="*/ 137407 w 274814"/>
              <a:gd name="connsiteY2" fmla="*/ 0 h 321480"/>
              <a:gd name="connsiteX3" fmla="*/ 274814 w 274814"/>
              <a:gd name="connsiteY3" fmla="*/ 160740 h 321480"/>
              <a:gd name="connsiteX4" fmla="*/ 137407 w 274814"/>
              <a:gd name="connsiteY4" fmla="*/ 321480 h 321480"/>
              <a:gd name="connsiteX5" fmla="*/ 137407 w 274814"/>
              <a:gd name="connsiteY5" fmla="*/ 257184 h 321480"/>
              <a:gd name="connsiteX6" fmla="*/ 0 w 274814"/>
              <a:gd name="connsiteY6" fmla="*/ 257184 h 321480"/>
              <a:gd name="connsiteX7" fmla="*/ 0 w 274814"/>
              <a:gd name="connsiteY7" fmla="*/ 64296 h 32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4814" h="321480">
                <a:moveTo>
                  <a:pt x="0" y="64296"/>
                </a:moveTo>
                <a:lnTo>
                  <a:pt x="137407" y="64296"/>
                </a:lnTo>
                <a:lnTo>
                  <a:pt x="137407" y="0"/>
                </a:lnTo>
                <a:lnTo>
                  <a:pt x="274814" y="160740"/>
                </a:lnTo>
                <a:lnTo>
                  <a:pt x="137407" y="321480"/>
                </a:lnTo>
                <a:lnTo>
                  <a:pt x="137407" y="257184"/>
                </a:lnTo>
                <a:lnTo>
                  <a:pt x="0" y="257184"/>
                </a:lnTo>
                <a:lnTo>
                  <a:pt x="0" y="6429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0" tIns="64296" rIns="82444" bIns="64296" numCol="1" spcCol="1270" anchor="ctr" anchorCtr="0">
            <a:noAutofit/>
          </a:bodyPr>
          <a:lstStyle/>
          <a:p>
            <a:pPr marL="0" marR="0" lvl="0" indent="0" algn="ctr" defTabSz="355600" rtl="0" eaLnBrk="1" fontAlgn="auto" latinLnBrk="0" hangingPunct="1">
              <a:lnSpc>
                <a:spcPct val="90000"/>
              </a:lnSpc>
              <a:spcBef>
                <a:spcPct val="0"/>
              </a:spcBef>
              <a:spcAft>
                <a:spcPct val="35000"/>
              </a:spcAft>
              <a:buClrTx/>
              <a:buSzTx/>
              <a:buFontTx/>
              <a:buNone/>
              <a:tabLst/>
              <a:defRPr/>
            </a:pPr>
            <a:endParaRPr kumimoji="0" lang="en-US" sz="800" b="0" i="0" u="none" strike="noStrike" kern="1200" cap="none" spc="0" normalizeH="0" baseline="0" noProof="0">
              <a:ln>
                <a:noFill/>
              </a:ln>
              <a:solidFill>
                <a:prstClr val="black">
                  <a:hueOff val="0"/>
                  <a:satOff val="0"/>
                  <a:lumOff val="0"/>
                  <a:alphaOff val="0"/>
                </a:prstClr>
              </a:solidFill>
              <a:effectLst/>
              <a:uLnTx/>
              <a:uFillTx/>
              <a:latin typeface="Calibri"/>
              <a:ea typeface="+mn-ea"/>
              <a:cs typeface="+mn-cs"/>
            </a:endParaRPr>
          </a:p>
        </p:txBody>
      </p:sp>
      <p:sp>
        <p:nvSpPr>
          <p:cNvPr id="29" name="Freeform 25">
            <a:extLst>
              <a:ext uri="{FF2B5EF4-FFF2-40B4-BE49-F238E27FC236}">
                <a16:creationId xmlns="" xmlns:a16="http://schemas.microsoft.com/office/drawing/2014/main" id="{032D34C6-BD4B-42C8-9257-7C460F48F3C6}"/>
              </a:ext>
            </a:extLst>
          </p:cNvPr>
          <p:cNvSpPr/>
          <p:nvPr/>
        </p:nvSpPr>
        <p:spPr>
          <a:xfrm>
            <a:off x="5574065" y="5341268"/>
            <a:ext cx="1741135" cy="1135732"/>
          </a:xfrm>
          <a:custGeom>
            <a:avLst/>
            <a:gdLst>
              <a:gd name="connsiteX0" fmla="*/ 0 w 1296292"/>
              <a:gd name="connsiteY0" fmla="*/ 129629 h 1557497"/>
              <a:gd name="connsiteX1" fmla="*/ 129629 w 1296292"/>
              <a:gd name="connsiteY1" fmla="*/ 0 h 1557497"/>
              <a:gd name="connsiteX2" fmla="*/ 1166663 w 1296292"/>
              <a:gd name="connsiteY2" fmla="*/ 0 h 1557497"/>
              <a:gd name="connsiteX3" fmla="*/ 1296292 w 1296292"/>
              <a:gd name="connsiteY3" fmla="*/ 129629 h 1557497"/>
              <a:gd name="connsiteX4" fmla="*/ 1296292 w 1296292"/>
              <a:gd name="connsiteY4" fmla="*/ 1427868 h 1557497"/>
              <a:gd name="connsiteX5" fmla="*/ 1166663 w 1296292"/>
              <a:gd name="connsiteY5" fmla="*/ 1557497 h 1557497"/>
              <a:gd name="connsiteX6" fmla="*/ 129629 w 1296292"/>
              <a:gd name="connsiteY6" fmla="*/ 1557497 h 1557497"/>
              <a:gd name="connsiteX7" fmla="*/ 0 w 1296292"/>
              <a:gd name="connsiteY7" fmla="*/ 1427868 h 1557497"/>
              <a:gd name="connsiteX8" fmla="*/ 0 w 1296292"/>
              <a:gd name="connsiteY8" fmla="*/ 129629 h 155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6292" h="1557497">
                <a:moveTo>
                  <a:pt x="0" y="129629"/>
                </a:moveTo>
                <a:cubicBezTo>
                  <a:pt x="0" y="58037"/>
                  <a:pt x="58037" y="0"/>
                  <a:pt x="129629" y="0"/>
                </a:cubicBezTo>
                <a:lnTo>
                  <a:pt x="1166663" y="0"/>
                </a:lnTo>
                <a:cubicBezTo>
                  <a:pt x="1238255" y="0"/>
                  <a:pt x="1296292" y="58037"/>
                  <a:pt x="1296292" y="129629"/>
                </a:cubicBezTo>
                <a:lnTo>
                  <a:pt x="1296292" y="1427868"/>
                </a:lnTo>
                <a:cubicBezTo>
                  <a:pt x="1296292" y="1499460"/>
                  <a:pt x="1238255" y="1557497"/>
                  <a:pt x="1166663" y="1557497"/>
                </a:cubicBezTo>
                <a:lnTo>
                  <a:pt x="129629" y="1557497"/>
                </a:lnTo>
                <a:cubicBezTo>
                  <a:pt x="58037" y="1557497"/>
                  <a:pt x="0" y="1499460"/>
                  <a:pt x="0" y="1427868"/>
                </a:cubicBezTo>
                <a:lnTo>
                  <a:pt x="0" y="129629"/>
                </a:lnTo>
                <a:close/>
              </a:path>
            </a:pathLst>
          </a:custGeom>
          <a:ln w="57150"/>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76067" tIns="76067" rIns="76067" bIns="76067" numCol="1" spcCol="1270" anchor="t" anchorCtr="0">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MSD completed assay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rPr>
              <a:t>EI work on </a:t>
            </a:r>
            <a:r>
              <a:rPr kumimoji="0" lang="en-US" sz="1200" b="0" i="0" u="none" strike="noStrike" kern="1200" cap="none" spc="0" normalizeH="0" baseline="0" noProof="0" dirty="0" err="1">
                <a:ln>
                  <a:noFill/>
                </a:ln>
                <a:solidFill>
                  <a:prstClr val="black">
                    <a:hueOff val="0"/>
                    <a:satOff val="0"/>
                    <a:lumOff val="0"/>
                    <a:alphaOff val="0"/>
                  </a:prstClr>
                </a:solidFill>
                <a:effectLst/>
                <a:uLnTx/>
                <a:uFillTx/>
                <a:latin typeface="Calibri"/>
                <a:ea typeface="+mn-ea"/>
                <a:cs typeface="+mn-cs"/>
              </a:rPr>
              <a:t>refernce</a:t>
            </a:r>
            <a:endParaRPr kumimoji="0" lang="en-US" sz="12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err="1">
                <a:ln>
                  <a:noFill/>
                </a:ln>
                <a:solidFill>
                  <a:srgbClr val="FF0000"/>
                </a:solidFill>
                <a:effectLst/>
                <a:uLnTx/>
                <a:uFillTx/>
                <a:latin typeface="Calibri"/>
                <a:ea typeface="+mn-ea"/>
                <a:cs typeface="+mn-cs"/>
              </a:rPr>
              <a:t>Saladax</a:t>
            </a:r>
            <a:r>
              <a:rPr kumimoji="0" lang="en-US" sz="1200" b="0" i="0" u="none" strike="noStrike" kern="1200" cap="none" spc="0" normalizeH="0" baseline="0" noProof="0" dirty="0">
                <a:ln>
                  <a:noFill/>
                </a:ln>
                <a:solidFill>
                  <a:srgbClr val="FF0000"/>
                </a:solidFill>
                <a:effectLst/>
                <a:uLnTx/>
                <a:uFillTx/>
                <a:latin typeface="Calibri"/>
                <a:ea typeface="+mn-ea"/>
                <a:cs typeface="+mn-cs"/>
              </a:rPr>
              <a:t> sent letter to clarify sample request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hueOff val="0"/>
                  <a:satOff val="0"/>
                  <a:lumOff val="0"/>
                  <a:alphaOff val="0"/>
                </a:prstClr>
              </a:solidFill>
              <a:effectLst/>
              <a:uLnTx/>
              <a:uFillTx/>
              <a:latin typeface="Calibri"/>
              <a:ea typeface="+mn-ea"/>
              <a:cs typeface="+mn-cs"/>
            </a:endParaRPr>
          </a:p>
        </p:txBody>
      </p:sp>
    </p:spTree>
    <p:extLst>
      <p:ext uri="{BB962C8B-B14F-4D97-AF65-F5344CB8AC3E}">
        <p14:creationId xmlns:p14="http://schemas.microsoft.com/office/powerpoint/2010/main" val="4051036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Autofit/>
          </a:bodyPr>
          <a:lstStyle/>
          <a:p>
            <a:pPr algn="ctr"/>
            <a:r>
              <a:rPr lang="en-US" sz="4000" dirty="0" smtClean="0">
                <a:solidFill>
                  <a:srgbClr val="000099"/>
                </a:solidFill>
              </a:rPr>
              <a:t>C</a:t>
            </a:r>
            <a:r>
              <a:rPr lang="en-US" sz="4000" dirty="0" smtClean="0">
                <a:solidFill>
                  <a:srgbClr val="000099"/>
                </a:solidFill>
              </a:rPr>
              <a:t>linical </a:t>
            </a:r>
            <a:r>
              <a:rPr lang="en-US" sz="4000" dirty="0">
                <a:solidFill>
                  <a:srgbClr val="000099"/>
                </a:solidFill>
              </a:rPr>
              <a:t>Endpoints Working Group</a:t>
            </a:r>
            <a:br>
              <a:rPr lang="en-US" sz="4000" dirty="0">
                <a:solidFill>
                  <a:srgbClr val="000099"/>
                </a:solidFill>
              </a:rPr>
            </a:br>
            <a:endParaRPr lang="en-US" sz="4000" dirty="0">
              <a:solidFill>
                <a:srgbClr val="000099"/>
              </a:solidFill>
            </a:endParaRPr>
          </a:p>
        </p:txBody>
      </p:sp>
      <p:graphicFrame>
        <p:nvGraphicFramePr>
          <p:cNvPr id="5" name="Group 35"/>
          <p:cNvGraphicFramePr>
            <a:graphicFrameLocks/>
          </p:cNvGraphicFramePr>
          <p:nvPr>
            <p:extLst>
              <p:ext uri="{D42A27DB-BD31-4B8C-83A1-F6EECF244321}">
                <p14:modId xmlns:p14="http://schemas.microsoft.com/office/powerpoint/2010/main" val="3070741282"/>
              </p:ext>
            </p:extLst>
          </p:nvPr>
        </p:nvGraphicFramePr>
        <p:xfrm>
          <a:off x="152400" y="766074"/>
          <a:ext cx="8839200" cy="5858220"/>
        </p:xfrm>
        <a:graphic>
          <a:graphicData uri="http://schemas.openxmlformats.org/drawingml/2006/table">
            <a:tbl>
              <a:tblPr/>
              <a:tblGrid>
                <a:gridCol w="1982624">
                  <a:extLst>
                    <a:ext uri="{9D8B030D-6E8A-4147-A177-3AD203B41FA5}">
                      <a16:colId xmlns:a16="http://schemas.microsoft.com/office/drawing/2014/main" xmlns="" val="20000"/>
                    </a:ext>
                  </a:extLst>
                </a:gridCol>
                <a:gridCol w="6856576">
                  <a:extLst>
                    <a:ext uri="{9D8B030D-6E8A-4147-A177-3AD203B41FA5}">
                      <a16:colId xmlns:a16="http://schemas.microsoft.com/office/drawing/2014/main" xmlns="" val="20001"/>
                    </a:ext>
                  </a:extLst>
                </a:gridCol>
              </a:tblGrid>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Leads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Currently in Discussion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Previous: Veronika Logovinsky, Eisai</a:t>
                      </a:r>
                      <a:endParaRPr kumimoji="0" lang="en-US" sz="1800" b="1" i="0" u="none" strike="noStrike" cap="none" normalizeH="0" baseline="0" dirty="0">
                        <a:ln>
                          <a:noFill/>
                        </a:ln>
                        <a:solidFill>
                          <a:schemeClr val="tx1"/>
                        </a:solidFill>
                        <a:effectLst/>
                        <a:latin typeface="+mn-lt"/>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914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PET Endpoints Working Group Members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cap="none" normalizeH="0" baseline="0" dirty="0">
                        <a:ln>
                          <a:noFill/>
                        </a:ln>
                        <a:solidFill>
                          <a:schemeClr val="tx1"/>
                        </a:solidFill>
                        <a:effectLst/>
                        <a:latin typeface="+mn-lt"/>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4" name="Table 3">
            <a:extLst>
              <a:ext uri="{FF2B5EF4-FFF2-40B4-BE49-F238E27FC236}">
                <a16:creationId xmlns:a16="http://schemas.microsoft.com/office/drawing/2014/main" xmlns="" id="{85A43DAB-E4BB-46CC-A6AA-9014BBE4600D}"/>
              </a:ext>
            </a:extLst>
          </p:cNvPr>
          <p:cNvGraphicFramePr>
            <a:graphicFrameLocks noGrp="1"/>
          </p:cNvGraphicFramePr>
          <p:nvPr>
            <p:extLst>
              <p:ext uri="{D42A27DB-BD31-4B8C-83A1-F6EECF244321}">
                <p14:modId xmlns:p14="http://schemas.microsoft.com/office/powerpoint/2010/main" val="3013355579"/>
              </p:ext>
            </p:extLst>
          </p:nvPr>
        </p:nvGraphicFramePr>
        <p:xfrm>
          <a:off x="2362200" y="1981200"/>
          <a:ext cx="3467100" cy="4633950"/>
        </p:xfrm>
        <a:graphic>
          <a:graphicData uri="http://schemas.openxmlformats.org/drawingml/2006/table">
            <a:tbl>
              <a:tblPr/>
              <a:tblGrid>
                <a:gridCol w="2135533">
                  <a:extLst>
                    <a:ext uri="{9D8B030D-6E8A-4147-A177-3AD203B41FA5}">
                      <a16:colId xmlns:a16="http://schemas.microsoft.com/office/drawing/2014/main" xmlns="" val="1336505698"/>
                    </a:ext>
                  </a:extLst>
                </a:gridCol>
                <a:gridCol w="1331567">
                  <a:extLst>
                    <a:ext uri="{9D8B030D-6E8A-4147-A177-3AD203B41FA5}">
                      <a16:colId xmlns:a16="http://schemas.microsoft.com/office/drawing/2014/main" xmlns="" val="705528995"/>
                    </a:ext>
                  </a:extLst>
                </a:gridCol>
              </a:tblGrid>
              <a:tr h="153866">
                <a:tc>
                  <a:txBody>
                    <a:bodyPr/>
                    <a:lstStyle/>
                    <a:p>
                      <a:pPr algn="l" fontAlgn="b"/>
                      <a:r>
                        <a:rPr lang="en-US" sz="1800" b="0" i="0" u="none" strike="noStrike">
                          <a:solidFill>
                            <a:srgbClr val="000000"/>
                          </a:solidFill>
                          <a:effectLst/>
                          <a:latin typeface="Calibri" panose="020F0502020204030204" pitchFamily="34" charset="0"/>
                        </a:rPr>
                        <a:t>Bruce Albala</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Eisai</a:t>
                      </a:r>
                    </a:p>
                  </a:txBody>
                  <a:tcPr marL="7620" marR="7620" marT="7620" marB="0" anchor="b">
                    <a:lnL>
                      <a:noFill/>
                    </a:lnL>
                    <a:lnR>
                      <a:noFill/>
                    </a:lnR>
                    <a:lnT>
                      <a:noFill/>
                    </a:lnT>
                    <a:lnB>
                      <a:noFill/>
                    </a:lnB>
                  </a:tcPr>
                </a:tc>
                <a:extLst>
                  <a:ext uri="{0D108BD9-81ED-4DB2-BD59-A6C34878D82A}">
                    <a16:rowId xmlns:a16="http://schemas.microsoft.com/office/drawing/2014/main" xmlns="" val="610676282"/>
                  </a:ext>
                </a:extLst>
              </a:tr>
              <a:tr h="153866">
                <a:tc>
                  <a:txBody>
                    <a:bodyPr/>
                    <a:lstStyle/>
                    <a:p>
                      <a:pPr algn="l" fontAlgn="b"/>
                      <a:r>
                        <a:rPr lang="en-US" sz="1800" b="0" i="0" u="none" strike="noStrike" dirty="0">
                          <a:solidFill>
                            <a:srgbClr val="000000"/>
                          </a:solidFill>
                          <a:effectLst/>
                          <a:latin typeface="Calibri" panose="020F0502020204030204" pitchFamily="34" charset="0"/>
                        </a:rPr>
                        <a:t>Bill Billing</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Pfizer</a:t>
                      </a:r>
                    </a:p>
                  </a:txBody>
                  <a:tcPr marL="7620" marR="7620" marT="7620" marB="0" anchor="b">
                    <a:lnL>
                      <a:noFill/>
                    </a:lnL>
                    <a:lnR>
                      <a:noFill/>
                    </a:lnR>
                    <a:lnT>
                      <a:noFill/>
                    </a:lnT>
                    <a:lnB>
                      <a:noFill/>
                    </a:lnB>
                  </a:tcPr>
                </a:tc>
                <a:extLst>
                  <a:ext uri="{0D108BD9-81ED-4DB2-BD59-A6C34878D82A}">
                    <a16:rowId xmlns:a16="http://schemas.microsoft.com/office/drawing/2014/main" xmlns="" val="1617275054"/>
                  </a:ext>
                </a:extLst>
              </a:tr>
              <a:tr h="153866">
                <a:tc>
                  <a:txBody>
                    <a:bodyPr/>
                    <a:lstStyle/>
                    <a:p>
                      <a:pPr algn="l" fontAlgn="b"/>
                      <a:r>
                        <a:rPr lang="en-US" sz="1800" b="0" i="0" u="none" strike="noStrike">
                          <a:solidFill>
                            <a:srgbClr val="000000"/>
                          </a:solidFill>
                          <a:effectLst/>
                          <a:latin typeface="Calibri" panose="020F0502020204030204" pitchFamily="34" charset="0"/>
                        </a:rPr>
                        <a:t>Tobias Bittner</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Roche</a:t>
                      </a:r>
                    </a:p>
                  </a:txBody>
                  <a:tcPr marL="7620" marR="7620" marT="7620" marB="0" anchor="b">
                    <a:lnL>
                      <a:noFill/>
                    </a:lnL>
                    <a:lnR>
                      <a:noFill/>
                    </a:lnR>
                    <a:lnT>
                      <a:noFill/>
                    </a:lnT>
                    <a:lnB>
                      <a:noFill/>
                    </a:lnB>
                  </a:tcPr>
                </a:tc>
                <a:extLst>
                  <a:ext uri="{0D108BD9-81ED-4DB2-BD59-A6C34878D82A}">
                    <a16:rowId xmlns:a16="http://schemas.microsoft.com/office/drawing/2014/main" xmlns="" val="2516085608"/>
                  </a:ext>
                </a:extLst>
              </a:tr>
              <a:tr h="153866">
                <a:tc>
                  <a:txBody>
                    <a:bodyPr/>
                    <a:lstStyle/>
                    <a:p>
                      <a:pPr algn="l" fontAlgn="b"/>
                      <a:r>
                        <a:rPr lang="en-US" sz="1800" b="0" i="0" u="none" strike="noStrike">
                          <a:solidFill>
                            <a:srgbClr val="000000"/>
                          </a:solidFill>
                          <a:effectLst/>
                          <a:latin typeface="Calibri" panose="020F0502020204030204" pitchFamily="34" charset="0"/>
                        </a:rPr>
                        <a:t>Rebecca Evans</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Takeda</a:t>
                      </a:r>
                    </a:p>
                  </a:txBody>
                  <a:tcPr marL="7620" marR="7620" marT="7620" marB="0" anchor="b">
                    <a:lnL>
                      <a:noFill/>
                    </a:lnL>
                    <a:lnR>
                      <a:noFill/>
                    </a:lnR>
                    <a:lnT>
                      <a:noFill/>
                    </a:lnT>
                    <a:lnB>
                      <a:noFill/>
                    </a:lnB>
                  </a:tcPr>
                </a:tc>
                <a:extLst>
                  <a:ext uri="{0D108BD9-81ED-4DB2-BD59-A6C34878D82A}">
                    <a16:rowId xmlns:a16="http://schemas.microsoft.com/office/drawing/2014/main" xmlns="" val="3390364051"/>
                  </a:ext>
                </a:extLst>
              </a:tr>
              <a:tr h="153866">
                <a:tc>
                  <a:txBody>
                    <a:bodyPr/>
                    <a:lstStyle/>
                    <a:p>
                      <a:pPr algn="l" fontAlgn="b"/>
                      <a:r>
                        <a:rPr lang="en-US" sz="1800" b="0" i="0" u="none" strike="noStrike">
                          <a:solidFill>
                            <a:srgbClr val="000000"/>
                          </a:solidFill>
                          <a:effectLst/>
                          <a:latin typeface="Calibri" panose="020F0502020204030204" pitchFamily="34" charset="0"/>
                        </a:rPr>
                        <a:t>Adam Fleisher</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Lilly</a:t>
                      </a:r>
                    </a:p>
                  </a:txBody>
                  <a:tcPr marL="7620" marR="7620" marT="7620" marB="0" anchor="b">
                    <a:lnL>
                      <a:noFill/>
                    </a:lnL>
                    <a:lnR>
                      <a:noFill/>
                    </a:lnR>
                    <a:lnT>
                      <a:noFill/>
                    </a:lnT>
                    <a:lnB>
                      <a:noFill/>
                    </a:lnB>
                  </a:tcPr>
                </a:tc>
                <a:extLst>
                  <a:ext uri="{0D108BD9-81ED-4DB2-BD59-A6C34878D82A}">
                    <a16:rowId xmlns:a16="http://schemas.microsoft.com/office/drawing/2014/main" xmlns="" val="3299243863"/>
                  </a:ext>
                </a:extLst>
              </a:tr>
              <a:tr h="153866">
                <a:tc>
                  <a:txBody>
                    <a:bodyPr/>
                    <a:lstStyle/>
                    <a:p>
                      <a:pPr algn="l" fontAlgn="b"/>
                      <a:r>
                        <a:rPr lang="en-US" sz="1800" b="0" i="0" u="none" strike="noStrike">
                          <a:solidFill>
                            <a:srgbClr val="000000"/>
                          </a:solidFill>
                          <a:effectLst/>
                          <a:latin typeface="Calibri" panose="020F0502020204030204" pitchFamily="34" charset="0"/>
                        </a:rPr>
                        <a:t>Enchi Liu</a:t>
                      </a:r>
                    </a:p>
                  </a:txBody>
                  <a:tcPr marL="7620" marR="7620" marT="7620"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Janssen</a:t>
                      </a:r>
                    </a:p>
                  </a:txBody>
                  <a:tcPr marL="7620" marR="7620" marT="7620" marB="0" anchor="b">
                    <a:lnL>
                      <a:noFill/>
                    </a:lnL>
                    <a:lnR>
                      <a:noFill/>
                    </a:lnR>
                    <a:lnT>
                      <a:noFill/>
                    </a:lnT>
                    <a:lnB>
                      <a:noFill/>
                    </a:lnB>
                  </a:tcPr>
                </a:tc>
                <a:extLst>
                  <a:ext uri="{0D108BD9-81ED-4DB2-BD59-A6C34878D82A}">
                    <a16:rowId xmlns:a16="http://schemas.microsoft.com/office/drawing/2014/main" xmlns="" val="2995049374"/>
                  </a:ext>
                </a:extLst>
              </a:tr>
              <a:tr h="302425">
                <a:tc>
                  <a:txBody>
                    <a:bodyPr/>
                    <a:lstStyle/>
                    <a:p>
                      <a:pPr algn="l" fontAlgn="b"/>
                      <a:r>
                        <a:rPr lang="en-US" sz="1800" b="0" i="0" u="none" strike="noStrike">
                          <a:solidFill>
                            <a:srgbClr val="000000"/>
                          </a:solidFill>
                          <a:effectLst/>
                          <a:latin typeface="Calibri" panose="020F0502020204030204" pitchFamily="34" charset="0"/>
                        </a:rPr>
                        <a:t>Johan Luthman</a:t>
                      </a:r>
                    </a:p>
                  </a:txBody>
                  <a:tcPr marL="7620" marR="7620" marT="7620"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Eisai</a:t>
                      </a:r>
                    </a:p>
                  </a:txBody>
                  <a:tcPr marL="7620" marR="7620" marT="7620" marB="0" anchor="b">
                    <a:lnL>
                      <a:noFill/>
                    </a:lnL>
                    <a:lnR>
                      <a:noFill/>
                    </a:lnR>
                    <a:lnT>
                      <a:noFill/>
                    </a:lnT>
                    <a:lnB>
                      <a:noFill/>
                    </a:lnB>
                  </a:tcPr>
                </a:tc>
                <a:extLst>
                  <a:ext uri="{0D108BD9-81ED-4DB2-BD59-A6C34878D82A}">
                    <a16:rowId xmlns:a16="http://schemas.microsoft.com/office/drawing/2014/main" xmlns="" val="1442254734"/>
                  </a:ext>
                </a:extLst>
              </a:tr>
              <a:tr h="302425">
                <a:tc>
                  <a:txBody>
                    <a:bodyPr/>
                    <a:lstStyle/>
                    <a:p>
                      <a:pPr algn="l" fontAlgn="b"/>
                      <a:r>
                        <a:rPr lang="en-US" sz="1800" b="0" i="0" u="none" strike="noStrike">
                          <a:solidFill>
                            <a:srgbClr val="000000"/>
                          </a:solidFill>
                          <a:effectLst/>
                          <a:latin typeface="Calibri" panose="020F0502020204030204" pitchFamily="34" charset="0"/>
                        </a:rPr>
                        <a:t>Nuno Mendonca</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Abbvie</a:t>
                      </a:r>
                    </a:p>
                  </a:txBody>
                  <a:tcPr marL="7620" marR="7620" marT="7620" marB="0" anchor="b">
                    <a:lnL>
                      <a:noFill/>
                    </a:lnL>
                    <a:lnR>
                      <a:noFill/>
                    </a:lnR>
                    <a:lnT>
                      <a:noFill/>
                    </a:lnT>
                    <a:lnB>
                      <a:noFill/>
                    </a:lnB>
                  </a:tcPr>
                </a:tc>
                <a:extLst>
                  <a:ext uri="{0D108BD9-81ED-4DB2-BD59-A6C34878D82A}">
                    <a16:rowId xmlns:a16="http://schemas.microsoft.com/office/drawing/2014/main" xmlns="" val="1510094164"/>
                  </a:ext>
                </a:extLst>
              </a:tr>
              <a:tr h="153866">
                <a:tc>
                  <a:txBody>
                    <a:bodyPr/>
                    <a:lstStyle/>
                    <a:p>
                      <a:pPr algn="l" fontAlgn="b"/>
                      <a:r>
                        <a:rPr lang="en-US" sz="1800" b="0" i="0" u="none" strike="noStrike">
                          <a:solidFill>
                            <a:srgbClr val="000000"/>
                          </a:solidFill>
                          <a:effectLst/>
                          <a:latin typeface="Calibri" panose="020F0502020204030204" pitchFamily="34" charset="0"/>
                        </a:rPr>
                        <a:t>Richard Mohs</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Lilly</a:t>
                      </a:r>
                    </a:p>
                  </a:txBody>
                  <a:tcPr marL="7620" marR="7620" marT="7620" marB="0" anchor="b">
                    <a:lnL>
                      <a:noFill/>
                    </a:lnL>
                    <a:lnR>
                      <a:noFill/>
                    </a:lnR>
                    <a:lnT>
                      <a:noFill/>
                    </a:lnT>
                    <a:lnB>
                      <a:noFill/>
                    </a:lnB>
                  </a:tcPr>
                </a:tc>
                <a:extLst>
                  <a:ext uri="{0D108BD9-81ED-4DB2-BD59-A6C34878D82A}">
                    <a16:rowId xmlns:a16="http://schemas.microsoft.com/office/drawing/2014/main" xmlns="" val="1906041820"/>
                  </a:ext>
                </a:extLst>
              </a:tr>
              <a:tr h="153866">
                <a:tc>
                  <a:txBody>
                    <a:bodyPr/>
                    <a:lstStyle/>
                    <a:p>
                      <a:pPr algn="l" fontAlgn="b"/>
                      <a:r>
                        <a:rPr lang="en-US" sz="1800" b="0" i="0" u="none" strike="noStrike">
                          <a:solidFill>
                            <a:srgbClr val="000000"/>
                          </a:solidFill>
                          <a:effectLst/>
                          <a:latin typeface="Calibri" panose="020F0502020204030204" pitchFamily="34" charset="0"/>
                        </a:rPr>
                        <a:t>Jerry Novak</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Janssen</a:t>
                      </a:r>
                    </a:p>
                  </a:txBody>
                  <a:tcPr marL="7620" marR="7620" marT="7620" marB="0" anchor="b">
                    <a:lnL>
                      <a:noFill/>
                    </a:lnL>
                    <a:lnR>
                      <a:noFill/>
                    </a:lnR>
                    <a:lnT>
                      <a:noFill/>
                    </a:lnT>
                    <a:lnB>
                      <a:noFill/>
                    </a:lnB>
                  </a:tcPr>
                </a:tc>
                <a:extLst>
                  <a:ext uri="{0D108BD9-81ED-4DB2-BD59-A6C34878D82A}">
                    <a16:rowId xmlns:a16="http://schemas.microsoft.com/office/drawing/2014/main" xmlns="" val="2249293406"/>
                  </a:ext>
                </a:extLst>
              </a:tr>
              <a:tr h="302425">
                <a:tc>
                  <a:txBody>
                    <a:bodyPr/>
                    <a:lstStyle/>
                    <a:p>
                      <a:pPr algn="l" fontAlgn="b"/>
                      <a:r>
                        <a:rPr lang="en-US" sz="1800" b="0" i="0" u="none" strike="noStrike">
                          <a:solidFill>
                            <a:srgbClr val="000000"/>
                          </a:solidFill>
                          <a:effectLst/>
                          <a:latin typeface="Calibri" panose="020F0502020204030204" pitchFamily="34" charset="0"/>
                        </a:rPr>
                        <a:t>Pike Pontecorvo</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Lilly</a:t>
                      </a:r>
                    </a:p>
                  </a:txBody>
                  <a:tcPr marL="7620" marR="7620" marT="7620" marB="0" anchor="b">
                    <a:lnL>
                      <a:noFill/>
                    </a:lnL>
                    <a:lnR>
                      <a:noFill/>
                    </a:lnR>
                    <a:lnT>
                      <a:noFill/>
                    </a:lnT>
                    <a:lnB>
                      <a:noFill/>
                    </a:lnB>
                  </a:tcPr>
                </a:tc>
                <a:extLst>
                  <a:ext uri="{0D108BD9-81ED-4DB2-BD59-A6C34878D82A}">
                    <a16:rowId xmlns:a16="http://schemas.microsoft.com/office/drawing/2014/main" xmlns="" val="3993204086"/>
                  </a:ext>
                </a:extLst>
              </a:tr>
              <a:tr h="302425">
                <a:tc>
                  <a:txBody>
                    <a:bodyPr/>
                    <a:lstStyle/>
                    <a:p>
                      <a:pPr algn="l" fontAlgn="b"/>
                      <a:r>
                        <a:rPr lang="en-US" sz="1800" b="0" i="0" u="none" strike="noStrike">
                          <a:solidFill>
                            <a:srgbClr val="000000"/>
                          </a:solidFill>
                          <a:effectLst/>
                          <a:latin typeface="Calibri" panose="020F0502020204030204" pitchFamily="34" charset="0"/>
                        </a:rPr>
                        <a:t>Nandini Raghavan</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Janssen</a:t>
                      </a:r>
                    </a:p>
                  </a:txBody>
                  <a:tcPr marL="7620" marR="7620" marT="7620" marB="0" anchor="b">
                    <a:lnL>
                      <a:noFill/>
                    </a:lnL>
                    <a:lnR>
                      <a:noFill/>
                    </a:lnR>
                    <a:lnT>
                      <a:noFill/>
                    </a:lnT>
                    <a:lnB>
                      <a:noFill/>
                    </a:lnB>
                  </a:tcPr>
                </a:tc>
                <a:extLst>
                  <a:ext uri="{0D108BD9-81ED-4DB2-BD59-A6C34878D82A}">
                    <a16:rowId xmlns:a16="http://schemas.microsoft.com/office/drawing/2014/main" xmlns="" val="717759647"/>
                  </a:ext>
                </a:extLst>
              </a:tr>
              <a:tr h="302425">
                <a:tc>
                  <a:txBody>
                    <a:bodyPr/>
                    <a:lstStyle/>
                    <a:p>
                      <a:pPr algn="l" fontAlgn="b"/>
                      <a:r>
                        <a:rPr lang="en-US" sz="1800" b="0" i="0" u="none" strike="noStrike">
                          <a:solidFill>
                            <a:srgbClr val="000000"/>
                          </a:solidFill>
                          <a:effectLst/>
                          <a:latin typeface="Calibri" panose="020F0502020204030204" pitchFamily="34" charset="0"/>
                        </a:rPr>
                        <a:t>Michael Ropacki</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Janssen</a:t>
                      </a:r>
                    </a:p>
                  </a:txBody>
                  <a:tcPr marL="7620" marR="7620" marT="7620" marB="0" anchor="b">
                    <a:lnL>
                      <a:noFill/>
                    </a:lnL>
                    <a:lnR>
                      <a:noFill/>
                    </a:lnR>
                    <a:lnT>
                      <a:noFill/>
                    </a:lnT>
                    <a:lnB>
                      <a:noFill/>
                    </a:lnB>
                  </a:tcPr>
                </a:tc>
                <a:extLst>
                  <a:ext uri="{0D108BD9-81ED-4DB2-BD59-A6C34878D82A}">
                    <a16:rowId xmlns:a16="http://schemas.microsoft.com/office/drawing/2014/main" xmlns="" val="3520570357"/>
                  </a:ext>
                </a:extLst>
              </a:tr>
              <a:tr h="153866">
                <a:tc>
                  <a:txBody>
                    <a:bodyPr/>
                    <a:lstStyle/>
                    <a:p>
                      <a:pPr algn="l" fontAlgn="b"/>
                      <a:r>
                        <a:rPr lang="en-US" sz="1800" b="0" i="0" u="none" strike="noStrike">
                          <a:solidFill>
                            <a:srgbClr val="000000"/>
                          </a:solidFill>
                          <a:effectLst/>
                          <a:latin typeface="Calibri" panose="020F0502020204030204" pitchFamily="34" charset="0"/>
                        </a:rPr>
                        <a:t>Arthur Simen</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Takeda</a:t>
                      </a:r>
                    </a:p>
                  </a:txBody>
                  <a:tcPr marL="7620" marR="7620" marT="7620" marB="0" anchor="b">
                    <a:lnL>
                      <a:noFill/>
                    </a:lnL>
                    <a:lnR>
                      <a:noFill/>
                    </a:lnR>
                    <a:lnT>
                      <a:noFill/>
                    </a:lnT>
                    <a:lnB>
                      <a:noFill/>
                    </a:lnB>
                  </a:tcPr>
                </a:tc>
                <a:extLst>
                  <a:ext uri="{0D108BD9-81ED-4DB2-BD59-A6C34878D82A}">
                    <a16:rowId xmlns:a16="http://schemas.microsoft.com/office/drawing/2014/main" xmlns="" val="1203889410"/>
                  </a:ext>
                </a:extLst>
              </a:tr>
              <a:tr h="302425">
                <a:tc>
                  <a:txBody>
                    <a:bodyPr/>
                    <a:lstStyle/>
                    <a:p>
                      <a:pPr algn="l" fontAlgn="b"/>
                      <a:r>
                        <a:rPr lang="en-US" sz="1800" b="0" i="0" u="none" strike="noStrike">
                          <a:solidFill>
                            <a:srgbClr val="000000"/>
                          </a:solidFill>
                          <a:effectLst/>
                          <a:latin typeface="Calibri" panose="020F0502020204030204" pitchFamily="34" charset="0"/>
                        </a:rPr>
                        <a:t>Chang-Heok Soh</a:t>
                      </a:r>
                    </a:p>
                  </a:txBody>
                  <a:tcPr marL="7620" marR="7620" marT="7620" marB="0" anchor="b">
                    <a:lnL>
                      <a:noFill/>
                    </a:lnL>
                    <a:lnR>
                      <a:noFill/>
                    </a:lnR>
                    <a:lnT>
                      <a:noFill/>
                    </a:lnT>
                    <a:lnB>
                      <a:noFill/>
                    </a:lnB>
                  </a:tcPr>
                </a:tc>
                <a:tc>
                  <a:txBody>
                    <a:bodyPr/>
                    <a:lstStyle/>
                    <a:p>
                      <a:pPr algn="l" fontAlgn="b"/>
                      <a:r>
                        <a:rPr lang="en-US" sz="1800" b="0" i="0" u="none" strike="noStrike" dirty="0" err="1">
                          <a:solidFill>
                            <a:srgbClr val="000000"/>
                          </a:solidFill>
                          <a:effectLst/>
                          <a:latin typeface="Calibri" panose="020F0502020204030204" pitchFamily="34" charset="0"/>
                        </a:rPr>
                        <a:t>roche</a:t>
                      </a:r>
                      <a:endParaRPr lang="en-US" sz="18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xmlns="" val="3187274749"/>
                  </a:ext>
                </a:extLst>
              </a:tr>
              <a:tr h="153866">
                <a:tc>
                  <a:txBody>
                    <a:bodyPr/>
                    <a:lstStyle/>
                    <a:p>
                      <a:pPr algn="l" fontAlgn="b"/>
                      <a:r>
                        <a:rPr lang="en-US" sz="1800" b="0" i="0" u="none" strike="noStrike">
                          <a:solidFill>
                            <a:srgbClr val="000000"/>
                          </a:solidFill>
                          <a:effectLst/>
                          <a:latin typeface="Calibri" panose="020F0502020204030204" pitchFamily="34" charset="0"/>
                        </a:rPr>
                        <a:t>Chad Swanson</a:t>
                      </a:r>
                    </a:p>
                  </a:txBody>
                  <a:tcPr marL="7620" marR="7620" marT="7620"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Eisai</a:t>
                      </a:r>
                    </a:p>
                  </a:txBody>
                  <a:tcPr marL="7620" marR="7620" marT="7620" marB="0" anchor="b">
                    <a:lnL>
                      <a:noFill/>
                    </a:lnL>
                    <a:lnR>
                      <a:noFill/>
                    </a:lnR>
                    <a:lnT>
                      <a:noFill/>
                    </a:lnT>
                    <a:lnB>
                      <a:noFill/>
                    </a:lnB>
                  </a:tcPr>
                </a:tc>
                <a:extLst>
                  <a:ext uri="{0D108BD9-81ED-4DB2-BD59-A6C34878D82A}">
                    <a16:rowId xmlns:a16="http://schemas.microsoft.com/office/drawing/2014/main" xmlns="" val="2990312217"/>
                  </a:ext>
                </a:extLst>
              </a:tr>
            </a:tbl>
          </a:graphicData>
        </a:graphic>
      </p:graphicFrame>
      <p:graphicFrame>
        <p:nvGraphicFramePr>
          <p:cNvPr id="6" name="Table 5">
            <a:extLst>
              <a:ext uri="{FF2B5EF4-FFF2-40B4-BE49-F238E27FC236}">
                <a16:creationId xmlns:a16="http://schemas.microsoft.com/office/drawing/2014/main" xmlns="" id="{B66312F2-EF81-434B-81DF-A66FB681F5D3}"/>
              </a:ext>
            </a:extLst>
          </p:cNvPr>
          <p:cNvGraphicFramePr>
            <a:graphicFrameLocks noGrp="1"/>
          </p:cNvGraphicFramePr>
          <p:nvPr>
            <p:extLst>
              <p:ext uri="{D42A27DB-BD31-4B8C-83A1-F6EECF244321}">
                <p14:modId xmlns:p14="http://schemas.microsoft.com/office/powerpoint/2010/main" val="3425350129"/>
              </p:ext>
            </p:extLst>
          </p:nvPr>
        </p:nvGraphicFramePr>
        <p:xfrm>
          <a:off x="5631180" y="2039944"/>
          <a:ext cx="3467100" cy="1994065"/>
        </p:xfrm>
        <a:graphic>
          <a:graphicData uri="http://schemas.openxmlformats.org/drawingml/2006/table">
            <a:tbl>
              <a:tblPr/>
              <a:tblGrid>
                <a:gridCol w="2135533">
                  <a:extLst>
                    <a:ext uri="{9D8B030D-6E8A-4147-A177-3AD203B41FA5}">
                      <a16:colId xmlns:a16="http://schemas.microsoft.com/office/drawing/2014/main" xmlns="" val="3310146805"/>
                    </a:ext>
                  </a:extLst>
                </a:gridCol>
                <a:gridCol w="1331567">
                  <a:extLst>
                    <a:ext uri="{9D8B030D-6E8A-4147-A177-3AD203B41FA5}">
                      <a16:colId xmlns:a16="http://schemas.microsoft.com/office/drawing/2014/main" xmlns="" val="2409340494"/>
                    </a:ext>
                  </a:extLst>
                </a:gridCol>
              </a:tblGrid>
              <a:tr h="153866">
                <a:tc>
                  <a:txBody>
                    <a:bodyPr/>
                    <a:lstStyle/>
                    <a:p>
                      <a:pPr algn="l" fontAlgn="b"/>
                      <a:r>
                        <a:rPr lang="en-US" sz="1800" b="0" i="0" u="none" strike="noStrike" dirty="0">
                          <a:solidFill>
                            <a:srgbClr val="000000"/>
                          </a:solidFill>
                          <a:effectLst/>
                          <a:latin typeface="Calibri" panose="020F0502020204030204" pitchFamily="34" charset="0"/>
                        </a:rPr>
                        <a:t>Erika Tarver</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NIA</a:t>
                      </a:r>
                    </a:p>
                  </a:txBody>
                  <a:tcPr marL="7620" marR="7620" marT="7620" marB="0" anchor="b">
                    <a:lnL>
                      <a:noFill/>
                    </a:lnL>
                    <a:lnR>
                      <a:noFill/>
                    </a:lnR>
                    <a:lnT>
                      <a:noFill/>
                    </a:lnT>
                    <a:lnB>
                      <a:noFill/>
                    </a:lnB>
                  </a:tcPr>
                </a:tc>
                <a:extLst>
                  <a:ext uri="{0D108BD9-81ED-4DB2-BD59-A6C34878D82A}">
                    <a16:rowId xmlns:a16="http://schemas.microsoft.com/office/drawing/2014/main" xmlns="" val="211673938"/>
                  </a:ext>
                </a:extLst>
              </a:tr>
              <a:tr h="153866">
                <a:tc>
                  <a:txBody>
                    <a:bodyPr/>
                    <a:lstStyle/>
                    <a:p>
                      <a:pPr algn="l" fontAlgn="b"/>
                      <a:r>
                        <a:rPr lang="en-US" sz="1800" b="0" i="0" u="none" strike="noStrike" dirty="0" err="1">
                          <a:solidFill>
                            <a:srgbClr val="000000"/>
                          </a:solidFill>
                          <a:effectLst/>
                          <a:latin typeface="Calibri" panose="020F0502020204030204" pitchFamily="34" charset="0"/>
                        </a:rPr>
                        <a:t>Jingping</a:t>
                      </a:r>
                      <a:r>
                        <a:rPr lang="en-US" sz="1800" b="0" i="0" u="none" strike="noStrike" dirty="0">
                          <a:solidFill>
                            <a:srgbClr val="000000"/>
                          </a:solidFill>
                          <a:effectLst/>
                          <a:latin typeface="Calibri" panose="020F0502020204030204" pitchFamily="34" charset="0"/>
                        </a:rPr>
                        <a:t> Wang</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Eisai</a:t>
                      </a:r>
                    </a:p>
                  </a:txBody>
                  <a:tcPr marL="7620" marR="7620" marT="7620" marB="0" anchor="b">
                    <a:lnL>
                      <a:noFill/>
                    </a:lnL>
                    <a:lnR>
                      <a:noFill/>
                    </a:lnR>
                    <a:lnT>
                      <a:noFill/>
                    </a:lnT>
                    <a:lnB>
                      <a:noFill/>
                    </a:lnB>
                  </a:tcPr>
                </a:tc>
                <a:extLst>
                  <a:ext uri="{0D108BD9-81ED-4DB2-BD59-A6C34878D82A}">
                    <a16:rowId xmlns:a16="http://schemas.microsoft.com/office/drawing/2014/main" xmlns="" val="1006013770"/>
                  </a:ext>
                </a:extLst>
              </a:tr>
              <a:tr h="302425">
                <a:tc>
                  <a:txBody>
                    <a:bodyPr/>
                    <a:lstStyle/>
                    <a:p>
                      <a:pPr algn="l" fontAlgn="b"/>
                      <a:r>
                        <a:rPr lang="en-US" sz="1800" b="0" i="0" u="none" strike="noStrike">
                          <a:solidFill>
                            <a:srgbClr val="000000"/>
                          </a:solidFill>
                          <a:effectLst/>
                          <a:latin typeface="Calibri" panose="020F0502020204030204" pitchFamily="34" charset="0"/>
                        </a:rPr>
                        <a:t>Mike Ward</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Genentech</a:t>
                      </a:r>
                    </a:p>
                  </a:txBody>
                  <a:tcPr marL="7620" marR="7620" marT="7620" marB="0" anchor="b">
                    <a:lnL>
                      <a:noFill/>
                    </a:lnL>
                    <a:lnR>
                      <a:noFill/>
                    </a:lnR>
                    <a:lnT>
                      <a:noFill/>
                    </a:lnT>
                    <a:lnB>
                      <a:noFill/>
                    </a:lnB>
                  </a:tcPr>
                </a:tc>
                <a:extLst>
                  <a:ext uri="{0D108BD9-81ED-4DB2-BD59-A6C34878D82A}">
                    <a16:rowId xmlns:a16="http://schemas.microsoft.com/office/drawing/2014/main" xmlns="" val="1717308177"/>
                  </a:ext>
                </a:extLst>
              </a:tr>
              <a:tr h="153866">
                <a:tc>
                  <a:txBody>
                    <a:bodyPr/>
                    <a:lstStyle/>
                    <a:p>
                      <a:pPr algn="l" fontAlgn="b"/>
                      <a:r>
                        <a:rPr lang="en-US" sz="1800" b="0" i="0" u="none" strike="noStrike">
                          <a:solidFill>
                            <a:srgbClr val="000000"/>
                          </a:solidFill>
                          <a:effectLst/>
                          <a:latin typeface="Calibri" panose="020F0502020204030204" pitchFamily="34" charset="0"/>
                        </a:rPr>
                        <a:t>Alette Wessels</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Lilly</a:t>
                      </a:r>
                    </a:p>
                  </a:txBody>
                  <a:tcPr marL="7620" marR="7620" marT="7620" marB="0" anchor="b">
                    <a:lnL>
                      <a:noFill/>
                    </a:lnL>
                    <a:lnR>
                      <a:noFill/>
                    </a:lnR>
                    <a:lnT>
                      <a:noFill/>
                    </a:lnT>
                    <a:lnB>
                      <a:noFill/>
                    </a:lnB>
                  </a:tcPr>
                </a:tc>
                <a:extLst>
                  <a:ext uri="{0D108BD9-81ED-4DB2-BD59-A6C34878D82A}">
                    <a16:rowId xmlns:a16="http://schemas.microsoft.com/office/drawing/2014/main" xmlns="" val="2832966203"/>
                  </a:ext>
                </a:extLst>
              </a:tr>
              <a:tr h="153866">
                <a:tc>
                  <a:txBody>
                    <a:bodyPr/>
                    <a:lstStyle/>
                    <a:p>
                      <a:pPr algn="l" fontAlgn="b"/>
                      <a:r>
                        <a:rPr lang="en-US" sz="1800" b="0" i="0" u="none" strike="noStrike">
                          <a:solidFill>
                            <a:srgbClr val="000000"/>
                          </a:solidFill>
                          <a:effectLst/>
                          <a:latin typeface="Calibri" panose="020F0502020204030204" pitchFamily="34" charset="0"/>
                        </a:rPr>
                        <a:t>Lu Xu</a:t>
                      </a:r>
                    </a:p>
                  </a:txBody>
                  <a:tcPr marL="7620" marR="7620" marT="7620"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Eisai</a:t>
                      </a:r>
                    </a:p>
                  </a:txBody>
                  <a:tcPr marL="7620" marR="7620" marT="7620" marB="0" anchor="b">
                    <a:lnL>
                      <a:noFill/>
                    </a:lnL>
                    <a:lnR>
                      <a:noFill/>
                    </a:lnR>
                    <a:lnT>
                      <a:noFill/>
                    </a:lnT>
                    <a:lnB>
                      <a:noFill/>
                    </a:lnB>
                  </a:tcPr>
                </a:tc>
                <a:extLst>
                  <a:ext uri="{0D108BD9-81ED-4DB2-BD59-A6C34878D82A}">
                    <a16:rowId xmlns:a16="http://schemas.microsoft.com/office/drawing/2014/main" xmlns="" val="2063719432"/>
                  </a:ext>
                </a:extLst>
              </a:tr>
              <a:tr h="153866">
                <a:tc>
                  <a:txBody>
                    <a:bodyPr/>
                    <a:lstStyle/>
                    <a:p>
                      <a:pPr algn="l" fontAlgn="b"/>
                      <a:r>
                        <a:rPr lang="en-US" sz="1800" b="0" i="0" u="none" strike="noStrike">
                          <a:solidFill>
                            <a:srgbClr val="000000"/>
                          </a:solidFill>
                          <a:effectLst/>
                          <a:latin typeface="Calibri" panose="020F0502020204030204" pitchFamily="34" charset="0"/>
                        </a:rPr>
                        <a:t>Peng Yu</a:t>
                      </a:r>
                    </a:p>
                  </a:txBody>
                  <a:tcPr marL="7620" marR="7620" marT="7620" marB="0" anchor="b">
                    <a:lnL>
                      <a:noFill/>
                    </a:lnL>
                    <a:lnR>
                      <a:noFill/>
                    </a:lnR>
                    <a:lnT>
                      <a:noFill/>
                    </a:lnT>
                    <a:lnB>
                      <a:noFill/>
                    </a:lnB>
                  </a:tcPr>
                </a:tc>
                <a:tc>
                  <a:txBody>
                    <a:bodyPr/>
                    <a:lstStyle/>
                    <a:p>
                      <a:pPr algn="l" fontAlgn="b"/>
                      <a:r>
                        <a:rPr lang="en-US" sz="1800" b="0" i="0" u="none" strike="noStrike">
                          <a:solidFill>
                            <a:srgbClr val="000000"/>
                          </a:solidFill>
                          <a:effectLst/>
                          <a:latin typeface="Calibri" panose="020F0502020204030204" pitchFamily="34" charset="0"/>
                        </a:rPr>
                        <a:t>Lilly</a:t>
                      </a:r>
                    </a:p>
                  </a:txBody>
                  <a:tcPr marL="7620" marR="7620" marT="7620" marB="0" anchor="b">
                    <a:lnL>
                      <a:noFill/>
                    </a:lnL>
                    <a:lnR>
                      <a:noFill/>
                    </a:lnR>
                    <a:lnT>
                      <a:noFill/>
                    </a:lnT>
                    <a:lnB>
                      <a:noFill/>
                    </a:lnB>
                  </a:tcPr>
                </a:tc>
                <a:extLst>
                  <a:ext uri="{0D108BD9-81ED-4DB2-BD59-A6C34878D82A}">
                    <a16:rowId xmlns:a16="http://schemas.microsoft.com/office/drawing/2014/main" xmlns="" val="1570604143"/>
                  </a:ext>
                </a:extLst>
              </a:tr>
              <a:tr h="153866">
                <a:tc>
                  <a:txBody>
                    <a:bodyPr/>
                    <a:lstStyle/>
                    <a:p>
                      <a:pPr algn="l" fontAlgn="b"/>
                      <a:r>
                        <a:rPr lang="en-US" sz="1800" b="0" i="0" u="none" strike="noStrike">
                          <a:solidFill>
                            <a:srgbClr val="000000"/>
                          </a:solidFill>
                          <a:effectLst/>
                          <a:latin typeface="Calibri" panose="020F0502020204030204" pitchFamily="34" charset="0"/>
                        </a:rPr>
                        <a:t>Xin Zhao</a:t>
                      </a:r>
                    </a:p>
                  </a:txBody>
                  <a:tcPr marL="7620" marR="7620" marT="7620" marB="0" anchor="b">
                    <a:lnL>
                      <a:noFill/>
                    </a:lnL>
                    <a:lnR>
                      <a:noFill/>
                    </a:lnR>
                    <a:lnT>
                      <a:noFill/>
                    </a:lnT>
                    <a:lnB>
                      <a:noFill/>
                    </a:lnB>
                  </a:tcPr>
                </a:tc>
                <a:tc>
                  <a:txBody>
                    <a:bodyPr/>
                    <a:lstStyle/>
                    <a:p>
                      <a:pPr algn="l" fontAlgn="b"/>
                      <a:r>
                        <a:rPr lang="en-US" sz="1800" b="0" i="0" u="none" strike="noStrike" dirty="0">
                          <a:solidFill>
                            <a:srgbClr val="000000"/>
                          </a:solidFill>
                          <a:effectLst/>
                          <a:latin typeface="Calibri" panose="020F0502020204030204" pitchFamily="34" charset="0"/>
                        </a:rPr>
                        <a:t>Janssen</a:t>
                      </a:r>
                    </a:p>
                  </a:txBody>
                  <a:tcPr marL="7620" marR="7620" marT="7620" marB="0" anchor="b">
                    <a:lnL>
                      <a:noFill/>
                    </a:lnL>
                    <a:lnR>
                      <a:noFill/>
                    </a:lnR>
                    <a:lnT>
                      <a:noFill/>
                    </a:lnT>
                    <a:lnB>
                      <a:noFill/>
                    </a:lnB>
                  </a:tcPr>
                </a:tc>
                <a:extLst>
                  <a:ext uri="{0D108BD9-81ED-4DB2-BD59-A6C34878D82A}">
                    <a16:rowId xmlns:a16="http://schemas.microsoft.com/office/drawing/2014/main" xmlns="" val="3960113847"/>
                  </a:ext>
                </a:extLst>
              </a:tr>
            </a:tbl>
          </a:graphicData>
        </a:graphic>
      </p:graphicFrame>
    </p:spTree>
    <p:extLst>
      <p:ext uri="{BB962C8B-B14F-4D97-AF65-F5344CB8AC3E}">
        <p14:creationId xmlns:p14="http://schemas.microsoft.com/office/powerpoint/2010/main" val="2621494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270" y="3206"/>
            <a:ext cx="8530930" cy="1143000"/>
          </a:xfrm>
        </p:spPr>
        <p:txBody>
          <a:bodyPr>
            <a:normAutofit fontScale="90000"/>
          </a:bodyPr>
          <a:lstStyle/>
          <a:p>
            <a:r>
              <a:rPr lang="en-US" dirty="0" smtClean="0"/>
              <a:t>Summary of the </a:t>
            </a:r>
            <a:r>
              <a:rPr lang="en-US" dirty="0"/>
              <a:t>ADNI3 Cohort with </a:t>
            </a:r>
            <a:r>
              <a:rPr lang="en-US" dirty="0" smtClean="0"/>
              <a:t>the </a:t>
            </a:r>
            <a:r>
              <a:rPr lang="en-US" dirty="0" err="1" smtClean="0"/>
              <a:t>Cogstate</a:t>
            </a:r>
            <a:r>
              <a:rPr lang="en-US" dirty="0" smtClean="0"/>
              <a:t> </a:t>
            </a:r>
            <a:r>
              <a:rPr lang="en-US" dirty="0"/>
              <a:t>Brief Battery</a:t>
            </a:r>
          </a:p>
        </p:txBody>
      </p:sp>
      <p:sp>
        <p:nvSpPr>
          <p:cNvPr id="3" name="TextBox 2">
            <a:extLst>
              <a:ext uri="{FF2B5EF4-FFF2-40B4-BE49-F238E27FC236}">
                <a16:creationId xmlns="" xmlns:a16="http://schemas.microsoft.com/office/drawing/2014/main" id="{699F7F85-2389-4250-8A3C-C44C8B653CA3}"/>
              </a:ext>
            </a:extLst>
          </p:cNvPr>
          <p:cNvSpPr txBox="1"/>
          <p:nvPr/>
        </p:nvSpPr>
        <p:spPr>
          <a:xfrm>
            <a:off x="308270" y="1533439"/>
            <a:ext cx="8157491" cy="4616648"/>
          </a:xfrm>
          <a:prstGeom prst="rect">
            <a:avLst/>
          </a:prstGeom>
          <a:noFill/>
        </p:spPr>
        <p:txBody>
          <a:bodyPr wrap="square" rtlCol="0">
            <a:spAutoFit/>
          </a:bodyPr>
          <a:lstStyle/>
          <a:p>
            <a:pPr marL="285750" lvl="0" indent="-285750">
              <a:buFont typeface="Wingdings" panose="05000000000000000000" pitchFamily="2" charset="2"/>
              <a:buChar char="Ø"/>
            </a:pPr>
            <a:r>
              <a:rPr lang="en-US" sz="1400" b="1" dirty="0" smtClean="0">
                <a:latin typeface="Arial" panose="020B0604020202020204" pitchFamily="34" charset="0"/>
                <a:cs typeface="Arial" panose="020B0604020202020204" pitchFamily="34" charset="0"/>
              </a:rPr>
              <a:t>The PPSB WG:</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E</a:t>
            </a:r>
            <a:r>
              <a:rPr lang="en-US" sz="1400" dirty="0" smtClean="0">
                <a:latin typeface="Arial" panose="020B0604020202020204" pitchFamily="34" charset="0"/>
                <a:cs typeface="Arial" panose="020B0604020202020204" pitchFamily="34" charset="0"/>
              </a:rPr>
              <a:t>stablished </a:t>
            </a:r>
            <a:r>
              <a:rPr lang="en-US" sz="1400" dirty="0">
                <a:latin typeface="Arial" panose="020B0604020202020204" pitchFamily="34" charset="0"/>
                <a:cs typeface="Arial" panose="020B0604020202020204" pitchFamily="34" charset="0"/>
              </a:rPr>
              <a:t>the ADNI2 Pilot </a:t>
            </a:r>
            <a:r>
              <a:rPr lang="en-US" sz="1400" dirty="0" smtClean="0">
                <a:latin typeface="Arial" panose="020B0604020202020204" pitchFamily="34" charset="0"/>
                <a:cs typeface="Arial" panose="020B0604020202020204" pitchFamily="34" charset="0"/>
              </a:rPr>
              <a:t>study, </a:t>
            </a:r>
            <a:r>
              <a:rPr lang="en-US" sz="1400" dirty="0">
                <a:latin typeface="Arial" panose="020B0604020202020204" pitchFamily="34" charset="0"/>
                <a:cs typeface="Arial" panose="020B0604020202020204" pitchFamily="34" charset="0"/>
              </a:rPr>
              <a:t>then reviewed and evaluated the pilot </a:t>
            </a:r>
            <a:r>
              <a:rPr lang="en-US" sz="1400" dirty="0" smtClean="0">
                <a:latin typeface="Arial" panose="020B0604020202020204" pitchFamily="34" charset="0"/>
                <a:cs typeface="Arial" panose="020B0604020202020204" pitchFamily="34" charset="0"/>
              </a:rPr>
              <a:t>data. </a:t>
            </a: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The WG </a:t>
            </a:r>
            <a:r>
              <a:rPr lang="en-US" sz="1400" dirty="0">
                <a:latin typeface="Arial" panose="020B0604020202020204" pitchFamily="34" charset="0"/>
                <a:cs typeface="Arial" panose="020B0604020202020204" pitchFamily="34" charset="0"/>
              </a:rPr>
              <a:t>supported </a:t>
            </a:r>
            <a:r>
              <a:rPr lang="en-US" sz="1400" dirty="0" smtClean="0">
                <a:latin typeface="Arial" panose="020B0604020202020204" pitchFamily="34" charset="0"/>
                <a:cs typeface="Arial" panose="020B0604020202020204" pitchFamily="34" charset="0"/>
              </a:rPr>
              <a:t>the inclusion of the </a:t>
            </a:r>
            <a:r>
              <a:rPr lang="en-US" sz="1400" dirty="0" err="1" smtClean="0">
                <a:latin typeface="Arial" panose="020B0604020202020204" pitchFamily="34" charset="0"/>
                <a:cs typeface="Arial" panose="020B0604020202020204" pitchFamily="34" charset="0"/>
              </a:rPr>
              <a:t>Cogstate</a:t>
            </a:r>
            <a:r>
              <a:rPr lang="en-US" sz="1400" dirty="0" smtClean="0">
                <a:latin typeface="Arial" panose="020B0604020202020204" pitchFamily="34" charset="0"/>
                <a:cs typeface="Arial" panose="020B0604020202020204" pitchFamily="34" charset="0"/>
              </a:rPr>
              <a:t> Brief Battery </a:t>
            </a:r>
            <a:r>
              <a:rPr lang="en-US" sz="1400" dirty="0">
                <a:latin typeface="Arial" panose="020B0604020202020204" pitchFamily="34" charset="0"/>
                <a:cs typeface="Arial" panose="020B0604020202020204" pitchFamily="34" charset="0"/>
              </a:rPr>
              <a:t>in ADNI3. </a:t>
            </a:r>
            <a:endParaRPr lang="en-US" sz="14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smtClean="0">
                <a:latin typeface="Arial" panose="020B0604020202020204" pitchFamily="34" charset="0"/>
                <a:cs typeface="Arial" panose="020B0604020202020204" pitchFamily="34" charset="0"/>
              </a:rPr>
              <a:t>WG members worked </a:t>
            </a:r>
            <a:r>
              <a:rPr lang="en-US" sz="1400" dirty="0">
                <a:latin typeface="Arial" panose="020B0604020202020204" pitchFamily="34" charset="0"/>
                <a:cs typeface="Arial" panose="020B0604020202020204" pitchFamily="34" charset="0"/>
              </a:rPr>
              <a:t>on the study design </a:t>
            </a:r>
            <a:r>
              <a:rPr lang="en-US" sz="1400" dirty="0" smtClean="0">
                <a:latin typeface="Arial" panose="020B0604020202020204" pitchFamily="34" charset="0"/>
                <a:cs typeface="Arial" panose="020B0604020202020204" pitchFamily="34" charset="0"/>
              </a:rPr>
              <a:t>with </a:t>
            </a:r>
            <a:r>
              <a:rPr lang="en-US" sz="1400" dirty="0">
                <a:latin typeface="Arial" panose="020B0604020202020204" pitchFamily="34" charset="0"/>
                <a:cs typeface="Arial" panose="020B0604020202020204" pitchFamily="34" charset="0"/>
              </a:rPr>
              <a:t>both </a:t>
            </a:r>
            <a:r>
              <a:rPr lang="en-US" sz="1400" dirty="0" err="1">
                <a:latin typeface="Arial" panose="020B0604020202020204" pitchFamily="34" charset="0"/>
                <a:cs typeface="Arial" panose="020B0604020202020204" pitchFamily="34" charset="0"/>
              </a:rPr>
              <a:t>CogState</a:t>
            </a:r>
            <a:r>
              <a:rPr lang="en-US" sz="1400" dirty="0">
                <a:latin typeface="Arial" panose="020B0604020202020204" pitchFamily="34" charset="0"/>
                <a:cs typeface="Arial" panose="020B0604020202020204" pitchFamily="34" charset="0"/>
              </a:rPr>
              <a:t> and the ADCS, later ATRI.  </a:t>
            </a:r>
            <a:endParaRPr lang="en-US" sz="1400" dirty="0" smtClean="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US" sz="1400" dirty="0" smtClean="0">
                <a:latin typeface="Arial" panose="020B0604020202020204" pitchFamily="34" charset="0"/>
                <a:cs typeface="Arial" panose="020B0604020202020204" pitchFamily="34" charset="0"/>
              </a:rPr>
              <a:t>The </a:t>
            </a:r>
            <a:r>
              <a:rPr lang="en-US" sz="1400" dirty="0">
                <a:latin typeface="Arial" panose="020B0604020202020204" pitchFamily="34" charset="0"/>
                <a:cs typeface="Arial" panose="020B0604020202020204" pitchFamily="34" charset="0"/>
              </a:rPr>
              <a:t>ADNI3 sample who have completed the Cogstate battery is continuing to grow, with 396 participants completing a baseline assessment – this is an increase from 261 participants who had completed at least one assessment in ADNI3 as of March 5, 2018.</a:t>
            </a:r>
          </a:p>
          <a:p>
            <a:pPr marL="285750" lvl="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When combined across both ADNI2 and ADNI3, 443 participants have completed a baseline assessment to-date.</a:t>
            </a:r>
          </a:p>
          <a:p>
            <a:pPr marL="28575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Those ADNI2 and ADNI3 subjects who have been completing the Cogstate battery for the longest period of time are now up to their Month 33 assessment.</a:t>
            </a:r>
          </a:p>
          <a:p>
            <a:pPr marL="285750" lvl="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285750" lvl="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Only 194 of the 396 (49.5%) subjects in the ADNI3 sample who have completed an in-clinic baseline assessment have also completed the scheduled at-home assessment within 4 weeks of their baseline assessment. This proportion is lower than what was observed in ADNI2 (79.2%). This lower proportion of at-home follow-up assessments within the first 4 weeks of the ADNI3 baseline is consistent with what was observed in the previous analysis in March 2018.</a:t>
            </a:r>
          </a:p>
          <a:p>
            <a:pPr marL="285750" lvl="0"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13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6781800" cy="1143000"/>
          </a:xfrm>
        </p:spPr>
        <p:txBody>
          <a:bodyPr/>
          <a:lstStyle/>
          <a:p>
            <a:pPr fontAlgn="auto">
              <a:spcBef>
                <a:spcPts val="0"/>
              </a:spcBef>
              <a:spcAft>
                <a:spcPts val="0"/>
              </a:spcAft>
              <a:defRPr/>
            </a:pPr>
            <a:r>
              <a:rPr lang="en-US" sz="4000" b="0" dirty="0">
                <a:latin typeface="Calibri" panose="020F0502020204030204" pitchFamily="34" charset="0"/>
                <a:cs typeface="Arial" pitchFamily="34" charset="0"/>
              </a:rPr>
              <a:t>PPSB Contributions to ongoing </a:t>
            </a:r>
            <a:br>
              <a:rPr lang="en-US" sz="4000" b="0" dirty="0">
                <a:latin typeface="Calibri" panose="020F0502020204030204" pitchFamily="34" charset="0"/>
                <a:cs typeface="Arial" pitchFamily="34" charset="0"/>
              </a:rPr>
            </a:br>
            <a:r>
              <a:rPr lang="en-US" sz="4000" b="0" dirty="0">
                <a:latin typeface="Calibri" panose="020F0502020204030204" pitchFamily="34" charset="0"/>
                <a:cs typeface="Arial" pitchFamily="34" charset="0"/>
              </a:rPr>
              <a:t>Genetics Core Analysis</a:t>
            </a:r>
            <a:endParaRPr lang="en-US" sz="3200" b="0" i="1" dirty="0">
              <a:latin typeface="Calibri" panose="020F0502020204030204" pitchFamily="34" charset="0"/>
              <a:cs typeface="Arial" pitchFamily="34" charset="0"/>
            </a:endParaRPr>
          </a:p>
        </p:txBody>
      </p:sp>
      <p:sp>
        <p:nvSpPr>
          <p:cNvPr id="3" name="Text Placeholder 2"/>
          <p:cNvSpPr>
            <a:spLocks noGrp="1"/>
          </p:cNvSpPr>
          <p:nvPr>
            <p:ph type="body" sz="quarter" idx="10"/>
          </p:nvPr>
        </p:nvSpPr>
        <p:spPr>
          <a:xfrm>
            <a:off x="571500" y="5715000"/>
            <a:ext cx="6400800" cy="914400"/>
          </a:xfrm>
        </p:spPr>
        <p:txBody>
          <a:bodyPr/>
          <a:lstStyle/>
          <a:p>
            <a:r>
              <a:rPr lang="en-US" i="1" dirty="0">
                <a:solidFill>
                  <a:schemeClr val="tx2"/>
                </a:solidFill>
              </a:rPr>
              <a:t>Aparna Vasanthakumar, AbbVie </a:t>
            </a:r>
          </a:p>
        </p:txBody>
      </p:sp>
      <p:pic>
        <p:nvPicPr>
          <p:cNvPr id="4" name="Picture 35" descr="adni_logo_150x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0"/>
            <a:ext cx="1600200" cy="11190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6629400"/>
            <a:ext cx="457200" cy="276999"/>
          </a:xfrm>
          <a:prstGeom prst="rect">
            <a:avLst/>
          </a:prstGeom>
          <a:noFill/>
        </p:spPr>
        <p:txBody>
          <a:bodyPr wrap="square" rtlCol="0">
            <a:spAutoFit/>
          </a:bodyPr>
          <a:lstStyle/>
          <a:p>
            <a:fld id="{8D4697A9-54DF-40EE-AE3B-3CC84C624D97}" type="slidenum">
              <a:rPr lang="en-US" sz="1200">
                <a:solidFill>
                  <a:prstClr val="white"/>
                </a:solidFill>
              </a:rPr>
              <a:pPr/>
              <a:t>15</a:t>
            </a:fld>
            <a:endParaRPr lang="en-US" sz="1200" dirty="0">
              <a:solidFill>
                <a:prstClr val="white"/>
              </a:solidFill>
            </a:endParaRPr>
          </a:p>
        </p:txBody>
      </p:sp>
    </p:spTree>
    <p:extLst>
      <p:ext uri="{BB962C8B-B14F-4D97-AF65-F5344CB8AC3E}">
        <p14:creationId xmlns:p14="http://schemas.microsoft.com/office/powerpoint/2010/main" val="22325349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txBox="1">
            <a:spLocks noGrp="1"/>
          </p:cNvSpPr>
          <p:nvPr>
            <p:ph idx="1"/>
          </p:nvPr>
        </p:nvSpPr>
        <p:spPr>
          <a:xfrm>
            <a:off x="381000" y="990600"/>
            <a:ext cx="8318500" cy="5278368"/>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US" sz="1900" dirty="0"/>
              <a:t>There is broad literature support for the potential use of DNA methylation as a marker of disease occurrence/progression</a:t>
            </a:r>
          </a:p>
          <a:p>
            <a:pPr>
              <a:spcBef>
                <a:spcPts val="0"/>
              </a:spcBef>
            </a:pPr>
            <a:endParaRPr lang="en-US" sz="1900" dirty="0"/>
          </a:p>
          <a:p>
            <a:pPr marL="285750" indent="-285750">
              <a:spcBef>
                <a:spcPts val="0"/>
              </a:spcBef>
              <a:buFont typeface="Arial" panose="020B0604020202020204" pitchFamily="34" charset="0"/>
              <a:buChar char="•"/>
            </a:pPr>
            <a:r>
              <a:rPr lang="en-US" sz="1900" dirty="0"/>
              <a:t>To address peripheral DNA methylation changes in a large cohort of individuals, AbbVie, Biogen, and Janssen came together with Andy Saykin (Indiana University) and the Genetics core to fund and perform the DNA methylation analyses on a subset of ADNI individuals</a:t>
            </a:r>
          </a:p>
          <a:p>
            <a:pPr>
              <a:spcBef>
                <a:spcPts val="0"/>
              </a:spcBef>
            </a:pPr>
            <a:endParaRPr lang="en-US" sz="1900" dirty="0"/>
          </a:p>
          <a:p>
            <a:pPr marL="285750" indent="-285750">
              <a:spcBef>
                <a:spcPts val="0"/>
              </a:spcBef>
              <a:buFont typeface="Arial" panose="020B0604020202020204" pitchFamily="34" charset="0"/>
              <a:buChar char="•"/>
            </a:pPr>
            <a:r>
              <a:rPr lang="en-US" sz="1900" dirty="0"/>
              <a:t>650 individuals were selected, a subset of who had longitudinal visits, and a total of 1720 samples were analyzed for DNA methylation changes. Data have been deposited on LONI</a:t>
            </a:r>
          </a:p>
          <a:p>
            <a:pPr marL="285750" indent="-285750">
              <a:spcBef>
                <a:spcPts val="0"/>
              </a:spcBef>
              <a:buFont typeface="Arial" panose="020B0604020202020204" pitchFamily="34" charset="0"/>
              <a:buChar char="•"/>
            </a:pPr>
            <a:endParaRPr lang="en-US" sz="1900" dirty="0"/>
          </a:p>
          <a:p>
            <a:pPr marL="285750" indent="-285750">
              <a:spcBef>
                <a:spcPts val="0"/>
              </a:spcBef>
              <a:buFont typeface="Arial" panose="020B0604020202020204" pitchFamily="34" charset="0"/>
              <a:buChar char="•"/>
            </a:pPr>
            <a:r>
              <a:rPr lang="en-US" sz="1900" dirty="0"/>
              <a:t>Cross-sectional analysis of these data have been performed </a:t>
            </a:r>
          </a:p>
          <a:p>
            <a:pPr marL="749300" lvl="1" indent="-342900">
              <a:spcBef>
                <a:spcPts val="0"/>
              </a:spcBef>
              <a:buFont typeface="Wingdings" panose="05000000000000000000" pitchFamily="2" charset="2"/>
              <a:buChar char="§"/>
            </a:pPr>
            <a:r>
              <a:rPr lang="en-US" sz="1800" dirty="0"/>
              <a:t>Several differentially methylated positions lie within loci of genes demonstrated to be associated with AD (e.g. BDNF) </a:t>
            </a:r>
          </a:p>
          <a:p>
            <a:pPr marL="749300" lvl="1" indent="-342900">
              <a:spcBef>
                <a:spcPts val="0"/>
              </a:spcBef>
              <a:buFont typeface="Wingdings" panose="05000000000000000000" pitchFamily="2" charset="2"/>
              <a:buChar char="§"/>
            </a:pPr>
            <a:r>
              <a:rPr lang="en-US" sz="1800" dirty="0"/>
              <a:t>Results are being presented at AAIC, and being submitted as a manuscript for publication</a:t>
            </a:r>
          </a:p>
          <a:p>
            <a:pPr marL="749300" lvl="1" indent="-342900">
              <a:spcBef>
                <a:spcPts val="0"/>
              </a:spcBef>
              <a:buFont typeface="Wingdings" panose="05000000000000000000" pitchFamily="2" charset="2"/>
              <a:buChar char="§"/>
            </a:pPr>
            <a:r>
              <a:rPr lang="en-US" sz="1800" dirty="0"/>
              <a:t>Longitudinal changes in DNA methylation are currently being </a:t>
            </a:r>
            <a:r>
              <a:rPr lang="en-US" sz="1800" dirty="0" smtClean="0"/>
              <a:t>analyzed</a:t>
            </a:r>
            <a:endParaRPr lang="en-US" sz="1800" dirty="0"/>
          </a:p>
        </p:txBody>
      </p:sp>
      <p:sp>
        <p:nvSpPr>
          <p:cNvPr id="5" name="Title 4"/>
          <p:cNvSpPr>
            <a:spLocks noGrp="1"/>
          </p:cNvSpPr>
          <p:nvPr>
            <p:ph type="title"/>
          </p:nvPr>
        </p:nvSpPr>
        <p:spPr>
          <a:xfrm>
            <a:off x="457200" y="76200"/>
            <a:ext cx="8229600" cy="1143000"/>
          </a:xfrm>
        </p:spPr>
        <p:txBody>
          <a:bodyPr/>
          <a:lstStyle/>
          <a:p>
            <a:r>
              <a:rPr lang="en-US" sz="2800" b="1" dirty="0">
                <a:solidFill>
                  <a:schemeClr val="tx2"/>
                </a:solidFill>
              </a:rPr>
              <a:t>Contributions of the PPSB to the Epigenetics Initiative within the ADNI Genetics Core</a:t>
            </a:r>
          </a:p>
        </p:txBody>
      </p:sp>
    </p:spTree>
    <p:extLst>
      <p:ext uri="{BB962C8B-B14F-4D97-AF65-F5344CB8AC3E}">
        <p14:creationId xmlns:p14="http://schemas.microsoft.com/office/powerpoint/2010/main" val="45792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1000"/>
                                        <p:tgtEl>
                                          <p:spTgt spid="8">
                                            <p:txEl>
                                              <p:pRg st="4" end="4"/>
                                            </p:txEl>
                                          </p:spTgt>
                                        </p:tgtEl>
                                      </p:cBhvr>
                                    </p:animEffect>
                                    <p:anim calcmode="lin" valueType="num">
                                      <p:cBhvr>
                                        <p:cTn id="2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fade">
                                      <p:cBhvr>
                                        <p:cTn id="28" dur="1000"/>
                                        <p:tgtEl>
                                          <p:spTgt spid="8">
                                            <p:txEl>
                                              <p:pRg st="6" end="6"/>
                                            </p:txEl>
                                          </p:spTgt>
                                        </p:tgtEl>
                                      </p:cBhvr>
                                    </p:animEffect>
                                    <p:anim calcmode="lin" valueType="num">
                                      <p:cBhvr>
                                        <p:cTn id="2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fade">
                                      <p:cBhvr>
                                        <p:cTn id="33" dur="1000"/>
                                        <p:tgtEl>
                                          <p:spTgt spid="8">
                                            <p:txEl>
                                              <p:pRg st="7" end="7"/>
                                            </p:txEl>
                                          </p:spTgt>
                                        </p:tgtEl>
                                      </p:cBhvr>
                                    </p:animEffect>
                                    <p:anim calcmode="lin" valueType="num">
                                      <p:cBhvr>
                                        <p:cTn id="34"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fade">
                                      <p:cBhvr>
                                        <p:cTn id="38" dur="1000"/>
                                        <p:tgtEl>
                                          <p:spTgt spid="8">
                                            <p:txEl>
                                              <p:pRg st="8" end="8"/>
                                            </p:txEl>
                                          </p:spTgt>
                                        </p:tgtEl>
                                      </p:cBhvr>
                                    </p:animEffect>
                                    <p:anim calcmode="lin" valueType="num">
                                      <p:cBhvr>
                                        <p:cTn id="3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Effect transition="in" filter="fade">
                                      <p:cBhvr>
                                        <p:cTn id="43" dur="1000"/>
                                        <p:tgtEl>
                                          <p:spTgt spid="8">
                                            <p:txEl>
                                              <p:pRg st="9" end="9"/>
                                            </p:txEl>
                                          </p:spTgt>
                                        </p:tgtEl>
                                      </p:cBhvr>
                                    </p:animEffect>
                                    <p:anim calcmode="lin" valueType="num">
                                      <p:cBhvr>
                                        <p:cTn id="44"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81200"/>
            <a:ext cx="6781800" cy="1143000"/>
          </a:xfrm>
        </p:spPr>
        <p:txBody>
          <a:bodyPr/>
          <a:lstStyle/>
          <a:p>
            <a:pPr fontAlgn="auto">
              <a:spcBef>
                <a:spcPts val="0"/>
              </a:spcBef>
              <a:spcAft>
                <a:spcPts val="0"/>
              </a:spcAft>
              <a:defRPr/>
            </a:pPr>
            <a:r>
              <a:rPr lang="en-US" sz="4000" b="0" dirty="0">
                <a:latin typeface="Calibri" panose="020F0502020204030204" pitchFamily="34" charset="0"/>
                <a:cs typeface="Arial" pitchFamily="34" charset="0"/>
              </a:rPr>
              <a:t>RARC Update</a:t>
            </a:r>
            <a:endParaRPr lang="en-US" sz="3200" b="0" i="1" dirty="0">
              <a:latin typeface="Calibri" panose="020F0502020204030204" pitchFamily="34" charset="0"/>
              <a:cs typeface="Arial" pitchFamily="34" charset="0"/>
            </a:endParaRPr>
          </a:p>
        </p:txBody>
      </p:sp>
      <p:sp>
        <p:nvSpPr>
          <p:cNvPr id="3" name="Text Placeholder 2"/>
          <p:cNvSpPr>
            <a:spLocks noGrp="1"/>
          </p:cNvSpPr>
          <p:nvPr>
            <p:ph type="body" sz="quarter" idx="10"/>
          </p:nvPr>
        </p:nvSpPr>
        <p:spPr>
          <a:xfrm>
            <a:off x="571500" y="5715000"/>
            <a:ext cx="6400800" cy="914400"/>
          </a:xfrm>
        </p:spPr>
        <p:txBody>
          <a:bodyPr/>
          <a:lstStyle/>
          <a:p>
            <a:r>
              <a:rPr lang="en-US" i="1" dirty="0">
                <a:solidFill>
                  <a:schemeClr val="tx2"/>
                </a:solidFill>
              </a:rPr>
              <a:t>Gerald Novak, J&amp;J</a:t>
            </a:r>
          </a:p>
        </p:txBody>
      </p:sp>
      <p:pic>
        <p:nvPicPr>
          <p:cNvPr id="4" name="Picture 35" descr="adni_logo_150x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0"/>
            <a:ext cx="1600200" cy="11190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AE523BC0-24A2-4B43-A5F5-401A201B2B9B}"/>
              </a:ext>
            </a:extLst>
          </p:cNvPr>
          <p:cNvSpPr txBox="1"/>
          <p:nvPr/>
        </p:nvSpPr>
        <p:spPr>
          <a:xfrm>
            <a:off x="304800" y="6629400"/>
            <a:ext cx="381000" cy="276999"/>
          </a:xfrm>
          <a:prstGeom prst="rect">
            <a:avLst/>
          </a:prstGeom>
          <a:noFill/>
        </p:spPr>
        <p:txBody>
          <a:bodyPr wrap="square" rtlCol="0">
            <a:spAutoFit/>
          </a:bodyPr>
          <a:lstStyle/>
          <a:p>
            <a:fld id="{8D4697A9-54DF-40EE-AE3B-3CC84C624D97}" type="slidenum">
              <a:rPr lang="en-US" sz="1200">
                <a:solidFill>
                  <a:prstClr val="white"/>
                </a:solidFill>
              </a:rPr>
              <a:pPr/>
              <a:t>17</a:t>
            </a:fld>
            <a:endParaRPr lang="en-US" sz="1200" dirty="0">
              <a:solidFill>
                <a:prstClr val="white"/>
              </a:solidFill>
            </a:endParaRPr>
          </a:p>
        </p:txBody>
      </p:sp>
    </p:spTree>
    <p:extLst>
      <p:ext uri="{BB962C8B-B14F-4D97-AF65-F5344CB8AC3E}">
        <p14:creationId xmlns:p14="http://schemas.microsoft.com/office/powerpoint/2010/main" val="66426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a:xfrm>
            <a:off x="304800" y="533400"/>
            <a:ext cx="8153400" cy="685800"/>
          </a:xfrm>
          <a:prstGeom prst="rect">
            <a:avLst/>
          </a:prstGeom>
        </p:spPr>
        <p:txBody>
          <a:bodyPr vert="horz" lIns="91440" tIns="45720" rIns="91440" bIns="45720" rtlCol="0" anchor="ctr">
            <a:noAutofit/>
          </a:bodyPr>
          <a:lstStyle/>
          <a:p>
            <a:pPr algn="ctr">
              <a:spcBef>
                <a:spcPct val="0"/>
              </a:spcBef>
              <a:defRPr/>
            </a:pPr>
            <a:r>
              <a:rPr lang="en-US" sz="3200" b="1" dirty="0">
                <a:solidFill>
                  <a:srgbClr val="000099"/>
                </a:solidFill>
              </a:rPr>
              <a:t>Resource Allocation Review Committee (RARC)</a:t>
            </a:r>
          </a:p>
        </p:txBody>
      </p:sp>
      <p:sp>
        <p:nvSpPr>
          <p:cNvPr id="4" name="TextBox 3"/>
          <p:cNvSpPr txBox="1"/>
          <p:nvPr/>
        </p:nvSpPr>
        <p:spPr>
          <a:xfrm>
            <a:off x="533400" y="1174752"/>
            <a:ext cx="7772400" cy="5355312"/>
          </a:xfrm>
          <a:prstGeom prst="rect">
            <a:avLst/>
          </a:prstGeom>
          <a:noFill/>
        </p:spPr>
        <p:txBody>
          <a:bodyPr wrap="square" lIns="91440" tIns="45720" rIns="91440" bIns="45720" rtlCol="0">
            <a:spAutoFit/>
          </a:bodyPr>
          <a:lstStyle/>
          <a:p>
            <a:pPr marL="285750" indent="-285750">
              <a:buFont typeface="Arial" panose="020B0604020202020204" pitchFamily="34" charset="0"/>
              <a:buChar char="•"/>
            </a:pPr>
            <a:r>
              <a:rPr lang="en-US" dirty="0"/>
              <a:t>Requests for genetic materials (DNA, RNA, PBMCs, </a:t>
            </a:r>
            <a:r>
              <a:rPr lang="en-US" dirty="0" err="1"/>
              <a:t>etc</a:t>
            </a:r>
            <a:r>
              <a:rPr lang="en-US" dirty="0"/>
              <a:t>) will now be reviewed by a separate RARC at the National Cell Repository for Alzheimer’s Disease (NCRAD) at Indiana University, where they are stored.  </a:t>
            </a:r>
            <a:endParaRPr lang="en-US" dirty="0" smtClean="0"/>
          </a:p>
          <a:p>
            <a:pPr marL="742950" lvl="1" indent="-285750">
              <a:buFont typeface="Courier New" panose="02070309020205020404" pitchFamily="49" charset="0"/>
              <a:buChar char="o"/>
            </a:pPr>
            <a:r>
              <a:rPr lang="en-US" dirty="0" smtClean="0"/>
              <a:t>The </a:t>
            </a:r>
            <a:r>
              <a:rPr lang="en-US" dirty="0"/>
              <a:t>current RARC led by Tom </a:t>
            </a:r>
            <a:r>
              <a:rPr lang="en-US" dirty="0" err="1"/>
              <a:t>Montine</a:t>
            </a:r>
            <a:r>
              <a:rPr lang="en-US" dirty="0"/>
              <a:t> will continue to handle </a:t>
            </a:r>
            <a:r>
              <a:rPr lang="en-US" dirty="0" err="1"/>
              <a:t>biofluid</a:t>
            </a:r>
            <a:r>
              <a:rPr lang="en-US" dirty="0"/>
              <a:t> requests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separate RARC for postmortem tissues is proposed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guidance and application forms are under review and will be available on the redesigned LONI website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sample selection form will link the online application with the ADNI aliquot inventory of samples and </a:t>
            </a:r>
            <a:r>
              <a:rPr lang="en-US" dirty="0" err="1"/>
              <a:t>timepoints</a:t>
            </a:r>
            <a:r>
              <a:rPr lang="en-US" dirty="0"/>
              <a:t> which will help the applicant judge the feasibility of their request.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Criteria for judging applications will be the same: scientific quality and value to the field; avoidance of duplication of existing studies; demonstration of ability to carry out the research; and impact on existing inventories</a:t>
            </a:r>
          </a:p>
          <a:p>
            <a:endParaRPr lang="en-US" dirty="0">
              <a:solidFill>
                <a:prstClr val="black"/>
              </a:solidFill>
            </a:endParaRPr>
          </a:p>
        </p:txBody>
      </p:sp>
      <p:sp>
        <p:nvSpPr>
          <p:cNvPr id="5" name="Slide Number Placeholder 1"/>
          <p:cNvSpPr>
            <a:spLocks noGrp="1"/>
          </p:cNvSpPr>
          <p:nvPr>
            <p:ph type="sldNum" sz="quarter" idx="12"/>
          </p:nvPr>
        </p:nvSpPr>
        <p:spPr bwMode="auto">
          <a:xfrm>
            <a:off x="0" y="625306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3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E21E13C-CB96-4392-AA98-CDBB7E21C2D4}" type="slidenum">
              <a:rPr lang="en-US" altLang="en-US" sz="1300">
                <a:solidFill>
                  <a:srgbClr val="898989"/>
                </a:solidFill>
              </a:rPr>
              <a:pPr eaLnBrk="1" hangingPunct="1">
                <a:spcBef>
                  <a:spcPct val="0"/>
                </a:spcBef>
                <a:buFontTx/>
                <a:buNone/>
              </a:pPr>
              <a:t>18</a:t>
            </a:fld>
            <a:endParaRPr lang="en-US" altLang="en-US" sz="1300" dirty="0">
              <a:solidFill>
                <a:srgbClr val="898989"/>
              </a:solidFill>
            </a:endParaRPr>
          </a:p>
        </p:txBody>
      </p:sp>
    </p:spTree>
    <p:extLst>
      <p:ext uri="{BB962C8B-B14F-4D97-AF65-F5344CB8AC3E}">
        <p14:creationId xmlns:p14="http://schemas.microsoft.com/office/powerpoint/2010/main" val="6348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1000"/>
                                        <p:tgtEl>
                                          <p:spTgt spid="4">
                                            <p:txEl>
                                              <p:pRg st="3" end="3"/>
                                            </p:txEl>
                                          </p:spTgt>
                                        </p:tgtEl>
                                      </p:cBhvr>
                                    </p:animEffect>
                                    <p:anim calcmode="lin" valueType="num">
                                      <p:cBhvr>
                                        <p:cTn id="2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1000"/>
                                        <p:tgtEl>
                                          <p:spTgt spid="4">
                                            <p:txEl>
                                              <p:pRg st="5" end="5"/>
                                            </p:txEl>
                                          </p:spTgt>
                                        </p:tgtEl>
                                      </p:cBhvr>
                                    </p:animEffect>
                                    <p:anim calcmode="lin" valueType="num">
                                      <p:cBhvr>
                                        <p:cTn id="2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fade">
                                      <p:cBhvr>
                                        <p:cTn id="33" dur="1000"/>
                                        <p:tgtEl>
                                          <p:spTgt spid="4">
                                            <p:txEl>
                                              <p:pRg st="7" end="7"/>
                                            </p:txEl>
                                          </p:spTgt>
                                        </p:tgtEl>
                                      </p:cBhvr>
                                    </p:animEffect>
                                    <p:anim calcmode="lin" valueType="num">
                                      <p:cBhvr>
                                        <p:cTn id="34"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fade">
                                      <p:cBhvr>
                                        <p:cTn id="40" dur="1000"/>
                                        <p:tgtEl>
                                          <p:spTgt spid="4">
                                            <p:txEl>
                                              <p:pRg st="9" end="9"/>
                                            </p:txEl>
                                          </p:spTgt>
                                        </p:tgtEl>
                                      </p:cBhvr>
                                    </p:animEffect>
                                    <p:anim calcmode="lin" valueType="num">
                                      <p:cBhvr>
                                        <p:cTn id="41"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6553200" cy="1143000"/>
          </a:xfrm>
        </p:spPr>
        <p:txBody>
          <a:bodyPr/>
          <a:lstStyle/>
          <a:p>
            <a:r>
              <a:rPr lang="en-US" dirty="0"/>
              <a:t/>
            </a:r>
            <a:br>
              <a:rPr lang="en-US" dirty="0"/>
            </a:br>
            <a:r>
              <a:rPr lang="en-US" dirty="0"/>
              <a:t>Contact Information</a:t>
            </a:r>
          </a:p>
        </p:txBody>
      </p:sp>
      <p:sp>
        <p:nvSpPr>
          <p:cNvPr id="3" name="Content Placeholder 2"/>
          <p:cNvSpPr txBox="1">
            <a:spLocks/>
          </p:cNvSpPr>
          <p:nvPr/>
        </p:nvSpPr>
        <p:spPr>
          <a:xfrm>
            <a:off x="152400" y="1066800"/>
            <a:ext cx="3733800" cy="25146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Tx/>
              <a:buNone/>
              <a:tabLst>
                <a:tab pos="1035050" algn="l"/>
              </a:tabLst>
            </a:pPr>
            <a:r>
              <a:rPr lang="en-US" altLang="en-US" sz="1400" b="1" dirty="0">
                <a:solidFill>
                  <a:prstClr val="white"/>
                </a:solidFill>
              </a:rPr>
              <a:t>For Scientific Inquiries:</a:t>
            </a:r>
          </a:p>
          <a:p>
            <a:pPr>
              <a:lnSpc>
                <a:spcPct val="80000"/>
              </a:lnSpc>
              <a:buFontTx/>
              <a:buNone/>
              <a:tabLst>
                <a:tab pos="1035050" algn="l"/>
              </a:tabLst>
            </a:pPr>
            <a:endParaRPr lang="en-US" altLang="en-US" sz="1400" b="1" dirty="0">
              <a:solidFill>
                <a:srgbClr val="FFCB05"/>
              </a:solidFill>
            </a:endParaRPr>
          </a:p>
          <a:p>
            <a:pPr>
              <a:lnSpc>
                <a:spcPct val="80000"/>
              </a:lnSpc>
              <a:buFontTx/>
              <a:buNone/>
              <a:tabLst>
                <a:tab pos="1035050" algn="l"/>
              </a:tabLst>
            </a:pPr>
            <a:r>
              <a:rPr lang="en-US" altLang="en-US" sz="1400" b="1" dirty="0">
                <a:solidFill>
                  <a:srgbClr val="FFCB05"/>
                </a:solidFill>
              </a:rPr>
              <a:t>Michael Biarnes, MS</a:t>
            </a:r>
          </a:p>
          <a:p>
            <a:pPr>
              <a:lnSpc>
                <a:spcPct val="80000"/>
              </a:lnSpc>
              <a:buFontTx/>
              <a:buNone/>
              <a:tabLst>
                <a:tab pos="1035050" algn="l"/>
              </a:tabLst>
            </a:pPr>
            <a:r>
              <a:rPr lang="en-US" altLang="en-US" sz="1400" dirty="0">
                <a:solidFill>
                  <a:prstClr val="white"/>
                </a:solidFill>
              </a:rPr>
              <a:t>Scientific Project Manager, Neuroscience</a:t>
            </a:r>
          </a:p>
          <a:p>
            <a:pPr>
              <a:lnSpc>
                <a:spcPct val="80000"/>
              </a:lnSpc>
              <a:buFontTx/>
              <a:buNone/>
              <a:tabLst>
                <a:tab pos="1035050" algn="l"/>
              </a:tabLst>
            </a:pPr>
            <a:r>
              <a:rPr lang="en-US" altLang="en-US" sz="1400" dirty="0">
                <a:solidFill>
                  <a:prstClr val="white"/>
                </a:solidFill>
              </a:rPr>
              <a:t>Foundation for the NIH</a:t>
            </a:r>
          </a:p>
          <a:p>
            <a:pPr>
              <a:lnSpc>
                <a:spcPct val="80000"/>
              </a:lnSpc>
              <a:buFontTx/>
              <a:buNone/>
              <a:tabLst>
                <a:tab pos="1035050" algn="l"/>
              </a:tabLst>
            </a:pPr>
            <a:r>
              <a:rPr lang="en-US" altLang="en-US" sz="1400" dirty="0">
                <a:solidFill>
                  <a:prstClr val="white"/>
                </a:solidFill>
              </a:rPr>
              <a:t>301.594.2612</a:t>
            </a:r>
          </a:p>
          <a:p>
            <a:pPr>
              <a:lnSpc>
                <a:spcPct val="80000"/>
              </a:lnSpc>
              <a:buFontTx/>
              <a:buNone/>
              <a:tabLst>
                <a:tab pos="1035050" algn="l"/>
              </a:tabLst>
            </a:pPr>
            <a:r>
              <a:rPr lang="en-US" altLang="en-US" sz="1400" u="sng" dirty="0">
                <a:solidFill>
                  <a:srgbClr val="FFCB05"/>
                </a:solidFill>
              </a:rPr>
              <a:t>mbiarnes@fnih.org</a:t>
            </a:r>
          </a:p>
          <a:p>
            <a:pPr>
              <a:lnSpc>
                <a:spcPct val="80000"/>
              </a:lnSpc>
              <a:buFontTx/>
              <a:buNone/>
              <a:tabLst>
                <a:tab pos="1035050" algn="l"/>
              </a:tabLst>
            </a:pPr>
            <a:endParaRPr lang="en-US" altLang="en-US" sz="1400" dirty="0">
              <a:solidFill>
                <a:prstClr val="white"/>
              </a:solidFill>
            </a:endParaRPr>
          </a:p>
          <a:p>
            <a:pPr>
              <a:lnSpc>
                <a:spcPct val="80000"/>
              </a:lnSpc>
              <a:buFontTx/>
              <a:buNone/>
              <a:tabLst>
                <a:tab pos="1035050" algn="l"/>
              </a:tabLst>
            </a:pPr>
            <a:r>
              <a:rPr lang="en-US" altLang="en-US" sz="1400" b="1" dirty="0">
                <a:solidFill>
                  <a:srgbClr val="FFCB05"/>
                </a:solidFill>
              </a:rPr>
              <a:t>Rosa Canet-Aviles, Ph.D</a:t>
            </a:r>
            <a:endParaRPr lang="en-US" altLang="en-US" sz="1400" b="1" dirty="0">
              <a:solidFill>
                <a:prstClr val="white"/>
              </a:solidFill>
            </a:endParaRPr>
          </a:p>
          <a:p>
            <a:pPr>
              <a:lnSpc>
                <a:spcPct val="80000"/>
              </a:lnSpc>
              <a:buFontTx/>
              <a:buNone/>
              <a:tabLst>
                <a:tab pos="1035050" algn="l"/>
              </a:tabLst>
            </a:pPr>
            <a:r>
              <a:rPr lang="en-US" altLang="en-US" sz="1400" dirty="0">
                <a:solidFill>
                  <a:prstClr val="white"/>
                </a:solidFill>
              </a:rPr>
              <a:t>Scientific Program Manager, Neuroscience</a:t>
            </a:r>
          </a:p>
          <a:p>
            <a:pPr>
              <a:lnSpc>
                <a:spcPct val="80000"/>
              </a:lnSpc>
              <a:buFontTx/>
              <a:buNone/>
              <a:tabLst>
                <a:tab pos="1035050" algn="l"/>
              </a:tabLst>
            </a:pPr>
            <a:r>
              <a:rPr lang="en-US" altLang="en-US" sz="1400" dirty="0">
                <a:solidFill>
                  <a:prstClr val="white"/>
                </a:solidFill>
              </a:rPr>
              <a:t>Foundation for the NIH</a:t>
            </a:r>
          </a:p>
          <a:p>
            <a:pPr>
              <a:lnSpc>
                <a:spcPct val="80000"/>
              </a:lnSpc>
              <a:buFontTx/>
              <a:buNone/>
              <a:tabLst>
                <a:tab pos="1035050" algn="l"/>
              </a:tabLst>
            </a:pPr>
            <a:r>
              <a:rPr lang="en-US" altLang="en-US" sz="1400" dirty="0">
                <a:solidFill>
                  <a:prstClr val="white"/>
                </a:solidFill>
              </a:rPr>
              <a:t>301.402.5346</a:t>
            </a:r>
          </a:p>
          <a:p>
            <a:pPr>
              <a:lnSpc>
                <a:spcPct val="80000"/>
              </a:lnSpc>
              <a:buFontTx/>
              <a:buNone/>
              <a:tabLst>
                <a:tab pos="1035050" algn="l"/>
              </a:tabLst>
            </a:pPr>
            <a:r>
              <a:rPr lang="en-US" altLang="en-US" sz="1400" u="sng" dirty="0">
                <a:solidFill>
                  <a:srgbClr val="FFCB05"/>
                </a:solidFill>
              </a:rPr>
              <a:t>rcanet-aviles@fnih.org</a:t>
            </a:r>
          </a:p>
          <a:p>
            <a:pPr>
              <a:lnSpc>
                <a:spcPct val="80000"/>
              </a:lnSpc>
              <a:buFontTx/>
              <a:buNone/>
              <a:tabLst>
                <a:tab pos="1035050" algn="l"/>
              </a:tabLst>
            </a:pPr>
            <a:endParaRPr lang="en-US" altLang="en-US" sz="1400" dirty="0">
              <a:solidFill>
                <a:prstClr val="white"/>
              </a:solidFill>
            </a:endParaRPr>
          </a:p>
          <a:p>
            <a:pPr algn="ctr">
              <a:lnSpc>
                <a:spcPct val="80000"/>
              </a:lnSpc>
              <a:buFontTx/>
              <a:buNone/>
              <a:tabLst>
                <a:tab pos="1035050" algn="l"/>
              </a:tabLst>
            </a:pPr>
            <a:endParaRPr lang="en-US" altLang="en-US" sz="1400" dirty="0">
              <a:solidFill>
                <a:prstClr val="white"/>
              </a:solidFill>
            </a:endParaRPr>
          </a:p>
          <a:p>
            <a:pPr algn="ctr">
              <a:lnSpc>
                <a:spcPct val="80000"/>
              </a:lnSpc>
              <a:buFontTx/>
              <a:buNone/>
              <a:tabLst>
                <a:tab pos="1035050" algn="l"/>
              </a:tabLst>
            </a:pPr>
            <a:endParaRPr lang="en-US" altLang="en-US" sz="1400" u="sng" dirty="0">
              <a:solidFill>
                <a:prstClr val="white"/>
              </a:solidFill>
            </a:endParaRPr>
          </a:p>
          <a:p>
            <a:pPr lvl="6">
              <a:tabLst>
                <a:tab pos="1035050" algn="l"/>
              </a:tabLst>
            </a:pPr>
            <a:endParaRPr lang="en-US" altLang="en-US" sz="200" dirty="0">
              <a:solidFill>
                <a:prstClr val="white"/>
              </a:solidFill>
            </a:endParaRPr>
          </a:p>
        </p:txBody>
      </p:sp>
      <p:sp>
        <p:nvSpPr>
          <p:cNvPr id="4" name="TextBox 3"/>
          <p:cNvSpPr txBox="1"/>
          <p:nvPr/>
        </p:nvSpPr>
        <p:spPr>
          <a:xfrm>
            <a:off x="2424403" y="5867400"/>
            <a:ext cx="2618794" cy="757130"/>
          </a:xfrm>
          <a:prstGeom prst="rect">
            <a:avLst/>
          </a:prstGeom>
          <a:noFill/>
        </p:spPr>
        <p:txBody>
          <a:bodyPr wrap="none">
            <a:spAutoFit/>
          </a:bodyPr>
          <a:lstStyle/>
          <a:p>
            <a:pPr marL="342900" indent="-342900" algn="ctr" eaLnBrk="0" hangingPunct="0">
              <a:lnSpc>
                <a:spcPct val="80000"/>
              </a:lnSpc>
              <a:spcBef>
                <a:spcPct val="20000"/>
              </a:spcBef>
              <a:tabLst>
                <a:tab pos="1035050" algn="l"/>
              </a:tabLst>
              <a:defRPr/>
            </a:pPr>
            <a:r>
              <a:rPr lang="en-US" altLang="en-US" sz="1400" b="1" u="sng" kern="0" dirty="0">
                <a:solidFill>
                  <a:srgbClr val="11457F"/>
                </a:solidFill>
              </a:rPr>
              <a:t>http://www.adni-info.org</a:t>
            </a:r>
          </a:p>
          <a:p>
            <a:pPr marL="342900" indent="-342900" algn="ctr" eaLnBrk="0" hangingPunct="0">
              <a:lnSpc>
                <a:spcPct val="80000"/>
              </a:lnSpc>
              <a:spcBef>
                <a:spcPct val="20000"/>
              </a:spcBef>
              <a:tabLst>
                <a:tab pos="1035050" algn="l"/>
              </a:tabLst>
              <a:defRPr/>
            </a:pPr>
            <a:r>
              <a:rPr lang="en-US" altLang="en-US" sz="1400" b="1" u="sng" kern="0" dirty="0">
                <a:solidFill>
                  <a:srgbClr val="11457F"/>
                </a:solidFill>
              </a:rPr>
              <a:t>http://www.adni.loni.usc.edu</a:t>
            </a:r>
          </a:p>
          <a:p>
            <a:pPr>
              <a:defRPr/>
            </a:pPr>
            <a:endParaRPr lang="en-US" dirty="0">
              <a:solidFill>
                <a:prstClr val="black"/>
              </a:solidFill>
            </a:endParaRPr>
          </a:p>
        </p:txBody>
      </p:sp>
      <p:sp>
        <p:nvSpPr>
          <p:cNvPr id="5" name="Content Placeholder 2"/>
          <p:cNvSpPr txBox="1">
            <a:spLocks/>
          </p:cNvSpPr>
          <p:nvPr/>
        </p:nvSpPr>
        <p:spPr bwMode="auto">
          <a:xfrm>
            <a:off x="3505200" y="1066800"/>
            <a:ext cx="3810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r">
              <a:lnSpc>
                <a:spcPct val="80000"/>
              </a:lnSpc>
              <a:buFontTx/>
              <a:buNone/>
              <a:tabLst>
                <a:tab pos="1035050" algn="l"/>
              </a:tabLst>
              <a:defRPr/>
            </a:pPr>
            <a:r>
              <a:rPr lang="en-US" altLang="en-US" sz="1400" b="1" kern="0" dirty="0">
                <a:solidFill>
                  <a:prstClr val="white"/>
                </a:solidFill>
              </a:rPr>
              <a:t>For Partnership Development Inquiries:</a:t>
            </a:r>
          </a:p>
          <a:p>
            <a:pPr algn="r">
              <a:lnSpc>
                <a:spcPct val="80000"/>
              </a:lnSpc>
              <a:buFontTx/>
              <a:buNone/>
              <a:tabLst>
                <a:tab pos="1035050" algn="l"/>
              </a:tabLst>
              <a:defRPr/>
            </a:pPr>
            <a:endParaRPr lang="en-US" altLang="en-US" sz="1400" b="1" kern="0" dirty="0">
              <a:solidFill>
                <a:srgbClr val="FFCB05"/>
              </a:solidFill>
            </a:endParaRPr>
          </a:p>
          <a:p>
            <a:pPr algn="r">
              <a:lnSpc>
                <a:spcPct val="80000"/>
              </a:lnSpc>
              <a:buFontTx/>
              <a:buNone/>
              <a:tabLst>
                <a:tab pos="1035050" algn="l"/>
              </a:tabLst>
              <a:defRPr/>
            </a:pPr>
            <a:r>
              <a:rPr lang="en-US" altLang="en-US" sz="1400" b="1" kern="0" dirty="0">
                <a:solidFill>
                  <a:srgbClr val="FFCB05"/>
                </a:solidFill>
              </a:rPr>
              <a:t>Alison Drone</a:t>
            </a:r>
          </a:p>
          <a:p>
            <a:pPr algn="r">
              <a:lnSpc>
                <a:spcPct val="80000"/>
              </a:lnSpc>
              <a:buFontTx/>
              <a:buNone/>
              <a:tabLst>
                <a:tab pos="1035050" algn="l"/>
              </a:tabLst>
              <a:defRPr/>
            </a:pPr>
            <a:r>
              <a:rPr lang="en-US" altLang="en-US" sz="1400" kern="0" dirty="0">
                <a:solidFill>
                  <a:prstClr val="white"/>
                </a:solidFill>
              </a:rPr>
              <a:t>Partnership Development Officer</a:t>
            </a:r>
          </a:p>
          <a:p>
            <a:pPr algn="r">
              <a:lnSpc>
                <a:spcPct val="80000"/>
              </a:lnSpc>
              <a:buFontTx/>
              <a:buNone/>
              <a:tabLst>
                <a:tab pos="1035050" algn="l"/>
              </a:tabLst>
              <a:defRPr/>
            </a:pPr>
            <a:r>
              <a:rPr lang="en-US" altLang="en-US" sz="1400" kern="0" dirty="0">
                <a:solidFill>
                  <a:prstClr val="white"/>
                </a:solidFill>
              </a:rPr>
              <a:t>Foundation for the NIH</a:t>
            </a:r>
          </a:p>
          <a:p>
            <a:pPr algn="r">
              <a:lnSpc>
                <a:spcPct val="80000"/>
              </a:lnSpc>
              <a:buFontTx/>
              <a:buNone/>
              <a:tabLst>
                <a:tab pos="1035050" algn="l"/>
              </a:tabLst>
              <a:defRPr/>
            </a:pPr>
            <a:r>
              <a:rPr lang="en-US" altLang="en-US" sz="1400" kern="0" dirty="0">
                <a:solidFill>
                  <a:prstClr val="white"/>
                </a:solidFill>
              </a:rPr>
              <a:t>301.443.2103</a:t>
            </a:r>
          </a:p>
          <a:p>
            <a:pPr algn="r">
              <a:lnSpc>
                <a:spcPct val="80000"/>
              </a:lnSpc>
              <a:buFontTx/>
              <a:buNone/>
              <a:tabLst>
                <a:tab pos="1035050" algn="l"/>
              </a:tabLst>
              <a:defRPr/>
            </a:pPr>
            <a:r>
              <a:rPr lang="en-US" altLang="en-US" sz="1400" u="sng" kern="0" dirty="0">
                <a:solidFill>
                  <a:srgbClr val="FFCB05"/>
                </a:solidFill>
              </a:rPr>
              <a:t>adrone@fnih.org</a:t>
            </a:r>
          </a:p>
          <a:p>
            <a:pPr algn="r">
              <a:lnSpc>
                <a:spcPct val="80000"/>
              </a:lnSpc>
              <a:buFontTx/>
              <a:buNone/>
              <a:tabLst>
                <a:tab pos="1035050" algn="l"/>
              </a:tabLst>
              <a:defRPr/>
            </a:pPr>
            <a:endParaRPr lang="en-US" altLang="en-US" sz="1400" kern="0" dirty="0">
              <a:solidFill>
                <a:srgbClr val="FFCB05"/>
              </a:solidFill>
            </a:endParaRPr>
          </a:p>
          <a:p>
            <a:pPr algn="r">
              <a:lnSpc>
                <a:spcPct val="80000"/>
              </a:lnSpc>
              <a:buFontTx/>
              <a:buNone/>
              <a:tabLst>
                <a:tab pos="1035050" algn="l"/>
              </a:tabLst>
              <a:defRPr/>
            </a:pPr>
            <a:r>
              <a:rPr lang="en-US" altLang="en-US" sz="1400" b="1" kern="0" dirty="0">
                <a:solidFill>
                  <a:srgbClr val="FFCB05"/>
                </a:solidFill>
              </a:rPr>
              <a:t>Julie Wolf-Rodda</a:t>
            </a:r>
          </a:p>
          <a:p>
            <a:pPr algn="r">
              <a:lnSpc>
                <a:spcPct val="80000"/>
              </a:lnSpc>
              <a:buFontTx/>
              <a:buNone/>
              <a:tabLst>
                <a:tab pos="1035050" algn="l"/>
              </a:tabLst>
              <a:defRPr/>
            </a:pPr>
            <a:r>
              <a:rPr lang="en-US" altLang="en-US" sz="1400" kern="0" dirty="0">
                <a:solidFill>
                  <a:prstClr val="white"/>
                </a:solidFill>
              </a:rPr>
              <a:t>Senior Vice President of Development</a:t>
            </a:r>
          </a:p>
          <a:p>
            <a:pPr algn="r">
              <a:lnSpc>
                <a:spcPct val="80000"/>
              </a:lnSpc>
              <a:buFontTx/>
              <a:buNone/>
              <a:tabLst>
                <a:tab pos="1035050" algn="l"/>
              </a:tabLst>
              <a:defRPr/>
            </a:pPr>
            <a:r>
              <a:rPr lang="en-US" altLang="en-US" sz="1400" kern="0" dirty="0">
                <a:solidFill>
                  <a:prstClr val="white"/>
                </a:solidFill>
              </a:rPr>
              <a:t>Foundation for the NIH</a:t>
            </a:r>
          </a:p>
          <a:p>
            <a:pPr algn="r">
              <a:lnSpc>
                <a:spcPct val="80000"/>
              </a:lnSpc>
              <a:buFontTx/>
              <a:buNone/>
              <a:tabLst>
                <a:tab pos="1035050" algn="l"/>
              </a:tabLst>
              <a:defRPr/>
            </a:pPr>
            <a:r>
              <a:rPr lang="en-US" altLang="en-US" sz="1400" kern="0" dirty="0">
                <a:solidFill>
                  <a:prstClr val="white"/>
                </a:solidFill>
              </a:rPr>
              <a:t>301.402.6027</a:t>
            </a:r>
          </a:p>
          <a:p>
            <a:pPr algn="r">
              <a:lnSpc>
                <a:spcPct val="80000"/>
              </a:lnSpc>
              <a:buFontTx/>
              <a:buNone/>
              <a:tabLst>
                <a:tab pos="1035050" algn="l"/>
              </a:tabLst>
              <a:defRPr/>
            </a:pPr>
            <a:r>
              <a:rPr lang="en-US" sz="1400" u="sng" dirty="0">
                <a:solidFill>
                  <a:srgbClr val="FFCB05"/>
                </a:solidFill>
              </a:rPr>
              <a:t>jwolf-rodda@fnih.org</a:t>
            </a:r>
          </a:p>
          <a:p>
            <a:pPr algn="r">
              <a:lnSpc>
                <a:spcPct val="80000"/>
              </a:lnSpc>
              <a:buFontTx/>
              <a:buNone/>
              <a:tabLst>
                <a:tab pos="1035050" algn="l"/>
              </a:tabLst>
              <a:defRPr/>
            </a:pPr>
            <a:endParaRPr lang="en-US" altLang="en-US" sz="1400" kern="0" dirty="0">
              <a:solidFill>
                <a:prstClr val="white"/>
              </a:solidFill>
            </a:endParaRPr>
          </a:p>
          <a:p>
            <a:pPr algn="r">
              <a:lnSpc>
                <a:spcPct val="80000"/>
              </a:lnSpc>
              <a:buFontTx/>
              <a:buNone/>
              <a:tabLst>
                <a:tab pos="1035050" algn="l"/>
              </a:tabLst>
              <a:defRPr/>
            </a:pPr>
            <a:endParaRPr lang="en-US" altLang="en-US" sz="1400" kern="0" dirty="0">
              <a:solidFill>
                <a:srgbClr val="FFCB05"/>
              </a:solidFill>
            </a:endParaRPr>
          </a:p>
          <a:p>
            <a:pPr algn="ctr">
              <a:lnSpc>
                <a:spcPct val="80000"/>
              </a:lnSpc>
              <a:buFontTx/>
              <a:buNone/>
              <a:tabLst>
                <a:tab pos="1035050" algn="l"/>
              </a:tabLst>
              <a:defRPr/>
            </a:pPr>
            <a:endParaRPr lang="en-US" altLang="en-US" sz="1400" b="1" kern="0" dirty="0">
              <a:solidFill>
                <a:prstClr val="black"/>
              </a:solidFill>
            </a:endParaRPr>
          </a:p>
          <a:p>
            <a:pPr algn="ctr">
              <a:lnSpc>
                <a:spcPct val="80000"/>
              </a:lnSpc>
              <a:buFontTx/>
              <a:buNone/>
              <a:tabLst>
                <a:tab pos="1035050" algn="l"/>
              </a:tabLst>
              <a:defRPr/>
            </a:pPr>
            <a:endParaRPr lang="en-US" altLang="en-US" sz="1400" b="1" u="sng" kern="0" dirty="0">
              <a:solidFill>
                <a:prstClr val="black"/>
              </a:solidFill>
            </a:endParaRPr>
          </a:p>
          <a:p>
            <a:pPr>
              <a:tabLst>
                <a:tab pos="1035050" algn="l"/>
              </a:tabLst>
              <a:defRPr/>
            </a:pPr>
            <a:endParaRPr lang="en-US" altLang="en-US" sz="1400" kern="0" dirty="0">
              <a:solidFill>
                <a:prstClr val="black"/>
              </a:solidFill>
            </a:endParaRPr>
          </a:p>
        </p:txBody>
      </p:sp>
    </p:spTree>
    <p:extLst>
      <p:ext uri="{BB962C8B-B14F-4D97-AF65-F5344CB8AC3E}">
        <p14:creationId xmlns:p14="http://schemas.microsoft.com/office/powerpoint/2010/main" val="3681913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1143000"/>
          </a:xfrm>
        </p:spPr>
        <p:txBody>
          <a:bodyPr/>
          <a:lstStyle/>
          <a:p>
            <a:r>
              <a:rPr lang="en-US" dirty="0"/>
              <a:t>PPSB: Leadership</a:t>
            </a:r>
          </a:p>
        </p:txBody>
      </p:sp>
      <p:graphicFrame>
        <p:nvGraphicFramePr>
          <p:cNvPr id="4" name="Group 35"/>
          <p:cNvGraphicFramePr>
            <a:graphicFrameLocks/>
          </p:cNvGraphicFramePr>
          <p:nvPr>
            <p:extLst>
              <p:ext uri="{D42A27DB-BD31-4B8C-83A1-F6EECF244321}">
                <p14:modId xmlns:p14="http://schemas.microsoft.com/office/powerpoint/2010/main" val="3703223540"/>
              </p:ext>
            </p:extLst>
          </p:nvPr>
        </p:nvGraphicFramePr>
        <p:xfrm>
          <a:off x="381000" y="697707"/>
          <a:ext cx="8534400" cy="6022824"/>
        </p:xfrm>
        <a:graphic>
          <a:graphicData uri="http://schemas.openxmlformats.org/drawingml/2006/table">
            <a:tbl>
              <a:tblPr/>
              <a:tblGrid>
                <a:gridCol w="1943477">
                  <a:extLst>
                    <a:ext uri="{9D8B030D-6E8A-4147-A177-3AD203B41FA5}">
                      <a16:colId xmlns="" xmlns:a16="http://schemas.microsoft.com/office/drawing/2014/main" val="20000"/>
                    </a:ext>
                  </a:extLst>
                </a:gridCol>
                <a:gridCol w="6590923">
                  <a:extLst>
                    <a:ext uri="{9D8B030D-6E8A-4147-A177-3AD203B41FA5}">
                      <a16:colId xmlns="" xmlns:a16="http://schemas.microsoft.com/office/drawing/2014/main" val="20001"/>
                    </a:ext>
                  </a:extLst>
                </a:gridCol>
              </a:tblGrid>
              <a:tr h="2809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Chair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a:ln>
                            <a:noFill/>
                          </a:ln>
                          <a:solidFill>
                            <a:schemeClr val="tx1"/>
                          </a:solidFill>
                          <a:effectLst/>
                          <a:latin typeface="+mn-lt"/>
                        </a:rPr>
                        <a:t>James Hendrix, Alzheimer’s Association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16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Chair-elect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Aparna </a:t>
                      </a:r>
                      <a:r>
                        <a:rPr kumimoji="0" lang="en-US" sz="1600" b="1" i="0" u="none" strike="noStrike" cap="none" normalizeH="0" baseline="0" dirty="0" err="1">
                          <a:ln>
                            <a:noFill/>
                          </a:ln>
                          <a:solidFill>
                            <a:schemeClr val="tx1"/>
                          </a:solidFill>
                          <a:effectLst/>
                          <a:latin typeface="+mn-lt"/>
                        </a:rPr>
                        <a:t>Vasanthakumar</a:t>
                      </a:r>
                      <a:r>
                        <a:rPr kumimoji="0" lang="en-US" sz="1600" b="1" i="0" u="none" strike="noStrike" cap="none" normalizeH="0" baseline="0" dirty="0">
                          <a:ln>
                            <a:noFill/>
                          </a:ln>
                          <a:solidFill>
                            <a:schemeClr val="tx1"/>
                          </a:solidFill>
                          <a:effectLst/>
                          <a:latin typeface="+mn-lt"/>
                        </a:rPr>
                        <a:t>, AbbVie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978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FNIH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Michael Biarnes, Scientific Project Manager*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Rosa Canet-Aviles, Scientific Program Manager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mn-lt"/>
                        </a:rPr>
                        <a:t>Alison Drone, Partnership Development Officer</a:t>
                      </a:r>
                      <a:r>
                        <a:rPr kumimoji="0" lang="en-US" sz="1600" b="1" i="0" u="none" strike="noStrike" cap="none" normalizeH="0" baseline="30000" dirty="0">
                          <a:ln>
                            <a:noFill/>
                          </a:ln>
                          <a:solidFill>
                            <a:schemeClr val="tx1"/>
                          </a:solidFill>
                          <a:effectLst/>
                          <a:latin typeface="+mn-l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mn-lt"/>
                        </a:rPr>
                        <a:t>Julie Wolf-Rodda, Senior Vice President of Development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80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bg1"/>
                          </a:solidFill>
                          <a:effectLst/>
                          <a:latin typeface="+mn-lt"/>
                        </a:rPr>
                        <a:t>Past PPSB Chairs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Veronika </a:t>
                      </a:r>
                      <a:r>
                        <a:rPr kumimoji="0" lang="en-US" sz="1600" b="0" i="0" u="none" strike="noStrike" cap="none" normalizeH="0" baseline="0" dirty="0" err="1">
                          <a:ln>
                            <a:noFill/>
                          </a:ln>
                          <a:solidFill>
                            <a:schemeClr val="tx1"/>
                          </a:solidFill>
                          <a:effectLst/>
                          <a:latin typeface="+mn-lt"/>
                        </a:rPr>
                        <a:t>Logovinsky</a:t>
                      </a:r>
                      <a:r>
                        <a:rPr kumimoji="0" lang="en-US" sz="1600" b="0" i="0" u="none" strike="noStrike" cap="none" normalizeH="0" baseline="0" dirty="0">
                          <a:ln>
                            <a:noFill/>
                          </a:ln>
                          <a:solidFill>
                            <a:schemeClr val="tx1"/>
                          </a:solidFill>
                          <a:effectLst/>
                          <a:latin typeface="+mn-lt"/>
                        </a:rPr>
                        <a:t>, Eisai</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1200" cap="none" normalizeH="0" baseline="0" dirty="0">
                          <a:ln>
                            <a:noFill/>
                          </a:ln>
                          <a:solidFill>
                            <a:schemeClr val="tx1"/>
                          </a:solidFill>
                          <a:effectLst/>
                          <a:latin typeface="+mn-lt"/>
                          <a:ea typeface="+mn-ea"/>
                          <a:cs typeface="+mn-cs"/>
                        </a:rPr>
                        <a:t>Robert Dean, Eli Lilly;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1200" cap="none" normalizeH="0" baseline="0" dirty="0">
                          <a:ln>
                            <a:noFill/>
                          </a:ln>
                          <a:solidFill>
                            <a:schemeClr val="tx1"/>
                          </a:solidFill>
                          <a:effectLst/>
                          <a:latin typeface="+mn-lt"/>
                          <a:ea typeface="+mn-ea"/>
                          <a:cs typeface="+mn-cs"/>
                        </a:rPr>
                        <a:t>Susan De Santi, Piramal Pharma, Inc.;</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1200" cap="none" normalizeH="0" baseline="0" dirty="0">
                          <a:ln>
                            <a:noFill/>
                          </a:ln>
                          <a:solidFill>
                            <a:schemeClr val="tx1"/>
                          </a:solidFill>
                          <a:effectLst/>
                          <a:latin typeface="+mn-lt"/>
                          <a:ea typeface="+mn-ea"/>
                          <a:cs typeface="+mn-cs"/>
                        </a:rPr>
                        <a:t>Gerald Novak, Janssen;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Jesse Cedarbaum, Biogen;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Adam Schwarz, Eli Lilly;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Johan Luthman, Eisai;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err="1">
                          <a:ln>
                            <a:noFill/>
                          </a:ln>
                          <a:solidFill>
                            <a:schemeClr val="tx1"/>
                          </a:solidFill>
                          <a:effectLst/>
                          <a:latin typeface="+mn-lt"/>
                        </a:rPr>
                        <a:t>Enchi</a:t>
                      </a:r>
                      <a:r>
                        <a:rPr kumimoji="0" lang="en-US" sz="1600" b="0" i="0" u="none" strike="noStrike" cap="none" normalizeH="0" baseline="0" dirty="0">
                          <a:ln>
                            <a:noFill/>
                          </a:ln>
                          <a:solidFill>
                            <a:schemeClr val="tx1"/>
                          </a:solidFill>
                          <a:effectLst/>
                          <a:latin typeface="+mn-lt"/>
                        </a:rPr>
                        <a:t> Liu, Janssen AI;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Mark Schmidt, J&amp;J;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Holly Soares, </a:t>
                      </a:r>
                      <a:r>
                        <a:rPr kumimoji="0" lang="en-US" sz="1600" b="0" i="0" u="none" strike="noStrike" cap="none" normalizeH="0" baseline="0" dirty="0" err="1">
                          <a:ln>
                            <a:noFill/>
                          </a:ln>
                          <a:solidFill>
                            <a:schemeClr val="tx1"/>
                          </a:solidFill>
                          <a:effectLst/>
                          <a:latin typeface="+mn-lt"/>
                        </a:rPr>
                        <a:t>Abbvie</a:t>
                      </a:r>
                      <a:r>
                        <a:rPr kumimoji="0" lang="en-US" sz="1600" b="0" i="0" u="none" strike="noStrike" cap="none" normalizeH="0" baseline="0" dirty="0">
                          <a:ln>
                            <a:noFill/>
                          </a:ln>
                          <a:solidFill>
                            <a:schemeClr val="tx1"/>
                          </a:solidFill>
                          <a:effectLst/>
                          <a:latin typeface="+mn-lt"/>
                        </a:rPr>
                        <a:t>;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Patricia Cole, Takeda;</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Eric Siemers, Eli Lilly;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Bill Potter;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cap="none" normalizeH="0" baseline="0" dirty="0">
                          <a:ln>
                            <a:noFill/>
                          </a:ln>
                          <a:solidFill>
                            <a:schemeClr val="tx1"/>
                          </a:solidFill>
                          <a:effectLst/>
                          <a:latin typeface="+mn-lt"/>
                        </a:rPr>
                        <a:t>Pete Snyder</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3" name="TextBox 2"/>
          <p:cNvSpPr txBox="1"/>
          <p:nvPr/>
        </p:nvSpPr>
        <p:spPr>
          <a:xfrm>
            <a:off x="380999" y="5791200"/>
            <a:ext cx="1905001" cy="707886"/>
          </a:xfrm>
          <a:prstGeom prst="rect">
            <a:avLst/>
          </a:prstGeom>
          <a:noFill/>
        </p:spPr>
        <p:txBody>
          <a:bodyPr wrap="square" rtlCol="0">
            <a:spAutoFit/>
          </a:bodyPr>
          <a:lstStyle/>
          <a:p>
            <a:r>
              <a:rPr lang="en-US" sz="1600" i="1" dirty="0">
                <a:solidFill>
                  <a:schemeClr val="bg1"/>
                </a:solidFill>
              </a:rPr>
              <a:t>* </a:t>
            </a:r>
            <a:r>
              <a:rPr lang="en-US" sz="1200" i="1" dirty="0">
                <a:solidFill>
                  <a:schemeClr val="bg1"/>
                </a:solidFill>
              </a:rPr>
              <a:t>Primary project manager</a:t>
            </a:r>
          </a:p>
          <a:p>
            <a:r>
              <a:rPr lang="en-US" sz="1600" i="1" baseline="30000" dirty="0">
                <a:solidFill>
                  <a:schemeClr val="bg1"/>
                </a:solidFill>
              </a:rPr>
              <a:t># </a:t>
            </a:r>
            <a:r>
              <a:rPr lang="en-US" sz="1200" i="1" dirty="0">
                <a:solidFill>
                  <a:schemeClr val="bg1"/>
                </a:solidFill>
              </a:rPr>
              <a:t> Primary Partnership Development contact</a:t>
            </a:r>
            <a:endParaRPr lang="en-US" sz="1200" i="1" baseline="30000" dirty="0">
              <a:solidFill>
                <a:schemeClr val="bg1"/>
              </a:solidFill>
            </a:endParaRPr>
          </a:p>
        </p:txBody>
      </p:sp>
      <p:sp>
        <p:nvSpPr>
          <p:cNvPr id="5" name="Slide Number Placeholder 1"/>
          <p:cNvSpPr txBox="1">
            <a:spLocks/>
          </p:cNvSpPr>
          <p:nvPr/>
        </p:nvSpPr>
        <p:spPr bwMode="auto">
          <a:xfrm>
            <a:off x="0" y="656907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Bef>
                <a:spcPct val="20000"/>
              </a:spcBef>
              <a:buFont typeface="Arial" charset="0"/>
              <a:buChar char="•"/>
              <a:defRPr sz="3300" kern="1200">
                <a:solidFill>
                  <a:schemeClr val="tx1"/>
                </a:solidFill>
                <a:latin typeface="Calibri" pitchFamily="34" charset="0"/>
                <a:ea typeface="+mn-ea"/>
                <a:cs typeface="+mn-cs"/>
              </a:defRPr>
            </a:lvl1pPr>
            <a:lvl2pPr marL="742950" indent="-285750" algn="l" defTabSz="914400" rtl="0" eaLnBrk="0" latinLnBrk="0" hangingPunct="0">
              <a:spcBef>
                <a:spcPct val="20000"/>
              </a:spcBef>
              <a:buFont typeface="Arial" charset="0"/>
              <a:buChar char="–"/>
              <a:defRPr sz="2800" kern="1200">
                <a:solidFill>
                  <a:schemeClr val="tx1"/>
                </a:solidFill>
                <a:latin typeface="Calibri" pitchFamily="34" charset="0"/>
                <a:ea typeface="+mn-ea"/>
                <a:cs typeface="+mn-cs"/>
              </a:defRPr>
            </a:lvl2pPr>
            <a:lvl3pPr marL="1143000" indent="-228600" algn="l" defTabSz="914400" rtl="0" eaLnBrk="0" latinLnBrk="0" hangingPunct="0">
              <a:spcBef>
                <a:spcPct val="20000"/>
              </a:spcBef>
              <a:buFont typeface="Arial" charset="0"/>
              <a:buChar char="•"/>
              <a:defRPr sz="2400" kern="1200">
                <a:solidFill>
                  <a:schemeClr val="tx1"/>
                </a:solidFill>
                <a:latin typeface="Calibri" pitchFamily="34" charset="0"/>
                <a:ea typeface="+mn-ea"/>
                <a:cs typeface="+mn-cs"/>
              </a:defRPr>
            </a:lvl3pPr>
            <a:lvl4pPr marL="1600200" indent="-228600" algn="l" defTabSz="914400" rtl="0" eaLnBrk="0" latinLnBrk="0" hangingPunct="0">
              <a:spcBef>
                <a:spcPct val="20000"/>
              </a:spcBef>
              <a:buFont typeface="Arial" charset="0"/>
              <a:buChar char="–"/>
              <a:defRPr sz="2000" kern="1200">
                <a:solidFill>
                  <a:schemeClr val="tx1"/>
                </a:solidFill>
                <a:latin typeface="Calibri" pitchFamily="34" charset="0"/>
                <a:ea typeface="+mn-ea"/>
                <a:cs typeface="+mn-cs"/>
              </a:defRPr>
            </a:lvl4pPr>
            <a:lvl5pPr marL="2057400" indent="-228600" algn="l" defTabSz="914400" rtl="0" eaLnBrk="0" latinLnBrk="0" hangingPunct="0">
              <a:spcBef>
                <a:spcPct val="20000"/>
              </a:spcBef>
              <a:buFont typeface="Arial" charset="0"/>
              <a:buChar char="»"/>
              <a:defRPr sz="2000" kern="1200">
                <a:solidFill>
                  <a:schemeClr val="tx1"/>
                </a:solidFill>
                <a:latin typeface="Calibri" pitchFamily="34" charset="0"/>
                <a:ea typeface="+mn-ea"/>
                <a:cs typeface="+mn-cs"/>
              </a:defRPr>
            </a:lvl5pPr>
            <a:lvl6pPr marL="25146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6pPr>
            <a:lvl7pPr marL="29718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7pPr>
            <a:lvl8pPr marL="34290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8pPr>
            <a:lvl9pPr marL="38862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9pPr>
          </a:lstStyle>
          <a:p>
            <a:pPr eaLnBrk="1" hangingPunct="1">
              <a:spcBef>
                <a:spcPct val="0"/>
              </a:spcBef>
              <a:buFontTx/>
              <a:buNone/>
            </a:pPr>
            <a:fld id="{0E21E13C-CB96-4392-AA98-CDBB7E21C2D4}" type="slidenum">
              <a:rPr lang="en-US" altLang="en-US" sz="1300" smtClean="0">
                <a:solidFill>
                  <a:srgbClr val="898989"/>
                </a:solidFill>
              </a:rPr>
              <a:pPr eaLnBrk="1" hangingPunct="1">
                <a:spcBef>
                  <a:spcPct val="0"/>
                </a:spcBef>
                <a:buFontTx/>
                <a:buNone/>
              </a:pPr>
              <a:t>2</a:t>
            </a:fld>
            <a:endParaRPr lang="en-US" altLang="en-US" sz="1300" dirty="0">
              <a:solidFill>
                <a:srgbClr val="898989"/>
              </a:solidFill>
            </a:endParaRPr>
          </a:p>
        </p:txBody>
      </p:sp>
    </p:spTree>
    <p:extLst>
      <p:ext uri="{BB962C8B-B14F-4D97-AF65-F5344CB8AC3E}">
        <p14:creationId xmlns:p14="http://schemas.microsoft.com/office/powerpoint/2010/main" val="4188480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Development\Program Files\Active Projects\NIA\ADNI\Logos\bioge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859" y="1979828"/>
            <a:ext cx="1578625" cy="9339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freiremc\AppData\Local\Microsoft\Windows\Temporary Internet Files\Content.Outlook\F7B22G75\FNIH-LOGO-2013_7x3in_300dpi_RG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367601"/>
            <a:ext cx="1578663" cy="69510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95070" y="3918113"/>
            <a:ext cx="1824146" cy="776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2436" y="4718301"/>
            <a:ext cx="1696780" cy="86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8CF7D865-B96F-45FE-9896-17C140CCDA2C" descr="D2C84277-3097-46EE-8471-AD83C4C218B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7586" y="3011014"/>
            <a:ext cx="1281634" cy="69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36"/>
          <p:cNvSpPr/>
          <p:nvPr/>
        </p:nvSpPr>
        <p:spPr>
          <a:xfrm>
            <a:off x="0" y="6645649"/>
            <a:ext cx="9144000" cy="228600"/>
          </a:xfrm>
          <a:prstGeom prst="rect">
            <a:avLst/>
          </a:prstGeom>
          <a:solidFill>
            <a:srgbClr val="114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latin typeface="Calibri"/>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04376" y="2286560"/>
            <a:ext cx="1724353" cy="320454"/>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58938" y="3136891"/>
            <a:ext cx="893696" cy="536217"/>
          </a:xfrm>
          <a:prstGeom prst="rect">
            <a:avLst/>
          </a:prstGeom>
        </p:spPr>
      </p:pic>
      <p:pic>
        <p:nvPicPr>
          <p:cNvPr id="22" name="Picture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27586" y="4066929"/>
            <a:ext cx="1486716" cy="386109"/>
          </a:xfrm>
          <a:prstGeom prst="rect">
            <a:avLst/>
          </a:prstGeom>
        </p:spPr>
      </p:pic>
      <p:pic>
        <p:nvPicPr>
          <p:cNvPr id="49" name="Picture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88018" y="4902197"/>
            <a:ext cx="814710" cy="495910"/>
          </a:xfrm>
          <a:prstGeom prst="rect">
            <a:avLst/>
          </a:prstGeom>
        </p:spPr>
      </p:pic>
      <p:pic>
        <p:nvPicPr>
          <p:cNvPr id="50" name="Picture 4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7586" y="5731418"/>
            <a:ext cx="1113898" cy="578371"/>
          </a:xfrm>
          <a:prstGeom prst="rect">
            <a:avLst/>
          </a:prstGeom>
        </p:spPr>
      </p:pic>
      <p:pic>
        <p:nvPicPr>
          <p:cNvPr id="51" name="Picture 5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72557" y="5649562"/>
            <a:ext cx="1609669" cy="742082"/>
          </a:xfrm>
          <a:prstGeom prst="rect">
            <a:avLst/>
          </a:prstGeom>
        </p:spPr>
      </p:pic>
      <p:pic>
        <p:nvPicPr>
          <p:cNvPr id="52" name="Picture 5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158815" y="5967121"/>
            <a:ext cx="1308950" cy="420597"/>
          </a:xfrm>
          <a:prstGeom prst="rect">
            <a:avLst/>
          </a:prstGeom>
        </p:spPr>
      </p:pic>
      <p:pic>
        <p:nvPicPr>
          <p:cNvPr id="53" name="Picture 5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4822" y="1319670"/>
            <a:ext cx="1765941" cy="418452"/>
          </a:xfrm>
          <a:prstGeom prst="rect">
            <a:avLst/>
          </a:prstGeom>
        </p:spPr>
      </p:pic>
      <p:sp>
        <p:nvSpPr>
          <p:cNvPr id="40" name="Rectangle 5"/>
          <p:cNvSpPr>
            <a:spLocks noChangeArrowheads="1"/>
          </p:cNvSpPr>
          <p:nvPr/>
        </p:nvSpPr>
        <p:spPr bwMode="auto">
          <a:xfrm>
            <a:off x="152400" y="304800"/>
            <a:ext cx="64148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3600" b="1" dirty="0">
                <a:latin typeface="Calibri" panose="020F0502020204030204" pitchFamily="34" charset="0"/>
              </a:rPr>
              <a:t>Current PPSB Partners </a:t>
            </a:r>
            <a:r>
              <a:rPr lang="en-US" sz="3600" b="1">
                <a:latin typeface="Calibri" panose="020F0502020204030204" pitchFamily="34" charset="0"/>
              </a:rPr>
              <a:t>for ADNI3</a:t>
            </a:r>
            <a:endParaRPr lang="en-US" sz="2000" b="1" i="1" dirty="0">
              <a:latin typeface="Calibri" panose="020F0502020204030204" pitchFamily="34" charset="0"/>
            </a:endParaRPr>
          </a:p>
        </p:txBody>
      </p:sp>
      <p:pic>
        <p:nvPicPr>
          <p:cNvPr id="42" name="Picture 18"/>
          <p:cNvPicPr>
            <a:picLocks noChangeAspect="1" noChangeArrowheads="1"/>
          </p:cNvPicPr>
          <p:nvPr/>
        </p:nvPicPr>
        <p:blipFill>
          <a:blip r:embed="rId16" cstate="print"/>
          <a:srcRect/>
          <a:stretch>
            <a:fillRect/>
          </a:stretch>
        </p:blipFill>
        <p:spPr bwMode="auto">
          <a:xfrm>
            <a:off x="6016315" y="1363874"/>
            <a:ext cx="2902901" cy="422683"/>
          </a:xfrm>
          <a:prstGeom prst="rect">
            <a:avLst/>
          </a:prstGeom>
          <a:noFill/>
          <a:ln w="9525">
            <a:noFill/>
            <a:miter lim="800000"/>
            <a:headEnd/>
            <a:tailEnd/>
          </a:ln>
        </p:spPr>
      </p:pic>
      <p:pic>
        <p:nvPicPr>
          <p:cNvPr id="2" name="Picture 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733511" y="3049700"/>
            <a:ext cx="783306" cy="710599"/>
          </a:xfrm>
          <a:prstGeom prst="rect">
            <a:avLst/>
          </a:prstGeom>
        </p:spPr>
      </p:pic>
      <p:pic>
        <p:nvPicPr>
          <p:cNvPr id="8" name="Picture 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92365" y="3929241"/>
            <a:ext cx="1466088" cy="754122"/>
          </a:xfrm>
          <a:prstGeom prst="rect">
            <a:avLst/>
          </a:prstGeom>
        </p:spPr>
      </p:pic>
      <p:pic>
        <p:nvPicPr>
          <p:cNvPr id="9" name="Picture 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7586" y="4944910"/>
            <a:ext cx="1105889" cy="317846"/>
          </a:xfrm>
          <a:prstGeom prst="rect">
            <a:avLst/>
          </a:prstGeom>
        </p:spPr>
      </p:pic>
      <p:pic>
        <p:nvPicPr>
          <p:cNvPr id="13" name="Picture 12"/>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833813" y="4943765"/>
            <a:ext cx="1764408" cy="412774"/>
          </a:xfrm>
          <a:prstGeom prst="rect">
            <a:avLst/>
          </a:prstGeom>
        </p:spPr>
      </p:pic>
      <p:pic>
        <p:nvPicPr>
          <p:cNvPr id="6" name="Picture 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5334269" y="3869887"/>
            <a:ext cx="1236730" cy="872830"/>
          </a:xfrm>
          <a:prstGeom prst="rect">
            <a:avLst/>
          </a:prstGeom>
        </p:spPr>
      </p:pic>
      <p:pic>
        <p:nvPicPr>
          <p:cNvPr id="7" name="Picture 6"/>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242007" y="1319670"/>
            <a:ext cx="2144300" cy="511091"/>
          </a:xfrm>
          <a:prstGeom prst="rect">
            <a:avLst/>
          </a:prstGeom>
        </p:spPr>
      </p:pic>
      <p:pic>
        <p:nvPicPr>
          <p:cNvPr id="15" name="Picture 14"/>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530002" y="4014306"/>
            <a:ext cx="583992" cy="583992"/>
          </a:xfrm>
          <a:prstGeom prst="rect">
            <a:avLst/>
          </a:prstGeom>
        </p:spPr>
      </p:pic>
      <p:pic>
        <p:nvPicPr>
          <p:cNvPr id="3" name="Picture 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55657" y="4865499"/>
            <a:ext cx="1500463" cy="569307"/>
          </a:xfrm>
          <a:prstGeom prst="rect">
            <a:avLst/>
          </a:prstGeom>
        </p:spPr>
      </p:pic>
      <p:pic>
        <p:nvPicPr>
          <p:cNvPr id="5" name="Picture 4"/>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083798" y="5827367"/>
            <a:ext cx="1640231" cy="482422"/>
          </a:xfrm>
          <a:prstGeom prst="rect">
            <a:avLst/>
          </a:prstGeom>
        </p:spPr>
      </p:pic>
      <p:pic>
        <p:nvPicPr>
          <p:cNvPr id="11" name="Picture 10"/>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3070277" y="2113589"/>
            <a:ext cx="1696780" cy="666397"/>
          </a:xfrm>
          <a:prstGeom prst="rect">
            <a:avLst/>
          </a:prstGeom>
        </p:spPr>
      </p:pic>
      <p:pic>
        <p:nvPicPr>
          <p:cNvPr id="17" name="Picture 16">
            <a:extLst>
              <a:ext uri="{FF2B5EF4-FFF2-40B4-BE49-F238E27FC236}">
                <a16:creationId xmlns="" xmlns:a16="http://schemas.microsoft.com/office/drawing/2014/main" id="{0A35A310-61A9-4A33-B569-C90D5079FD60}"/>
              </a:ext>
            </a:extLst>
          </p:cNvPr>
          <p:cNvPicPr>
            <a:picLocks noChangeAspect="1"/>
          </p:cNvPicPr>
          <p:nvPr/>
        </p:nvPicPr>
        <p:blipFill>
          <a:blip r:embed="rId27"/>
          <a:stretch>
            <a:fillRect/>
          </a:stretch>
        </p:blipFill>
        <p:spPr>
          <a:xfrm>
            <a:off x="1965777" y="3248786"/>
            <a:ext cx="1281634" cy="312427"/>
          </a:xfrm>
          <a:prstGeom prst="rect">
            <a:avLst/>
          </a:prstGeom>
        </p:spPr>
      </p:pic>
      <p:pic>
        <p:nvPicPr>
          <p:cNvPr id="19" name="Picture 18">
            <a:extLst>
              <a:ext uri="{FF2B5EF4-FFF2-40B4-BE49-F238E27FC236}">
                <a16:creationId xmlns="" xmlns:a16="http://schemas.microsoft.com/office/drawing/2014/main" id="{4D465C18-A3DE-4867-B3B2-06C7FA73B3EF}"/>
              </a:ext>
            </a:extLst>
          </p:cNvPr>
          <p:cNvPicPr>
            <a:picLocks noChangeAspect="1"/>
          </p:cNvPicPr>
          <p:nvPr/>
        </p:nvPicPr>
        <p:blipFill>
          <a:blip r:embed="rId28"/>
          <a:stretch>
            <a:fillRect/>
          </a:stretch>
        </p:blipFill>
        <p:spPr>
          <a:xfrm>
            <a:off x="4527493" y="1315275"/>
            <a:ext cx="1211455" cy="519880"/>
          </a:xfrm>
          <a:prstGeom prst="rect">
            <a:avLst/>
          </a:prstGeom>
        </p:spPr>
      </p:pic>
      <p:pic>
        <p:nvPicPr>
          <p:cNvPr id="20" name="Picture 19">
            <a:extLst>
              <a:ext uri="{FF2B5EF4-FFF2-40B4-BE49-F238E27FC236}">
                <a16:creationId xmlns="" xmlns:a16="http://schemas.microsoft.com/office/drawing/2014/main" id="{BDD570CE-B988-4AB4-9647-695388BF6142}"/>
              </a:ext>
            </a:extLst>
          </p:cNvPr>
          <p:cNvPicPr>
            <a:picLocks noChangeAspect="1"/>
          </p:cNvPicPr>
          <p:nvPr/>
        </p:nvPicPr>
        <p:blipFill>
          <a:blip r:embed="rId29"/>
          <a:stretch>
            <a:fillRect/>
          </a:stretch>
        </p:blipFill>
        <p:spPr>
          <a:xfrm>
            <a:off x="6509297" y="3170635"/>
            <a:ext cx="2409919" cy="468729"/>
          </a:xfrm>
          <a:prstGeom prst="rect">
            <a:avLst/>
          </a:prstGeom>
        </p:spPr>
      </p:pic>
      <p:pic>
        <p:nvPicPr>
          <p:cNvPr id="16" name="Picture 15">
            <a:extLst>
              <a:ext uri="{FF2B5EF4-FFF2-40B4-BE49-F238E27FC236}">
                <a16:creationId xmlns="" xmlns:a16="http://schemas.microsoft.com/office/drawing/2014/main" id="{E6B8209D-228F-44F3-AC94-9A87E1CDFAA9}"/>
              </a:ext>
            </a:extLst>
          </p:cNvPr>
          <p:cNvPicPr>
            <a:picLocks noChangeAspect="1"/>
          </p:cNvPicPr>
          <p:nvPr/>
        </p:nvPicPr>
        <p:blipFill>
          <a:blip r:embed="rId30"/>
          <a:stretch>
            <a:fillRect/>
          </a:stretch>
        </p:blipFill>
        <p:spPr>
          <a:xfrm>
            <a:off x="427586" y="1981956"/>
            <a:ext cx="2074239" cy="837024"/>
          </a:xfrm>
          <a:prstGeom prst="rect">
            <a:avLst/>
          </a:prstGeom>
        </p:spPr>
      </p:pic>
    </p:spTree>
    <p:extLst>
      <p:ext uri="{BB962C8B-B14F-4D97-AF65-F5344CB8AC3E}">
        <p14:creationId xmlns:p14="http://schemas.microsoft.com/office/powerpoint/2010/main" val="154769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pPr algn="ctr"/>
            <a:r>
              <a:rPr lang="en-US" sz="4000" dirty="0">
                <a:solidFill>
                  <a:srgbClr val="000099"/>
                </a:solidFill>
              </a:rPr>
              <a:t>PPSB: 2018 Key Deliverables</a:t>
            </a:r>
            <a:r>
              <a:rPr lang="en-US" dirty="0"/>
              <a:t/>
            </a:r>
            <a:br>
              <a:rPr lang="en-US" dirty="0"/>
            </a:br>
            <a:endParaRPr lang="en-US" dirty="0"/>
          </a:p>
        </p:txBody>
      </p:sp>
      <p:sp>
        <p:nvSpPr>
          <p:cNvPr id="3" name="Text Placeholder 2"/>
          <p:cNvSpPr>
            <a:spLocks noGrp="1"/>
          </p:cNvSpPr>
          <p:nvPr>
            <p:ph type="body" sz="quarter" idx="10"/>
          </p:nvPr>
        </p:nvSpPr>
        <p:spPr>
          <a:xfrm>
            <a:off x="457200" y="990600"/>
            <a:ext cx="8229600" cy="5029200"/>
          </a:xfrm>
        </p:spPr>
        <p:txBody>
          <a:bodyPr>
            <a:normAutofit/>
          </a:bodyPr>
          <a:lstStyle/>
          <a:p>
            <a:pPr lvl="1"/>
            <a:r>
              <a:rPr lang="en-US" sz="2400" dirty="0"/>
              <a:t>Provide advice and input from a </a:t>
            </a:r>
            <a:r>
              <a:rPr lang="en-US" sz="2400" dirty="0" smtClean="0"/>
              <a:t>private / philanthropy partner </a:t>
            </a:r>
            <a:r>
              <a:rPr lang="en-US" sz="2400" dirty="0"/>
              <a:t>perspective on the ADNI 3 implementation</a:t>
            </a:r>
          </a:p>
          <a:p>
            <a:pPr lvl="1"/>
            <a:r>
              <a:rPr lang="en-US" sz="2400" dirty="0"/>
              <a:t>In the pre-competitive space, evaluate needs/gaps and recommend projects or analyses that could accelerate drug development</a:t>
            </a:r>
          </a:p>
          <a:p>
            <a:pPr lvl="1"/>
            <a:r>
              <a:rPr lang="en-US" sz="2400" dirty="0"/>
              <a:t>PPSB working groups interface with ADNI cores on achieving working group goals and objectives</a:t>
            </a:r>
          </a:p>
          <a:p>
            <a:pPr lvl="1"/>
            <a:r>
              <a:rPr lang="en-US" sz="2400" dirty="0"/>
              <a:t>Articulate &amp; communicate PPSB needs to the ADNI leadership (via PPSB Core Liaisons and the ADNI PPSB Chair)</a:t>
            </a:r>
          </a:p>
          <a:p>
            <a:endParaRPr lang="en-US" sz="2800" dirty="0"/>
          </a:p>
        </p:txBody>
      </p:sp>
      <p:sp>
        <p:nvSpPr>
          <p:cNvPr id="4" name="Slide Number Placeholder 1"/>
          <p:cNvSpPr txBox="1">
            <a:spLocks/>
          </p:cNvSpPr>
          <p:nvPr/>
        </p:nvSpPr>
        <p:spPr bwMode="auto">
          <a:xfrm>
            <a:off x="0" y="6253065"/>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spcBef>
                <a:spcPct val="20000"/>
              </a:spcBef>
              <a:buFont typeface="Arial" charset="0"/>
              <a:buChar char="•"/>
              <a:defRPr sz="3300" kern="1200">
                <a:solidFill>
                  <a:schemeClr val="tx1"/>
                </a:solidFill>
                <a:latin typeface="Calibri" pitchFamily="34" charset="0"/>
                <a:ea typeface="+mn-ea"/>
                <a:cs typeface="+mn-cs"/>
              </a:defRPr>
            </a:lvl1pPr>
            <a:lvl2pPr marL="742950" indent="-285750" algn="l" defTabSz="914400" rtl="0" eaLnBrk="0" latinLnBrk="0" hangingPunct="0">
              <a:spcBef>
                <a:spcPct val="20000"/>
              </a:spcBef>
              <a:buFont typeface="Arial" charset="0"/>
              <a:buChar char="–"/>
              <a:defRPr sz="2800" kern="1200">
                <a:solidFill>
                  <a:schemeClr val="tx1"/>
                </a:solidFill>
                <a:latin typeface="Calibri" pitchFamily="34" charset="0"/>
                <a:ea typeface="+mn-ea"/>
                <a:cs typeface="+mn-cs"/>
              </a:defRPr>
            </a:lvl2pPr>
            <a:lvl3pPr marL="1143000" indent="-228600" algn="l" defTabSz="914400" rtl="0" eaLnBrk="0" latinLnBrk="0" hangingPunct="0">
              <a:spcBef>
                <a:spcPct val="20000"/>
              </a:spcBef>
              <a:buFont typeface="Arial" charset="0"/>
              <a:buChar char="•"/>
              <a:defRPr sz="2400" kern="1200">
                <a:solidFill>
                  <a:schemeClr val="tx1"/>
                </a:solidFill>
                <a:latin typeface="Calibri" pitchFamily="34" charset="0"/>
                <a:ea typeface="+mn-ea"/>
                <a:cs typeface="+mn-cs"/>
              </a:defRPr>
            </a:lvl3pPr>
            <a:lvl4pPr marL="1600200" indent="-228600" algn="l" defTabSz="914400" rtl="0" eaLnBrk="0" latinLnBrk="0" hangingPunct="0">
              <a:spcBef>
                <a:spcPct val="20000"/>
              </a:spcBef>
              <a:buFont typeface="Arial" charset="0"/>
              <a:buChar char="–"/>
              <a:defRPr sz="2000" kern="1200">
                <a:solidFill>
                  <a:schemeClr val="tx1"/>
                </a:solidFill>
                <a:latin typeface="Calibri" pitchFamily="34" charset="0"/>
                <a:ea typeface="+mn-ea"/>
                <a:cs typeface="+mn-cs"/>
              </a:defRPr>
            </a:lvl4pPr>
            <a:lvl5pPr marL="2057400" indent="-228600" algn="l" defTabSz="914400" rtl="0" eaLnBrk="0" latinLnBrk="0" hangingPunct="0">
              <a:spcBef>
                <a:spcPct val="20000"/>
              </a:spcBef>
              <a:buFont typeface="Arial" charset="0"/>
              <a:buChar char="»"/>
              <a:defRPr sz="2000" kern="1200">
                <a:solidFill>
                  <a:schemeClr val="tx1"/>
                </a:solidFill>
                <a:latin typeface="Calibri" pitchFamily="34" charset="0"/>
                <a:ea typeface="+mn-ea"/>
                <a:cs typeface="+mn-cs"/>
              </a:defRPr>
            </a:lvl5pPr>
            <a:lvl6pPr marL="25146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6pPr>
            <a:lvl7pPr marL="29718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7pPr>
            <a:lvl8pPr marL="34290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8pPr>
            <a:lvl9pPr marL="3886200" indent="-228600" algn="l" defTabSz="914400" rtl="0" eaLnBrk="0" fontAlgn="base" latinLnBrk="0" hangingPunct="0">
              <a:spcBef>
                <a:spcPct val="20000"/>
              </a:spcBef>
              <a:spcAft>
                <a:spcPct val="0"/>
              </a:spcAft>
              <a:buFont typeface="Arial" charset="0"/>
              <a:buChar char="»"/>
              <a:defRPr sz="2000" kern="1200">
                <a:solidFill>
                  <a:schemeClr val="tx1"/>
                </a:solidFill>
                <a:latin typeface="Calibri" pitchFamily="34" charset="0"/>
                <a:ea typeface="+mn-ea"/>
                <a:cs typeface="+mn-cs"/>
              </a:defRPr>
            </a:lvl9pPr>
          </a:lstStyle>
          <a:p>
            <a:pPr eaLnBrk="1" hangingPunct="1">
              <a:spcBef>
                <a:spcPct val="0"/>
              </a:spcBef>
              <a:buFontTx/>
              <a:buNone/>
            </a:pPr>
            <a:fld id="{0E21E13C-CB96-4392-AA98-CDBB7E21C2D4}" type="slidenum">
              <a:rPr lang="en-US" altLang="en-US" sz="1300" smtClean="0">
                <a:solidFill>
                  <a:srgbClr val="898989"/>
                </a:solidFill>
              </a:rPr>
              <a:pPr eaLnBrk="1" hangingPunct="1">
                <a:spcBef>
                  <a:spcPct val="0"/>
                </a:spcBef>
                <a:buFontTx/>
                <a:buNone/>
              </a:pPr>
              <a:t>4</a:t>
            </a:fld>
            <a:endParaRPr lang="en-US" altLang="en-US" sz="1300" dirty="0">
              <a:solidFill>
                <a:srgbClr val="898989"/>
              </a:solidFill>
            </a:endParaRPr>
          </a:p>
        </p:txBody>
      </p:sp>
      <p:pic>
        <p:nvPicPr>
          <p:cNvPr id="2051" name="Picture 3" descr="C:\Users\jhendrix\AppData\Local\Microsoft\Windows\Temporary Internet Files\Content.IE5\HHCA0RN8\039-pizza-delivery[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4808838"/>
            <a:ext cx="2362200" cy="1739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3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438400"/>
            <a:ext cx="7010400" cy="1524000"/>
          </a:xfrm>
        </p:spPr>
        <p:txBody>
          <a:bodyPr/>
          <a:lstStyle/>
          <a:p>
            <a:r>
              <a:rPr lang="en-US" dirty="0"/>
              <a:t>PPSB Working </a:t>
            </a:r>
            <a:r>
              <a:rPr lang="en-US" dirty="0" smtClean="0"/>
              <a:t>Groups &amp; </a:t>
            </a:r>
            <a:br>
              <a:rPr lang="en-US" dirty="0" smtClean="0"/>
            </a:br>
            <a:r>
              <a:rPr lang="en-US" dirty="0" smtClean="0"/>
              <a:t>Core Liaisons</a:t>
            </a:r>
            <a:endParaRPr lang="en-US" dirty="0"/>
          </a:p>
        </p:txBody>
      </p:sp>
    </p:spTree>
    <p:extLst>
      <p:ext uri="{BB962C8B-B14F-4D97-AF65-F5344CB8AC3E}">
        <p14:creationId xmlns:p14="http://schemas.microsoft.com/office/powerpoint/2010/main" val="3189512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pPr algn="ctr"/>
            <a:r>
              <a:rPr lang="en-US" sz="3200" b="1" dirty="0">
                <a:solidFill>
                  <a:schemeClr val="tx2"/>
                </a:solidFill>
                <a:latin typeface="Calibri" panose="020F0502020204030204" pitchFamily="34" charset="0"/>
                <a:ea typeface="Cambria Math" pitchFamily="18" charset="0"/>
                <a:cs typeface="Times New Roman" pitchFamily="18" charset="0"/>
              </a:rPr>
              <a:t>PPSB Working </a:t>
            </a:r>
            <a:r>
              <a:rPr lang="en-US" sz="3200" b="1" dirty="0" smtClean="0">
                <a:solidFill>
                  <a:schemeClr val="tx2"/>
                </a:solidFill>
                <a:latin typeface="Calibri" panose="020F0502020204030204" pitchFamily="34" charset="0"/>
                <a:ea typeface="Cambria Math" pitchFamily="18" charset="0"/>
                <a:cs typeface="Times New Roman" pitchFamily="18" charset="0"/>
              </a:rPr>
              <a:t>Groups</a:t>
            </a:r>
            <a:r>
              <a:rPr lang="en-US" sz="3200" b="1" dirty="0">
                <a:latin typeface="Calibri" panose="020F0502020204030204" pitchFamily="34" charset="0"/>
                <a:ea typeface="Cambria Math" pitchFamily="18" charset="0"/>
                <a:cs typeface="Times New Roman" pitchFamily="18" charset="0"/>
              </a:rPr>
              <a:t/>
            </a:r>
            <a:br>
              <a:rPr lang="en-US" sz="3200" b="1" dirty="0">
                <a:latin typeface="Calibri" panose="020F0502020204030204" pitchFamily="34" charset="0"/>
                <a:ea typeface="Cambria Math" pitchFamily="18" charset="0"/>
                <a:cs typeface="Times New Roman" pitchFamily="18" charset="0"/>
              </a:rPr>
            </a:br>
            <a:endParaRPr lang="en-US" sz="3200" b="1" dirty="0"/>
          </a:p>
        </p:txBody>
      </p:sp>
      <p:sp>
        <p:nvSpPr>
          <p:cNvPr id="3" name="Text Placeholder 2"/>
          <p:cNvSpPr>
            <a:spLocks noGrp="1"/>
          </p:cNvSpPr>
          <p:nvPr>
            <p:ph type="body" sz="quarter" idx="10"/>
          </p:nvPr>
        </p:nvSpPr>
        <p:spPr>
          <a:xfrm>
            <a:off x="609600" y="914400"/>
            <a:ext cx="8229600" cy="1295400"/>
          </a:xfrm>
        </p:spPr>
        <p:txBody>
          <a:bodyPr/>
          <a:lstStyle/>
          <a:p>
            <a:pPr marL="857250" lvl="1" indent="-457200">
              <a:spcBef>
                <a:spcPts val="0"/>
              </a:spcBef>
              <a:buFont typeface="Wingdings" panose="05000000000000000000" pitchFamily="2" charset="2"/>
              <a:buChar char="§"/>
            </a:pPr>
            <a:r>
              <a:rPr lang="en-US" sz="2400" b="1" dirty="0" smtClean="0"/>
              <a:t>Clinical Endpoints </a:t>
            </a:r>
            <a:r>
              <a:rPr lang="en-US" sz="2400" dirty="0" smtClean="0"/>
              <a:t>- </a:t>
            </a:r>
            <a:r>
              <a:rPr lang="en-US" sz="2400" i="1" dirty="0" smtClean="0"/>
              <a:t>TBD</a:t>
            </a:r>
            <a:endParaRPr lang="en-US" sz="2400" i="1" dirty="0" smtClean="0"/>
          </a:p>
          <a:p>
            <a:pPr marL="857250" lvl="1" indent="-457200">
              <a:spcBef>
                <a:spcPts val="0"/>
              </a:spcBef>
              <a:buFont typeface="Wingdings" panose="05000000000000000000" pitchFamily="2" charset="2"/>
              <a:buChar char="§"/>
            </a:pPr>
            <a:r>
              <a:rPr lang="en-US" sz="2400" b="1" dirty="0" err="1">
                <a:latin typeface="Calibri" panose="020F0502020204030204" pitchFamily="34" charset="0"/>
              </a:rPr>
              <a:t>Biofluid</a:t>
            </a:r>
            <a:r>
              <a:rPr lang="en-US" sz="2400" b="1" dirty="0">
                <a:latin typeface="Calibri" panose="020F0502020204030204" pitchFamily="34" charset="0"/>
              </a:rPr>
              <a:t> Biomarkers </a:t>
            </a:r>
            <a:r>
              <a:rPr lang="en-US" sz="2400" dirty="0">
                <a:latin typeface="Calibri" panose="020F0502020204030204" pitchFamily="34" charset="0"/>
              </a:rPr>
              <a:t>– </a:t>
            </a:r>
            <a:r>
              <a:rPr lang="en-US" sz="2400" i="1" dirty="0">
                <a:latin typeface="Calibri" panose="020F0502020204030204" pitchFamily="34" charset="0"/>
              </a:rPr>
              <a:t>Susan De Santi, </a:t>
            </a:r>
            <a:r>
              <a:rPr lang="en-US" sz="2400" i="1" dirty="0" err="1">
                <a:latin typeface="Calibri" panose="020F0502020204030204" pitchFamily="34" charset="0"/>
              </a:rPr>
              <a:t>Piramal</a:t>
            </a:r>
            <a:endParaRPr lang="en-US" sz="2400" i="1" dirty="0">
              <a:latin typeface="Calibri" panose="020F0502020204030204" pitchFamily="34" charset="0"/>
            </a:endParaRPr>
          </a:p>
          <a:p>
            <a:pPr marL="857250" lvl="1" indent="-457200">
              <a:spcBef>
                <a:spcPts val="0"/>
              </a:spcBef>
              <a:buFont typeface="Wingdings" panose="05000000000000000000" pitchFamily="2" charset="2"/>
              <a:buChar char="§"/>
            </a:pPr>
            <a:r>
              <a:rPr lang="en-US" sz="2400" b="1" dirty="0" smtClean="0"/>
              <a:t>PET </a:t>
            </a:r>
            <a:r>
              <a:rPr lang="en-US" sz="2400" b="1" dirty="0" smtClean="0"/>
              <a:t>Endpoints </a:t>
            </a:r>
            <a:r>
              <a:rPr lang="en-US" sz="2400" dirty="0" smtClean="0"/>
              <a:t>- </a:t>
            </a:r>
            <a:r>
              <a:rPr lang="en-US" sz="2400" i="1" dirty="0"/>
              <a:t>Mark </a:t>
            </a:r>
            <a:r>
              <a:rPr lang="en-US" sz="2400" i="1" dirty="0" smtClean="0"/>
              <a:t>Schmidt, </a:t>
            </a:r>
            <a:r>
              <a:rPr lang="en-US" sz="2400" i="1" dirty="0" smtClean="0"/>
              <a:t>J&amp;J; </a:t>
            </a:r>
            <a:r>
              <a:rPr lang="en-US" sz="2400" dirty="0"/>
              <a:t>Gregory Klein, </a:t>
            </a:r>
            <a:r>
              <a:rPr lang="en-US" sz="2400" dirty="0" smtClean="0"/>
              <a:t>Roche</a:t>
            </a:r>
            <a:endParaRPr lang="en-US" sz="2400" i="1" dirty="0">
              <a:solidFill>
                <a:schemeClr val="tx1">
                  <a:lumMod val="65000"/>
                  <a:lumOff val="35000"/>
                </a:schemeClr>
              </a:solidFill>
              <a:latin typeface="Calibri" panose="020F0502020204030204" pitchFamily="34" charset="0"/>
            </a:endParaRPr>
          </a:p>
        </p:txBody>
      </p:sp>
      <p:sp>
        <p:nvSpPr>
          <p:cNvPr id="4" name="TextBox 3"/>
          <p:cNvSpPr txBox="1"/>
          <p:nvPr/>
        </p:nvSpPr>
        <p:spPr>
          <a:xfrm>
            <a:off x="304800" y="6629400"/>
            <a:ext cx="304800" cy="276999"/>
          </a:xfrm>
          <a:prstGeom prst="rect">
            <a:avLst/>
          </a:prstGeom>
          <a:noFill/>
        </p:spPr>
        <p:txBody>
          <a:bodyPr wrap="square" rtlCol="0">
            <a:spAutoFit/>
          </a:bodyPr>
          <a:lstStyle/>
          <a:p>
            <a:fld id="{8D4697A9-54DF-40EE-AE3B-3CC84C624D97}" type="slidenum">
              <a:rPr lang="en-US" sz="1200">
                <a:solidFill>
                  <a:prstClr val="white"/>
                </a:solidFill>
              </a:rPr>
              <a:pPr/>
              <a:t>6</a:t>
            </a:fld>
            <a:endParaRPr lang="en-US" sz="1200" dirty="0">
              <a:solidFill>
                <a:prstClr val="white"/>
              </a:solidFill>
            </a:endParaRPr>
          </a:p>
        </p:txBody>
      </p:sp>
      <p:sp>
        <p:nvSpPr>
          <p:cNvPr id="5" name="Text Placeholder 2"/>
          <p:cNvSpPr txBox="1">
            <a:spLocks/>
          </p:cNvSpPr>
          <p:nvPr/>
        </p:nvSpPr>
        <p:spPr>
          <a:xfrm>
            <a:off x="609600" y="3505200"/>
            <a:ext cx="8229600" cy="24384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Clinical Core </a:t>
            </a:r>
            <a:r>
              <a:rPr lang="en-US" sz="2400" dirty="0" smtClean="0">
                <a:solidFill>
                  <a:schemeClr val="tx1">
                    <a:lumMod val="65000"/>
                    <a:lumOff val="35000"/>
                  </a:schemeClr>
                </a:solidFill>
                <a:latin typeface="Calibri" panose="020F0502020204030204" pitchFamily="34" charset="0"/>
              </a:rPr>
              <a:t>– </a:t>
            </a:r>
            <a:r>
              <a:rPr lang="en-US" sz="2400" i="1" dirty="0" smtClean="0">
                <a:solidFill>
                  <a:schemeClr val="tx1">
                    <a:lumMod val="65000"/>
                    <a:lumOff val="35000"/>
                  </a:schemeClr>
                </a:solidFill>
                <a:latin typeface="Calibri" panose="020F0502020204030204" pitchFamily="34" charset="0"/>
              </a:rPr>
              <a:t>Chad Swanson, Eisai</a:t>
            </a:r>
            <a:endParaRPr lang="en-US" sz="2400" b="1" dirty="0" smtClean="0">
              <a:solidFill>
                <a:schemeClr val="tx1">
                  <a:lumMod val="65000"/>
                  <a:lumOff val="35000"/>
                </a:schemeClr>
              </a:solidFill>
              <a:latin typeface="Calibri" panose="020F0502020204030204" pitchFamily="34" charset="0"/>
            </a:endParaRPr>
          </a:p>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Biostatistics Core </a:t>
            </a:r>
            <a:r>
              <a:rPr lang="en-US" sz="2400" i="1" dirty="0" smtClean="0">
                <a:solidFill>
                  <a:schemeClr val="tx1">
                    <a:lumMod val="65000"/>
                    <a:lumOff val="35000"/>
                  </a:schemeClr>
                </a:solidFill>
                <a:latin typeface="Calibri" panose="020F0502020204030204" pitchFamily="34" charset="0"/>
              </a:rPr>
              <a:t>– Jerry Novak, J&amp;J</a:t>
            </a:r>
          </a:p>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PET Core </a:t>
            </a:r>
            <a:r>
              <a:rPr lang="en-US" sz="2400" dirty="0" smtClean="0">
                <a:solidFill>
                  <a:schemeClr val="tx1">
                    <a:lumMod val="65000"/>
                    <a:lumOff val="35000"/>
                  </a:schemeClr>
                </a:solidFill>
                <a:latin typeface="Calibri" panose="020F0502020204030204" pitchFamily="34" charset="0"/>
              </a:rPr>
              <a:t>– </a:t>
            </a:r>
            <a:r>
              <a:rPr lang="en-US" sz="2400" i="1" dirty="0" smtClean="0">
                <a:solidFill>
                  <a:schemeClr val="tx1">
                    <a:lumMod val="65000"/>
                    <a:lumOff val="35000"/>
                  </a:schemeClr>
                </a:solidFill>
                <a:latin typeface="Calibri" panose="020F0502020204030204" pitchFamily="34" charset="0"/>
              </a:rPr>
              <a:t>Gregory Klein, Roche/ Mark Schmidt, J&amp;J</a:t>
            </a:r>
          </a:p>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Genetics Core </a:t>
            </a:r>
            <a:r>
              <a:rPr lang="en-US" sz="2400" i="1" dirty="0" smtClean="0">
                <a:solidFill>
                  <a:schemeClr val="tx1">
                    <a:lumMod val="65000"/>
                    <a:lumOff val="35000"/>
                  </a:schemeClr>
                </a:solidFill>
                <a:latin typeface="Calibri" panose="020F0502020204030204" pitchFamily="34" charset="0"/>
              </a:rPr>
              <a:t>– Aparna </a:t>
            </a:r>
            <a:r>
              <a:rPr lang="en-US" sz="2400" i="1" dirty="0" err="1" smtClean="0">
                <a:solidFill>
                  <a:schemeClr val="tx1">
                    <a:lumMod val="65000"/>
                    <a:lumOff val="35000"/>
                  </a:schemeClr>
                </a:solidFill>
                <a:latin typeface="Calibri" panose="020F0502020204030204" pitchFamily="34" charset="0"/>
              </a:rPr>
              <a:t>Vasanthakumar</a:t>
            </a:r>
            <a:r>
              <a:rPr lang="en-US" sz="2400" i="1" dirty="0" smtClean="0">
                <a:solidFill>
                  <a:schemeClr val="tx1">
                    <a:lumMod val="65000"/>
                    <a:lumOff val="35000"/>
                  </a:schemeClr>
                </a:solidFill>
                <a:latin typeface="Calibri" panose="020F0502020204030204" pitchFamily="34" charset="0"/>
              </a:rPr>
              <a:t>, AbbVie </a:t>
            </a:r>
          </a:p>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MRI Core </a:t>
            </a:r>
            <a:r>
              <a:rPr lang="en-US" sz="2400" i="1" dirty="0" smtClean="0">
                <a:solidFill>
                  <a:schemeClr val="tx1">
                    <a:lumMod val="65000"/>
                    <a:lumOff val="35000"/>
                  </a:schemeClr>
                </a:solidFill>
                <a:latin typeface="Calibri" panose="020F0502020204030204" pitchFamily="34" charset="0"/>
              </a:rPr>
              <a:t>– Patricia Cole</a:t>
            </a:r>
          </a:p>
          <a:p>
            <a:pPr marL="857250" lvl="1" indent="-457200">
              <a:spcBef>
                <a:spcPts val="0"/>
              </a:spcBef>
              <a:buFont typeface="Wingdings" panose="05000000000000000000" pitchFamily="2" charset="2"/>
              <a:buChar char="§"/>
            </a:pPr>
            <a:r>
              <a:rPr lang="en-US" sz="2400" b="1" dirty="0" smtClean="0">
                <a:solidFill>
                  <a:schemeClr val="tx1">
                    <a:lumMod val="65000"/>
                    <a:lumOff val="35000"/>
                  </a:schemeClr>
                </a:solidFill>
                <a:latin typeface="Calibri" panose="020F0502020204030204" pitchFamily="34" charset="0"/>
              </a:rPr>
              <a:t>RARC</a:t>
            </a:r>
            <a:r>
              <a:rPr lang="en-US" sz="2400" dirty="0" smtClean="0">
                <a:solidFill>
                  <a:schemeClr val="tx1">
                    <a:lumMod val="65000"/>
                    <a:lumOff val="35000"/>
                  </a:schemeClr>
                </a:solidFill>
                <a:latin typeface="Calibri" panose="020F0502020204030204" pitchFamily="34" charset="0"/>
              </a:rPr>
              <a:t> </a:t>
            </a:r>
            <a:r>
              <a:rPr lang="en-US" sz="2400" i="1" dirty="0" smtClean="0">
                <a:solidFill>
                  <a:schemeClr val="tx1">
                    <a:lumMod val="65000"/>
                    <a:lumOff val="35000"/>
                  </a:schemeClr>
                </a:solidFill>
                <a:latin typeface="Calibri" panose="020F0502020204030204" pitchFamily="34" charset="0"/>
              </a:rPr>
              <a:t>– Jerry Novak, J&amp;J</a:t>
            </a:r>
            <a:endParaRPr lang="en-US" sz="2400" i="1" dirty="0">
              <a:solidFill>
                <a:schemeClr val="tx1">
                  <a:lumMod val="65000"/>
                  <a:lumOff val="35000"/>
                </a:schemeClr>
              </a:solidFill>
              <a:latin typeface="Calibri" panose="020F0502020204030204" pitchFamily="34" charset="0"/>
            </a:endParaRPr>
          </a:p>
        </p:txBody>
      </p:sp>
      <p:sp>
        <p:nvSpPr>
          <p:cNvPr id="6" name="Title 1"/>
          <p:cNvSpPr txBox="1">
            <a:spLocks/>
          </p:cNvSpPr>
          <p:nvPr/>
        </p:nvSpPr>
        <p:spPr>
          <a:xfrm>
            <a:off x="457200" y="2865438"/>
            <a:ext cx="8229600" cy="639762"/>
          </a:xfrm>
          <a:prstGeom prst="rect">
            <a:avLst/>
          </a:prstGeom>
        </p:spPr>
        <p:txBody>
          <a:bodyPr/>
          <a:lstStyle>
            <a:lvl1pPr algn="ctr" defTabSz="914400" rtl="0" eaLnBrk="1" latinLnBrk="0" hangingPunct="1">
              <a:spcBef>
                <a:spcPct val="0"/>
              </a:spcBef>
              <a:buNone/>
              <a:defRPr sz="3600" b="0" kern="1200">
                <a:solidFill>
                  <a:schemeClr val="tx1"/>
                </a:solidFill>
                <a:latin typeface="+mj-lt"/>
                <a:ea typeface="+mj-ea"/>
                <a:cs typeface="+mj-cs"/>
              </a:defRPr>
            </a:lvl1pPr>
          </a:lstStyle>
          <a:p>
            <a:r>
              <a:rPr lang="en-US" sz="3200" b="1" dirty="0" smtClean="0">
                <a:solidFill>
                  <a:schemeClr val="tx2"/>
                </a:solidFill>
                <a:latin typeface="Calibri" panose="020F0502020204030204" pitchFamily="34" charset="0"/>
                <a:ea typeface="Cambria Math" pitchFamily="18" charset="0"/>
                <a:cs typeface="Times New Roman" pitchFamily="18" charset="0"/>
              </a:rPr>
              <a:t>PPSB Core Liaisons</a:t>
            </a:r>
            <a:r>
              <a:rPr lang="en-US" sz="3200" b="1" dirty="0" smtClean="0">
                <a:latin typeface="Calibri" panose="020F0502020204030204" pitchFamily="34" charset="0"/>
                <a:ea typeface="Cambria Math" pitchFamily="18" charset="0"/>
                <a:cs typeface="Times New Roman" pitchFamily="18" charset="0"/>
              </a:rPr>
              <a:t/>
            </a:r>
            <a:br>
              <a:rPr lang="en-US" sz="3200" b="1" dirty="0" smtClean="0">
                <a:latin typeface="Calibri" panose="020F0502020204030204" pitchFamily="34" charset="0"/>
                <a:ea typeface="Cambria Math" pitchFamily="18" charset="0"/>
                <a:cs typeface="Times New Roman" pitchFamily="18" charset="0"/>
              </a:rPr>
            </a:br>
            <a:endParaRPr lang="en-US" sz="3200" b="1" dirty="0"/>
          </a:p>
        </p:txBody>
      </p:sp>
      <p:pic>
        <p:nvPicPr>
          <p:cNvPr id="1029" name="Picture 5" descr="C:\Users\jhendrix\AppData\Local\Microsoft\Windows\Temporary Internet Files\Content.IE5\RDESLY3N\group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8678" y="2324957"/>
            <a:ext cx="1633917" cy="1633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1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algn="ctr"/>
            <a:r>
              <a:rPr lang="en-US" sz="3600" dirty="0">
                <a:solidFill>
                  <a:srgbClr val="000099"/>
                </a:solidFill>
              </a:rPr>
              <a:t>PET Endpoints Working Group</a:t>
            </a:r>
            <a:br>
              <a:rPr lang="en-US" sz="3600" dirty="0">
                <a:solidFill>
                  <a:srgbClr val="000099"/>
                </a:solidFill>
              </a:rPr>
            </a:br>
            <a:endParaRPr lang="en-US" sz="3600" dirty="0">
              <a:solidFill>
                <a:srgbClr val="000099"/>
              </a:solidFill>
            </a:endParaRPr>
          </a:p>
        </p:txBody>
      </p:sp>
      <p:graphicFrame>
        <p:nvGraphicFramePr>
          <p:cNvPr id="5" name="Group 35"/>
          <p:cNvGraphicFramePr>
            <a:graphicFrameLocks/>
          </p:cNvGraphicFramePr>
          <p:nvPr>
            <p:extLst>
              <p:ext uri="{D42A27DB-BD31-4B8C-83A1-F6EECF244321}">
                <p14:modId xmlns:p14="http://schemas.microsoft.com/office/powerpoint/2010/main" val="1234345317"/>
              </p:ext>
            </p:extLst>
          </p:nvPr>
        </p:nvGraphicFramePr>
        <p:xfrm>
          <a:off x="152400" y="762000"/>
          <a:ext cx="8839200" cy="5715000"/>
        </p:xfrm>
        <a:graphic>
          <a:graphicData uri="http://schemas.openxmlformats.org/drawingml/2006/table">
            <a:tbl>
              <a:tblPr/>
              <a:tblGrid>
                <a:gridCol w="1982624">
                  <a:extLst>
                    <a:ext uri="{9D8B030D-6E8A-4147-A177-3AD203B41FA5}">
                      <a16:colId xmlns="" xmlns:a16="http://schemas.microsoft.com/office/drawing/2014/main" val="20000"/>
                    </a:ext>
                  </a:extLst>
                </a:gridCol>
                <a:gridCol w="6856576">
                  <a:extLst>
                    <a:ext uri="{9D8B030D-6E8A-4147-A177-3AD203B41FA5}">
                      <a16:colId xmlns="" xmlns:a16="http://schemas.microsoft.com/office/drawing/2014/main" val="20001"/>
                    </a:ext>
                  </a:extLst>
                </a:gridCol>
              </a:tblGrid>
              <a:tr h="9235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Leads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Mark Schmidt, J&amp;J</a:t>
                      </a:r>
                      <a:r>
                        <a:rPr kumimoji="0" lang="en-US" sz="1800" b="1" i="0" u="none" strike="noStrike" cap="none" normalizeH="0" baseline="0" dirty="0">
                          <a:ln>
                            <a:noFill/>
                          </a:ln>
                          <a:solidFill>
                            <a:schemeClr val="tx1"/>
                          </a:solidFill>
                          <a:effectLst/>
                          <a:latin typeface="+mn-lt"/>
                        </a:rPr>
                        <a:t>; </a:t>
                      </a:r>
                      <a:r>
                        <a:rPr kumimoji="0" lang="en-US" sz="1800" b="0" i="0" u="none" strike="noStrike" cap="none" normalizeH="0" baseline="0" dirty="0">
                          <a:ln>
                            <a:noFill/>
                          </a:ln>
                          <a:solidFill>
                            <a:schemeClr val="tx1"/>
                          </a:solidFill>
                          <a:effectLst/>
                          <a:latin typeface="+mn-lt"/>
                        </a:rPr>
                        <a:t>Gregory Klein, Roche</a:t>
                      </a:r>
                      <a:endParaRPr kumimoji="0" lang="en-US" sz="1800" b="1" i="0" u="none" strike="noStrike" cap="none" normalizeH="0" baseline="0" dirty="0">
                        <a:ln>
                          <a:noFill/>
                        </a:ln>
                        <a:solidFill>
                          <a:schemeClr val="tx1"/>
                        </a:solidFill>
                        <a:effectLst/>
                        <a:latin typeface="+mn-lt"/>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79142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mn-lt"/>
                        </a:rPr>
                        <a:t>PET Endpoints Working Group Members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chemeClr val="bg1"/>
                        </a:solidFill>
                        <a:effectLst/>
                        <a:latin typeface="+mn-lt"/>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1457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Maria Carrillo	Alzheimer’s Association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Jesse Cedarbaum 	Biogen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Ping Chiao	Biogen</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Susan De Santi	Piramal</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Patricia E Cole 	</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Adam Fleisher	Lilly</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Vera </a:t>
                      </a:r>
                      <a:r>
                        <a:rPr kumimoji="0" lang="en-US" sz="1800" b="0" i="0" u="none" strike="noStrike" cap="none" normalizeH="0" baseline="0" dirty="0" err="1">
                          <a:ln>
                            <a:noFill/>
                          </a:ln>
                          <a:solidFill>
                            <a:schemeClr val="tx1"/>
                          </a:solidFill>
                          <a:effectLst/>
                          <a:latin typeface="+mn-lt"/>
                        </a:rPr>
                        <a:t>Kiyasova</a:t>
                      </a:r>
                      <a:r>
                        <a:rPr kumimoji="0" lang="en-US" sz="1800" b="0" i="0" u="none" strike="noStrike" cap="none" normalizeH="0" baseline="0" dirty="0">
                          <a:ln>
                            <a:noFill/>
                          </a:ln>
                          <a:solidFill>
                            <a:schemeClr val="tx1"/>
                          </a:solidFill>
                          <a:effectLst/>
                          <a:latin typeface="+mn-lt"/>
                        </a:rPr>
                        <a:t>	</a:t>
                      </a:r>
                      <a:r>
                        <a:rPr kumimoji="0" lang="en-US" sz="1800" b="0" i="0" u="none" strike="noStrike" cap="none" normalizeH="0" baseline="0" dirty="0" err="1">
                          <a:ln>
                            <a:noFill/>
                          </a:ln>
                          <a:solidFill>
                            <a:schemeClr val="tx1"/>
                          </a:solidFill>
                          <a:effectLst/>
                          <a:latin typeface="+mn-lt"/>
                        </a:rPr>
                        <a:t>Servier</a:t>
                      </a:r>
                      <a:endParaRPr kumimoji="0" lang="en-US" sz="1800" b="0" i="0" u="none" strike="noStrike" cap="none" normalizeH="0" baseline="0" dirty="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Hartmuth Kolb	J&amp;J</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Johan Luthman	Eisai</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Tim McCarthy	Pfizer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Paul McQuade	Takeda</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mn-lt"/>
                        </a:rPr>
                        <a:t>Mark Mintun	Lilly</a:t>
                      </a:r>
                    </a:p>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800" b="0" i="0" u="none" strike="noStrike" cap="none" normalizeH="0" baseline="0" dirty="0">
                        <a:ln>
                          <a:noFill/>
                        </a:ln>
                        <a:solidFill>
                          <a:schemeClr val="tx1"/>
                        </a:solidFill>
                        <a:effectLst/>
                        <a:latin typeface="+mn-lt"/>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 name="Rectangle 2">
            <a:extLst>
              <a:ext uri="{FF2B5EF4-FFF2-40B4-BE49-F238E27FC236}">
                <a16:creationId xmlns="" xmlns:a16="http://schemas.microsoft.com/office/drawing/2014/main" id="{221B56A6-894F-4F74-A63C-BE34C33E8E8F}"/>
              </a:ext>
            </a:extLst>
          </p:cNvPr>
          <p:cNvSpPr/>
          <p:nvPr/>
        </p:nvSpPr>
        <p:spPr>
          <a:xfrm>
            <a:off x="5562600" y="2438400"/>
            <a:ext cx="4572000" cy="3028521"/>
          </a:xfrm>
          <a:prstGeom prst="rect">
            <a:avLst/>
          </a:prstGeom>
        </p:spPr>
        <p:txBody>
          <a:bodyPr>
            <a:spAutoFit/>
          </a:bodyPr>
          <a:lstStyle/>
          <a:p>
            <a:pPr lvl="0" fontAlgn="base">
              <a:spcBef>
                <a:spcPct val="20000"/>
              </a:spcBef>
              <a:spcAft>
                <a:spcPct val="0"/>
              </a:spcAft>
              <a:defRPr/>
            </a:pPr>
            <a:r>
              <a:rPr lang="en-US" dirty="0">
                <a:solidFill>
                  <a:prstClr val="black"/>
                </a:solidFill>
              </a:rPr>
              <a:t>Ben Newton	GE</a:t>
            </a:r>
          </a:p>
          <a:p>
            <a:pPr lvl="0" fontAlgn="base">
              <a:spcBef>
                <a:spcPct val="20000"/>
              </a:spcBef>
              <a:spcAft>
                <a:spcPct val="0"/>
              </a:spcAft>
              <a:defRPr/>
            </a:pPr>
            <a:r>
              <a:rPr lang="en-US" dirty="0">
                <a:solidFill>
                  <a:prstClr val="black"/>
                </a:solidFill>
              </a:rPr>
              <a:t>Adam Schwarz	Takeda</a:t>
            </a:r>
          </a:p>
          <a:p>
            <a:pPr lvl="0" fontAlgn="base">
              <a:spcBef>
                <a:spcPct val="20000"/>
              </a:spcBef>
              <a:spcAft>
                <a:spcPct val="0"/>
              </a:spcAft>
              <a:defRPr/>
            </a:pPr>
            <a:r>
              <a:rPr lang="en-US" dirty="0">
                <a:solidFill>
                  <a:prstClr val="black"/>
                </a:solidFill>
              </a:rPr>
              <a:t>Sergey Shcherbinin 	Lilly</a:t>
            </a:r>
          </a:p>
          <a:p>
            <a:pPr lvl="0" fontAlgn="base">
              <a:spcBef>
                <a:spcPct val="20000"/>
              </a:spcBef>
              <a:spcAft>
                <a:spcPct val="0"/>
              </a:spcAft>
              <a:defRPr/>
            </a:pPr>
            <a:r>
              <a:rPr lang="en-US" dirty="0">
                <a:solidFill>
                  <a:prstClr val="black"/>
                </a:solidFill>
              </a:rPr>
              <a:t>Andrew Stephens	Piramal</a:t>
            </a:r>
          </a:p>
          <a:p>
            <a:pPr lvl="0" fontAlgn="base">
              <a:spcBef>
                <a:spcPct val="20000"/>
              </a:spcBef>
              <a:spcAft>
                <a:spcPct val="0"/>
              </a:spcAft>
              <a:defRPr/>
            </a:pPr>
            <a:r>
              <a:rPr lang="en-US" dirty="0">
                <a:solidFill>
                  <a:prstClr val="black"/>
                </a:solidFill>
              </a:rPr>
              <a:t>Joyce Suhy	</a:t>
            </a:r>
            <a:r>
              <a:rPr lang="en-US" dirty="0" err="1">
                <a:solidFill>
                  <a:prstClr val="black"/>
                </a:solidFill>
              </a:rPr>
              <a:t>Bioclinica</a:t>
            </a:r>
            <a:endParaRPr lang="en-US" dirty="0">
              <a:solidFill>
                <a:prstClr val="black"/>
              </a:solidFill>
            </a:endParaRPr>
          </a:p>
          <a:p>
            <a:pPr lvl="0" fontAlgn="base">
              <a:spcBef>
                <a:spcPct val="20000"/>
              </a:spcBef>
              <a:spcAft>
                <a:spcPct val="0"/>
              </a:spcAft>
              <a:defRPr/>
            </a:pPr>
            <a:r>
              <a:rPr lang="en-US" dirty="0" err="1">
                <a:solidFill>
                  <a:prstClr val="black"/>
                </a:solidFill>
              </a:rPr>
              <a:t>Cyrille</a:t>
            </a:r>
            <a:r>
              <a:rPr lang="en-US" dirty="0">
                <a:solidFill>
                  <a:prstClr val="black"/>
                </a:solidFill>
              </a:rPr>
              <a:t> Sur	Merck</a:t>
            </a:r>
          </a:p>
          <a:p>
            <a:pPr lvl="0" fontAlgn="base">
              <a:spcBef>
                <a:spcPct val="20000"/>
              </a:spcBef>
              <a:spcAft>
                <a:spcPct val="0"/>
              </a:spcAft>
              <a:defRPr/>
            </a:pPr>
            <a:r>
              <a:rPr lang="en-US" dirty="0">
                <a:solidFill>
                  <a:prstClr val="black"/>
                </a:solidFill>
              </a:rPr>
              <a:t>Ivonne Suridjan	AbbVie</a:t>
            </a:r>
          </a:p>
          <a:p>
            <a:pPr lvl="0" fontAlgn="base">
              <a:spcBef>
                <a:spcPct val="20000"/>
              </a:spcBef>
              <a:spcAft>
                <a:spcPct val="0"/>
              </a:spcAft>
              <a:defRPr/>
            </a:pPr>
            <a:r>
              <a:rPr lang="en-US" dirty="0">
                <a:solidFill>
                  <a:prstClr val="black"/>
                </a:solidFill>
              </a:rPr>
              <a:t>Gary Tong	Lundbeck</a:t>
            </a:r>
          </a:p>
          <a:p>
            <a:pPr lvl="0" fontAlgn="base">
              <a:spcBef>
                <a:spcPct val="20000"/>
              </a:spcBef>
              <a:spcAft>
                <a:spcPct val="0"/>
              </a:spcAft>
              <a:defRPr/>
            </a:pPr>
            <a:r>
              <a:rPr lang="en-US" dirty="0">
                <a:solidFill>
                  <a:prstClr val="black"/>
                </a:solidFill>
              </a:rPr>
              <a:t>Robby Weimer	Genentech</a:t>
            </a:r>
            <a:endParaRPr lang="en-US" dirty="0"/>
          </a:p>
        </p:txBody>
      </p:sp>
    </p:spTree>
    <p:extLst>
      <p:ext uri="{BB962C8B-B14F-4D97-AF65-F5344CB8AC3E}">
        <p14:creationId xmlns:p14="http://schemas.microsoft.com/office/powerpoint/2010/main" val="1844521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r>
              <a:rPr lang="en-US" sz="3600" b="1" dirty="0">
                <a:solidFill>
                  <a:srgbClr val="000099"/>
                </a:solidFill>
              </a:rPr>
              <a:t>PET Endpoints Working Group: Goals for 2018</a:t>
            </a:r>
          </a:p>
        </p:txBody>
      </p:sp>
      <p:sp>
        <p:nvSpPr>
          <p:cNvPr id="3" name="Content Placeholder 2"/>
          <p:cNvSpPr>
            <a:spLocks noGrp="1"/>
          </p:cNvSpPr>
          <p:nvPr>
            <p:ph idx="1"/>
          </p:nvPr>
        </p:nvSpPr>
        <p:spPr>
          <a:xfrm>
            <a:off x="457200" y="1219200"/>
            <a:ext cx="8229600" cy="4525963"/>
          </a:xfrm>
        </p:spPr>
        <p:txBody>
          <a:bodyPr>
            <a:noAutofit/>
          </a:bodyPr>
          <a:lstStyle/>
          <a:p>
            <a:r>
              <a:rPr lang="en-US" sz="3600" dirty="0"/>
              <a:t>Work with the ADNI PET Core to support execution of the ADNI3 grant</a:t>
            </a:r>
          </a:p>
          <a:p>
            <a:r>
              <a:rPr lang="en-US" sz="3600" dirty="0"/>
              <a:t>Work with the PPSB and ADNI PET Core on feasibility for collection of longitudinal early frame amyloid (EFA) PET</a:t>
            </a:r>
          </a:p>
          <a:p>
            <a:r>
              <a:rPr lang="en-US" sz="3600" dirty="0"/>
              <a:t>Assist in defining requirements, budget, sponsorship, and scope for EFA add-on to ADNI3</a:t>
            </a:r>
          </a:p>
        </p:txBody>
      </p:sp>
      <p:sp>
        <p:nvSpPr>
          <p:cNvPr id="4" name="Slide Number Placeholder 1"/>
          <p:cNvSpPr>
            <a:spLocks noGrp="1"/>
          </p:cNvSpPr>
          <p:nvPr>
            <p:ph type="sldNum" sz="quarter" idx="12"/>
          </p:nvPr>
        </p:nvSpPr>
        <p:spPr bwMode="auto">
          <a:xfrm>
            <a:off x="0" y="62484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3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E21E13C-CB96-4392-AA98-CDBB7E21C2D4}" type="slidenum">
              <a:rPr lang="en-US" altLang="en-US" sz="1300">
                <a:solidFill>
                  <a:srgbClr val="898989"/>
                </a:solidFill>
              </a:rPr>
              <a:pPr eaLnBrk="1" hangingPunct="1">
                <a:spcBef>
                  <a:spcPct val="0"/>
                </a:spcBef>
                <a:buFontTx/>
                <a:buNone/>
              </a:pPr>
              <a:t>8</a:t>
            </a:fld>
            <a:endParaRPr lang="en-US" altLang="en-US" sz="1300" dirty="0">
              <a:solidFill>
                <a:srgbClr val="898989"/>
              </a:solidFill>
            </a:endParaRPr>
          </a:p>
        </p:txBody>
      </p:sp>
    </p:spTree>
    <p:extLst>
      <p:ext uri="{BB962C8B-B14F-4D97-AF65-F5344CB8AC3E}">
        <p14:creationId xmlns:p14="http://schemas.microsoft.com/office/powerpoint/2010/main" val="83723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8BDDD5-8EA9-214E-BF16-80FB10ECA2FB}"/>
              </a:ext>
            </a:extLst>
          </p:cNvPr>
          <p:cNvSpPr>
            <a:spLocks noGrp="1"/>
          </p:cNvSpPr>
          <p:nvPr>
            <p:ph type="title"/>
          </p:nvPr>
        </p:nvSpPr>
        <p:spPr>
          <a:xfrm>
            <a:off x="685800" y="152400"/>
            <a:ext cx="7772400" cy="571500"/>
          </a:xfrm>
        </p:spPr>
        <p:txBody>
          <a:bodyPr/>
          <a:lstStyle/>
          <a:p>
            <a:r>
              <a:rPr lang="en-US" sz="3600" b="1" dirty="0">
                <a:solidFill>
                  <a:srgbClr val="000099"/>
                </a:solidFill>
              </a:rPr>
              <a:t>Scientific Goals: Why EFA in ADNI3?</a:t>
            </a:r>
            <a:endParaRPr lang="en-US" dirty="0"/>
          </a:p>
        </p:txBody>
      </p:sp>
      <p:sp>
        <p:nvSpPr>
          <p:cNvPr id="3" name="Content Placeholder 2">
            <a:extLst>
              <a:ext uri="{FF2B5EF4-FFF2-40B4-BE49-F238E27FC236}">
                <a16:creationId xmlns="" xmlns:a16="http://schemas.microsoft.com/office/drawing/2014/main" id="{19438315-4E09-7246-95B8-18A15C8A11EE}"/>
              </a:ext>
            </a:extLst>
          </p:cNvPr>
          <p:cNvSpPr>
            <a:spLocks noGrp="1"/>
          </p:cNvSpPr>
          <p:nvPr>
            <p:ph idx="1"/>
          </p:nvPr>
        </p:nvSpPr>
        <p:spPr>
          <a:xfrm>
            <a:off x="292100" y="838200"/>
            <a:ext cx="8750300" cy="5562600"/>
          </a:xfrm>
        </p:spPr>
        <p:txBody>
          <a:bodyPr/>
          <a:lstStyle/>
          <a:p>
            <a:r>
              <a:rPr lang="en-US" sz="2800" dirty="0"/>
              <a:t>Opportunity to collect longitudinal data</a:t>
            </a:r>
          </a:p>
          <a:p>
            <a:r>
              <a:rPr lang="en-US" sz="2800" dirty="0"/>
              <a:t>Companies are interested in a neurodegeneration biomarker (i.e. FDG) </a:t>
            </a:r>
          </a:p>
          <a:p>
            <a:pPr lvl="1"/>
            <a:r>
              <a:rPr lang="en-US" sz="2400" dirty="0"/>
              <a:t>Cost, participant and site burden, and additional radiation exposure make it difficult</a:t>
            </a:r>
          </a:p>
          <a:p>
            <a:r>
              <a:rPr lang="en-US" sz="2800" dirty="0"/>
              <a:t>Florbetaben</a:t>
            </a:r>
          </a:p>
          <a:p>
            <a:pPr lvl="1"/>
            <a:r>
              <a:rPr lang="en-US" sz="2400" dirty="0"/>
              <a:t>No existing EFA data on this tracer in ADNI, and no longitudinal EFA data</a:t>
            </a:r>
          </a:p>
          <a:p>
            <a:r>
              <a:rPr lang="en-US" sz="2800" dirty="0"/>
              <a:t>Potential for comparison to Arterial Spin Labelling MRI (~50% of sites are capable) </a:t>
            </a:r>
          </a:p>
          <a:p>
            <a:pPr lvl="1"/>
            <a:r>
              <a:rPr lang="en-US" sz="2400" dirty="0"/>
              <a:t>ASL can be difficult to implement in clinical trials</a:t>
            </a:r>
          </a:p>
          <a:p>
            <a:pPr lvl="1"/>
            <a:r>
              <a:rPr lang="en-US" sz="2400" dirty="0"/>
              <a:t>Superior S/N ratio with EFA</a:t>
            </a:r>
          </a:p>
        </p:txBody>
      </p:sp>
    </p:spTree>
    <p:extLst>
      <p:ext uri="{BB962C8B-B14F-4D97-AF65-F5344CB8AC3E}">
        <p14:creationId xmlns:p14="http://schemas.microsoft.com/office/powerpoint/2010/main" val="56772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rk blue with neural network, yel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ior presentation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terior presentation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ark blue w/yellow,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Interior presentation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Interior presentation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Dark blue w/yellow, g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10330</TotalTime>
  <Words>1266</Words>
  <Application>Microsoft Office PowerPoint</Application>
  <PresentationFormat>On-screen Show (4:3)</PresentationFormat>
  <Paragraphs>297</Paragraphs>
  <Slides>19</Slides>
  <Notes>4</Notes>
  <HiddenSlides>0</HiddenSlides>
  <MMClips>0</MMClips>
  <ScaleCrop>false</ScaleCrop>
  <HeadingPairs>
    <vt:vector size="4" baseType="variant">
      <vt:variant>
        <vt:lpstr>Theme</vt:lpstr>
      </vt:variant>
      <vt:variant>
        <vt:i4>8</vt:i4>
      </vt:variant>
      <vt:variant>
        <vt:lpstr>Slide Titles</vt:lpstr>
      </vt:variant>
      <vt:variant>
        <vt:i4>19</vt:i4>
      </vt:variant>
    </vt:vector>
  </HeadingPairs>
  <TitlesOfParts>
    <vt:vector size="27" baseType="lpstr">
      <vt:lpstr>Dark blue with neural network, yellow</vt:lpstr>
      <vt:lpstr>Interior presentation slides</vt:lpstr>
      <vt:lpstr>1_Interior presentation slides</vt:lpstr>
      <vt:lpstr>Dark blue w/yellow, green</vt:lpstr>
      <vt:lpstr>3_Interior presentation slides</vt:lpstr>
      <vt:lpstr>2_Interior presentation slides</vt:lpstr>
      <vt:lpstr>1_Dark blue w/yellow, green</vt:lpstr>
      <vt:lpstr>Office Theme</vt:lpstr>
      <vt:lpstr>ADNI Private Partner Scientific Board (PPSB) Update  James Hendrix, PhD  2018 Chairperson  </vt:lpstr>
      <vt:lpstr>PPSB: Leadership</vt:lpstr>
      <vt:lpstr>PowerPoint Presentation</vt:lpstr>
      <vt:lpstr>PPSB: 2018 Key Deliverables </vt:lpstr>
      <vt:lpstr>PPSB Working Groups &amp;  Core Liaisons</vt:lpstr>
      <vt:lpstr>PPSB Working Groups </vt:lpstr>
      <vt:lpstr>PET Endpoints Working Group </vt:lpstr>
      <vt:lpstr>PET Endpoints Working Group: Goals for 2018</vt:lpstr>
      <vt:lpstr>Scientific Goals: Why EFA in ADNI3?</vt:lpstr>
      <vt:lpstr>ADNI3 EFA Proposal</vt:lpstr>
      <vt:lpstr>Biofluid Biomarkers Working Group </vt:lpstr>
      <vt:lpstr>BBWG update on CSF Residual Samples</vt:lpstr>
      <vt:lpstr>Clinical Endpoints Working Group </vt:lpstr>
      <vt:lpstr>Summary of the ADNI3 Cohort with the Cogstate Brief Battery</vt:lpstr>
      <vt:lpstr>PPSB Contributions to ongoing  Genetics Core Analysis</vt:lpstr>
      <vt:lpstr>Contributions of the PPSB to the Epigenetics Initiative within the ADNI Genetics Core</vt:lpstr>
      <vt:lpstr>RARC Update</vt:lpstr>
      <vt:lpstr>PowerPoint Presentation</vt:lpstr>
      <vt:lpstr> Contact Information</vt:lpstr>
    </vt:vector>
  </TitlesOfParts>
  <Company>Alzheimers Association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ADNI Private Partner Scientific Board (PPSB) Update  James Hendrix, PhD  2018 Chairperson</dc:title>
  <dc:creator>James Hendrix</dc:creator>
  <cp:lastModifiedBy>James Hendrix</cp:lastModifiedBy>
  <cp:revision>45</cp:revision>
  <dcterms:created xsi:type="dcterms:W3CDTF">2018-07-01T18:20:36Z</dcterms:created>
  <dcterms:modified xsi:type="dcterms:W3CDTF">2018-07-20T12:17:56Z</dcterms:modified>
</cp:coreProperties>
</file>