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61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42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05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4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78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9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87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68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11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82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1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0F0F-14E8-4D5D-A55D-C5C3D9B42AA4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75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jpeg"/><Relationship Id="rId3" Type="http://schemas.openxmlformats.org/officeDocument/2006/relationships/hyperlink" Target="http://www.ecu.edu.au/" TargetMode="External"/><Relationship Id="rId7" Type="http://schemas.openxmlformats.org/officeDocument/2006/relationships/hyperlink" Target="http://www.austin.org.au/Default.aspx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11" Type="http://schemas.openxmlformats.org/officeDocument/2006/relationships/image" Target="../media/image7.pn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hyperlink" Target="http://www.csiro.au/csiro/channel/_ca_dch2t,,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9.jpeg"/><Relationship Id="rId3" Type="http://schemas.openxmlformats.org/officeDocument/2006/relationships/image" Target="../media/image10.jpeg"/><Relationship Id="rId21" Type="http://schemas.openxmlformats.org/officeDocument/2006/relationships/image" Target="../media/image22.jpe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9.jpeg"/><Relationship Id="rId16" Type="http://schemas.openxmlformats.org/officeDocument/2006/relationships/image" Target="../media/image17.pn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iro.au/csiro/channel/_ca_dch2t,,.html" TargetMode="External"/><Relationship Id="rId11" Type="http://schemas.openxmlformats.org/officeDocument/2006/relationships/image" Target="../media/image12.jpeg"/><Relationship Id="rId5" Type="http://schemas.openxmlformats.org/officeDocument/2006/relationships/hyperlink" Target="http://www.aibl.csiro.au/" TargetMode="External"/><Relationship Id="rId15" Type="http://schemas.openxmlformats.org/officeDocument/2006/relationships/image" Target="../media/image16.png"/><Relationship Id="rId10" Type="http://schemas.openxmlformats.org/officeDocument/2006/relationships/image" Target="../media/image5.png"/><Relationship Id="rId19" Type="http://schemas.openxmlformats.org/officeDocument/2006/relationships/image" Target="../media/image20.jpeg"/><Relationship Id="rId4" Type="http://schemas.openxmlformats.org/officeDocument/2006/relationships/image" Target="../media/image11.png"/><Relationship Id="rId9" Type="http://schemas.openxmlformats.org/officeDocument/2006/relationships/hyperlink" Target="http://www.austin.org.au/Default.aspx" TargetMode="Externa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79388" y="1412875"/>
            <a:ext cx="8743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990033"/>
                </a:solidFill>
                <a:latin typeface="Arial" pitchFamily="34" charset="0"/>
                <a:cs typeface="Times New Roman" pitchFamily="18" charset="0"/>
              </a:rPr>
              <a:t>The Australian Imaging Biomarkers and Lifestyle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990033"/>
                </a:solidFill>
                <a:latin typeface="Arial" pitchFamily="34" charset="0"/>
                <a:cs typeface="Times New Roman" pitchFamily="18" charset="0"/>
              </a:rPr>
              <a:t>Flagship Study of Ageing</a:t>
            </a:r>
            <a:endParaRPr lang="en-US" altLang="en-US" sz="2400">
              <a:solidFill>
                <a:srgbClr val="990033"/>
              </a:solidFill>
              <a:cs typeface="Times New Roman" pitchFamily="18" charset="0"/>
            </a:endParaRPr>
          </a:p>
        </p:txBody>
      </p:sp>
      <p:grpSp>
        <p:nvGrpSpPr>
          <p:cNvPr id="123907" name="Group 3"/>
          <p:cNvGrpSpPr>
            <a:grpSpLocks/>
          </p:cNvGrpSpPr>
          <p:nvPr/>
        </p:nvGrpSpPr>
        <p:grpSpPr bwMode="auto">
          <a:xfrm>
            <a:off x="2771775" y="333375"/>
            <a:ext cx="3455988" cy="1511300"/>
            <a:chOff x="1810" y="2924"/>
            <a:chExt cx="2117" cy="775"/>
          </a:xfrm>
        </p:grpSpPr>
        <p:sp>
          <p:nvSpPr>
            <p:cNvPr id="123917" name="Text Box 4"/>
            <p:cNvSpPr txBox="1">
              <a:spLocks noChangeArrowheads="1"/>
            </p:cNvSpPr>
            <p:nvPr/>
          </p:nvSpPr>
          <p:spPr bwMode="auto">
            <a:xfrm>
              <a:off x="1810" y="3477"/>
              <a:ext cx="211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Century Gothic" pitchFamily="34" charset="0"/>
                  <a:cs typeface="Times New Roman" pitchFamily="18" charset="0"/>
                </a:rPr>
                <a:t>.</a:t>
              </a:r>
            </a:p>
          </p:txBody>
        </p:sp>
        <p:pic>
          <p:nvPicPr>
            <p:cNvPr id="123918" name="Picture 5"/>
            <p:cNvPicPr>
              <a:picLocks noChangeAspect="1" noChangeArrowheads="1"/>
            </p:cNvPicPr>
            <p:nvPr/>
          </p:nvPicPr>
          <p:blipFill>
            <a:blip r:embed="rId2" cstate="print">
              <a:lum contras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915"/>
            <a:stretch>
              <a:fillRect/>
            </a:stretch>
          </p:blipFill>
          <p:spPr bwMode="auto">
            <a:xfrm>
              <a:off x="2091" y="2924"/>
              <a:ext cx="1555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8" name="Text Box 22"/>
          <p:cNvSpPr txBox="1">
            <a:spLocks noChangeArrowheads="1"/>
          </p:cNvSpPr>
          <p:nvPr/>
        </p:nvSpPr>
        <p:spPr bwMode="auto">
          <a:xfrm>
            <a:off x="-44800" y="2565400"/>
            <a:ext cx="90891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itchFamily="34" charset="0"/>
              </a:rPr>
              <a:t>Commenced 2006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Arial" pitchFamily="34" charset="0"/>
              </a:rPr>
              <a:t>PiB</a:t>
            </a:r>
            <a:r>
              <a:rPr lang="en-US" altLang="en-US" sz="2400" b="1" dirty="0">
                <a:latin typeface="Arial" pitchFamily="34" charset="0"/>
              </a:rPr>
              <a:t> and MRI with follow-up in 288 of the 1100 </a:t>
            </a:r>
            <a:r>
              <a:rPr lang="en-US" altLang="en-US" sz="2400" b="1" dirty="0" smtClean="0">
                <a:latin typeface="Arial" pitchFamily="34" charset="0"/>
              </a:rPr>
              <a:t>original participants.</a:t>
            </a:r>
            <a:endParaRPr lang="en-US" altLang="en-US" sz="2400" b="1" dirty="0"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itchFamily="34" charset="0"/>
              </a:rPr>
              <a:t>Imaging increased since to </a:t>
            </a:r>
            <a:r>
              <a:rPr lang="en-US" altLang="en-US" sz="2400" b="1" dirty="0" smtClean="0">
                <a:latin typeface="Arial" pitchFamily="34" charset="0"/>
              </a:rPr>
              <a:t>1,515 </a:t>
            </a:r>
            <a:r>
              <a:rPr lang="en-US" altLang="en-US" sz="2400" b="1" dirty="0">
                <a:latin typeface="Arial" pitchFamily="34" charset="0"/>
              </a:rPr>
              <a:t>of </a:t>
            </a:r>
            <a:r>
              <a:rPr lang="en-US" altLang="en-US" sz="2400" b="1" dirty="0" smtClean="0">
                <a:latin typeface="Arial" pitchFamily="34" charset="0"/>
              </a:rPr>
              <a:t>2,135 </a:t>
            </a:r>
            <a:r>
              <a:rPr lang="en-US" altLang="en-US" sz="2400" b="1" dirty="0">
                <a:latin typeface="Arial" pitchFamily="34" charset="0"/>
              </a:rPr>
              <a:t>participants</a:t>
            </a:r>
            <a:endParaRPr lang="en-AU" altLang="en-US" sz="2400" b="1" dirty="0">
              <a:latin typeface="Arial" pitchFamily="34" charset="0"/>
            </a:endParaRPr>
          </a:p>
        </p:txBody>
      </p:sp>
      <p:grpSp>
        <p:nvGrpSpPr>
          <p:cNvPr id="123909" name="Group 23"/>
          <p:cNvGrpSpPr>
            <a:grpSpLocks/>
          </p:cNvGrpSpPr>
          <p:nvPr/>
        </p:nvGrpSpPr>
        <p:grpSpPr bwMode="auto">
          <a:xfrm>
            <a:off x="250825" y="4995863"/>
            <a:ext cx="8599488" cy="1022350"/>
            <a:chOff x="440275" y="5899152"/>
            <a:chExt cx="7760205" cy="790240"/>
          </a:xfrm>
        </p:grpSpPr>
        <p:pic>
          <p:nvPicPr>
            <p:cNvPr id="123910" name="Picture 16" descr="Edith Cowan University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3"/>
            <a:stretch>
              <a:fillRect/>
            </a:stretch>
          </p:blipFill>
          <p:spPr bwMode="auto">
            <a:xfrm>
              <a:off x="5778844" y="5973763"/>
              <a:ext cx="1123386" cy="589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1" name="Picture 17" descr="UNI Logo MINBlue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575" y="5916613"/>
              <a:ext cx="850900" cy="772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2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837" y="5959477"/>
              <a:ext cx="979735" cy="60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3" name="Picture 23" descr="Austin Health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241" y="5959478"/>
              <a:ext cx="1520596" cy="603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4" name="Picture 24" descr="CSIRO Logo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5" y="5899152"/>
              <a:ext cx="755650" cy="772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5" name="Picture 26" descr="nari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7" t="4909" b="4909"/>
            <a:stretch>
              <a:fillRect/>
            </a:stretch>
          </p:blipFill>
          <p:spPr bwMode="auto">
            <a:xfrm>
              <a:off x="3851228" y="5916613"/>
              <a:ext cx="778998" cy="646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6" name="Picture 27" descr="AAvic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977" y="5999163"/>
              <a:ext cx="1106503" cy="56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581" y="4995863"/>
            <a:ext cx="2115171" cy="91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57849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Progress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560840" cy="17526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Baseline assessment in 2135 subjects with MRI and amyloid PET in 75%.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Added 420 HC from A4 screening.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Added 220 MCI/Mild AD (MMSE &gt;20) from clinical trials screening.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Just started 10.5 year review cycle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Amyloid PET and MRI at 0, 18, 38 months then every 3 years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Tau PET ? 250 done but still evaluating best tracer to use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CSF in 250 subjects but not serial</a:t>
            </a:r>
            <a:endParaRPr lang="en-A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3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Releasing 6 year time point scans on LONI/ADNI/AIBL website this month.</a:t>
            </a:r>
          </a:p>
          <a:p>
            <a:r>
              <a:rPr lang="en-AU" dirty="0" smtClean="0"/>
              <a:t>Adding amyloid scan classification to AIBL data on GAAIN.</a:t>
            </a:r>
          </a:p>
          <a:p>
            <a:r>
              <a:rPr lang="en-AU" dirty="0" smtClean="0"/>
              <a:t>Adding </a:t>
            </a:r>
            <a:r>
              <a:rPr lang="en-AU" dirty="0" err="1" smtClean="0"/>
              <a:t>florbetaben</a:t>
            </a:r>
            <a:r>
              <a:rPr lang="en-AU" dirty="0" smtClean="0"/>
              <a:t> conversion to </a:t>
            </a:r>
            <a:r>
              <a:rPr lang="en-AU" dirty="0" err="1" smtClean="0"/>
              <a:t>centiloid</a:t>
            </a:r>
            <a:r>
              <a:rPr lang="en-AU" dirty="0" smtClean="0"/>
              <a:t> scans and data to GAAIN this month.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95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Current Focus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AU" sz="2800" dirty="0" smtClean="0"/>
              <a:t>Converting all amyloid results to </a:t>
            </a:r>
            <a:r>
              <a:rPr lang="en-AU" sz="2800" dirty="0" err="1" smtClean="0"/>
              <a:t>centiloid</a:t>
            </a:r>
            <a:r>
              <a:rPr lang="en-AU" sz="2800" dirty="0" smtClean="0"/>
              <a:t> units and will revisit previous analyses with larger sample size</a:t>
            </a:r>
          </a:p>
          <a:p>
            <a:r>
              <a:rPr lang="en-AU" sz="2800" dirty="0" smtClean="0"/>
              <a:t>Quest for a blood biomarker continues internally and via supply of samples to many academic and commercial groups</a:t>
            </a:r>
          </a:p>
          <a:p>
            <a:r>
              <a:rPr lang="en-AU" sz="2800" dirty="0" smtClean="0"/>
              <a:t>Moving to more formal pooling of data with other large cohorts (academic and commercial initiatives)</a:t>
            </a:r>
          </a:p>
          <a:p>
            <a:r>
              <a:rPr lang="en-AU" sz="2800" dirty="0" smtClean="0"/>
              <a:t>Supporting clinical drug trials in preclinical and prodromal AD and aiming to move this to a wider national platform</a:t>
            </a:r>
          </a:p>
          <a:p>
            <a:r>
              <a:rPr lang="en-AU" sz="2800" dirty="0" smtClean="0"/>
              <a:t>Evaluating tau tracers</a:t>
            </a:r>
          </a:p>
          <a:p>
            <a:r>
              <a:rPr lang="en-AU" sz="2800" dirty="0" smtClean="0"/>
              <a:t>Genetic and lifestyle analysis continues</a:t>
            </a:r>
          </a:p>
          <a:p>
            <a:r>
              <a:rPr lang="en-AU" sz="2800" dirty="0" smtClean="0"/>
              <a:t>Supporting retinal scans (multispectral; curcumin)</a:t>
            </a:r>
          </a:p>
          <a:p>
            <a:endParaRPr lang="en-AU" sz="2800" dirty="0" smtClean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269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Losing many amyloid positive participants to drug trials</a:t>
            </a:r>
          </a:p>
          <a:p>
            <a:r>
              <a:rPr lang="en-AU" dirty="0" smtClean="0"/>
              <a:t>Reliant on commercial and philanthropic support</a:t>
            </a:r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686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Expression of interest for collaboration or more in-depth data access should go to: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3501008"/>
            <a:ext cx="6984776" cy="1944216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Christopher Fowler - AIBL Co-ordinator</a:t>
            </a:r>
          </a:p>
          <a:p>
            <a:pPr marL="0" indent="0">
              <a:buNone/>
            </a:pPr>
            <a:r>
              <a:rPr lang="en-AU" i="1" dirty="0" smtClean="0"/>
              <a:t>christopher.fowler@florey.edu.au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04275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8" y="1774825"/>
            <a:ext cx="16954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1" name="Picture 6" descr="http://photos.prnewswire.com/prnfull/20140324/NY88746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546735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159" y="1579848"/>
            <a:ext cx="6537325" cy="4268787"/>
          </a:xfrm>
        </p:spPr>
        <p:txBody>
          <a:bodyPr numCol="6"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David Ames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Jenalle Baker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Mary </a:t>
            </a:r>
            <a:r>
              <a:rPr lang="en-US" sz="1000" dirty="0"/>
              <a:t>Barnes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Kevin </a:t>
            </a:r>
            <a:r>
              <a:rPr lang="en-US" sz="1000" dirty="0" err="1"/>
              <a:t>Barnham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Shayne Bellingham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Sabine Bird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Julia </a:t>
            </a:r>
            <a:r>
              <a:rPr lang="en-US" sz="1000" dirty="0" err="1"/>
              <a:t>Bomke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Pierrick</a:t>
            </a:r>
            <a:r>
              <a:rPr lang="en-US" sz="1000" dirty="0"/>
              <a:t> </a:t>
            </a:r>
            <a:r>
              <a:rPr lang="en-US" sz="1000" dirty="0" err="1"/>
              <a:t>Bourgeat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Sveltana</a:t>
            </a:r>
            <a:r>
              <a:rPr lang="en-US" sz="1000" dirty="0"/>
              <a:t> </a:t>
            </a:r>
            <a:r>
              <a:rPr lang="en-US" sz="1000" dirty="0" err="1"/>
              <a:t>Bozinovski</a:t>
            </a:r>
            <a:r>
              <a:rPr lang="en-US" sz="1000" dirty="0"/>
              <a:t> </a:t>
            </a:r>
            <a:r>
              <a:rPr lang="en-US" sz="1000" dirty="0" smtClean="0"/>
              <a:t>(nee </a:t>
            </a:r>
            <a:r>
              <a:rPr lang="en-US" sz="1000" dirty="0" err="1" smtClean="0"/>
              <a:t>Pejoska</a:t>
            </a:r>
            <a:r>
              <a:rPr lang="en-US" sz="1000" dirty="0" smtClean="0"/>
              <a:t>)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Belinda Brown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Rachel </a:t>
            </a:r>
            <a:r>
              <a:rPr lang="en-US" sz="1000" dirty="0"/>
              <a:t>Buckley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Samantha Burnham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Ashley Bush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Lesley </a:t>
            </a:r>
            <a:r>
              <a:rPr lang="en-US" sz="1000" dirty="0"/>
              <a:t>Cheng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Steven Collins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Ian Cooke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Elizabeth </a:t>
            </a:r>
            <a:r>
              <a:rPr lang="en-US" sz="1000" dirty="0"/>
              <a:t>Cyarto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David Darby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James Doecke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Vincent Dore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Denise El-Sheikh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Michael </a:t>
            </a:r>
            <a:r>
              <a:rPr lang="en-US" sz="1000" dirty="0" err="1"/>
              <a:t>Fenech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Shane Fernandez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Binosha</a:t>
            </a:r>
            <a:r>
              <a:rPr lang="en-US" sz="1000" dirty="0"/>
              <a:t> Fernando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Christopher Fowler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Maxime</a:t>
            </a:r>
            <a:r>
              <a:rPr lang="en-US" sz="1000" dirty="0"/>
              <a:t> Francois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Jurgen</a:t>
            </a:r>
            <a:r>
              <a:rPr lang="en-US" sz="1000" dirty="0"/>
              <a:t> </a:t>
            </a:r>
            <a:r>
              <a:rPr lang="en-US" sz="1000" dirty="0" err="1"/>
              <a:t>Fripp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Shaun Frost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Sam Gardener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Simon Gibson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Veer Gupta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David Hanson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Karra</a:t>
            </a:r>
            <a:r>
              <a:rPr lang="en-US" sz="1000" dirty="0"/>
              <a:t> Harrington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Andy Hill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Eugene Hone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Maryam </a:t>
            </a:r>
            <a:r>
              <a:rPr lang="en-US" sz="1000" dirty="0" err="1" smtClean="0"/>
              <a:t>Hor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Gareth Jones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Adrian </a:t>
            </a:r>
            <a:r>
              <a:rPr lang="en-US" sz="1000" dirty="0" err="1"/>
              <a:t>Kamer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Yogi </a:t>
            </a:r>
            <a:r>
              <a:rPr lang="en-US" sz="1000" dirty="0" err="1" smtClean="0"/>
              <a:t>Kanagasingam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Fiona </a:t>
            </a:r>
            <a:r>
              <a:rPr lang="en-US" sz="1000" dirty="0"/>
              <a:t>Lamb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Nicola </a:t>
            </a:r>
            <a:r>
              <a:rPr lang="en-US" sz="1000" dirty="0" err="1"/>
              <a:t>Lautenschlager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Simon Laws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Wayne </a:t>
            </a:r>
            <a:r>
              <a:rPr lang="en-US" sz="1000" dirty="0" err="1"/>
              <a:t>Leifert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Hugo </a:t>
            </a:r>
            <a:r>
              <a:rPr lang="en-US" sz="1000" dirty="0"/>
              <a:t>Leroux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Qiao-Xin Li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Yen Ying Lim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Florence Lim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Lucy Lim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Linda Lockett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Andrea </a:t>
            </a:r>
            <a:r>
              <a:rPr lang="en-US" sz="1000" dirty="0" err="1"/>
              <a:t>Louey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Kathy Lucas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Lance Macaulay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Lucy Mackintosh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Ralph Martins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Georgia Martins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Paul </a:t>
            </a:r>
            <a:r>
              <a:rPr lang="en-US" sz="1000" dirty="0" err="1"/>
              <a:t>Maruff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Colin Masters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Simon McBride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Alissandra</a:t>
            </a:r>
            <a:r>
              <a:rPr lang="en-US" sz="1000" dirty="0"/>
              <a:t> </a:t>
            </a:r>
            <a:r>
              <a:rPr lang="en-US" sz="1000" dirty="0" err="1"/>
              <a:t>Mcilroy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Steve </a:t>
            </a:r>
            <a:r>
              <a:rPr lang="en-US" sz="1000" dirty="0" err="1"/>
              <a:t>Pedrini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Kayla Perez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Kelly Pertile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Tenielle</a:t>
            </a:r>
            <a:r>
              <a:rPr lang="en-US" sz="1000" dirty="0"/>
              <a:t> Porter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Stephanie Rainey-Smith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Carolina </a:t>
            </a:r>
            <a:r>
              <a:rPr lang="en-US" sz="1000" dirty="0" err="1"/>
              <a:t>Restrepo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Malcolm Riley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Blaine </a:t>
            </a:r>
            <a:r>
              <a:rPr lang="en-US" sz="1000" dirty="0"/>
              <a:t>Roberts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Jo Robertson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Mark Rodrigues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Christopher Rowe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Rebecca Rumble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Tim Ryan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Olivier </a:t>
            </a:r>
            <a:r>
              <a:rPr lang="en-US" sz="1000" dirty="0" err="1"/>
              <a:t>Salvado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Ian Saunders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Greg Savage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KaiKai</a:t>
            </a:r>
            <a:r>
              <a:rPr lang="en-US" sz="1000" dirty="0"/>
              <a:t> </a:t>
            </a:r>
            <a:r>
              <a:rPr lang="en-US" sz="1000" dirty="0" err="1"/>
              <a:t>Shen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Brendan Silbert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Harmid</a:t>
            </a:r>
            <a:r>
              <a:rPr lang="en-US" sz="1000" dirty="0"/>
              <a:t> </a:t>
            </a:r>
            <a:r>
              <a:rPr lang="en-US" sz="1000" dirty="0" err="1"/>
              <a:t>Sohrabi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Kevin Taddei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Tania Taddei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Sherilyn</a:t>
            </a:r>
            <a:r>
              <a:rPr lang="en-US" sz="1000" dirty="0"/>
              <a:t> Tan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Christine Thai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Philip Thomas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Brett Trounson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Victor </a:t>
            </a:r>
            <a:r>
              <a:rPr lang="en-US" sz="1000" dirty="0"/>
              <a:t>Villemagne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Irene </a:t>
            </a:r>
            <a:r>
              <a:rPr lang="en-US" sz="1000" dirty="0" err="1"/>
              <a:t>Volitakis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Michael </a:t>
            </a:r>
            <a:r>
              <a:rPr lang="en-US" sz="1000" dirty="0" err="1"/>
              <a:t>Vovos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Larry Ward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Andrew Watt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Mike </a:t>
            </a:r>
            <a:r>
              <a:rPr lang="en-US" sz="1000" dirty="0" err="1"/>
              <a:t>Weinborn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Rob Williams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Bill Wilson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Michael Woodward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Paul Yates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Ping Zhang</a:t>
            </a:r>
            <a:endParaRPr lang="en-US" sz="1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4325" y="274638"/>
            <a:ext cx="8461375" cy="852487"/>
          </a:xfrm>
        </p:spPr>
        <p:txBody>
          <a:bodyPr rtlCol="0">
            <a:normAutofit/>
          </a:bodyPr>
          <a:lstStyle/>
          <a:p>
            <a:pPr marL="342900" indent="-342900" algn="l" fontAlgn="auto">
              <a:spcAft>
                <a:spcPts val="0"/>
              </a:spcAft>
              <a:defRPr/>
            </a:pPr>
            <a:r>
              <a:rPr lang="en-AU" sz="4000" cap="small" dirty="0" smtClean="0"/>
              <a:t>Acknowledgements</a:t>
            </a:r>
            <a:endParaRPr lang="en-AU" sz="4000" cap="small" dirty="0"/>
          </a:p>
        </p:txBody>
      </p:sp>
      <p:pic>
        <p:nvPicPr>
          <p:cNvPr id="181254" name="Picture 8" descr="Screen Shot 2015-07-14 at 7.34.48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457200"/>
            <a:ext cx="2293938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5" name="TextBox 11"/>
          <p:cNvSpPr txBox="1">
            <a:spLocks noChangeArrowheads="1"/>
          </p:cNvSpPr>
          <p:nvPr/>
        </p:nvSpPr>
        <p:spPr bwMode="auto">
          <a:xfrm>
            <a:off x="314325" y="998538"/>
            <a:ext cx="5197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</a:rPr>
              <a:t>AIBL would like to thank the study participants and their families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</a:rPr>
              <a:t>AIBL Study team</a:t>
            </a:r>
          </a:p>
        </p:txBody>
      </p:sp>
      <p:sp>
        <p:nvSpPr>
          <p:cNvPr id="181256" name="TextBox 12"/>
          <p:cNvSpPr txBox="1">
            <a:spLocks noChangeArrowheads="1"/>
          </p:cNvSpPr>
          <p:nvPr/>
        </p:nvSpPr>
        <p:spPr bwMode="auto">
          <a:xfrm>
            <a:off x="314325" y="6091238"/>
            <a:ext cx="3959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latin typeface="Calibri" pitchFamily="34" charset="0"/>
                <a:cs typeface="Arial" pitchFamily="34" charset="0"/>
              </a:rPr>
              <a:t>AIBL is a large collaborative study and a complete list of contributors can be found at </a:t>
            </a:r>
            <a:r>
              <a:rPr lang="en-US" altLang="en-US" sz="1200">
                <a:latin typeface="Calibri" pitchFamily="34" charset="0"/>
                <a:cs typeface="Arial" pitchFamily="34" charset="0"/>
                <a:hlinkClick r:id="rId5"/>
              </a:rPr>
              <a:t>www.aibl.csiro.au</a:t>
            </a:r>
            <a:r>
              <a:rPr lang="en-US" altLang="en-US" sz="1200">
                <a:latin typeface="Calibri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81257" name="Picture 14" descr="CSIRO Logo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075" y="3656013"/>
            <a:ext cx="6238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8" name="Picture 16" descr="nar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7" t="4909" b="4909"/>
          <a:stretch>
            <a:fillRect/>
          </a:stretch>
        </p:blipFill>
        <p:spPr bwMode="auto">
          <a:xfrm>
            <a:off x="6777038" y="5022850"/>
            <a:ext cx="542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9" name="Picture 13" descr="Austin Health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757488"/>
            <a:ext cx="17557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0" name="Picture 37" descr="Alex:Users:Alex:• Work:DHA • Dementia Research:Products:A4 report:Word:DCRC-colour back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5659438"/>
            <a:ext cx="1079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1" name="Picture 3" descr=" 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50" b="20491"/>
          <a:stretch>
            <a:fillRect/>
          </a:stretch>
        </p:blipFill>
        <p:spPr bwMode="auto">
          <a:xfrm>
            <a:off x="6022975" y="2757488"/>
            <a:ext cx="8810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2" name="Picture 9" descr="Screen Shot 2015-07-14 at 7.36.13 am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1785938"/>
            <a:ext cx="14112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3" name="Picture 4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4" t="54970" r="23807" b="13509"/>
          <a:stretch>
            <a:fillRect/>
          </a:stretch>
        </p:blipFill>
        <p:spPr bwMode="auto">
          <a:xfrm>
            <a:off x="5962650" y="4962525"/>
            <a:ext cx="71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4" name="Picture 2" descr="https://upload.wikimedia.org/wikipedia/commons/thumb/a/ad/Pfizer_Logo.svg/1280px-Pfizer_Logo.svg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640388"/>
            <a:ext cx="600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5" name="Picture 4" descr="https://upload.wikimedia.org/wikipedia/commons/thumb/f/ff/General_Electric_logo.svg/2000px-General_Electric_logo.svg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6142038"/>
            <a:ext cx="4651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6" name="Picture 8" descr="http://www.navidea.com/assets/images/Navidea_logo_hiRes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230938"/>
            <a:ext cx="9080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7" name="Picture 10" descr="http://www.aips.net.au/wp-content/uploads/2011/03/University-of-Western-Australia-Logo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5029200"/>
            <a:ext cx="7032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8" name="Picture 7" descr="UNI Logo MINBlue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3" y="4994275"/>
            <a:ext cx="5254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5837238" y="1609725"/>
            <a:ext cx="3124200" cy="303053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1270" name="TextBox 47"/>
          <p:cNvSpPr txBox="1">
            <a:spLocks noChangeArrowheads="1"/>
          </p:cNvSpPr>
          <p:nvPr/>
        </p:nvSpPr>
        <p:spPr bwMode="auto">
          <a:xfrm>
            <a:off x="6956425" y="4737100"/>
            <a:ext cx="885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Calibri" pitchFamily="34" charset="0"/>
              </a:rPr>
              <a:t>Collaborators</a:t>
            </a:r>
          </a:p>
        </p:txBody>
      </p:sp>
      <p:pic>
        <p:nvPicPr>
          <p:cNvPr id="181271" name="Picture 12" descr="http://www.adssihomeliving.com.au/wp-content/uploads/2014/12/Alzheimers-Australia-old-logo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6156325"/>
            <a:ext cx="9461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72" name="Picture 4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3656013"/>
            <a:ext cx="16843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00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497</Words>
  <Application>Microsoft Office PowerPoint</Application>
  <PresentationFormat>On-screen Show (4:3)</PresentationFormat>
  <Paragraphs>134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Progress</vt:lpstr>
      <vt:lpstr>Progress</vt:lpstr>
      <vt:lpstr>Current Focus</vt:lpstr>
      <vt:lpstr>Problems</vt:lpstr>
      <vt:lpstr>Expression of interest for collaboration or more in-depth data access should go to:</vt:lpstr>
      <vt:lpstr>Acknowledgements</vt:lpstr>
    </vt:vector>
  </TitlesOfParts>
  <Company>Austin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rowecc</dc:creator>
  <cp:lastModifiedBy>James Hendrix</cp:lastModifiedBy>
  <cp:revision>9</cp:revision>
  <dcterms:created xsi:type="dcterms:W3CDTF">2017-05-04T01:01:26Z</dcterms:created>
  <dcterms:modified xsi:type="dcterms:W3CDTF">2017-05-04T02:01:43Z</dcterms:modified>
</cp:coreProperties>
</file>