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7" r:id="rId3"/>
  </p:sldMasterIdLst>
  <p:notesMasterIdLst>
    <p:notesMasterId r:id="rId18"/>
  </p:notesMasterIdLst>
  <p:sldIdLst>
    <p:sldId id="257" r:id="rId4"/>
    <p:sldId id="259" r:id="rId5"/>
    <p:sldId id="263" r:id="rId6"/>
    <p:sldId id="264" r:id="rId7"/>
    <p:sldId id="265" r:id="rId8"/>
    <p:sldId id="267" r:id="rId9"/>
    <p:sldId id="268" r:id="rId10"/>
    <p:sldId id="269" r:id="rId11"/>
    <p:sldId id="270" r:id="rId12"/>
    <p:sldId id="272" r:id="rId13"/>
    <p:sldId id="273" r:id="rId14"/>
    <p:sldId id="274" r:id="rId15"/>
    <p:sldId id="275"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18" d="100"/>
          <a:sy n="118" d="100"/>
        </p:scale>
        <p:origin x="-1422"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10.91.50.220\Laboratorio%20Lenitem\Utenti\Moira\Congressi\AD-PD\2017\GBF\power_analysis\power_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[power_analysis.xlsx]Foglio1!$A$41</c:f>
              <c:strCache>
                <c:ptCount val="1"/>
                <c:pt idx="0">
                  <c:v>Right Lateral Ventricle</c:v>
                </c:pt>
              </c:strCache>
            </c:strRef>
          </c:tx>
          <c:spPr>
            <a:gradFill flip="none" rotWithShape="1">
              <a:gsLst>
                <a:gs pos="53000">
                  <a:srgbClr val="0070C0"/>
                </a:gs>
                <a:gs pos="100000">
                  <a:schemeClr val="accent1">
                    <a:tint val="44500"/>
                    <a:satMod val="160000"/>
                  </a:schemeClr>
                </a:gs>
                <a:gs pos="100000">
                  <a:schemeClr val="accent1">
                    <a:tint val="23500"/>
                    <a:satMod val="160000"/>
                  </a:schemeClr>
                </a:gs>
              </a:gsLst>
              <a:lin ang="2700000" scaled="1"/>
              <a:tileRect/>
            </a:gradFill>
            <a:ln>
              <a:noFill/>
            </a:ln>
          </c:spPr>
          <c:invertIfNegative val="0"/>
          <c:cat>
            <c:strRef>
              <c:f>[power_analysis.xlsx]Foglio1!$B$20:$D$20</c:f>
              <c:strCache>
                <c:ptCount val="3"/>
                <c:pt idx="0">
                  <c:v>24 months</c:v>
                </c:pt>
                <c:pt idx="1">
                  <c:v>12 months</c:v>
                </c:pt>
                <c:pt idx="2">
                  <c:v>6 months</c:v>
                </c:pt>
              </c:strCache>
            </c:strRef>
          </c:cat>
          <c:val>
            <c:numRef>
              <c:f>[power_analysis.xlsx]Foglio1!$B$41:$D$41</c:f>
              <c:numCache>
                <c:formatCode>General</c:formatCode>
                <c:ptCount val="3"/>
                <c:pt idx="0">
                  <c:v>107</c:v>
                </c:pt>
                <c:pt idx="1">
                  <c:v>146</c:v>
                </c:pt>
                <c:pt idx="2">
                  <c:v>339</c:v>
                </c:pt>
              </c:numCache>
            </c:numRef>
          </c:val>
        </c:ser>
        <c:ser>
          <c:idx val="1"/>
          <c:order val="1"/>
          <c:tx>
            <c:strRef>
              <c:f>[power_analysis.xlsx]Foglio1!$A$42</c:f>
              <c:strCache>
                <c:ptCount val="1"/>
                <c:pt idx="0">
                  <c:v>Matrix</c:v>
                </c:pt>
              </c:strCache>
            </c:strRef>
          </c:tx>
          <c:spPr>
            <a:gradFill>
              <a:gsLst>
                <a:gs pos="39000">
                  <a:srgbClr val="CC0099"/>
                </a:gs>
                <a:gs pos="100000">
                  <a:schemeClr val="accent1">
                    <a:tint val="44500"/>
                    <a:satMod val="160000"/>
                  </a:schemeClr>
                </a:gs>
                <a:gs pos="100000">
                  <a:schemeClr val="accent1">
                    <a:tint val="23500"/>
                    <a:satMod val="160000"/>
                  </a:schemeClr>
                </a:gs>
              </a:gsLst>
              <a:lin ang="2700000" scaled="1"/>
            </a:gradFill>
          </c:spPr>
          <c:invertIfNegative val="0"/>
          <c:cat>
            <c:strRef>
              <c:f>[power_analysis.xlsx]Foglio1!$B$20:$D$20</c:f>
              <c:strCache>
                <c:ptCount val="3"/>
                <c:pt idx="0">
                  <c:v>24 months</c:v>
                </c:pt>
                <c:pt idx="1">
                  <c:v>12 months</c:v>
                </c:pt>
                <c:pt idx="2">
                  <c:v>6 months</c:v>
                </c:pt>
              </c:strCache>
            </c:strRef>
          </c:cat>
          <c:val>
            <c:numRef>
              <c:f>[power_analysis.xlsx]Foglio1!$B$42:$D$42</c:f>
              <c:numCache>
                <c:formatCode>General</c:formatCode>
                <c:ptCount val="3"/>
                <c:pt idx="0">
                  <c:v>68</c:v>
                </c:pt>
                <c:pt idx="1">
                  <c:v>88</c:v>
                </c:pt>
                <c:pt idx="2">
                  <c:v>259</c:v>
                </c:pt>
              </c:numCache>
            </c:numRef>
          </c:val>
        </c:ser>
        <c:dLbls>
          <c:showLegendKey val="0"/>
          <c:showVal val="0"/>
          <c:showCatName val="0"/>
          <c:showSerName val="0"/>
          <c:showPercent val="0"/>
          <c:showBubbleSize val="0"/>
        </c:dLbls>
        <c:gapWidth val="150"/>
        <c:axId val="315812864"/>
        <c:axId val="315814656"/>
      </c:barChart>
      <c:catAx>
        <c:axId val="315812864"/>
        <c:scaling>
          <c:orientation val="minMax"/>
        </c:scaling>
        <c:delete val="0"/>
        <c:axPos val="b"/>
        <c:numFmt formatCode="General" sourceLinked="0"/>
        <c:majorTickMark val="out"/>
        <c:minorTickMark val="none"/>
        <c:tickLblPos val="nextTo"/>
        <c:txPr>
          <a:bodyPr/>
          <a:lstStyle/>
          <a:p>
            <a:pPr>
              <a:defRPr sz="1200"/>
            </a:pPr>
            <a:endParaRPr lang="en-US"/>
          </a:p>
        </c:txPr>
        <c:crossAx val="315814656"/>
        <c:crosses val="autoZero"/>
        <c:auto val="1"/>
        <c:lblAlgn val="ctr"/>
        <c:lblOffset val="100"/>
        <c:noMultiLvlLbl val="0"/>
      </c:catAx>
      <c:valAx>
        <c:axId val="315814656"/>
        <c:scaling>
          <c:orientation val="minMax"/>
        </c:scaling>
        <c:delete val="0"/>
        <c:axPos val="l"/>
        <c:majorGridlines>
          <c:spPr>
            <a:ln>
              <a:prstDash val="dash"/>
            </a:ln>
          </c:spPr>
        </c:majorGridlines>
        <c:title>
          <c:tx>
            <c:rich>
              <a:bodyPr rot="-5400000" vert="horz"/>
              <a:lstStyle/>
              <a:p>
                <a:pPr>
                  <a:defRPr sz="1400"/>
                </a:pPr>
                <a:r>
                  <a:rPr lang="en-GB" sz="1400" baseline="0"/>
                  <a:t>Number of patietns</a:t>
                </a:r>
                <a:endParaRPr lang="en-GB" sz="1400" baseline="30000"/>
              </a:p>
            </c:rich>
          </c:tx>
          <c:layout/>
          <c:overlay val="0"/>
        </c:title>
        <c:numFmt formatCode="0" sourceLinked="0"/>
        <c:majorTickMark val="out"/>
        <c:minorTickMark val="none"/>
        <c:tickLblPos val="nextTo"/>
        <c:txPr>
          <a:bodyPr/>
          <a:lstStyle/>
          <a:p>
            <a:pPr>
              <a:defRPr sz="1100"/>
            </a:pPr>
            <a:endParaRPr lang="en-US"/>
          </a:p>
        </c:txPr>
        <c:crossAx val="315812864"/>
        <c:crosses val="autoZero"/>
        <c:crossBetween val="between"/>
      </c:valAx>
    </c:plotArea>
    <c:plotVisOnly val="1"/>
    <c:dispBlanksAs val="gap"/>
    <c:showDLblsOverMax val="0"/>
  </c:chart>
  <c:spPr>
    <a:ln>
      <a:noFill/>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8BD81D-10E6-4425-B0A3-ECA850AAE463}" type="datetimeFigureOut">
              <a:rPr lang="en-GB" smtClean="0"/>
              <a:t>02/05/2017</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DB8CC1-42BE-4386-BDC9-730E7C37BEE5}" type="slidenum">
              <a:rPr lang="en-GB" smtClean="0"/>
              <a:t>‹#›</a:t>
            </a:fld>
            <a:endParaRPr lang="en-GB"/>
          </a:p>
        </p:txBody>
      </p:sp>
    </p:spTree>
    <p:extLst>
      <p:ext uri="{BB962C8B-B14F-4D97-AF65-F5344CB8AC3E}">
        <p14:creationId xmlns:p14="http://schemas.microsoft.com/office/powerpoint/2010/main" val="3644172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986885D-F135-0E46-A513-B0816D66C5DD}" type="slidenum">
              <a:rPr lang="en-US" altLang="fr-FR" smtClean="0">
                <a:solidFill>
                  <a:prstClr val="black"/>
                </a:solidFill>
              </a:rPr>
              <a:pPr/>
              <a:t>2</a:t>
            </a:fld>
            <a:endParaRPr lang="en-US" altLang="fr-FR">
              <a:solidFill>
                <a:prstClr val="black"/>
              </a:solidFill>
            </a:endParaRPr>
          </a:p>
        </p:txBody>
      </p:sp>
    </p:spTree>
    <p:extLst>
      <p:ext uri="{BB962C8B-B14F-4D97-AF65-F5344CB8AC3E}">
        <p14:creationId xmlns:p14="http://schemas.microsoft.com/office/powerpoint/2010/main" val="428117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1272" indent="-284128">
              <a:defRPr sz="1200">
                <a:solidFill>
                  <a:schemeClr val="tx1"/>
                </a:solidFill>
                <a:latin typeface="Calibri" charset="0"/>
                <a:ea typeface="ＭＳ Ｐゴシック" charset="0"/>
              </a:defRPr>
            </a:lvl2pPr>
            <a:lvl3pPr marL="1141272" indent="-226985">
              <a:defRPr sz="1200">
                <a:solidFill>
                  <a:schemeClr val="tx1"/>
                </a:solidFill>
                <a:latin typeface="Calibri" charset="0"/>
                <a:ea typeface="ＭＳ Ｐゴシック" charset="0"/>
              </a:defRPr>
            </a:lvl3pPr>
            <a:lvl4pPr marL="1598415" indent="-226985">
              <a:defRPr sz="1200">
                <a:solidFill>
                  <a:schemeClr val="tx1"/>
                </a:solidFill>
                <a:latin typeface="Calibri" charset="0"/>
                <a:ea typeface="ＭＳ Ｐゴシック" charset="0"/>
              </a:defRPr>
            </a:lvl4pPr>
            <a:lvl5pPr marL="2055559" indent="-226985">
              <a:defRPr sz="1200">
                <a:solidFill>
                  <a:schemeClr val="tx1"/>
                </a:solidFill>
                <a:latin typeface="Calibri" charset="0"/>
                <a:ea typeface="ＭＳ Ｐゴシック" charset="0"/>
              </a:defRPr>
            </a:lvl5pPr>
            <a:lvl6pPr marL="2512702" indent="-226985" eaLnBrk="0" fontAlgn="base" hangingPunct="0">
              <a:spcBef>
                <a:spcPct val="30000"/>
              </a:spcBef>
              <a:spcAft>
                <a:spcPct val="0"/>
              </a:spcAft>
              <a:defRPr sz="1200">
                <a:solidFill>
                  <a:schemeClr val="tx1"/>
                </a:solidFill>
                <a:latin typeface="Calibri" charset="0"/>
                <a:ea typeface="ＭＳ Ｐゴシック" charset="0"/>
              </a:defRPr>
            </a:lvl6pPr>
            <a:lvl7pPr marL="2969846" indent="-226985" eaLnBrk="0" fontAlgn="base" hangingPunct="0">
              <a:spcBef>
                <a:spcPct val="30000"/>
              </a:spcBef>
              <a:spcAft>
                <a:spcPct val="0"/>
              </a:spcAft>
              <a:defRPr sz="1200">
                <a:solidFill>
                  <a:schemeClr val="tx1"/>
                </a:solidFill>
                <a:latin typeface="Calibri" charset="0"/>
                <a:ea typeface="ＭＳ Ｐゴシック" charset="0"/>
              </a:defRPr>
            </a:lvl7pPr>
            <a:lvl8pPr marL="3426990" indent="-226985" eaLnBrk="0" fontAlgn="base" hangingPunct="0">
              <a:spcBef>
                <a:spcPct val="30000"/>
              </a:spcBef>
              <a:spcAft>
                <a:spcPct val="0"/>
              </a:spcAft>
              <a:defRPr sz="1200">
                <a:solidFill>
                  <a:schemeClr val="tx1"/>
                </a:solidFill>
                <a:latin typeface="Calibri" charset="0"/>
                <a:ea typeface="ＭＳ Ｐゴシック" charset="0"/>
              </a:defRPr>
            </a:lvl8pPr>
            <a:lvl9pPr marL="3884133" indent="-226985" eaLnBrk="0" fontAlgn="base" hangingPunct="0">
              <a:spcBef>
                <a:spcPct val="30000"/>
              </a:spcBef>
              <a:spcAft>
                <a:spcPct val="0"/>
              </a:spcAft>
              <a:defRPr sz="1200">
                <a:solidFill>
                  <a:schemeClr val="tx1"/>
                </a:solidFill>
                <a:latin typeface="Calibri" charset="0"/>
                <a:ea typeface="ＭＳ Ｐゴシック" charset="0"/>
              </a:defRPr>
            </a:lvl9pPr>
          </a:lstStyle>
          <a:p>
            <a:pPr>
              <a:defRPr/>
            </a:pPr>
            <a:fld id="{B9408774-BCEE-4B90-830D-74BDBF784284}" type="slidenum">
              <a:rPr lang="it-IT">
                <a:solidFill>
                  <a:srgbClr val="000000"/>
                </a:solidFill>
                <a:latin typeface="Arial" charset="0"/>
              </a:rPr>
              <a:pPr>
                <a:defRPr/>
              </a:pPr>
              <a:t>4</a:t>
            </a:fld>
            <a:endParaRPr lang="it-IT">
              <a:solidFill>
                <a:srgbClr val="000000"/>
              </a:solidFill>
              <a:latin typeface="Arial" charset="0"/>
            </a:endParaRPr>
          </a:p>
        </p:txBody>
      </p:sp>
      <p:sp>
        <p:nvSpPr>
          <p:cNvPr id="16387" name="Segnaposto immagine diapositiva 1"/>
          <p:cNvSpPr>
            <a:spLocks noGrp="1" noRot="1" noChangeAspect="1" noTextEdit="1"/>
          </p:cNvSpPr>
          <p:nvPr>
            <p:ph type="sldImg"/>
          </p:nvPr>
        </p:nvSpPr>
        <p:spPr bwMode="auto">
          <a:xfrm>
            <a:off x="1146175" y="687388"/>
            <a:ext cx="4570413" cy="34274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sp>
      <p:sp>
        <p:nvSpPr>
          <p:cNvPr id="16388" name="Segnaposto note 2"/>
          <p:cNvSpPr>
            <a:spLocks noGrp="1"/>
          </p:cNvSpPr>
          <p:nvPr>
            <p:ph type="body" idx="1"/>
          </p:nvPr>
        </p:nvSpPr>
        <p:spPr bwMode="auto">
          <a:xfrm>
            <a:off x="685800" y="4340225"/>
            <a:ext cx="54864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square" lIns="95543" tIns="47771" rIns="95543" bIns="47771" numCol="1" anchor="t" anchorCtr="0" compatLnSpc="1">
            <a:prstTxWarp prst="textNoShape">
              <a:avLst/>
            </a:prstTxWarp>
          </a:bodyPr>
          <a:lstStyle/>
          <a:p>
            <a:pPr eaLnBrk="1" hangingPunct="1"/>
            <a:endParaRPr lang="fr-FR" altLang="en-US" smtClean="0">
              <a:latin typeface="Arial" pitchFamily="34" charset="0"/>
              <a:ea typeface="MS PGothic" pitchFamily="34" charset="-128"/>
            </a:endParaRPr>
          </a:p>
        </p:txBody>
      </p:sp>
      <p:sp>
        <p:nvSpPr>
          <p:cNvPr id="16389" name="Segnaposto numero diapositiva 3"/>
          <p:cNvSpPr txBox="1">
            <a:spLocks noGrp="1"/>
          </p:cNvSpPr>
          <p:nvPr/>
        </p:nvSpPr>
        <p:spPr bwMode="auto">
          <a:xfrm>
            <a:off x="3884613" y="868680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43" tIns="47771" rIns="95543" bIns="47771" anchor="b"/>
          <a:lstStyle>
            <a:lvl1pPr defTabSz="955675" eaLnBrk="0" hangingPunct="0">
              <a:spcBef>
                <a:spcPct val="30000"/>
              </a:spcBef>
              <a:defRPr sz="1200">
                <a:solidFill>
                  <a:schemeClr val="tx1"/>
                </a:solidFill>
                <a:latin typeface="Calibri" pitchFamily="34" charset="0"/>
              </a:defRPr>
            </a:lvl1pPr>
            <a:lvl2pPr marL="742950" indent="-285750" defTabSz="955675" eaLnBrk="0" hangingPunct="0">
              <a:spcBef>
                <a:spcPct val="30000"/>
              </a:spcBef>
              <a:defRPr sz="1200">
                <a:solidFill>
                  <a:schemeClr val="tx1"/>
                </a:solidFill>
                <a:latin typeface="Calibri" pitchFamily="34" charset="0"/>
              </a:defRPr>
            </a:lvl2pPr>
            <a:lvl3pPr marL="1143000" indent="-228600" defTabSz="955675" eaLnBrk="0" hangingPunct="0">
              <a:spcBef>
                <a:spcPct val="30000"/>
              </a:spcBef>
              <a:defRPr sz="1200">
                <a:solidFill>
                  <a:schemeClr val="tx1"/>
                </a:solidFill>
                <a:latin typeface="Calibri" pitchFamily="34" charset="0"/>
              </a:defRPr>
            </a:lvl3pPr>
            <a:lvl4pPr marL="1600200" indent="-228600" defTabSz="955675" eaLnBrk="0" hangingPunct="0">
              <a:spcBef>
                <a:spcPct val="30000"/>
              </a:spcBef>
              <a:defRPr sz="1200">
                <a:solidFill>
                  <a:schemeClr val="tx1"/>
                </a:solidFill>
                <a:latin typeface="Calibri" pitchFamily="34" charset="0"/>
              </a:defRPr>
            </a:lvl4pPr>
            <a:lvl5pPr marL="2057400" indent="-228600" defTabSz="955675" eaLnBrk="0" hangingPunct="0">
              <a:spcBef>
                <a:spcPct val="30000"/>
              </a:spcBef>
              <a:defRPr sz="1200">
                <a:solidFill>
                  <a:schemeClr val="tx1"/>
                </a:solidFill>
                <a:latin typeface="Calibri" pitchFamily="34" charset="0"/>
              </a:defRPr>
            </a:lvl5pPr>
            <a:lvl6pPr marL="2514600" indent="-228600" defTabSz="955675" eaLnBrk="0" fontAlgn="base" hangingPunct="0">
              <a:spcBef>
                <a:spcPct val="30000"/>
              </a:spcBef>
              <a:spcAft>
                <a:spcPct val="0"/>
              </a:spcAft>
              <a:defRPr sz="1200">
                <a:solidFill>
                  <a:schemeClr val="tx1"/>
                </a:solidFill>
                <a:latin typeface="Calibri" pitchFamily="34" charset="0"/>
              </a:defRPr>
            </a:lvl6pPr>
            <a:lvl7pPr marL="2971800" indent="-228600" defTabSz="955675" eaLnBrk="0" fontAlgn="base" hangingPunct="0">
              <a:spcBef>
                <a:spcPct val="30000"/>
              </a:spcBef>
              <a:spcAft>
                <a:spcPct val="0"/>
              </a:spcAft>
              <a:defRPr sz="1200">
                <a:solidFill>
                  <a:schemeClr val="tx1"/>
                </a:solidFill>
                <a:latin typeface="Calibri" pitchFamily="34" charset="0"/>
              </a:defRPr>
            </a:lvl7pPr>
            <a:lvl8pPr marL="3429000" indent="-228600" defTabSz="955675" eaLnBrk="0" fontAlgn="base" hangingPunct="0">
              <a:spcBef>
                <a:spcPct val="30000"/>
              </a:spcBef>
              <a:spcAft>
                <a:spcPct val="0"/>
              </a:spcAft>
              <a:defRPr sz="1200">
                <a:solidFill>
                  <a:schemeClr val="tx1"/>
                </a:solidFill>
                <a:latin typeface="Calibri" pitchFamily="34" charset="0"/>
              </a:defRPr>
            </a:lvl8pPr>
            <a:lvl9pPr marL="3886200" indent="-228600" defTabSz="955675"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C27975D2-CF58-4E7A-AB60-47F47494859B}" type="slidenum">
              <a:rPr lang="it-IT" altLang="en-US" sz="1300">
                <a:solidFill>
                  <a:srgbClr val="000000"/>
                </a:solidFill>
                <a:latin typeface="Arial" pitchFamily="34" charset="0"/>
                <a:ea typeface="MS PGothic" pitchFamily="34" charset="-128"/>
              </a:rPr>
              <a:pPr algn="r" eaLnBrk="1" hangingPunct="1">
                <a:spcBef>
                  <a:spcPct val="0"/>
                </a:spcBef>
              </a:pPr>
              <a:t>4</a:t>
            </a:fld>
            <a:endParaRPr lang="it-IT" altLang="en-US" sz="1300">
              <a:solidFill>
                <a:srgbClr val="000000"/>
              </a:solidFill>
              <a:latin typeface="Arial" pitchFamily="34" charset="0"/>
              <a:ea typeface="MS PGothic"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1272" indent="-284128">
              <a:defRPr sz="1200">
                <a:solidFill>
                  <a:schemeClr val="tx1"/>
                </a:solidFill>
                <a:latin typeface="Calibri" charset="0"/>
                <a:ea typeface="ＭＳ Ｐゴシック" charset="0"/>
              </a:defRPr>
            </a:lvl2pPr>
            <a:lvl3pPr marL="1141272" indent="-226985">
              <a:defRPr sz="1200">
                <a:solidFill>
                  <a:schemeClr val="tx1"/>
                </a:solidFill>
                <a:latin typeface="Calibri" charset="0"/>
                <a:ea typeface="ＭＳ Ｐゴシック" charset="0"/>
              </a:defRPr>
            </a:lvl3pPr>
            <a:lvl4pPr marL="1598415" indent="-226985">
              <a:defRPr sz="1200">
                <a:solidFill>
                  <a:schemeClr val="tx1"/>
                </a:solidFill>
                <a:latin typeface="Calibri" charset="0"/>
                <a:ea typeface="ＭＳ Ｐゴシック" charset="0"/>
              </a:defRPr>
            </a:lvl4pPr>
            <a:lvl5pPr marL="2055559" indent="-226985">
              <a:defRPr sz="1200">
                <a:solidFill>
                  <a:schemeClr val="tx1"/>
                </a:solidFill>
                <a:latin typeface="Calibri" charset="0"/>
                <a:ea typeface="ＭＳ Ｐゴシック" charset="0"/>
              </a:defRPr>
            </a:lvl5pPr>
            <a:lvl6pPr marL="2512702" indent="-226985" eaLnBrk="0" fontAlgn="base" hangingPunct="0">
              <a:spcBef>
                <a:spcPct val="30000"/>
              </a:spcBef>
              <a:spcAft>
                <a:spcPct val="0"/>
              </a:spcAft>
              <a:defRPr sz="1200">
                <a:solidFill>
                  <a:schemeClr val="tx1"/>
                </a:solidFill>
                <a:latin typeface="Calibri" charset="0"/>
                <a:ea typeface="ＭＳ Ｐゴシック" charset="0"/>
              </a:defRPr>
            </a:lvl6pPr>
            <a:lvl7pPr marL="2969846" indent="-226985" eaLnBrk="0" fontAlgn="base" hangingPunct="0">
              <a:spcBef>
                <a:spcPct val="30000"/>
              </a:spcBef>
              <a:spcAft>
                <a:spcPct val="0"/>
              </a:spcAft>
              <a:defRPr sz="1200">
                <a:solidFill>
                  <a:schemeClr val="tx1"/>
                </a:solidFill>
                <a:latin typeface="Calibri" charset="0"/>
                <a:ea typeface="ＭＳ Ｐゴシック" charset="0"/>
              </a:defRPr>
            </a:lvl7pPr>
            <a:lvl8pPr marL="3426990" indent="-226985" eaLnBrk="0" fontAlgn="base" hangingPunct="0">
              <a:spcBef>
                <a:spcPct val="30000"/>
              </a:spcBef>
              <a:spcAft>
                <a:spcPct val="0"/>
              </a:spcAft>
              <a:defRPr sz="1200">
                <a:solidFill>
                  <a:schemeClr val="tx1"/>
                </a:solidFill>
                <a:latin typeface="Calibri" charset="0"/>
                <a:ea typeface="ＭＳ Ｐゴシック" charset="0"/>
              </a:defRPr>
            </a:lvl8pPr>
            <a:lvl9pPr marL="3884133" indent="-226985" eaLnBrk="0" fontAlgn="base" hangingPunct="0">
              <a:spcBef>
                <a:spcPct val="30000"/>
              </a:spcBef>
              <a:spcAft>
                <a:spcPct val="0"/>
              </a:spcAft>
              <a:defRPr sz="1200">
                <a:solidFill>
                  <a:schemeClr val="tx1"/>
                </a:solidFill>
                <a:latin typeface="Calibri" charset="0"/>
                <a:ea typeface="ＭＳ Ｐゴシック" charset="0"/>
              </a:defRPr>
            </a:lvl9pPr>
          </a:lstStyle>
          <a:p>
            <a:pPr>
              <a:defRPr/>
            </a:pPr>
            <a:fld id="{41CD7A05-771E-472B-BA4F-7DF246AD815B}" type="slidenum">
              <a:rPr lang="it-IT">
                <a:solidFill>
                  <a:srgbClr val="000000"/>
                </a:solidFill>
                <a:latin typeface="Arial" charset="0"/>
              </a:rPr>
              <a:pPr>
                <a:defRPr/>
              </a:pPr>
              <a:t>5</a:t>
            </a:fld>
            <a:endParaRPr lang="it-IT">
              <a:solidFill>
                <a:srgbClr val="000000"/>
              </a:solidFill>
              <a:latin typeface="Arial" charset="0"/>
            </a:endParaRPr>
          </a:p>
        </p:txBody>
      </p:sp>
      <p:sp>
        <p:nvSpPr>
          <p:cNvPr id="17411" name="Segnaposto immagine diapositiva 1"/>
          <p:cNvSpPr>
            <a:spLocks noGrp="1" noRot="1" noChangeAspect="1" noTextEdit="1"/>
          </p:cNvSpPr>
          <p:nvPr>
            <p:ph type="sldImg"/>
          </p:nvPr>
        </p:nvSpPr>
        <p:spPr bwMode="auto">
          <a:xfrm>
            <a:off x="1146175" y="687388"/>
            <a:ext cx="4570413" cy="34274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sp>
      <p:sp>
        <p:nvSpPr>
          <p:cNvPr id="17412" name="Segnaposto note 2"/>
          <p:cNvSpPr>
            <a:spLocks noGrp="1"/>
          </p:cNvSpPr>
          <p:nvPr>
            <p:ph type="body" idx="1"/>
          </p:nvPr>
        </p:nvSpPr>
        <p:spPr bwMode="auto">
          <a:xfrm>
            <a:off x="685800" y="4340225"/>
            <a:ext cx="54864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square" lIns="95543" tIns="47771" rIns="95543" bIns="47771" numCol="1" anchor="t" anchorCtr="0" compatLnSpc="1">
            <a:prstTxWarp prst="textNoShape">
              <a:avLst/>
            </a:prstTxWarp>
          </a:bodyPr>
          <a:lstStyle/>
          <a:p>
            <a:pPr eaLnBrk="1" hangingPunct="1"/>
            <a:endParaRPr lang="fr-FR" altLang="en-US" smtClean="0">
              <a:latin typeface="Arial" pitchFamily="34" charset="0"/>
              <a:ea typeface="MS PGothic" pitchFamily="34" charset="-128"/>
            </a:endParaRPr>
          </a:p>
        </p:txBody>
      </p:sp>
      <p:sp>
        <p:nvSpPr>
          <p:cNvPr id="17413" name="Segnaposto numero diapositiva 3"/>
          <p:cNvSpPr txBox="1">
            <a:spLocks noGrp="1"/>
          </p:cNvSpPr>
          <p:nvPr/>
        </p:nvSpPr>
        <p:spPr bwMode="auto">
          <a:xfrm>
            <a:off x="3884613" y="868680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43" tIns="47771" rIns="95543" bIns="47771" anchor="b"/>
          <a:lstStyle>
            <a:lvl1pPr defTabSz="955675" eaLnBrk="0" hangingPunct="0">
              <a:spcBef>
                <a:spcPct val="30000"/>
              </a:spcBef>
              <a:defRPr sz="1200">
                <a:solidFill>
                  <a:schemeClr val="tx1"/>
                </a:solidFill>
                <a:latin typeface="Calibri" pitchFamily="34" charset="0"/>
              </a:defRPr>
            </a:lvl1pPr>
            <a:lvl2pPr marL="742950" indent="-285750" defTabSz="955675" eaLnBrk="0" hangingPunct="0">
              <a:spcBef>
                <a:spcPct val="30000"/>
              </a:spcBef>
              <a:defRPr sz="1200">
                <a:solidFill>
                  <a:schemeClr val="tx1"/>
                </a:solidFill>
                <a:latin typeface="Calibri" pitchFamily="34" charset="0"/>
              </a:defRPr>
            </a:lvl2pPr>
            <a:lvl3pPr marL="1143000" indent="-228600" defTabSz="955675" eaLnBrk="0" hangingPunct="0">
              <a:spcBef>
                <a:spcPct val="30000"/>
              </a:spcBef>
              <a:defRPr sz="1200">
                <a:solidFill>
                  <a:schemeClr val="tx1"/>
                </a:solidFill>
                <a:latin typeface="Calibri" pitchFamily="34" charset="0"/>
              </a:defRPr>
            </a:lvl3pPr>
            <a:lvl4pPr marL="1600200" indent="-228600" defTabSz="955675" eaLnBrk="0" hangingPunct="0">
              <a:spcBef>
                <a:spcPct val="30000"/>
              </a:spcBef>
              <a:defRPr sz="1200">
                <a:solidFill>
                  <a:schemeClr val="tx1"/>
                </a:solidFill>
                <a:latin typeface="Calibri" pitchFamily="34" charset="0"/>
              </a:defRPr>
            </a:lvl4pPr>
            <a:lvl5pPr marL="2057400" indent="-228600" defTabSz="955675" eaLnBrk="0" hangingPunct="0">
              <a:spcBef>
                <a:spcPct val="30000"/>
              </a:spcBef>
              <a:defRPr sz="1200">
                <a:solidFill>
                  <a:schemeClr val="tx1"/>
                </a:solidFill>
                <a:latin typeface="Calibri" pitchFamily="34" charset="0"/>
              </a:defRPr>
            </a:lvl5pPr>
            <a:lvl6pPr marL="2514600" indent="-228600" defTabSz="955675" eaLnBrk="0" fontAlgn="base" hangingPunct="0">
              <a:spcBef>
                <a:spcPct val="30000"/>
              </a:spcBef>
              <a:spcAft>
                <a:spcPct val="0"/>
              </a:spcAft>
              <a:defRPr sz="1200">
                <a:solidFill>
                  <a:schemeClr val="tx1"/>
                </a:solidFill>
                <a:latin typeface="Calibri" pitchFamily="34" charset="0"/>
              </a:defRPr>
            </a:lvl6pPr>
            <a:lvl7pPr marL="2971800" indent="-228600" defTabSz="955675" eaLnBrk="0" fontAlgn="base" hangingPunct="0">
              <a:spcBef>
                <a:spcPct val="30000"/>
              </a:spcBef>
              <a:spcAft>
                <a:spcPct val="0"/>
              </a:spcAft>
              <a:defRPr sz="1200">
                <a:solidFill>
                  <a:schemeClr val="tx1"/>
                </a:solidFill>
                <a:latin typeface="Calibri" pitchFamily="34" charset="0"/>
              </a:defRPr>
            </a:lvl7pPr>
            <a:lvl8pPr marL="3429000" indent="-228600" defTabSz="955675" eaLnBrk="0" fontAlgn="base" hangingPunct="0">
              <a:spcBef>
                <a:spcPct val="30000"/>
              </a:spcBef>
              <a:spcAft>
                <a:spcPct val="0"/>
              </a:spcAft>
              <a:defRPr sz="1200">
                <a:solidFill>
                  <a:schemeClr val="tx1"/>
                </a:solidFill>
                <a:latin typeface="Calibri" pitchFamily="34" charset="0"/>
              </a:defRPr>
            </a:lvl8pPr>
            <a:lvl9pPr marL="3886200" indent="-228600" defTabSz="955675"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4CD33F62-5101-4F7B-B43E-9A2B18F49DB2}" type="slidenum">
              <a:rPr lang="it-IT" altLang="en-US" sz="1300">
                <a:solidFill>
                  <a:srgbClr val="000000"/>
                </a:solidFill>
                <a:latin typeface="Arial" pitchFamily="34" charset="0"/>
                <a:ea typeface="MS PGothic" pitchFamily="34" charset="-128"/>
              </a:rPr>
              <a:pPr algn="r" eaLnBrk="1" hangingPunct="1">
                <a:spcBef>
                  <a:spcPct val="0"/>
                </a:spcBef>
              </a:pPr>
              <a:t>5</a:t>
            </a:fld>
            <a:endParaRPr lang="it-IT" altLang="en-US" sz="1300">
              <a:solidFill>
                <a:srgbClr val="000000"/>
              </a:solidFill>
              <a:latin typeface="Arial" pitchFamily="34" charset="0"/>
              <a:ea typeface="MS PGothic"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Primary Objectives: the difference between early (Arm 1) versus late (Arm 2) utilisation of amyloid PET imaging in the proportion of patients who at 12 weeks (T1) have an etiological diagnosis and confidence </a:t>
            </a:r>
            <a:r>
              <a:rPr lang="en-GB" sz="1200" i="1" kern="1200" dirty="0" smtClean="0">
                <a:solidFill>
                  <a:schemeClr val="tx1"/>
                </a:solidFill>
                <a:effectLst/>
                <a:latin typeface="+mn-lt"/>
                <a:ea typeface="+mn-ea"/>
                <a:cs typeface="+mn-cs"/>
              </a:rPr>
              <a:t>≥</a:t>
            </a:r>
            <a:r>
              <a:rPr lang="en-GB" sz="1200" kern="1200" dirty="0" smtClean="0">
                <a:solidFill>
                  <a:schemeClr val="tx1"/>
                </a:solidFill>
                <a:effectLst/>
                <a:latin typeface="+mn-lt"/>
                <a:ea typeface="+mn-ea"/>
                <a:cs typeface="+mn-cs"/>
              </a:rPr>
              <a:t> 90%.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757F9B-7EAD-4477-A6EF-777DF6E7C79F}"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337642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US"/>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lvl1pPr>
              <a:defRPr/>
            </a:lvl1pPr>
          </a:lstStyle>
          <a:p>
            <a:fld id="{23ADAAA9-A653-2546-A14F-965CBCAE42DA}" type="datetimeFigureOut">
              <a:rPr lang="en-US" altLang="fr-FR"/>
              <a:pPr/>
              <a:t>5/2/2017</a:t>
            </a:fld>
            <a:endParaRPr lang="en-US" altLang="fr-FR"/>
          </a:p>
        </p:txBody>
      </p:sp>
      <p:sp>
        <p:nvSpPr>
          <p:cNvPr id="5" name="Segnaposto piè di pagina 4"/>
          <p:cNvSpPr>
            <a:spLocks noGrp="1"/>
          </p:cNvSpPr>
          <p:nvPr>
            <p:ph type="ftr" sz="quarter" idx="11"/>
          </p:nvPr>
        </p:nvSpPr>
        <p:spPr/>
        <p:txBody>
          <a:bodyPr/>
          <a:lstStyle>
            <a:lvl1pPr>
              <a:defRPr/>
            </a:lvl1pPr>
          </a:lstStyle>
          <a:p>
            <a:endParaRPr lang="fr-FR" altLang="fr-FR"/>
          </a:p>
        </p:txBody>
      </p:sp>
      <p:sp>
        <p:nvSpPr>
          <p:cNvPr id="6" name="Segnaposto numero diapositiva 5"/>
          <p:cNvSpPr>
            <a:spLocks noGrp="1"/>
          </p:cNvSpPr>
          <p:nvPr>
            <p:ph type="sldNum" sz="quarter" idx="12"/>
          </p:nvPr>
        </p:nvSpPr>
        <p:spPr/>
        <p:txBody>
          <a:bodyPr/>
          <a:lstStyle>
            <a:lvl1pPr>
              <a:defRPr/>
            </a:lvl1pPr>
          </a:lstStyle>
          <a:p>
            <a:fld id="{41E561E1-450D-1449-98BC-C6E977EFA6C5}" type="slidenum">
              <a:rPr lang="en-US" altLang="fr-FR"/>
              <a:pPr/>
              <a:t>‹#›</a:t>
            </a:fld>
            <a:endParaRPr lang="en-US" altLang="fr-FR"/>
          </a:p>
        </p:txBody>
      </p:sp>
    </p:spTree>
    <p:extLst>
      <p:ext uri="{BB962C8B-B14F-4D97-AF65-F5344CB8AC3E}">
        <p14:creationId xmlns:p14="http://schemas.microsoft.com/office/powerpoint/2010/main" val="283484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lvl1pPr>
              <a:defRPr/>
            </a:lvl1pPr>
          </a:lstStyle>
          <a:p>
            <a:fld id="{5A92561A-2FC0-6044-8C5D-CC8434735C1C}" type="datetimeFigureOut">
              <a:rPr lang="en-US" altLang="fr-FR"/>
              <a:pPr/>
              <a:t>5/2/2017</a:t>
            </a:fld>
            <a:endParaRPr lang="en-US" altLang="fr-FR"/>
          </a:p>
        </p:txBody>
      </p:sp>
      <p:sp>
        <p:nvSpPr>
          <p:cNvPr id="5" name="Segnaposto piè di pagina 4"/>
          <p:cNvSpPr>
            <a:spLocks noGrp="1"/>
          </p:cNvSpPr>
          <p:nvPr>
            <p:ph type="ftr" sz="quarter" idx="11"/>
          </p:nvPr>
        </p:nvSpPr>
        <p:spPr/>
        <p:txBody>
          <a:bodyPr/>
          <a:lstStyle>
            <a:lvl1pPr>
              <a:defRPr/>
            </a:lvl1pPr>
          </a:lstStyle>
          <a:p>
            <a:endParaRPr lang="fr-FR" altLang="fr-FR"/>
          </a:p>
        </p:txBody>
      </p:sp>
      <p:sp>
        <p:nvSpPr>
          <p:cNvPr id="6" name="Segnaposto numero diapositiva 5"/>
          <p:cNvSpPr>
            <a:spLocks noGrp="1"/>
          </p:cNvSpPr>
          <p:nvPr>
            <p:ph type="sldNum" sz="quarter" idx="12"/>
          </p:nvPr>
        </p:nvSpPr>
        <p:spPr/>
        <p:txBody>
          <a:bodyPr/>
          <a:lstStyle>
            <a:lvl1pPr>
              <a:defRPr/>
            </a:lvl1pPr>
          </a:lstStyle>
          <a:p>
            <a:fld id="{86747D9E-ECD8-6449-A83A-DFBE99B60D85}" type="slidenum">
              <a:rPr lang="en-US" altLang="fr-FR"/>
              <a:pPr/>
              <a:t>‹#›</a:t>
            </a:fld>
            <a:endParaRPr lang="en-US" altLang="fr-FR"/>
          </a:p>
        </p:txBody>
      </p:sp>
    </p:spTree>
    <p:extLst>
      <p:ext uri="{BB962C8B-B14F-4D97-AF65-F5344CB8AC3E}">
        <p14:creationId xmlns:p14="http://schemas.microsoft.com/office/powerpoint/2010/main" val="173439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lvl1pPr>
              <a:defRPr/>
            </a:lvl1pPr>
          </a:lstStyle>
          <a:p>
            <a:fld id="{B002556C-9893-3E41-A9A2-FA7E3EDED310}" type="datetimeFigureOut">
              <a:rPr lang="en-US" altLang="fr-FR"/>
              <a:pPr/>
              <a:t>5/2/2017</a:t>
            </a:fld>
            <a:endParaRPr lang="en-US" altLang="fr-FR"/>
          </a:p>
        </p:txBody>
      </p:sp>
      <p:sp>
        <p:nvSpPr>
          <p:cNvPr id="5" name="Segnaposto piè di pagina 4"/>
          <p:cNvSpPr>
            <a:spLocks noGrp="1"/>
          </p:cNvSpPr>
          <p:nvPr>
            <p:ph type="ftr" sz="quarter" idx="11"/>
          </p:nvPr>
        </p:nvSpPr>
        <p:spPr/>
        <p:txBody>
          <a:bodyPr/>
          <a:lstStyle>
            <a:lvl1pPr>
              <a:defRPr/>
            </a:lvl1pPr>
          </a:lstStyle>
          <a:p>
            <a:endParaRPr lang="fr-FR" altLang="fr-FR"/>
          </a:p>
        </p:txBody>
      </p:sp>
      <p:sp>
        <p:nvSpPr>
          <p:cNvPr id="6" name="Segnaposto numero diapositiva 5"/>
          <p:cNvSpPr>
            <a:spLocks noGrp="1"/>
          </p:cNvSpPr>
          <p:nvPr>
            <p:ph type="sldNum" sz="quarter" idx="12"/>
          </p:nvPr>
        </p:nvSpPr>
        <p:spPr/>
        <p:txBody>
          <a:bodyPr/>
          <a:lstStyle>
            <a:lvl1pPr>
              <a:defRPr/>
            </a:lvl1pPr>
          </a:lstStyle>
          <a:p>
            <a:fld id="{F22537DD-116F-0B45-85C8-C6BD99B33F9E}" type="slidenum">
              <a:rPr lang="en-US" altLang="fr-FR"/>
              <a:pPr/>
              <a:t>‹#›</a:t>
            </a:fld>
            <a:endParaRPr lang="en-US" altLang="fr-FR"/>
          </a:p>
        </p:txBody>
      </p:sp>
    </p:spTree>
    <p:extLst>
      <p:ext uri="{BB962C8B-B14F-4D97-AF65-F5344CB8AC3E}">
        <p14:creationId xmlns:p14="http://schemas.microsoft.com/office/powerpoint/2010/main" val="4212672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descr="EPAD_template_cover.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685800" y="1492250"/>
            <a:ext cx="7772400" cy="1470025"/>
          </a:xfrm>
        </p:spPr>
        <p:txBody>
          <a:bodyPr/>
          <a:lstStyle>
            <a:lvl1pPr algn="ctr">
              <a:defRPr sz="4000">
                <a:solidFill>
                  <a:srgbClr val="305A62"/>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95625"/>
            <a:ext cx="6400800" cy="676275"/>
          </a:xfrm>
        </p:spPr>
        <p:txBody>
          <a:bodyPr/>
          <a:lstStyle>
            <a:lvl1pPr marL="0" indent="0" algn="ctr">
              <a:buNone/>
              <a:defRPr>
                <a:solidFill>
                  <a:srgbClr val="305A6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5" name="Picture 2" descr="C:\Users\lsteuker\Downloads\EUflag.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172395" y="348329"/>
            <a:ext cx="732652" cy="4978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lsteuker\Downloads\EFPIAlogoWithoutText.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59325" y="348329"/>
            <a:ext cx="861452" cy="4978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lsteuker\Downloads\IMI Logo2014-HorizPos.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47537"/>
          <a:stretch/>
        </p:blipFill>
        <p:spPr bwMode="auto">
          <a:xfrm>
            <a:off x="8188558" y="355993"/>
            <a:ext cx="836812" cy="4901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415" y="1196752"/>
            <a:ext cx="8365525" cy="4929411"/>
          </a:xfrm>
        </p:spPr>
        <p:txBody>
          <a:bodyPr/>
          <a:lstStyle>
            <a:lvl1pPr marL="457200" indent="-457200">
              <a:buClr>
                <a:srgbClr val="468490"/>
              </a:buClr>
              <a:buFont typeface="Wingdings" panose="05000000000000000000" pitchFamily="2" charset="2"/>
              <a:buChar char="§"/>
              <a:defRPr>
                <a:solidFill>
                  <a:srgbClr val="468490"/>
                </a:solidFill>
              </a:defRPr>
            </a:lvl1pPr>
            <a:lvl2pPr>
              <a:defRPr>
                <a:solidFill>
                  <a:srgbClr val="468490"/>
                </a:solidFill>
              </a:defRPr>
            </a:lvl2pPr>
            <a:lvl3pPr>
              <a:defRPr>
                <a:solidFill>
                  <a:srgbClr val="468490"/>
                </a:solidFill>
              </a:defRPr>
            </a:lvl3pPr>
            <a:lvl4pPr>
              <a:defRPr>
                <a:solidFill>
                  <a:srgbClr val="468490"/>
                </a:solidFill>
              </a:defRPr>
            </a:lvl4pPr>
            <a:lvl5pPr>
              <a:defRPr>
                <a:solidFill>
                  <a:srgbClr val="46849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2298357" y="111210"/>
            <a:ext cx="6746789" cy="877330"/>
          </a:xfrm>
        </p:spPr>
        <p:txBody>
          <a:bodyPr/>
          <a:lstStyle>
            <a:lvl1pPr algn="l">
              <a:defRPr sz="3200" baseline="0">
                <a:solidFill>
                  <a:srgbClr val="305A62"/>
                </a:solidFill>
              </a:defRPr>
            </a:lvl1pPr>
          </a:lstStyle>
          <a:p>
            <a:r>
              <a:rPr lang="nl-BE" dirty="0" smtClean="0"/>
              <a:t>Text Slide</a:t>
            </a:r>
            <a:endParaRPr lang="en-US" dirty="0"/>
          </a:p>
        </p:txBody>
      </p:sp>
      <p:pic>
        <p:nvPicPr>
          <p:cNvPr id="15" name="Picture 2" descr="EPAD_template_interior.png"/>
          <p:cNvPicPr>
            <a:picLocks noChangeAspect="1"/>
          </p:cNvPicPr>
          <p:nvPr userDrawn="1"/>
        </p:nvPicPr>
        <p:blipFill rotWithShape="1">
          <a:blip r:embed="rId2"/>
          <a:srcRect t="86385" r="27345" b="10473"/>
          <a:stretch/>
        </p:blipFill>
        <p:spPr>
          <a:xfrm>
            <a:off x="1297458" y="988541"/>
            <a:ext cx="7191633" cy="197059"/>
          </a:xfrm>
          <a:prstGeom prst="rect">
            <a:avLst/>
          </a:prstGeom>
        </p:spPr>
      </p:pic>
      <p:pic>
        <p:nvPicPr>
          <p:cNvPr id="16" name="Picture 2" descr="EPAD_template_interior.png"/>
          <p:cNvPicPr>
            <a:picLocks noChangeAspect="1"/>
          </p:cNvPicPr>
          <p:nvPr userDrawn="1"/>
        </p:nvPicPr>
        <p:blipFill rotWithShape="1">
          <a:blip r:embed="rId2"/>
          <a:srcRect t="86385" r="27345" b="10473"/>
          <a:stretch/>
        </p:blipFill>
        <p:spPr>
          <a:xfrm rot="10800000">
            <a:off x="661884" y="6060186"/>
            <a:ext cx="7075108" cy="210552"/>
          </a:xfrm>
          <a:prstGeom prst="rect">
            <a:avLst/>
          </a:prstGeom>
        </p:spPr>
      </p:pic>
      <p:pic>
        <p:nvPicPr>
          <p:cNvPr id="10" name="Picture 2" descr="EPAD_template_interior.png"/>
          <p:cNvPicPr>
            <a:picLocks noChangeAspect="1"/>
          </p:cNvPicPr>
          <p:nvPr userDrawn="1"/>
        </p:nvPicPr>
        <p:blipFill rotWithShape="1">
          <a:blip r:embed="rId2"/>
          <a:srcRect t="89952" r="81530"/>
          <a:stretch/>
        </p:blipFill>
        <p:spPr>
          <a:xfrm>
            <a:off x="6921" y="6258186"/>
            <a:ext cx="1687655" cy="603857"/>
          </a:xfrm>
          <a:prstGeom prst="rect">
            <a:avLst/>
          </a:prstGeom>
        </p:spPr>
      </p:pic>
      <p:pic>
        <p:nvPicPr>
          <p:cNvPr id="11" name="Picture 2" descr="EPAD_template_interior.png"/>
          <p:cNvPicPr>
            <a:picLocks noChangeAspect="1"/>
          </p:cNvPicPr>
          <p:nvPr userDrawn="1"/>
        </p:nvPicPr>
        <p:blipFill rotWithShape="1">
          <a:blip r:embed="rId2"/>
          <a:srcRect l="1856" t="1356" r="71928" b="84511"/>
          <a:stretch/>
        </p:blipFill>
        <p:spPr>
          <a:xfrm>
            <a:off x="0" y="86497"/>
            <a:ext cx="2397211" cy="902043"/>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37622" y="5985837"/>
            <a:ext cx="1606378" cy="87620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ics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415" y="185352"/>
            <a:ext cx="8365525" cy="5940812"/>
          </a:xfrm>
        </p:spPr>
        <p:txBody>
          <a:bodyPr/>
          <a:lstStyle>
            <a:lvl1pPr marL="0" indent="0">
              <a:buClr>
                <a:srgbClr val="468490"/>
              </a:buClr>
              <a:buFont typeface="Wingdings" panose="05000000000000000000" pitchFamily="2" charset="2"/>
              <a:buNone/>
              <a:defRPr baseline="0">
                <a:solidFill>
                  <a:srgbClr val="468490"/>
                </a:solidFill>
              </a:defRPr>
            </a:lvl1pPr>
            <a:lvl2pPr>
              <a:defRPr>
                <a:solidFill>
                  <a:srgbClr val="468490"/>
                </a:solidFill>
              </a:defRPr>
            </a:lvl2pPr>
            <a:lvl3pPr>
              <a:defRPr>
                <a:solidFill>
                  <a:srgbClr val="468490"/>
                </a:solidFill>
              </a:defRPr>
            </a:lvl3pPr>
            <a:lvl4pPr>
              <a:defRPr>
                <a:solidFill>
                  <a:srgbClr val="468490"/>
                </a:solidFill>
              </a:defRPr>
            </a:lvl4pPr>
            <a:lvl5pPr>
              <a:defRPr>
                <a:solidFill>
                  <a:srgbClr val="468490"/>
                </a:solidFill>
              </a:defRPr>
            </a:lvl5pPr>
          </a:lstStyle>
          <a:p>
            <a:pPr lvl="0"/>
            <a:r>
              <a:rPr lang="nl-BE" dirty="0" smtClean="0"/>
              <a:t>Graphics slide</a:t>
            </a:r>
            <a:endParaRPr lang="en-US" dirty="0" smtClean="0"/>
          </a:p>
        </p:txBody>
      </p:sp>
      <p:pic>
        <p:nvPicPr>
          <p:cNvPr id="10" name="Picture 2" descr="EPAD_template_interior.png"/>
          <p:cNvPicPr>
            <a:picLocks noChangeAspect="1"/>
          </p:cNvPicPr>
          <p:nvPr userDrawn="1"/>
        </p:nvPicPr>
        <p:blipFill rotWithShape="1">
          <a:blip r:embed="rId2"/>
          <a:srcRect t="86385" r="27345" b="10473"/>
          <a:stretch/>
        </p:blipFill>
        <p:spPr>
          <a:xfrm rot="10800000">
            <a:off x="661884" y="6060186"/>
            <a:ext cx="7075108" cy="210552"/>
          </a:xfrm>
          <a:prstGeom prst="rect">
            <a:avLst/>
          </a:prstGeom>
        </p:spPr>
      </p:pic>
      <p:pic>
        <p:nvPicPr>
          <p:cNvPr id="11" name="Picture 2" descr="EPAD_template_interior.png"/>
          <p:cNvPicPr>
            <a:picLocks noChangeAspect="1"/>
          </p:cNvPicPr>
          <p:nvPr userDrawn="1"/>
        </p:nvPicPr>
        <p:blipFill rotWithShape="1">
          <a:blip r:embed="rId2"/>
          <a:srcRect t="89952" r="81530"/>
          <a:stretch/>
        </p:blipFill>
        <p:spPr>
          <a:xfrm>
            <a:off x="6921" y="6258186"/>
            <a:ext cx="1687655" cy="603857"/>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37622" y="5985837"/>
            <a:ext cx="1606378" cy="876206"/>
          </a:xfrm>
          <a:prstGeom prst="rect">
            <a:avLst/>
          </a:prstGeom>
        </p:spPr>
      </p:pic>
    </p:spTree>
    <p:extLst>
      <p:ext uri="{BB962C8B-B14F-4D97-AF65-F5344CB8AC3E}">
        <p14:creationId xmlns:p14="http://schemas.microsoft.com/office/powerpoint/2010/main" val="648145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Acknowledgem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415" y="1196752"/>
            <a:ext cx="8365525" cy="3721237"/>
          </a:xfrm>
        </p:spPr>
        <p:txBody>
          <a:bodyPr/>
          <a:lstStyle>
            <a:lvl1pPr marL="457200" indent="-457200">
              <a:buClr>
                <a:srgbClr val="468490"/>
              </a:buClr>
              <a:buFont typeface="Wingdings" panose="05000000000000000000" pitchFamily="2" charset="2"/>
              <a:buChar char="§"/>
              <a:defRPr>
                <a:solidFill>
                  <a:srgbClr val="468490"/>
                </a:solidFill>
              </a:defRPr>
            </a:lvl1pPr>
            <a:lvl2pPr>
              <a:defRPr>
                <a:solidFill>
                  <a:srgbClr val="468490"/>
                </a:solidFill>
              </a:defRPr>
            </a:lvl2pPr>
            <a:lvl3pPr>
              <a:defRPr>
                <a:solidFill>
                  <a:srgbClr val="468490"/>
                </a:solidFill>
              </a:defRPr>
            </a:lvl3pPr>
            <a:lvl4pPr>
              <a:defRPr>
                <a:solidFill>
                  <a:srgbClr val="468490"/>
                </a:solidFill>
              </a:defRPr>
            </a:lvl4pPr>
            <a:lvl5pPr>
              <a:defRPr>
                <a:solidFill>
                  <a:srgbClr val="46849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2298357" y="111210"/>
            <a:ext cx="6746789" cy="877330"/>
          </a:xfrm>
        </p:spPr>
        <p:txBody>
          <a:bodyPr/>
          <a:lstStyle>
            <a:lvl1pPr algn="l">
              <a:defRPr sz="3200" baseline="0">
                <a:solidFill>
                  <a:srgbClr val="305A62"/>
                </a:solidFill>
              </a:defRPr>
            </a:lvl1pPr>
          </a:lstStyle>
          <a:p>
            <a:r>
              <a:rPr lang="nl-BE" dirty="0" smtClean="0"/>
              <a:t>Acknowledgements</a:t>
            </a:r>
            <a:endParaRPr lang="en-US" dirty="0"/>
          </a:p>
        </p:txBody>
      </p:sp>
      <p:pic>
        <p:nvPicPr>
          <p:cNvPr id="15" name="Picture 2" descr="EPAD_template_interior.png"/>
          <p:cNvPicPr>
            <a:picLocks noChangeAspect="1"/>
          </p:cNvPicPr>
          <p:nvPr userDrawn="1"/>
        </p:nvPicPr>
        <p:blipFill rotWithShape="1">
          <a:blip r:embed="rId2"/>
          <a:srcRect t="86385" r="27345" b="10473"/>
          <a:stretch/>
        </p:blipFill>
        <p:spPr>
          <a:xfrm>
            <a:off x="1297458" y="988541"/>
            <a:ext cx="7191633" cy="197059"/>
          </a:xfrm>
          <a:prstGeom prst="rect">
            <a:avLst/>
          </a:prstGeom>
        </p:spPr>
      </p:pic>
      <p:pic>
        <p:nvPicPr>
          <p:cNvPr id="16" name="Picture 2" descr="EPAD_template_interior.png"/>
          <p:cNvPicPr>
            <a:picLocks noChangeAspect="1"/>
          </p:cNvPicPr>
          <p:nvPr userDrawn="1"/>
        </p:nvPicPr>
        <p:blipFill rotWithShape="1">
          <a:blip r:embed="rId2"/>
          <a:srcRect t="86385" r="27345" b="10473"/>
          <a:stretch/>
        </p:blipFill>
        <p:spPr>
          <a:xfrm rot="10800000">
            <a:off x="661884" y="6060186"/>
            <a:ext cx="7075108" cy="210552"/>
          </a:xfrm>
          <a:prstGeom prst="rect">
            <a:avLst/>
          </a:prstGeom>
        </p:spPr>
      </p:pic>
      <p:pic>
        <p:nvPicPr>
          <p:cNvPr id="10" name="Picture 2" descr="EPAD_template_interior.png"/>
          <p:cNvPicPr>
            <a:picLocks noChangeAspect="1"/>
          </p:cNvPicPr>
          <p:nvPr userDrawn="1"/>
        </p:nvPicPr>
        <p:blipFill rotWithShape="1">
          <a:blip r:embed="rId2"/>
          <a:srcRect t="89952" r="81530"/>
          <a:stretch/>
        </p:blipFill>
        <p:spPr>
          <a:xfrm>
            <a:off x="6921" y="6258186"/>
            <a:ext cx="1687655" cy="603857"/>
          </a:xfrm>
          <a:prstGeom prst="rect">
            <a:avLst/>
          </a:prstGeom>
        </p:spPr>
      </p:pic>
      <p:pic>
        <p:nvPicPr>
          <p:cNvPr id="11" name="Picture 2" descr="EPAD_template_interior.png"/>
          <p:cNvPicPr>
            <a:picLocks noChangeAspect="1"/>
          </p:cNvPicPr>
          <p:nvPr userDrawn="1"/>
        </p:nvPicPr>
        <p:blipFill rotWithShape="1">
          <a:blip r:embed="rId2"/>
          <a:srcRect l="1856" t="1356" r="71928" b="84511"/>
          <a:stretch/>
        </p:blipFill>
        <p:spPr>
          <a:xfrm>
            <a:off x="0" y="86497"/>
            <a:ext cx="2397211" cy="902043"/>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37622" y="5985837"/>
            <a:ext cx="1606378" cy="876206"/>
          </a:xfrm>
          <a:prstGeom prst="rect">
            <a:avLst/>
          </a:prstGeom>
        </p:spPr>
      </p:pic>
      <p:sp>
        <p:nvSpPr>
          <p:cNvPr id="4" name="Rectangle 3"/>
          <p:cNvSpPr/>
          <p:nvPr userDrawn="1"/>
        </p:nvSpPr>
        <p:spPr>
          <a:xfrm>
            <a:off x="432485" y="4941463"/>
            <a:ext cx="8365524" cy="1077218"/>
          </a:xfrm>
          <a:prstGeom prst="rect">
            <a:avLst/>
          </a:prstGeom>
        </p:spPr>
        <p:txBody>
          <a:bodyPr wrap="square">
            <a:spAutoFit/>
          </a:bodyPr>
          <a:lstStyle/>
          <a:p>
            <a:pPr algn="just" fontAlgn="base">
              <a:spcBef>
                <a:spcPct val="0"/>
              </a:spcBef>
              <a:spcAft>
                <a:spcPct val="0"/>
              </a:spcAft>
            </a:pPr>
            <a:r>
              <a:rPr lang="en-GB" sz="1600" dirty="0" smtClean="0">
                <a:solidFill>
                  <a:prstClr val="black"/>
                </a:solidFill>
                <a:latin typeface="Arial" charset="0"/>
              </a:rPr>
              <a:t>The research leading to these results has received support from the Innovative Medicines Initiative Joint Undertaking under grant agreement n° 115736, resources of which are composed of financial contribution from the European Union's Seventh Framework Programme (FP7/2007-2013) and EFPIA companies’ in kind contribution.</a:t>
            </a:r>
            <a:endParaRPr lang="en-US" sz="1600" dirty="0">
              <a:solidFill>
                <a:prstClr val="black"/>
              </a:solidFill>
              <a:latin typeface="Arial" charset="0"/>
            </a:endParaRPr>
          </a:p>
        </p:txBody>
      </p:sp>
    </p:spTree>
    <p:extLst>
      <p:ext uri="{BB962C8B-B14F-4D97-AF65-F5344CB8AC3E}">
        <p14:creationId xmlns:p14="http://schemas.microsoft.com/office/powerpoint/2010/main" val="3687001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2302" y="1985069"/>
            <a:ext cx="7772400" cy="1470025"/>
          </a:xfrm>
        </p:spPr>
        <p:txBody>
          <a:bodyPr/>
          <a:lstStyle>
            <a:lvl1pPr algn="ctr">
              <a:defRPr sz="4800" b="1" baseline="0">
                <a:solidFill>
                  <a:srgbClr val="24569F"/>
                </a:solidFill>
                <a:latin typeface="+mj-lt"/>
                <a:cs typeface="Arial" pitchFamily="34" charset="0"/>
              </a:defRPr>
            </a:lvl1pPr>
          </a:lstStyle>
          <a:p>
            <a:r>
              <a:rPr lang="en-US" dirty="0"/>
              <a:t>[Master title style]</a:t>
            </a:r>
          </a:p>
        </p:txBody>
      </p:sp>
      <p:sp>
        <p:nvSpPr>
          <p:cNvPr id="3" name="Subtitle 2"/>
          <p:cNvSpPr>
            <a:spLocks noGrp="1"/>
          </p:cNvSpPr>
          <p:nvPr>
            <p:ph type="subTitle" idx="1" hasCustomPrompt="1"/>
          </p:nvPr>
        </p:nvSpPr>
        <p:spPr>
          <a:xfrm>
            <a:off x="1375757" y="3781080"/>
            <a:ext cx="6400800" cy="676275"/>
          </a:xfrm>
        </p:spPr>
        <p:txBody>
          <a:bodyPr/>
          <a:lstStyle>
            <a:lvl1pPr marL="0" indent="0" algn="ctr">
              <a:buNone/>
              <a:defRPr sz="3600" b="1">
                <a:solidFill>
                  <a:schemeClr val="bg1">
                    <a:lumMod val="50000"/>
                  </a:schemeClr>
                </a:solidFill>
                <a:latin typeface="+mj-lt"/>
                <a:cs typeface="Arial"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[Master subtitle style]</a:t>
            </a:r>
          </a:p>
        </p:txBody>
      </p:sp>
      <p:sp>
        <p:nvSpPr>
          <p:cNvPr id="13" name="CuadroTexto 12"/>
          <p:cNvSpPr txBox="1"/>
          <p:nvPr userDrawn="1"/>
        </p:nvSpPr>
        <p:spPr>
          <a:xfrm>
            <a:off x="486857" y="5938264"/>
            <a:ext cx="2177935" cy="369332"/>
          </a:xfrm>
          <a:prstGeom prst="rect">
            <a:avLst/>
          </a:prstGeom>
          <a:noFill/>
        </p:spPr>
        <p:txBody>
          <a:bodyPr wrap="square" rtlCol="0">
            <a:spAutoFit/>
          </a:bodyPr>
          <a:lstStyle/>
          <a:p>
            <a:pPr fontAlgn="base">
              <a:spcBef>
                <a:spcPct val="0"/>
              </a:spcBef>
              <a:spcAft>
                <a:spcPct val="0"/>
              </a:spcAft>
            </a:pPr>
            <a:r>
              <a:rPr lang="es-ES" b="1" dirty="0">
                <a:solidFill>
                  <a:prstClr val="white">
                    <a:lumMod val="50000"/>
                  </a:prstClr>
                </a:solidFill>
                <a:latin typeface="Calibri"/>
              </a:rPr>
              <a:t>www.amypad.eu</a:t>
            </a:r>
          </a:p>
        </p:txBody>
      </p:sp>
      <p:pic>
        <p:nvPicPr>
          <p:cNvPr id="9" name="Imagen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83008"/>
            <a:ext cx="2340417" cy="1222090"/>
          </a:xfrm>
          <a:prstGeom prst="rect">
            <a:avLst/>
          </a:prstGeom>
        </p:spPr>
      </p:pic>
      <p:pic>
        <p:nvPicPr>
          <p:cNvPr id="14" name="Picture 2" descr="C:\Users\lsteuker\Downloads\EUflag.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313044" y="5698939"/>
            <a:ext cx="902746" cy="61337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lsteuker\Downloads\EFPIAlogoWithoutText.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13202" y="5698939"/>
            <a:ext cx="1061449" cy="6133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Users\lsteuker\Downloads\IMI Logo2014-HorizPos.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47537"/>
          <a:stretch/>
        </p:blipFill>
        <p:spPr bwMode="auto">
          <a:xfrm>
            <a:off x="6872063" y="5703661"/>
            <a:ext cx="1031089" cy="6039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417" y="1196754"/>
            <a:ext cx="8365525" cy="4929411"/>
          </a:xfrm>
        </p:spPr>
        <p:txBody>
          <a:bodyPr/>
          <a:lstStyle>
            <a:lvl1pPr marL="457189" indent="-457189">
              <a:buClr>
                <a:srgbClr val="24569F"/>
              </a:buClr>
              <a:buFont typeface="Wingdings" panose="05000000000000000000" pitchFamily="2" charset="2"/>
              <a:buChar char="§"/>
              <a:defRPr>
                <a:solidFill>
                  <a:srgbClr val="24569F"/>
                </a:solidFill>
              </a:defRPr>
            </a:lvl1pPr>
            <a:lvl2pPr>
              <a:buClr>
                <a:srgbClr val="24569F"/>
              </a:buClr>
              <a:defRPr>
                <a:solidFill>
                  <a:srgbClr val="24569F"/>
                </a:solidFill>
              </a:defRPr>
            </a:lvl2pPr>
            <a:lvl3pPr>
              <a:buClr>
                <a:srgbClr val="24569F"/>
              </a:buClr>
              <a:defRPr>
                <a:solidFill>
                  <a:srgbClr val="24569F"/>
                </a:solidFill>
              </a:defRPr>
            </a:lvl3pPr>
            <a:lvl4pPr>
              <a:buClr>
                <a:srgbClr val="24569F"/>
              </a:buClr>
              <a:defRPr>
                <a:solidFill>
                  <a:srgbClr val="24569F"/>
                </a:solidFill>
              </a:defRPr>
            </a:lvl4pPr>
            <a:lvl5pPr>
              <a:buClr>
                <a:srgbClr val="24569F"/>
              </a:buClr>
              <a:defRPr>
                <a:solidFill>
                  <a:srgbClr val="24569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1862052" y="282635"/>
            <a:ext cx="6898889" cy="705907"/>
          </a:xfrm>
        </p:spPr>
        <p:txBody>
          <a:bodyPr/>
          <a:lstStyle>
            <a:lvl1pPr algn="l">
              <a:defRPr sz="3200" b="1" baseline="0">
                <a:solidFill>
                  <a:schemeClr val="bg1">
                    <a:lumMod val="50000"/>
                  </a:schemeClr>
                </a:solidFill>
              </a:defRPr>
            </a:lvl1pPr>
          </a:lstStyle>
          <a:p>
            <a:r>
              <a:rPr lang="nl-BE" dirty="0"/>
              <a:t>Text Slide</a:t>
            </a:r>
            <a:endParaRPr lang="en-US" dirty="0"/>
          </a:p>
        </p:txBody>
      </p:sp>
      <p:sp>
        <p:nvSpPr>
          <p:cNvPr id="6" name="CuadroTexto 5"/>
          <p:cNvSpPr txBox="1"/>
          <p:nvPr userDrawn="1"/>
        </p:nvSpPr>
        <p:spPr>
          <a:xfrm>
            <a:off x="395417" y="6373919"/>
            <a:ext cx="2177935" cy="369332"/>
          </a:xfrm>
          <a:prstGeom prst="rect">
            <a:avLst/>
          </a:prstGeom>
          <a:noFill/>
        </p:spPr>
        <p:txBody>
          <a:bodyPr wrap="square" rtlCol="0">
            <a:spAutoFit/>
          </a:bodyPr>
          <a:lstStyle/>
          <a:p>
            <a:pPr fontAlgn="base">
              <a:spcBef>
                <a:spcPct val="0"/>
              </a:spcBef>
              <a:spcAft>
                <a:spcPct val="0"/>
              </a:spcAft>
            </a:pPr>
            <a:r>
              <a:rPr lang="es-ES" b="1" dirty="0">
                <a:solidFill>
                  <a:prstClr val="white">
                    <a:lumMod val="50000"/>
                  </a:prstClr>
                </a:solidFill>
                <a:latin typeface="Calibri"/>
              </a:rPr>
              <a:t>www.amypad.eu</a:t>
            </a:r>
          </a:p>
        </p:txBody>
      </p:sp>
      <p:sp>
        <p:nvSpPr>
          <p:cNvPr id="18" name="TextBox 9"/>
          <p:cNvSpPr txBox="1"/>
          <p:nvPr userDrawn="1"/>
        </p:nvSpPr>
        <p:spPr>
          <a:xfrm>
            <a:off x="8260100" y="6527723"/>
            <a:ext cx="523317" cy="215133"/>
          </a:xfrm>
          <a:prstGeom prst="rect">
            <a:avLst/>
          </a:prstGeom>
          <a:noFill/>
          <a:ln/>
          <a:effectLst/>
        </p:spPr>
        <p:txBody>
          <a:bodyPr wrap="none" lIns="0" tIns="0" rIns="0" bIns="0" rtlCol="0">
            <a:noAutofit/>
          </a:bodyPr>
          <a:lstStyle/>
          <a:p>
            <a:pPr algn="ctr" defTabSz="914377">
              <a:defRPr/>
            </a:pPr>
            <a:fld id="{9D53E389-1311-4796-9190-1F74A8EADEA2}" type="slidenum">
              <a:rPr lang="en-US" sz="1100" b="1" smtClean="0">
                <a:solidFill>
                  <a:srgbClr val="A2B7CC"/>
                </a:solidFill>
                <a:latin typeface="Calibri"/>
              </a:rPr>
              <a:pPr algn="ctr" defTabSz="914377">
                <a:defRPr/>
              </a:pPr>
              <a:t>‹#›</a:t>
            </a:fld>
            <a:endParaRPr lang="en-US" sz="1100" b="1" dirty="0">
              <a:solidFill>
                <a:srgbClr val="A2B7CC"/>
              </a:solidFill>
              <a:latin typeface="Calibri"/>
            </a:endParaRPr>
          </a:p>
          <a:p>
            <a:pPr algn="ctr" fontAlgn="base">
              <a:spcBef>
                <a:spcPct val="0"/>
              </a:spcBef>
              <a:spcAft>
                <a:spcPct val="0"/>
              </a:spcAft>
            </a:pPr>
            <a:endParaRPr lang="en-US" sz="1100" dirty="0">
              <a:solidFill>
                <a:prstClr val="white">
                  <a:lumMod val="50000"/>
                </a:prstClr>
              </a:solidFill>
              <a:latin typeface="Arial"/>
            </a:endParaRPr>
          </a:p>
        </p:txBody>
      </p:sp>
      <p:cxnSp>
        <p:nvCxnSpPr>
          <p:cNvPr id="8" name="Conector recto 7"/>
          <p:cNvCxnSpPr/>
          <p:nvPr userDrawn="1"/>
        </p:nvCxnSpPr>
        <p:spPr>
          <a:xfrm>
            <a:off x="395415" y="1123546"/>
            <a:ext cx="8388000" cy="2318"/>
          </a:xfrm>
          <a:prstGeom prst="line">
            <a:avLst/>
          </a:prstGeom>
          <a:ln w="50800" cmpd="sng">
            <a:solidFill>
              <a:srgbClr val="A2B7CC"/>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userDrawn="1"/>
        </p:nvCxnSpPr>
        <p:spPr>
          <a:xfrm>
            <a:off x="395415" y="6325783"/>
            <a:ext cx="8388000" cy="2318"/>
          </a:xfrm>
          <a:prstGeom prst="line">
            <a:avLst/>
          </a:prstGeom>
          <a:ln w="92075" cmpd="sng">
            <a:solidFill>
              <a:srgbClr val="A2B7CC"/>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userDrawn="1"/>
        </p:nvCxnSpPr>
        <p:spPr>
          <a:xfrm>
            <a:off x="395415" y="1158924"/>
            <a:ext cx="8388000" cy="2318"/>
          </a:xfrm>
          <a:prstGeom prst="line">
            <a:avLst/>
          </a:prstGeom>
          <a:ln w="28575" cmpd="sng">
            <a:solidFill>
              <a:srgbClr val="24569F"/>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415" y="270153"/>
            <a:ext cx="1392236" cy="72697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417" y="185352"/>
            <a:ext cx="8365525" cy="5940812"/>
          </a:xfrm>
        </p:spPr>
        <p:txBody>
          <a:bodyPr/>
          <a:lstStyle>
            <a:lvl1pPr marL="0" indent="0">
              <a:buClr>
                <a:srgbClr val="468490"/>
              </a:buClr>
              <a:buFont typeface="Wingdings" panose="05000000000000000000" pitchFamily="2" charset="2"/>
              <a:buNone/>
              <a:defRPr baseline="0">
                <a:solidFill>
                  <a:srgbClr val="24569F"/>
                </a:solidFill>
              </a:defRPr>
            </a:lvl1pPr>
            <a:lvl2pPr>
              <a:defRPr>
                <a:solidFill>
                  <a:srgbClr val="468490"/>
                </a:solidFill>
              </a:defRPr>
            </a:lvl2pPr>
            <a:lvl3pPr>
              <a:defRPr>
                <a:solidFill>
                  <a:srgbClr val="468490"/>
                </a:solidFill>
              </a:defRPr>
            </a:lvl3pPr>
            <a:lvl4pPr>
              <a:defRPr>
                <a:solidFill>
                  <a:srgbClr val="468490"/>
                </a:solidFill>
              </a:defRPr>
            </a:lvl4pPr>
            <a:lvl5pPr>
              <a:defRPr>
                <a:solidFill>
                  <a:srgbClr val="468490"/>
                </a:solidFill>
              </a:defRPr>
            </a:lvl5pPr>
          </a:lstStyle>
          <a:p>
            <a:pPr lvl="0"/>
            <a:r>
              <a:rPr lang="nl-BE" dirty="0"/>
              <a:t>Graphics slide</a:t>
            </a:r>
            <a:endParaRPr lang="en-US" dirty="0"/>
          </a:p>
        </p:txBody>
      </p:sp>
      <p:sp>
        <p:nvSpPr>
          <p:cNvPr id="6" name="CuadroTexto 5"/>
          <p:cNvSpPr txBox="1"/>
          <p:nvPr userDrawn="1"/>
        </p:nvSpPr>
        <p:spPr>
          <a:xfrm>
            <a:off x="395417" y="6373919"/>
            <a:ext cx="2177935" cy="369332"/>
          </a:xfrm>
          <a:prstGeom prst="rect">
            <a:avLst/>
          </a:prstGeom>
          <a:noFill/>
        </p:spPr>
        <p:txBody>
          <a:bodyPr wrap="square" rtlCol="0">
            <a:spAutoFit/>
          </a:bodyPr>
          <a:lstStyle/>
          <a:p>
            <a:pPr fontAlgn="base">
              <a:spcBef>
                <a:spcPct val="0"/>
              </a:spcBef>
              <a:spcAft>
                <a:spcPct val="0"/>
              </a:spcAft>
            </a:pPr>
            <a:r>
              <a:rPr lang="es-ES" b="1" dirty="0">
                <a:solidFill>
                  <a:prstClr val="white">
                    <a:lumMod val="50000"/>
                  </a:prstClr>
                </a:solidFill>
                <a:latin typeface="Calibri"/>
              </a:rPr>
              <a:t>www.amypad.eu</a:t>
            </a:r>
          </a:p>
        </p:txBody>
      </p:sp>
      <p:sp>
        <p:nvSpPr>
          <p:cNvPr id="8" name="TextBox 9"/>
          <p:cNvSpPr txBox="1"/>
          <p:nvPr userDrawn="1"/>
        </p:nvSpPr>
        <p:spPr>
          <a:xfrm>
            <a:off x="8129172" y="6528122"/>
            <a:ext cx="631768" cy="215133"/>
          </a:xfrm>
          <a:prstGeom prst="rect">
            <a:avLst/>
          </a:prstGeom>
          <a:noFill/>
          <a:ln/>
          <a:effectLst/>
        </p:spPr>
        <p:txBody>
          <a:bodyPr wrap="none" lIns="0" tIns="0" rIns="0" bIns="0" rtlCol="0">
            <a:noAutofit/>
          </a:bodyPr>
          <a:lstStyle/>
          <a:p>
            <a:pPr algn="ctr" defTabSz="914377">
              <a:defRPr/>
            </a:pPr>
            <a:fld id="{9D53E389-1311-4796-9190-1F74A8EADEA2}" type="slidenum">
              <a:rPr lang="en-US" sz="1100" b="1" smtClean="0">
                <a:solidFill>
                  <a:srgbClr val="A2B7CC"/>
                </a:solidFill>
                <a:latin typeface="Calibri"/>
              </a:rPr>
              <a:pPr algn="ctr" defTabSz="914377">
                <a:defRPr/>
              </a:pPr>
              <a:t>‹#›</a:t>
            </a:fld>
            <a:endParaRPr lang="en-US" sz="1100" b="1" dirty="0">
              <a:solidFill>
                <a:srgbClr val="A2B7CC"/>
              </a:solidFill>
              <a:latin typeface="Calibri"/>
            </a:endParaRPr>
          </a:p>
          <a:p>
            <a:pPr algn="ctr" fontAlgn="base">
              <a:spcBef>
                <a:spcPct val="0"/>
              </a:spcBef>
              <a:spcAft>
                <a:spcPct val="0"/>
              </a:spcAft>
            </a:pPr>
            <a:endParaRPr lang="en-US" sz="1100" dirty="0">
              <a:solidFill>
                <a:prstClr val="white">
                  <a:lumMod val="50000"/>
                </a:prstClr>
              </a:solidFill>
              <a:latin typeface="Arial"/>
            </a:endParaRPr>
          </a:p>
        </p:txBody>
      </p:sp>
      <p:cxnSp>
        <p:nvCxnSpPr>
          <p:cNvPr id="9" name="Conector recto 8"/>
          <p:cNvCxnSpPr/>
          <p:nvPr userDrawn="1"/>
        </p:nvCxnSpPr>
        <p:spPr>
          <a:xfrm>
            <a:off x="395415" y="6325783"/>
            <a:ext cx="8388000" cy="2318"/>
          </a:xfrm>
          <a:prstGeom prst="line">
            <a:avLst/>
          </a:prstGeom>
          <a:ln w="92075" cmpd="sng">
            <a:solidFill>
              <a:srgbClr val="A2B7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145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lvl1pPr>
              <a:defRPr/>
            </a:lvl1pPr>
          </a:lstStyle>
          <a:p>
            <a:fld id="{ECEC9955-D854-FE4D-8207-BF3A162DD3E4}" type="datetimeFigureOut">
              <a:rPr lang="en-US" altLang="fr-FR"/>
              <a:pPr/>
              <a:t>5/2/2017</a:t>
            </a:fld>
            <a:endParaRPr lang="en-US" altLang="fr-FR"/>
          </a:p>
        </p:txBody>
      </p:sp>
      <p:sp>
        <p:nvSpPr>
          <p:cNvPr id="5" name="Segnaposto piè di pagina 4"/>
          <p:cNvSpPr>
            <a:spLocks noGrp="1"/>
          </p:cNvSpPr>
          <p:nvPr>
            <p:ph type="ftr" sz="quarter" idx="11"/>
          </p:nvPr>
        </p:nvSpPr>
        <p:spPr/>
        <p:txBody>
          <a:bodyPr/>
          <a:lstStyle>
            <a:lvl1pPr>
              <a:defRPr/>
            </a:lvl1pPr>
          </a:lstStyle>
          <a:p>
            <a:endParaRPr lang="fr-FR" altLang="fr-FR"/>
          </a:p>
        </p:txBody>
      </p:sp>
      <p:sp>
        <p:nvSpPr>
          <p:cNvPr id="6" name="Segnaposto numero diapositiva 5"/>
          <p:cNvSpPr>
            <a:spLocks noGrp="1"/>
          </p:cNvSpPr>
          <p:nvPr>
            <p:ph type="sldNum" sz="quarter" idx="12"/>
          </p:nvPr>
        </p:nvSpPr>
        <p:spPr/>
        <p:txBody>
          <a:bodyPr/>
          <a:lstStyle>
            <a:lvl1pPr>
              <a:defRPr/>
            </a:lvl1pPr>
          </a:lstStyle>
          <a:p>
            <a:fld id="{4B21AC53-53E2-7B4F-86D9-355D741DC8CB}" type="slidenum">
              <a:rPr lang="en-US" altLang="fr-FR"/>
              <a:pPr/>
              <a:t>‹#›</a:t>
            </a:fld>
            <a:endParaRPr lang="en-US" altLang="fr-FR"/>
          </a:p>
        </p:txBody>
      </p:sp>
    </p:spTree>
    <p:extLst>
      <p:ext uri="{BB962C8B-B14F-4D97-AF65-F5344CB8AC3E}">
        <p14:creationId xmlns:p14="http://schemas.microsoft.com/office/powerpoint/2010/main" val="23738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US"/>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a:lvl1pPr>
          </a:lstStyle>
          <a:p>
            <a:fld id="{E1611A58-D914-204E-AEE8-0C5E1615F129}" type="datetimeFigureOut">
              <a:rPr lang="en-US" altLang="fr-FR"/>
              <a:pPr/>
              <a:t>5/2/2017</a:t>
            </a:fld>
            <a:endParaRPr lang="en-US" altLang="fr-FR"/>
          </a:p>
        </p:txBody>
      </p:sp>
      <p:sp>
        <p:nvSpPr>
          <p:cNvPr id="5" name="Segnaposto piè di pagina 4"/>
          <p:cNvSpPr>
            <a:spLocks noGrp="1"/>
          </p:cNvSpPr>
          <p:nvPr>
            <p:ph type="ftr" sz="quarter" idx="11"/>
          </p:nvPr>
        </p:nvSpPr>
        <p:spPr/>
        <p:txBody>
          <a:bodyPr/>
          <a:lstStyle>
            <a:lvl1pPr>
              <a:defRPr/>
            </a:lvl1pPr>
          </a:lstStyle>
          <a:p>
            <a:endParaRPr lang="fr-FR" altLang="fr-FR"/>
          </a:p>
        </p:txBody>
      </p:sp>
      <p:sp>
        <p:nvSpPr>
          <p:cNvPr id="6" name="Segnaposto numero diapositiva 5"/>
          <p:cNvSpPr>
            <a:spLocks noGrp="1"/>
          </p:cNvSpPr>
          <p:nvPr>
            <p:ph type="sldNum" sz="quarter" idx="12"/>
          </p:nvPr>
        </p:nvSpPr>
        <p:spPr/>
        <p:txBody>
          <a:bodyPr/>
          <a:lstStyle>
            <a:lvl1pPr>
              <a:defRPr/>
            </a:lvl1pPr>
          </a:lstStyle>
          <a:p>
            <a:fld id="{446DF5DD-3AA9-A747-8ACB-D9D493C17DBB}" type="slidenum">
              <a:rPr lang="en-US" altLang="fr-FR"/>
              <a:pPr/>
              <a:t>‹#›</a:t>
            </a:fld>
            <a:endParaRPr lang="en-US" altLang="fr-FR"/>
          </a:p>
        </p:txBody>
      </p:sp>
    </p:spTree>
    <p:extLst>
      <p:ext uri="{BB962C8B-B14F-4D97-AF65-F5344CB8AC3E}">
        <p14:creationId xmlns:p14="http://schemas.microsoft.com/office/powerpoint/2010/main" val="180342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3"/>
          <p:cNvSpPr>
            <a:spLocks noGrp="1"/>
          </p:cNvSpPr>
          <p:nvPr>
            <p:ph type="dt" sz="half" idx="10"/>
          </p:nvPr>
        </p:nvSpPr>
        <p:spPr/>
        <p:txBody>
          <a:bodyPr/>
          <a:lstStyle>
            <a:lvl1pPr>
              <a:defRPr/>
            </a:lvl1pPr>
          </a:lstStyle>
          <a:p>
            <a:fld id="{9FABCEF5-E158-B843-AB42-725394DA3873}" type="datetimeFigureOut">
              <a:rPr lang="en-US" altLang="fr-FR"/>
              <a:pPr/>
              <a:t>5/2/2017</a:t>
            </a:fld>
            <a:endParaRPr lang="en-US" altLang="fr-FR"/>
          </a:p>
        </p:txBody>
      </p:sp>
      <p:sp>
        <p:nvSpPr>
          <p:cNvPr id="6" name="Segnaposto piè di pagina 4"/>
          <p:cNvSpPr>
            <a:spLocks noGrp="1"/>
          </p:cNvSpPr>
          <p:nvPr>
            <p:ph type="ftr" sz="quarter" idx="11"/>
          </p:nvPr>
        </p:nvSpPr>
        <p:spPr/>
        <p:txBody>
          <a:bodyPr/>
          <a:lstStyle>
            <a:lvl1pPr>
              <a:defRPr/>
            </a:lvl1pPr>
          </a:lstStyle>
          <a:p>
            <a:endParaRPr lang="fr-FR" altLang="fr-FR"/>
          </a:p>
        </p:txBody>
      </p:sp>
      <p:sp>
        <p:nvSpPr>
          <p:cNvPr id="7" name="Segnaposto numero diapositiva 5"/>
          <p:cNvSpPr>
            <a:spLocks noGrp="1"/>
          </p:cNvSpPr>
          <p:nvPr>
            <p:ph type="sldNum" sz="quarter" idx="12"/>
          </p:nvPr>
        </p:nvSpPr>
        <p:spPr/>
        <p:txBody>
          <a:bodyPr/>
          <a:lstStyle>
            <a:lvl1pPr>
              <a:defRPr/>
            </a:lvl1pPr>
          </a:lstStyle>
          <a:p>
            <a:fld id="{E3EC864E-1F88-AB42-841B-D36E53F2D199}" type="slidenum">
              <a:rPr lang="en-US" altLang="fr-FR"/>
              <a:pPr/>
              <a:t>‹#›</a:t>
            </a:fld>
            <a:endParaRPr lang="en-US" altLang="fr-FR"/>
          </a:p>
        </p:txBody>
      </p:sp>
    </p:spTree>
    <p:extLst>
      <p:ext uri="{BB962C8B-B14F-4D97-AF65-F5344CB8AC3E}">
        <p14:creationId xmlns:p14="http://schemas.microsoft.com/office/powerpoint/2010/main" val="12305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en-US"/>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3"/>
          <p:cNvSpPr>
            <a:spLocks noGrp="1"/>
          </p:cNvSpPr>
          <p:nvPr>
            <p:ph type="dt" sz="half" idx="10"/>
          </p:nvPr>
        </p:nvSpPr>
        <p:spPr/>
        <p:txBody>
          <a:bodyPr/>
          <a:lstStyle>
            <a:lvl1pPr>
              <a:defRPr/>
            </a:lvl1pPr>
          </a:lstStyle>
          <a:p>
            <a:fld id="{12AEC995-C2BE-FB46-BDFD-DFBDB90F8DEB}" type="datetimeFigureOut">
              <a:rPr lang="en-US" altLang="fr-FR"/>
              <a:pPr/>
              <a:t>5/2/2017</a:t>
            </a:fld>
            <a:endParaRPr lang="en-US" altLang="fr-FR"/>
          </a:p>
        </p:txBody>
      </p:sp>
      <p:sp>
        <p:nvSpPr>
          <p:cNvPr id="8" name="Segnaposto piè di pagina 4"/>
          <p:cNvSpPr>
            <a:spLocks noGrp="1"/>
          </p:cNvSpPr>
          <p:nvPr>
            <p:ph type="ftr" sz="quarter" idx="11"/>
          </p:nvPr>
        </p:nvSpPr>
        <p:spPr/>
        <p:txBody>
          <a:bodyPr/>
          <a:lstStyle>
            <a:lvl1pPr>
              <a:defRPr/>
            </a:lvl1pPr>
          </a:lstStyle>
          <a:p>
            <a:endParaRPr lang="fr-FR" altLang="fr-FR"/>
          </a:p>
        </p:txBody>
      </p:sp>
      <p:sp>
        <p:nvSpPr>
          <p:cNvPr id="9" name="Segnaposto numero diapositiva 5"/>
          <p:cNvSpPr>
            <a:spLocks noGrp="1"/>
          </p:cNvSpPr>
          <p:nvPr>
            <p:ph type="sldNum" sz="quarter" idx="12"/>
          </p:nvPr>
        </p:nvSpPr>
        <p:spPr/>
        <p:txBody>
          <a:bodyPr/>
          <a:lstStyle>
            <a:lvl1pPr>
              <a:defRPr/>
            </a:lvl1pPr>
          </a:lstStyle>
          <a:p>
            <a:fld id="{8D9254B1-04D2-4E4E-B1FD-2259CDE73762}" type="slidenum">
              <a:rPr lang="en-US" altLang="fr-FR"/>
              <a:pPr/>
              <a:t>‹#›</a:t>
            </a:fld>
            <a:endParaRPr lang="en-US" altLang="fr-FR"/>
          </a:p>
        </p:txBody>
      </p:sp>
    </p:spTree>
    <p:extLst>
      <p:ext uri="{BB962C8B-B14F-4D97-AF65-F5344CB8AC3E}">
        <p14:creationId xmlns:p14="http://schemas.microsoft.com/office/powerpoint/2010/main" val="316241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3"/>
          <p:cNvSpPr>
            <a:spLocks noGrp="1"/>
          </p:cNvSpPr>
          <p:nvPr>
            <p:ph type="dt" sz="half" idx="10"/>
          </p:nvPr>
        </p:nvSpPr>
        <p:spPr/>
        <p:txBody>
          <a:bodyPr/>
          <a:lstStyle>
            <a:lvl1pPr>
              <a:defRPr/>
            </a:lvl1pPr>
          </a:lstStyle>
          <a:p>
            <a:fld id="{6E803A26-3942-FF4E-B5F4-0FD57ECD0B75}" type="datetimeFigureOut">
              <a:rPr lang="en-US" altLang="fr-FR"/>
              <a:pPr/>
              <a:t>5/2/2017</a:t>
            </a:fld>
            <a:endParaRPr lang="en-US" altLang="fr-FR"/>
          </a:p>
        </p:txBody>
      </p:sp>
      <p:sp>
        <p:nvSpPr>
          <p:cNvPr id="4" name="Segnaposto piè di pagina 4"/>
          <p:cNvSpPr>
            <a:spLocks noGrp="1"/>
          </p:cNvSpPr>
          <p:nvPr>
            <p:ph type="ftr" sz="quarter" idx="11"/>
          </p:nvPr>
        </p:nvSpPr>
        <p:spPr/>
        <p:txBody>
          <a:bodyPr/>
          <a:lstStyle>
            <a:lvl1pPr>
              <a:defRPr/>
            </a:lvl1pPr>
          </a:lstStyle>
          <a:p>
            <a:endParaRPr lang="fr-FR" altLang="fr-FR"/>
          </a:p>
        </p:txBody>
      </p:sp>
      <p:sp>
        <p:nvSpPr>
          <p:cNvPr id="5" name="Segnaposto numero diapositiva 5"/>
          <p:cNvSpPr>
            <a:spLocks noGrp="1"/>
          </p:cNvSpPr>
          <p:nvPr>
            <p:ph type="sldNum" sz="quarter" idx="12"/>
          </p:nvPr>
        </p:nvSpPr>
        <p:spPr/>
        <p:txBody>
          <a:bodyPr/>
          <a:lstStyle>
            <a:lvl1pPr>
              <a:defRPr/>
            </a:lvl1pPr>
          </a:lstStyle>
          <a:p>
            <a:fld id="{FF4E4252-6F42-B24B-8FA5-B4819B216231}" type="slidenum">
              <a:rPr lang="en-US" altLang="fr-FR"/>
              <a:pPr/>
              <a:t>‹#›</a:t>
            </a:fld>
            <a:endParaRPr lang="en-US" altLang="fr-FR"/>
          </a:p>
        </p:txBody>
      </p:sp>
    </p:spTree>
    <p:extLst>
      <p:ext uri="{BB962C8B-B14F-4D97-AF65-F5344CB8AC3E}">
        <p14:creationId xmlns:p14="http://schemas.microsoft.com/office/powerpoint/2010/main" val="2872588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fld id="{3F47CF01-E753-5345-A6D7-90DFB9F78EE9}" type="datetimeFigureOut">
              <a:rPr lang="en-US" altLang="fr-FR"/>
              <a:pPr/>
              <a:t>5/2/2017</a:t>
            </a:fld>
            <a:endParaRPr lang="en-US" altLang="fr-FR"/>
          </a:p>
        </p:txBody>
      </p:sp>
      <p:sp>
        <p:nvSpPr>
          <p:cNvPr id="3" name="Segnaposto piè di pagina 4"/>
          <p:cNvSpPr>
            <a:spLocks noGrp="1"/>
          </p:cNvSpPr>
          <p:nvPr>
            <p:ph type="ftr" sz="quarter" idx="11"/>
          </p:nvPr>
        </p:nvSpPr>
        <p:spPr/>
        <p:txBody>
          <a:bodyPr/>
          <a:lstStyle>
            <a:lvl1pPr>
              <a:defRPr/>
            </a:lvl1pPr>
          </a:lstStyle>
          <a:p>
            <a:endParaRPr lang="fr-FR" altLang="fr-FR"/>
          </a:p>
        </p:txBody>
      </p:sp>
      <p:sp>
        <p:nvSpPr>
          <p:cNvPr id="4" name="Segnaposto numero diapositiva 5"/>
          <p:cNvSpPr>
            <a:spLocks noGrp="1"/>
          </p:cNvSpPr>
          <p:nvPr>
            <p:ph type="sldNum" sz="quarter" idx="12"/>
          </p:nvPr>
        </p:nvSpPr>
        <p:spPr/>
        <p:txBody>
          <a:bodyPr/>
          <a:lstStyle>
            <a:lvl1pPr>
              <a:defRPr/>
            </a:lvl1pPr>
          </a:lstStyle>
          <a:p>
            <a:fld id="{28083D1E-AF57-B141-A540-608CADE903C5}" type="slidenum">
              <a:rPr lang="en-US" altLang="fr-FR"/>
              <a:pPr/>
              <a:t>‹#›</a:t>
            </a:fld>
            <a:endParaRPr lang="en-US" altLang="fr-FR"/>
          </a:p>
        </p:txBody>
      </p:sp>
    </p:spTree>
    <p:extLst>
      <p:ext uri="{BB962C8B-B14F-4D97-AF65-F5344CB8AC3E}">
        <p14:creationId xmlns:p14="http://schemas.microsoft.com/office/powerpoint/2010/main" val="6606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US"/>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3"/>
          <p:cNvSpPr>
            <a:spLocks noGrp="1"/>
          </p:cNvSpPr>
          <p:nvPr>
            <p:ph type="dt" sz="half" idx="10"/>
          </p:nvPr>
        </p:nvSpPr>
        <p:spPr/>
        <p:txBody>
          <a:bodyPr/>
          <a:lstStyle>
            <a:lvl1pPr>
              <a:defRPr/>
            </a:lvl1pPr>
          </a:lstStyle>
          <a:p>
            <a:fld id="{18775007-6B38-FB4F-805C-07B12B73CD12}" type="datetimeFigureOut">
              <a:rPr lang="en-US" altLang="fr-FR"/>
              <a:pPr/>
              <a:t>5/2/2017</a:t>
            </a:fld>
            <a:endParaRPr lang="en-US" altLang="fr-FR"/>
          </a:p>
        </p:txBody>
      </p:sp>
      <p:sp>
        <p:nvSpPr>
          <p:cNvPr id="6" name="Segnaposto piè di pagina 4"/>
          <p:cNvSpPr>
            <a:spLocks noGrp="1"/>
          </p:cNvSpPr>
          <p:nvPr>
            <p:ph type="ftr" sz="quarter" idx="11"/>
          </p:nvPr>
        </p:nvSpPr>
        <p:spPr/>
        <p:txBody>
          <a:bodyPr/>
          <a:lstStyle>
            <a:lvl1pPr>
              <a:defRPr/>
            </a:lvl1pPr>
          </a:lstStyle>
          <a:p>
            <a:endParaRPr lang="fr-FR" altLang="fr-FR"/>
          </a:p>
        </p:txBody>
      </p:sp>
      <p:sp>
        <p:nvSpPr>
          <p:cNvPr id="7" name="Segnaposto numero diapositiva 5"/>
          <p:cNvSpPr>
            <a:spLocks noGrp="1"/>
          </p:cNvSpPr>
          <p:nvPr>
            <p:ph type="sldNum" sz="quarter" idx="12"/>
          </p:nvPr>
        </p:nvSpPr>
        <p:spPr/>
        <p:txBody>
          <a:bodyPr/>
          <a:lstStyle>
            <a:lvl1pPr>
              <a:defRPr/>
            </a:lvl1pPr>
          </a:lstStyle>
          <a:p>
            <a:fld id="{F157336A-B688-684A-B12E-6575728FCA4E}" type="slidenum">
              <a:rPr lang="en-US" altLang="fr-FR"/>
              <a:pPr/>
              <a:t>‹#›</a:t>
            </a:fld>
            <a:endParaRPr lang="en-US" altLang="fr-FR"/>
          </a:p>
        </p:txBody>
      </p:sp>
    </p:spTree>
    <p:extLst>
      <p:ext uri="{BB962C8B-B14F-4D97-AF65-F5344CB8AC3E}">
        <p14:creationId xmlns:p14="http://schemas.microsoft.com/office/powerpoint/2010/main" val="315695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US"/>
          </a:p>
        </p:txBody>
      </p:sp>
      <p:sp>
        <p:nvSpPr>
          <p:cNvPr id="3" name="Segnaposto immagin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3"/>
          <p:cNvSpPr>
            <a:spLocks noGrp="1"/>
          </p:cNvSpPr>
          <p:nvPr>
            <p:ph type="dt" sz="half" idx="10"/>
          </p:nvPr>
        </p:nvSpPr>
        <p:spPr/>
        <p:txBody>
          <a:bodyPr/>
          <a:lstStyle>
            <a:lvl1pPr>
              <a:defRPr/>
            </a:lvl1pPr>
          </a:lstStyle>
          <a:p>
            <a:fld id="{F3BBAC0F-10BC-2C4F-B3F3-87C91130F713}" type="datetimeFigureOut">
              <a:rPr lang="en-US" altLang="fr-FR"/>
              <a:pPr/>
              <a:t>5/2/2017</a:t>
            </a:fld>
            <a:endParaRPr lang="en-US" altLang="fr-FR"/>
          </a:p>
        </p:txBody>
      </p:sp>
      <p:sp>
        <p:nvSpPr>
          <p:cNvPr id="6" name="Segnaposto piè di pagina 4"/>
          <p:cNvSpPr>
            <a:spLocks noGrp="1"/>
          </p:cNvSpPr>
          <p:nvPr>
            <p:ph type="ftr" sz="quarter" idx="11"/>
          </p:nvPr>
        </p:nvSpPr>
        <p:spPr/>
        <p:txBody>
          <a:bodyPr/>
          <a:lstStyle>
            <a:lvl1pPr>
              <a:defRPr/>
            </a:lvl1pPr>
          </a:lstStyle>
          <a:p>
            <a:endParaRPr lang="fr-FR" altLang="fr-FR"/>
          </a:p>
        </p:txBody>
      </p:sp>
      <p:sp>
        <p:nvSpPr>
          <p:cNvPr id="7" name="Segnaposto numero diapositiva 5"/>
          <p:cNvSpPr>
            <a:spLocks noGrp="1"/>
          </p:cNvSpPr>
          <p:nvPr>
            <p:ph type="sldNum" sz="quarter" idx="12"/>
          </p:nvPr>
        </p:nvSpPr>
        <p:spPr/>
        <p:txBody>
          <a:bodyPr/>
          <a:lstStyle>
            <a:lvl1pPr>
              <a:defRPr/>
            </a:lvl1pPr>
          </a:lstStyle>
          <a:p>
            <a:fld id="{750D12AC-CD60-0E42-8CC7-AD4ADE6665BD}" type="slidenum">
              <a:rPr lang="en-US" altLang="fr-FR"/>
              <a:pPr/>
              <a:t>‹#›</a:t>
            </a:fld>
            <a:endParaRPr lang="en-US" altLang="fr-FR"/>
          </a:p>
        </p:txBody>
      </p:sp>
    </p:spTree>
    <p:extLst>
      <p:ext uri="{BB962C8B-B14F-4D97-AF65-F5344CB8AC3E}">
        <p14:creationId xmlns:p14="http://schemas.microsoft.com/office/powerpoint/2010/main" val="65321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it-IT" altLang="en-US"/>
              <a:t>Fare clic per modificare lo stile del titolo</a:t>
            </a:r>
            <a:endParaRPr lang="en-US" altLang="en-US"/>
          </a:p>
        </p:txBody>
      </p:sp>
      <p:sp>
        <p:nvSpPr>
          <p:cNvPr id="1027" name="Segnaposto tes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it-IT" altLang="en-US"/>
              <a:t>Fare clic per modificare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endParaRPr lang="en-US" altLang="en-US"/>
          </a:p>
        </p:txBody>
      </p:sp>
      <p:sp>
        <p:nvSpPr>
          <p:cNvPr id="4" name="Segnaposto dat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fontAlgn="base">
              <a:spcBef>
                <a:spcPct val="0"/>
              </a:spcBef>
              <a:spcAft>
                <a:spcPct val="0"/>
              </a:spcAft>
            </a:pPr>
            <a:fld id="{1E34D4C1-AECA-D44D-B947-78247D3E12A1}" type="datetimeFigureOut">
              <a:rPr lang="en-US" altLang="fr-FR">
                <a:cs typeface="Arial" charset="0"/>
              </a:rPr>
              <a:pPr fontAlgn="base">
                <a:spcBef>
                  <a:spcPct val="0"/>
                </a:spcBef>
                <a:spcAft>
                  <a:spcPct val="0"/>
                </a:spcAft>
              </a:pPr>
              <a:t>5/2/2017</a:t>
            </a:fld>
            <a:endParaRPr lang="en-US" altLang="fr-FR">
              <a:cs typeface="Arial" charset="0"/>
            </a:endParaRPr>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fontAlgn="base">
              <a:spcBef>
                <a:spcPct val="0"/>
              </a:spcBef>
              <a:spcAft>
                <a:spcPct val="0"/>
              </a:spcAft>
            </a:pPr>
            <a:endParaRPr lang="fr-FR" altLang="fr-FR">
              <a:cs typeface="Arial" charset="0"/>
            </a:endParaRP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fontAlgn="base">
              <a:spcBef>
                <a:spcPct val="0"/>
              </a:spcBef>
              <a:spcAft>
                <a:spcPct val="0"/>
              </a:spcAft>
            </a:pPr>
            <a:fld id="{C2934124-AA63-0A47-8109-3B8613B5CF4C}" type="slidenum">
              <a:rPr lang="en-US" altLang="fr-FR">
                <a:cs typeface="Arial" charset="0"/>
              </a:rPr>
              <a:pPr fontAlgn="base">
                <a:spcBef>
                  <a:spcPct val="0"/>
                </a:spcBef>
                <a:spcAft>
                  <a:spcPct val="0"/>
                </a:spcAft>
              </a:pPr>
              <a:t>‹#›</a:t>
            </a:fld>
            <a:endParaRPr lang="en-US" altLang="fr-FR">
              <a:cs typeface="Arial" charset="0"/>
            </a:endParaRPr>
          </a:p>
        </p:txBody>
      </p:sp>
    </p:spTree>
    <p:extLst>
      <p:ext uri="{BB962C8B-B14F-4D97-AF65-F5344CB8AC3E}">
        <p14:creationId xmlns:p14="http://schemas.microsoft.com/office/powerpoint/2010/main" val="1194444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6635750" cy="8501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196752"/>
            <a:ext cx="8229600" cy="49294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2001794"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468490"/>
                </a:solidFill>
                <a:latin typeface="Calibri" pitchFamily="34" charset="0"/>
              </a:defRPr>
            </a:lvl1pPr>
          </a:lstStyle>
          <a:p>
            <a:pPr fontAlgn="base">
              <a:spcBef>
                <a:spcPct val="0"/>
              </a:spcBef>
              <a:spcAft>
                <a:spcPct val="0"/>
              </a:spcAft>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468490"/>
                </a:solidFill>
                <a:latin typeface="Calibri" pitchFamily="34" charset="0"/>
              </a:defRPr>
            </a:lvl1pPr>
          </a:lstStyle>
          <a:p>
            <a:pPr fontAlgn="base">
              <a:spcBef>
                <a:spcPct val="0"/>
              </a:spcBef>
              <a:spcAft>
                <a:spcPct val="0"/>
              </a:spcAft>
            </a:pPr>
            <a:fld id="{DF47FCCC-0BAF-4004-BD16-F9A9DB79D90D}" type="slidenum">
              <a:rPr lang="en-US" smtClean="0"/>
              <a:pPr fontAlgn="base">
                <a:spcBef>
                  <a:spcPct val="0"/>
                </a:spcBef>
                <a:spcAft>
                  <a:spcPct val="0"/>
                </a:spcAft>
              </a:pPr>
              <a:t>‹#›</a:t>
            </a:fld>
            <a:endParaRPr lang="en-US" dirty="0"/>
          </a:p>
        </p:txBody>
      </p:sp>
      <p:sp>
        <p:nvSpPr>
          <p:cNvPr id="2" name="Footer Placeholder 1"/>
          <p:cNvSpPr>
            <a:spLocks noGrp="1"/>
          </p:cNvSpPr>
          <p:nvPr>
            <p:ph type="ftr" sz="quarter" idx="3"/>
          </p:nvPr>
        </p:nvSpPr>
        <p:spPr>
          <a:xfrm>
            <a:off x="4287794" y="6356350"/>
            <a:ext cx="2053281" cy="365125"/>
          </a:xfrm>
          <a:prstGeom prst="rect">
            <a:avLst/>
          </a:prstGeom>
        </p:spPr>
        <p:txBody>
          <a:bodyPr vert="horz" lIns="91440" tIns="45720" rIns="91440" bIns="45720" rtlCol="0" anchor="ctr"/>
          <a:lstStyle>
            <a:lvl1pPr algn="ctr">
              <a:defRPr sz="1200">
                <a:solidFill>
                  <a:srgbClr val="468490"/>
                </a:solidFill>
              </a:defRPr>
            </a:lvl1pPr>
          </a:lstStyle>
          <a:p>
            <a:pPr fontAlgn="base">
              <a:spcBef>
                <a:spcPct val="0"/>
              </a:spcBef>
              <a:spcAft>
                <a:spcPct val="0"/>
              </a:spcAft>
            </a:pPr>
            <a:endParaRPr lang="en-US" dirty="0">
              <a:latin typeface="Arial"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r" rtl="0" eaLnBrk="1" fontAlgn="base" hangingPunct="1">
        <a:spcBef>
          <a:spcPct val="0"/>
        </a:spcBef>
        <a:spcAft>
          <a:spcPct val="0"/>
        </a:spcAft>
        <a:defRPr sz="3600" kern="1200">
          <a:solidFill>
            <a:srgbClr val="305A62"/>
          </a:solidFill>
          <a:latin typeface="Arial" pitchFamily="34" charset="0"/>
          <a:ea typeface="+mj-ea"/>
          <a:cs typeface="Arial" pitchFamily="34" charset="0"/>
        </a:defRPr>
      </a:lvl1pPr>
      <a:lvl2pPr algn="ctr" rtl="0" eaLnBrk="1" fontAlgn="base" hangingPunct="1">
        <a:spcBef>
          <a:spcPct val="0"/>
        </a:spcBef>
        <a:spcAft>
          <a:spcPct val="0"/>
        </a:spcAft>
        <a:defRPr sz="4000">
          <a:solidFill>
            <a:srgbClr val="254061"/>
          </a:solidFill>
          <a:latin typeface="Calibri" pitchFamily="34" charset="0"/>
        </a:defRPr>
      </a:lvl2pPr>
      <a:lvl3pPr algn="ctr" rtl="0" eaLnBrk="1" fontAlgn="base" hangingPunct="1">
        <a:spcBef>
          <a:spcPct val="0"/>
        </a:spcBef>
        <a:spcAft>
          <a:spcPct val="0"/>
        </a:spcAft>
        <a:defRPr sz="4000">
          <a:solidFill>
            <a:srgbClr val="254061"/>
          </a:solidFill>
          <a:latin typeface="Calibri" pitchFamily="34" charset="0"/>
        </a:defRPr>
      </a:lvl3pPr>
      <a:lvl4pPr algn="ctr" rtl="0" eaLnBrk="1" fontAlgn="base" hangingPunct="1">
        <a:spcBef>
          <a:spcPct val="0"/>
        </a:spcBef>
        <a:spcAft>
          <a:spcPct val="0"/>
        </a:spcAft>
        <a:defRPr sz="4000">
          <a:solidFill>
            <a:srgbClr val="254061"/>
          </a:solidFill>
          <a:latin typeface="Calibri" pitchFamily="34" charset="0"/>
        </a:defRPr>
      </a:lvl4pPr>
      <a:lvl5pPr algn="ctr" rtl="0" eaLnBrk="1" fontAlgn="base" hangingPunct="1">
        <a:spcBef>
          <a:spcPct val="0"/>
        </a:spcBef>
        <a:spcAft>
          <a:spcPct val="0"/>
        </a:spcAft>
        <a:defRPr sz="4000">
          <a:solidFill>
            <a:srgbClr val="25406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468490"/>
        </a:buClr>
        <a:buSzPct val="90000"/>
        <a:buFont typeface="Wingdings" pitchFamily="2" charset="2"/>
        <a:buChar char="§"/>
        <a:defRPr sz="2800" kern="1200">
          <a:solidFill>
            <a:srgbClr val="468490"/>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400" kern="1200">
          <a:solidFill>
            <a:srgbClr val="468490"/>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000" kern="1200">
          <a:solidFill>
            <a:srgbClr val="468490"/>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1800" kern="1200">
          <a:solidFill>
            <a:srgbClr val="468490"/>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1800" kern="1200">
          <a:solidFill>
            <a:srgbClr val="46849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1" y="274638"/>
            <a:ext cx="6635750" cy="8501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196754"/>
            <a:ext cx="8229600" cy="49294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hf hdr="0"/>
  <p:txStyles>
    <p:titleStyle>
      <a:lvl1pPr algn="r" rtl="0" eaLnBrk="1" fontAlgn="base" hangingPunct="1">
        <a:spcBef>
          <a:spcPct val="0"/>
        </a:spcBef>
        <a:spcAft>
          <a:spcPct val="0"/>
        </a:spcAft>
        <a:defRPr sz="3600" b="1" kern="1200">
          <a:solidFill>
            <a:srgbClr val="24569F"/>
          </a:solidFill>
          <a:latin typeface="+mj-lt"/>
          <a:ea typeface="+mj-ea"/>
          <a:cs typeface="Arial" pitchFamily="34" charset="0"/>
        </a:defRPr>
      </a:lvl1pPr>
      <a:lvl2pPr algn="ctr" rtl="0" eaLnBrk="1" fontAlgn="base" hangingPunct="1">
        <a:spcBef>
          <a:spcPct val="0"/>
        </a:spcBef>
        <a:spcAft>
          <a:spcPct val="0"/>
        </a:spcAft>
        <a:defRPr sz="4000">
          <a:solidFill>
            <a:srgbClr val="254061"/>
          </a:solidFill>
          <a:latin typeface="Calibri" pitchFamily="34" charset="0"/>
        </a:defRPr>
      </a:lvl2pPr>
      <a:lvl3pPr algn="ctr" rtl="0" eaLnBrk="1" fontAlgn="base" hangingPunct="1">
        <a:spcBef>
          <a:spcPct val="0"/>
        </a:spcBef>
        <a:spcAft>
          <a:spcPct val="0"/>
        </a:spcAft>
        <a:defRPr sz="4000">
          <a:solidFill>
            <a:srgbClr val="254061"/>
          </a:solidFill>
          <a:latin typeface="Calibri" pitchFamily="34" charset="0"/>
        </a:defRPr>
      </a:lvl3pPr>
      <a:lvl4pPr algn="ctr" rtl="0" eaLnBrk="1" fontAlgn="base" hangingPunct="1">
        <a:spcBef>
          <a:spcPct val="0"/>
        </a:spcBef>
        <a:spcAft>
          <a:spcPct val="0"/>
        </a:spcAft>
        <a:defRPr sz="4000">
          <a:solidFill>
            <a:srgbClr val="254061"/>
          </a:solidFill>
          <a:latin typeface="Calibri" pitchFamily="34" charset="0"/>
        </a:defRPr>
      </a:lvl4pPr>
      <a:lvl5pPr algn="ctr" rtl="0" eaLnBrk="1" fontAlgn="base" hangingPunct="1">
        <a:spcBef>
          <a:spcPct val="0"/>
        </a:spcBef>
        <a:spcAft>
          <a:spcPct val="0"/>
        </a:spcAft>
        <a:defRPr sz="4000">
          <a:solidFill>
            <a:srgbClr val="25406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p:titleStyle>
    <p:bodyStyle>
      <a:lvl1pPr marL="342891" indent="-342891" algn="l" rtl="0" eaLnBrk="1" fontAlgn="base" hangingPunct="1">
        <a:spcBef>
          <a:spcPct val="20000"/>
        </a:spcBef>
        <a:spcAft>
          <a:spcPct val="0"/>
        </a:spcAft>
        <a:buClr>
          <a:srgbClr val="24569F"/>
        </a:buClr>
        <a:buSzPct val="90000"/>
        <a:buFont typeface="Wingdings" pitchFamily="2" charset="2"/>
        <a:buChar char="§"/>
        <a:defRPr sz="2800" kern="1200">
          <a:solidFill>
            <a:srgbClr val="24569F"/>
          </a:solidFill>
          <a:latin typeface="+mj-lt"/>
          <a:ea typeface="+mn-ea"/>
          <a:cs typeface="Arial" pitchFamily="34" charset="0"/>
        </a:defRPr>
      </a:lvl1pPr>
      <a:lvl2pPr marL="742932" indent="-285744" algn="l" rtl="0" eaLnBrk="1" fontAlgn="base" hangingPunct="1">
        <a:spcBef>
          <a:spcPct val="20000"/>
        </a:spcBef>
        <a:spcAft>
          <a:spcPct val="0"/>
        </a:spcAft>
        <a:buClr>
          <a:srgbClr val="24569F"/>
        </a:buClr>
        <a:buFont typeface="Wingdings" panose="05000000000000000000" pitchFamily="2" charset="2"/>
        <a:buChar char="§"/>
        <a:defRPr sz="2400" kern="1200">
          <a:solidFill>
            <a:srgbClr val="24569F"/>
          </a:solidFill>
          <a:latin typeface="+mj-lt"/>
          <a:ea typeface="+mn-ea"/>
          <a:cs typeface="Arial" pitchFamily="34" charset="0"/>
        </a:defRPr>
      </a:lvl2pPr>
      <a:lvl3pPr marL="1142971" indent="-228594" algn="l" rtl="0" eaLnBrk="1" fontAlgn="base" hangingPunct="1">
        <a:spcBef>
          <a:spcPct val="20000"/>
        </a:spcBef>
        <a:spcAft>
          <a:spcPct val="0"/>
        </a:spcAft>
        <a:buClr>
          <a:srgbClr val="24569F"/>
        </a:buClr>
        <a:buFont typeface="Wingdings" panose="05000000000000000000" pitchFamily="2" charset="2"/>
        <a:buChar char="§"/>
        <a:defRPr sz="2000" kern="1200">
          <a:solidFill>
            <a:srgbClr val="24569F"/>
          </a:solidFill>
          <a:latin typeface="+mj-lt"/>
          <a:ea typeface="+mn-ea"/>
          <a:cs typeface="Arial" pitchFamily="34" charset="0"/>
        </a:defRPr>
      </a:lvl3pPr>
      <a:lvl4pPr marL="1600160" indent="-228594" algn="l" rtl="0" eaLnBrk="1" fontAlgn="base" hangingPunct="1">
        <a:spcBef>
          <a:spcPct val="20000"/>
        </a:spcBef>
        <a:spcAft>
          <a:spcPct val="0"/>
        </a:spcAft>
        <a:buClr>
          <a:srgbClr val="24569F"/>
        </a:buClr>
        <a:buFont typeface="Wingdings" panose="05000000000000000000" pitchFamily="2" charset="2"/>
        <a:buChar char="§"/>
        <a:defRPr sz="1800" kern="1200">
          <a:solidFill>
            <a:srgbClr val="24569F"/>
          </a:solidFill>
          <a:latin typeface="+mj-lt"/>
          <a:ea typeface="+mn-ea"/>
          <a:cs typeface="Arial" pitchFamily="34" charset="0"/>
        </a:defRPr>
      </a:lvl4pPr>
      <a:lvl5pPr marL="2057349" indent="-228594" algn="l" rtl="0" eaLnBrk="1" fontAlgn="base" hangingPunct="1">
        <a:spcBef>
          <a:spcPct val="20000"/>
        </a:spcBef>
        <a:spcAft>
          <a:spcPct val="0"/>
        </a:spcAft>
        <a:buClr>
          <a:srgbClr val="24569F"/>
        </a:buClr>
        <a:buFont typeface="Wingdings" panose="05000000000000000000" pitchFamily="2" charset="2"/>
        <a:buChar char="§"/>
        <a:defRPr sz="1800" kern="1200">
          <a:solidFill>
            <a:srgbClr val="24569F"/>
          </a:solidFill>
          <a:latin typeface="+mj-lt"/>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em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ggetto 4"/>
          <p:cNvGraphicFramePr>
            <a:graphicFrameLocks noChangeAspect="1"/>
          </p:cNvGraphicFramePr>
          <p:nvPr>
            <p:extLst/>
          </p:nvPr>
        </p:nvGraphicFramePr>
        <p:xfrm>
          <a:off x="0" y="1689100"/>
          <a:ext cx="9144000" cy="5143500"/>
        </p:xfrm>
        <a:graphic>
          <a:graphicData uri="http://schemas.openxmlformats.org/presentationml/2006/ole">
            <mc:AlternateContent xmlns:mc="http://schemas.openxmlformats.org/markup-compatibility/2006">
              <mc:Choice xmlns:v="urn:schemas-microsoft-com:vml" Requires="v">
                <p:oleObj spid="_x0000_s1048" name="Diapositiva" r:id="rId3" imgW="667606" imgH="374997" progId="PowerPoint.Slide.8">
                  <p:embed/>
                </p:oleObj>
              </mc:Choice>
              <mc:Fallback>
                <p:oleObj name="Diapositiva" r:id="rId3" imgW="667606" imgH="374997" progId="PowerPoint.Slide.8">
                  <p:embed/>
                  <p:pic>
                    <p:nvPicPr>
                      <p:cNvPr id="0" name=""/>
                      <p:cNvPicPr>
                        <a:picLocks noChangeAspect="1" noChangeArrowheads="1"/>
                      </p:cNvPicPr>
                      <p:nvPr/>
                    </p:nvPicPr>
                    <p:blipFill>
                      <a:blip r:embed="rId4"/>
                      <a:srcRect/>
                      <a:stretch>
                        <a:fillRect/>
                      </a:stretch>
                    </p:blipFill>
                    <p:spPr bwMode="auto">
                      <a:xfrm>
                        <a:off x="0" y="1689100"/>
                        <a:ext cx="9144000" cy="5143500"/>
                      </a:xfrm>
                      <a:prstGeom prst="rect">
                        <a:avLst/>
                      </a:prstGeom>
                      <a:noFill/>
                      <a:ln>
                        <a:noFill/>
                      </a:ln>
                    </p:spPr>
                  </p:pic>
                </p:oleObj>
              </mc:Fallback>
            </mc:AlternateContent>
          </a:graphicData>
        </a:graphic>
      </p:graphicFrame>
      <p:cxnSp>
        <p:nvCxnSpPr>
          <p:cNvPr id="7" name="Connecteur droit 787"/>
          <p:cNvCxnSpPr>
            <a:cxnSpLocks noChangeShapeType="1"/>
          </p:cNvCxnSpPr>
          <p:nvPr/>
        </p:nvCxnSpPr>
        <p:spPr bwMode="auto">
          <a:xfrm>
            <a:off x="0" y="1265585"/>
            <a:ext cx="9144000" cy="3175"/>
          </a:xfrm>
          <a:prstGeom prst="line">
            <a:avLst/>
          </a:prstGeom>
          <a:noFill/>
          <a:ln w="25400">
            <a:solidFill>
              <a:schemeClr val="tx2"/>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Title 1"/>
          <p:cNvSpPr txBox="1">
            <a:spLocks/>
          </p:cNvSpPr>
          <p:nvPr/>
        </p:nvSpPr>
        <p:spPr bwMode="auto">
          <a:xfrm>
            <a:off x="0" y="61989"/>
            <a:ext cx="9145356" cy="110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fontAlgn="base">
              <a:spcBef>
                <a:spcPct val="0"/>
              </a:spcBef>
              <a:spcAft>
                <a:spcPct val="0"/>
              </a:spcAft>
              <a:buNone/>
            </a:pPr>
            <a:r>
              <a:rPr lang="en-US" altLang="it-IT" b="1" dirty="0">
                <a:solidFill>
                  <a:srgbClr val="C00000"/>
                </a:solidFill>
                <a:ea typeface="ＭＳ Ｐゴシック" charset="-128"/>
                <a:cs typeface="Arial" charset="0"/>
              </a:rPr>
              <a:t>EUROPEAN </a:t>
            </a:r>
            <a:r>
              <a:rPr lang="en-US" altLang="it-IT" b="1" dirty="0" smtClean="0">
                <a:solidFill>
                  <a:srgbClr val="C00000"/>
                </a:solidFill>
                <a:ea typeface="ＭＳ Ｐゴシック" charset="-128"/>
                <a:cs typeface="Arial" charset="0"/>
              </a:rPr>
              <a:t>ADNI/</a:t>
            </a:r>
            <a:r>
              <a:rPr lang="en-US" altLang="it-IT" b="1" dirty="0" err="1" smtClean="0">
                <a:solidFill>
                  <a:srgbClr val="C00000"/>
                </a:solidFill>
                <a:ea typeface="ＭＳ Ｐゴシック" charset="-128"/>
                <a:cs typeface="Arial" charset="0"/>
              </a:rPr>
              <a:t>PharmaCOG</a:t>
            </a:r>
            <a:r>
              <a:rPr lang="en-US" altLang="it-IT" sz="2800" b="1" dirty="0" smtClean="0">
                <a:solidFill>
                  <a:srgbClr val="1F497D"/>
                </a:solidFill>
                <a:ea typeface="ＭＳ Ｐゴシック" charset="-128"/>
                <a:cs typeface="Arial" charset="0"/>
              </a:rPr>
              <a:t> </a:t>
            </a:r>
          </a:p>
          <a:p>
            <a:pPr fontAlgn="base">
              <a:spcBef>
                <a:spcPct val="0"/>
              </a:spcBef>
              <a:spcAft>
                <a:spcPct val="0"/>
              </a:spcAft>
              <a:buNone/>
            </a:pPr>
            <a:r>
              <a:rPr lang="en-US" altLang="it-IT" sz="2800" b="1" dirty="0" smtClean="0">
                <a:solidFill>
                  <a:srgbClr val="1F497D"/>
                </a:solidFill>
                <a:ea typeface="ＭＳ Ｐゴシック" charset="-128"/>
                <a:cs typeface="Arial" charset="0"/>
              </a:rPr>
              <a:t>Selection of AD-related </a:t>
            </a:r>
            <a:r>
              <a:rPr lang="en-US" altLang="it-IT" sz="2800" b="1" dirty="0">
                <a:solidFill>
                  <a:srgbClr val="1F497D"/>
                </a:solidFill>
                <a:ea typeface="ＭＳ Ｐゴシック" charset="-128"/>
                <a:cs typeface="Arial" charset="0"/>
              </a:rPr>
              <a:t>biomarkers </a:t>
            </a:r>
            <a:r>
              <a:rPr lang="en-US" altLang="it-IT" sz="2800" b="1" dirty="0" smtClean="0">
                <a:solidFill>
                  <a:srgbClr val="1F497D"/>
                </a:solidFill>
                <a:ea typeface="ＭＳ Ｐゴシック" charset="-128"/>
                <a:cs typeface="Arial" charset="0"/>
              </a:rPr>
              <a:t>for compound </a:t>
            </a:r>
          </a:p>
          <a:p>
            <a:pPr fontAlgn="base">
              <a:spcBef>
                <a:spcPct val="0"/>
              </a:spcBef>
              <a:spcAft>
                <a:spcPct val="0"/>
              </a:spcAft>
              <a:buNone/>
            </a:pPr>
            <a:r>
              <a:rPr lang="en-US" altLang="it-IT" sz="2800" b="1" dirty="0" smtClean="0">
                <a:solidFill>
                  <a:srgbClr val="1F497D"/>
                </a:solidFill>
                <a:ea typeface="ＭＳ Ｐゴシック" charset="-128"/>
                <a:cs typeface="Arial" charset="0"/>
              </a:rPr>
              <a:t>measure computation </a:t>
            </a:r>
            <a:endParaRPr lang="en-US" altLang="it-IT" sz="2800" b="1" dirty="0">
              <a:solidFill>
                <a:srgbClr val="1F497D"/>
              </a:solidFill>
              <a:ea typeface="ＭＳ Ｐゴシック" charset="-128"/>
              <a:cs typeface="Arial" charset="0"/>
            </a:endParaRPr>
          </a:p>
        </p:txBody>
      </p:sp>
      <p:sp>
        <p:nvSpPr>
          <p:cNvPr id="9" name="CasellaDiTesto 8"/>
          <p:cNvSpPr txBox="1"/>
          <p:nvPr/>
        </p:nvSpPr>
        <p:spPr>
          <a:xfrm>
            <a:off x="-50800" y="5982125"/>
            <a:ext cx="2221774" cy="923330"/>
          </a:xfrm>
          <a:prstGeom prst="rect">
            <a:avLst/>
          </a:prstGeom>
          <a:noFill/>
        </p:spPr>
        <p:txBody>
          <a:bodyPr wrap="square" rtlCol="0">
            <a:spAutoFit/>
          </a:bodyPr>
          <a:lstStyle/>
          <a:p>
            <a:pPr eaLnBrk="0" fontAlgn="base" hangingPunct="0">
              <a:spcBef>
                <a:spcPct val="0"/>
              </a:spcBef>
              <a:spcAft>
                <a:spcPct val="0"/>
              </a:spcAft>
            </a:pPr>
            <a:r>
              <a:rPr lang="en-US" sz="900" dirty="0">
                <a:solidFill>
                  <a:prstClr val="black"/>
                </a:solidFill>
                <a:cs typeface="Arial" charset="0"/>
              </a:rPr>
              <a:t>Abbreviations:</a:t>
            </a:r>
          </a:p>
          <a:p>
            <a:pPr eaLnBrk="0" fontAlgn="base" hangingPunct="0">
              <a:spcBef>
                <a:spcPct val="0"/>
              </a:spcBef>
              <a:spcAft>
                <a:spcPct val="0"/>
              </a:spcAft>
            </a:pPr>
            <a:r>
              <a:rPr lang="en-US" sz="900" dirty="0">
                <a:solidFill>
                  <a:prstClr val="black"/>
                </a:solidFill>
                <a:cs typeface="Arial" charset="0"/>
              </a:rPr>
              <a:t>DMN= Default Mode Network; ILF/SLF=Inferior/Superior Lateral Fasciculi; LPC/RPC= Left/Right Parietal Cortex; </a:t>
            </a:r>
          </a:p>
          <a:p>
            <a:pPr eaLnBrk="0" fontAlgn="base" hangingPunct="0">
              <a:spcBef>
                <a:spcPct val="0"/>
              </a:spcBef>
              <a:spcAft>
                <a:spcPct val="0"/>
              </a:spcAft>
            </a:pPr>
            <a:r>
              <a:rPr lang="en-US" sz="900" dirty="0">
                <a:solidFill>
                  <a:prstClr val="black"/>
                </a:solidFill>
                <a:cs typeface="Arial" charset="0"/>
              </a:rPr>
              <a:t>MFC= Medial Frontal Cortex; </a:t>
            </a:r>
          </a:p>
          <a:p>
            <a:pPr eaLnBrk="0" fontAlgn="base" hangingPunct="0">
              <a:spcBef>
                <a:spcPct val="0"/>
              </a:spcBef>
              <a:spcAft>
                <a:spcPct val="0"/>
              </a:spcAft>
            </a:pPr>
            <a:r>
              <a:rPr lang="en-US" sz="900" dirty="0">
                <a:solidFill>
                  <a:prstClr val="black"/>
                </a:solidFill>
                <a:cs typeface="Arial" charset="0"/>
              </a:rPr>
              <a:t>PCC= Posterior Cingulate Cortex; </a:t>
            </a:r>
            <a:endParaRPr lang="en-US" sz="900" dirty="0">
              <a:solidFill>
                <a:srgbClr val="008000"/>
              </a:solidFill>
              <a:cs typeface="Arial" charset="0"/>
            </a:endParaRPr>
          </a:p>
        </p:txBody>
      </p:sp>
      <p:sp>
        <p:nvSpPr>
          <p:cNvPr id="2" name="Rettangolo 1"/>
          <p:cNvSpPr/>
          <p:nvPr/>
        </p:nvSpPr>
        <p:spPr>
          <a:xfrm>
            <a:off x="304012" y="1343494"/>
            <a:ext cx="2512226" cy="923330"/>
          </a:xfrm>
          <a:prstGeom prst="rect">
            <a:avLst/>
          </a:prstGeom>
        </p:spPr>
        <p:txBody>
          <a:bodyPr wrap="none">
            <a:spAutoFit/>
          </a:bodyPr>
          <a:lstStyle/>
          <a:p>
            <a:pPr fontAlgn="base">
              <a:spcBef>
                <a:spcPts val="600"/>
              </a:spcBef>
              <a:spcAft>
                <a:spcPct val="0"/>
              </a:spcAft>
              <a:defRPr/>
            </a:pPr>
            <a:r>
              <a:rPr lang="it-IT" altLang="en-US" sz="1100" dirty="0">
                <a:solidFill>
                  <a:prstClr val="black"/>
                </a:solidFill>
                <a:cs typeface="Arial" charset="0"/>
              </a:rPr>
              <a:t>AD-</a:t>
            </a:r>
            <a:r>
              <a:rPr lang="it-IT" altLang="en-US" sz="1100" dirty="0" err="1">
                <a:solidFill>
                  <a:prstClr val="black"/>
                </a:solidFill>
                <a:cs typeface="Arial" charset="0"/>
              </a:rPr>
              <a:t>related</a:t>
            </a:r>
            <a:r>
              <a:rPr lang="it-IT" altLang="en-US" sz="1100" dirty="0">
                <a:solidFill>
                  <a:prstClr val="black"/>
                </a:solidFill>
                <a:cs typeface="Arial" charset="0"/>
              </a:rPr>
              <a:t> </a:t>
            </a:r>
            <a:r>
              <a:rPr lang="it-IT" altLang="en-US" sz="1100" dirty="0" err="1">
                <a:solidFill>
                  <a:prstClr val="black"/>
                </a:solidFill>
                <a:cs typeface="Arial" charset="0"/>
              </a:rPr>
              <a:t>biomarkers</a:t>
            </a:r>
            <a:r>
              <a:rPr lang="it-IT" altLang="en-US" sz="1100" dirty="0">
                <a:solidFill>
                  <a:prstClr val="black"/>
                </a:solidFill>
                <a:cs typeface="Arial" charset="0"/>
              </a:rPr>
              <a:t> </a:t>
            </a:r>
            <a:r>
              <a:rPr lang="it-IT" altLang="en-US" sz="1100" dirty="0" err="1">
                <a:solidFill>
                  <a:prstClr val="black"/>
                </a:solidFill>
                <a:cs typeface="Arial" charset="0"/>
              </a:rPr>
              <a:t>considered</a:t>
            </a:r>
            <a:endParaRPr lang="it-IT" altLang="en-US" sz="1100" dirty="0">
              <a:solidFill>
                <a:prstClr val="black"/>
              </a:solidFill>
              <a:cs typeface="Arial" charset="0"/>
            </a:endParaRPr>
          </a:p>
          <a:p>
            <a:pPr fontAlgn="base">
              <a:spcBef>
                <a:spcPts val="600"/>
              </a:spcBef>
              <a:spcAft>
                <a:spcPct val="0"/>
              </a:spcAft>
              <a:defRPr/>
            </a:pPr>
            <a:r>
              <a:rPr lang="it-IT" altLang="en-US" sz="1100" dirty="0" err="1">
                <a:solidFill>
                  <a:prstClr val="black"/>
                </a:solidFill>
                <a:cs typeface="Arial" charset="0"/>
              </a:rPr>
              <a:t>Biomarkers</a:t>
            </a:r>
            <a:r>
              <a:rPr lang="it-IT" altLang="en-US" sz="1100" dirty="0">
                <a:solidFill>
                  <a:prstClr val="black"/>
                </a:solidFill>
                <a:cs typeface="Arial" charset="0"/>
              </a:rPr>
              <a:t> </a:t>
            </a:r>
            <a:r>
              <a:rPr lang="en-US" altLang="en-US" sz="1100" dirty="0">
                <a:solidFill>
                  <a:prstClr val="black"/>
                </a:solidFill>
                <a:cs typeface="Arial" charset="0"/>
              </a:rPr>
              <a:t>sensitive to cognitive decline</a:t>
            </a:r>
          </a:p>
          <a:p>
            <a:pPr fontAlgn="base">
              <a:spcBef>
                <a:spcPts val="600"/>
              </a:spcBef>
              <a:spcAft>
                <a:spcPct val="0"/>
              </a:spcAft>
              <a:defRPr/>
            </a:pPr>
            <a:r>
              <a:rPr lang="en-GB" altLang="en-US" sz="1100" dirty="0">
                <a:solidFill>
                  <a:prstClr val="black"/>
                </a:solidFill>
                <a:cs typeface="Arial" charset="0"/>
              </a:rPr>
              <a:t>Biomarkers of prodromal AD  (R</a:t>
            </a:r>
            <a:r>
              <a:rPr lang="en-GB" altLang="en-US" sz="1100" baseline="30000" dirty="0">
                <a:solidFill>
                  <a:prstClr val="black"/>
                </a:solidFill>
                <a:cs typeface="Arial" charset="0"/>
              </a:rPr>
              <a:t>2</a:t>
            </a:r>
            <a:r>
              <a:rPr lang="en-GB" altLang="en-US" sz="1100" dirty="0">
                <a:solidFill>
                  <a:prstClr val="black"/>
                </a:solidFill>
                <a:cs typeface="Arial" charset="0"/>
              </a:rPr>
              <a:t>&lt;.833, </a:t>
            </a:r>
          </a:p>
          <a:p>
            <a:pPr fontAlgn="base">
              <a:spcAft>
                <a:spcPct val="0"/>
              </a:spcAft>
              <a:defRPr/>
            </a:pPr>
            <a:r>
              <a:rPr lang="en-GB" altLang="en-US" sz="1100" dirty="0">
                <a:solidFill>
                  <a:prstClr val="black"/>
                </a:solidFill>
                <a:cs typeface="Arial" charset="0"/>
              </a:rPr>
              <a:t>   time x </a:t>
            </a:r>
            <a:r>
              <a:rPr lang="en-GB" altLang="en-US" sz="1100" dirty="0" err="1">
                <a:solidFill>
                  <a:prstClr val="black"/>
                </a:solidFill>
                <a:cs typeface="Arial" charset="0"/>
              </a:rPr>
              <a:t>csf</a:t>
            </a:r>
            <a:r>
              <a:rPr lang="en-GB" altLang="en-US" sz="1100" dirty="0">
                <a:solidFill>
                  <a:prstClr val="black"/>
                </a:solidFill>
                <a:cs typeface="Arial" charset="0"/>
              </a:rPr>
              <a:t> status interaction, p&lt;.05)</a:t>
            </a:r>
          </a:p>
        </p:txBody>
      </p:sp>
      <p:sp>
        <p:nvSpPr>
          <p:cNvPr id="6" name="Ovale 5"/>
          <p:cNvSpPr/>
          <p:nvPr/>
        </p:nvSpPr>
        <p:spPr>
          <a:xfrm>
            <a:off x="48703" y="1406994"/>
            <a:ext cx="288000" cy="144000"/>
          </a:xfrm>
          <a:prstGeom prst="ellipse">
            <a:avLst/>
          </a:prstGeom>
          <a:solidFill>
            <a:schemeClr val="bg1">
              <a:lumMod val="9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GB">
              <a:solidFill>
                <a:prstClr val="white">
                  <a:lumMod val="95000"/>
                </a:prstClr>
              </a:solidFill>
            </a:endParaRPr>
          </a:p>
        </p:txBody>
      </p:sp>
      <p:sp>
        <p:nvSpPr>
          <p:cNvPr id="10" name="Ovale 9"/>
          <p:cNvSpPr/>
          <p:nvPr/>
        </p:nvSpPr>
        <p:spPr>
          <a:xfrm>
            <a:off x="48703" y="1646482"/>
            <a:ext cx="288000" cy="144000"/>
          </a:xfrm>
          <a:prstGeom prst="ellipse">
            <a:avLst/>
          </a:prstGeom>
          <a:solidFill>
            <a:schemeClr val="bg1">
              <a:lumMod val="85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GB">
              <a:solidFill>
                <a:prstClr val="white">
                  <a:lumMod val="95000"/>
                </a:prstClr>
              </a:solidFill>
            </a:endParaRPr>
          </a:p>
        </p:txBody>
      </p:sp>
      <p:sp>
        <p:nvSpPr>
          <p:cNvPr id="11" name="Ovale 10"/>
          <p:cNvSpPr/>
          <p:nvPr/>
        </p:nvSpPr>
        <p:spPr>
          <a:xfrm>
            <a:off x="48703" y="1875088"/>
            <a:ext cx="288000" cy="144000"/>
          </a:xfrm>
          <a:prstGeom prst="ellipse">
            <a:avLst/>
          </a:prstGeom>
          <a:solidFill>
            <a:schemeClr val="bg1">
              <a:lumMod val="75000"/>
            </a:schemeClr>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GB">
              <a:solidFill>
                <a:prstClr val="white">
                  <a:lumMod val="95000"/>
                </a:prstClr>
              </a:solidFill>
            </a:endParaRPr>
          </a:p>
        </p:txBody>
      </p:sp>
      <p:pic>
        <p:nvPicPr>
          <p:cNvPr id="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l="71507" t="3401" r="2046" b="81361"/>
          <a:stretch>
            <a:fillRect/>
          </a:stretch>
        </p:blipFill>
        <p:spPr bwMode="auto">
          <a:xfrm>
            <a:off x="8015095" y="5274"/>
            <a:ext cx="1130261" cy="594931"/>
          </a:xfrm>
          <a:prstGeom prst="rect">
            <a:avLst/>
          </a:prstGeom>
          <a:noFill/>
          <a:ln>
            <a:noFill/>
          </a:ln>
          <a:effectLst/>
          <a:extLst>
            <a:ext uri="{909E8E84-426E-40DD-AFC4-6F175D3DCCD1}">
              <a14:hiddenFill xmlns:a14="http://schemas.microsoft.com/office/drawing/2010/main">
                <a:blipFill dpi="0" rotWithShape="0">
                  <a:blip/>
                  <a:srcRect l="71507" t="3401" r="2046" b="81361"/>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98574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51720" y="188640"/>
            <a:ext cx="6898889" cy="705907"/>
          </a:xfrm>
        </p:spPr>
        <p:txBody>
          <a:bodyPr/>
          <a:lstStyle/>
          <a:p>
            <a:r>
              <a:rPr lang="es-ES" dirty="0" smtClean="0">
                <a:solidFill>
                  <a:srgbClr val="FF0000"/>
                </a:solidFill>
                <a:latin typeface="Arial"/>
                <a:cs typeface="Arial"/>
              </a:rPr>
              <a:t>EUROPEAN ADNI: AMYPAD</a:t>
            </a:r>
            <a:endParaRPr lang="es-ES" dirty="0">
              <a:solidFill>
                <a:srgbClr val="FF0000"/>
              </a:solidFill>
              <a:latin typeface="Arial"/>
              <a:cs typeface="Aria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3541" y="3091424"/>
            <a:ext cx="2990459" cy="2825631"/>
          </a:xfrm>
          <a:prstGeom prst="rect">
            <a:avLst/>
          </a:prstGeom>
        </p:spPr>
      </p:pic>
      <p:sp>
        <p:nvSpPr>
          <p:cNvPr id="5" name="TextBox 4"/>
          <p:cNvSpPr txBox="1"/>
          <p:nvPr/>
        </p:nvSpPr>
        <p:spPr>
          <a:xfrm>
            <a:off x="429368" y="1181778"/>
            <a:ext cx="5006499" cy="1754327"/>
          </a:xfrm>
          <a:prstGeom prst="rect">
            <a:avLst/>
          </a:prstGeom>
          <a:noFill/>
        </p:spPr>
        <p:txBody>
          <a:bodyPr wrap="none" rtlCol="0">
            <a:spAutoFit/>
          </a:bodyPr>
          <a:lstStyle/>
          <a:p>
            <a:pPr fontAlgn="base">
              <a:spcBef>
                <a:spcPct val="0"/>
              </a:spcBef>
              <a:spcAft>
                <a:spcPct val="0"/>
              </a:spcAft>
            </a:pPr>
            <a:r>
              <a:rPr lang="en-US" b="1" dirty="0" smtClean="0">
                <a:solidFill>
                  <a:prstClr val="black"/>
                </a:solidFill>
                <a:latin typeface="Arial" charset="0"/>
              </a:rPr>
              <a:t>Determine clinical utility of Amyloid PET</a:t>
            </a:r>
            <a:endParaRPr lang="en-US" b="1" dirty="0">
              <a:solidFill>
                <a:prstClr val="black"/>
              </a:solidFill>
              <a:latin typeface="Arial" charset="0"/>
            </a:endParaRPr>
          </a:p>
          <a:p>
            <a:pPr marL="285750" indent="-285750" fontAlgn="base">
              <a:spcBef>
                <a:spcPct val="0"/>
              </a:spcBef>
              <a:spcAft>
                <a:spcPct val="0"/>
              </a:spcAft>
              <a:buFontTx/>
              <a:buChar char="-"/>
            </a:pPr>
            <a:r>
              <a:rPr lang="en-US" dirty="0" smtClean="0">
                <a:solidFill>
                  <a:srgbClr val="FF0000"/>
                </a:solidFill>
                <a:latin typeface="Arial" charset="0"/>
              </a:rPr>
              <a:t>Diagnostic value – patient management</a:t>
            </a:r>
          </a:p>
          <a:p>
            <a:pPr marL="285750" indent="-285750" fontAlgn="base">
              <a:spcBef>
                <a:spcPct val="0"/>
              </a:spcBef>
              <a:spcAft>
                <a:spcPct val="0"/>
              </a:spcAft>
              <a:buFontTx/>
              <a:buChar char="-"/>
            </a:pPr>
            <a:r>
              <a:rPr lang="en-US" dirty="0" smtClean="0">
                <a:solidFill>
                  <a:srgbClr val="4C9B25"/>
                </a:solidFill>
                <a:latin typeface="Arial" charset="0"/>
              </a:rPr>
              <a:t>Risk stratification –  EPAD long cohort (LCS)</a:t>
            </a:r>
          </a:p>
          <a:p>
            <a:pPr marL="285750" indent="-285750" fontAlgn="base">
              <a:spcBef>
                <a:spcPct val="0"/>
              </a:spcBef>
              <a:spcAft>
                <a:spcPct val="0"/>
              </a:spcAft>
              <a:buFontTx/>
              <a:buChar char="-"/>
            </a:pPr>
            <a:r>
              <a:rPr lang="en-US" dirty="0" smtClean="0">
                <a:solidFill>
                  <a:prstClr val="black"/>
                </a:solidFill>
                <a:latin typeface="Arial" charset="0"/>
              </a:rPr>
              <a:t>Monitoring treatment – clinical trials</a:t>
            </a:r>
          </a:p>
          <a:p>
            <a:pPr marL="285750" indent="-285750" fontAlgn="base">
              <a:spcBef>
                <a:spcPct val="0"/>
              </a:spcBef>
              <a:spcAft>
                <a:spcPct val="0"/>
              </a:spcAft>
              <a:buFontTx/>
              <a:buChar char="-"/>
            </a:pPr>
            <a:endParaRPr lang="en-US" dirty="0" smtClean="0">
              <a:solidFill>
                <a:prstClr val="black"/>
              </a:solidFill>
              <a:latin typeface="Arial" charset="0"/>
            </a:endParaRPr>
          </a:p>
          <a:p>
            <a:pPr marL="285750" indent="-285750" fontAlgn="base">
              <a:spcBef>
                <a:spcPct val="0"/>
              </a:spcBef>
              <a:spcAft>
                <a:spcPct val="0"/>
              </a:spcAft>
              <a:buFontTx/>
              <a:buChar char="-"/>
            </a:pPr>
            <a:endParaRPr lang="en-US" dirty="0">
              <a:solidFill>
                <a:prstClr val="black"/>
              </a:solidFill>
              <a:latin typeface="Arial" charset="0"/>
            </a:endParaRPr>
          </a:p>
        </p:txBody>
      </p:sp>
      <p:pic>
        <p:nvPicPr>
          <p:cNvPr id="6" name="Picture 5"/>
          <p:cNvPicPr>
            <a:picLocks noChangeAspect="1"/>
          </p:cNvPicPr>
          <p:nvPr/>
        </p:nvPicPr>
        <p:blipFill rotWithShape="1">
          <a:blip r:embed="rId3">
            <a:clrChange>
              <a:clrFrom>
                <a:srgbClr val="FFFFFF"/>
              </a:clrFrom>
              <a:clrTo>
                <a:srgbClr val="FFFFFF">
                  <a:alpha val="0"/>
                </a:srgbClr>
              </a:clrTo>
            </a:clrChange>
          </a:blip>
          <a:srcRect l="2298" t="2728" r="1524"/>
          <a:stretch/>
        </p:blipFill>
        <p:spPr>
          <a:xfrm>
            <a:off x="156199" y="2496517"/>
            <a:ext cx="5937676" cy="3865964"/>
          </a:xfrm>
          <a:prstGeom prst="rect">
            <a:avLst/>
          </a:prstGeom>
        </p:spPr>
      </p:pic>
      <p:sp>
        <p:nvSpPr>
          <p:cNvPr id="7" name="Rounded Rectangle 6"/>
          <p:cNvSpPr/>
          <p:nvPr/>
        </p:nvSpPr>
        <p:spPr>
          <a:xfrm>
            <a:off x="2524146" y="3520427"/>
            <a:ext cx="1446963" cy="964500"/>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latin typeface="Calibri"/>
            </a:endParaRPr>
          </a:p>
        </p:txBody>
      </p:sp>
      <p:sp>
        <p:nvSpPr>
          <p:cNvPr id="8" name="Rounded Rectangle 7"/>
          <p:cNvSpPr/>
          <p:nvPr/>
        </p:nvSpPr>
        <p:spPr>
          <a:xfrm>
            <a:off x="2547927" y="4540877"/>
            <a:ext cx="1446963" cy="964500"/>
          </a:xfrm>
          <a:prstGeom prst="roundRect">
            <a:avLst/>
          </a:prstGeom>
          <a:noFill/>
          <a:ln w="25400">
            <a:solidFill>
              <a:srgbClr val="4C9B2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latin typeface="Calibri"/>
            </a:endParaRPr>
          </a:p>
        </p:txBody>
      </p:sp>
      <p:sp>
        <p:nvSpPr>
          <p:cNvPr id="4" name="TextBox 3"/>
          <p:cNvSpPr txBox="1"/>
          <p:nvPr/>
        </p:nvSpPr>
        <p:spPr>
          <a:xfrm>
            <a:off x="6277008" y="1381436"/>
            <a:ext cx="2669110" cy="2031325"/>
          </a:xfrm>
          <a:prstGeom prst="rect">
            <a:avLst/>
          </a:prstGeom>
          <a:noFill/>
        </p:spPr>
        <p:txBody>
          <a:bodyPr wrap="square" rtlCol="0">
            <a:spAutoFit/>
          </a:bodyPr>
          <a:lstStyle/>
          <a:p>
            <a:pPr algn="ctr" fontAlgn="base">
              <a:spcBef>
                <a:spcPct val="0"/>
              </a:spcBef>
              <a:spcAft>
                <a:spcPct val="0"/>
              </a:spcAft>
            </a:pPr>
            <a:r>
              <a:rPr lang="en-US" b="1" dirty="0" smtClean="0">
                <a:solidFill>
                  <a:prstClr val="black"/>
                </a:solidFill>
                <a:latin typeface="Arial" charset="0"/>
              </a:rPr>
              <a:t>AMYPAD Consortium</a:t>
            </a:r>
          </a:p>
          <a:p>
            <a:pPr algn="ctr" fontAlgn="base">
              <a:spcBef>
                <a:spcPct val="0"/>
              </a:spcBef>
              <a:spcAft>
                <a:spcPct val="0"/>
              </a:spcAft>
            </a:pPr>
            <a:r>
              <a:rPr lang="en-US" dirty="0">
                <a:solidFill>
                  <a:prstClr val="black"/>
                </a:solidFill>
                <a:latin typeface="Arial" charset="0"/>
              </a:rPr>
              <a:t>8 academic centers, 3 </a:t>
            </a:r>
            <a:r>
              <a:rPr lang="en-US" dirty="0" err="1">
                <a:solidFill>
                  <a:prstClr val="black"/>
                </a:solidFill>
                <a:latin typeface="Arial" charset="0"/>
              </a:rPr>
              <a:t>pharma</a:t>
            </a:r>
            <a:r>
              <a:rPr lang="en-US" dirty="0">
                <a:solidFill>
                  <a:prstClr val="black"/>
                </a:solidFill>
                <a:latin typeface="Arial" charset="0"/>
              </a:rPr>
              <a:t> companies, 2 SMEs and 1 patient organization spread across Europe </a:t>
            </a:r>
            <a:endParaRPr lang="en-US" b="1" dirty="0" smtClean="0">
              <a:solidFill>
                <a:prstClr val="black"/>
              </a:solidFill>
              <a:latin typeface="Arial" charset="0"/>
            </a:endParaRPr>
          </a:p>
          <a:p>
            <a:pPr fontAlgn="base">
              <a:spcBef>
                <a:spcPct val="0"/>
              </a:spcBef>
              <a:spcAft>
                <a:spcPct val="0"/>
              </a:spcAft>
            </a:pPr>
            <a:endParaRPr lang="en-US" b="1" dirty="0">
              <a:solidFill>
                <a:prstClr val="black"/>
              </a:solidFill>
              <a:latin typeface="Arial" charset="0"/>
            </a:endParaRPr>
          </a:p>
        </p:txBody>
      </p:sp>
    </p:spTree>
    <p:extLst>
      <p:ext uri="{BB962C8B-B14F-4D97-AF65-F5344CB8AC3E}">
        <p14:creationId xmlns:p14="http://schemas.microsoft.com/office/powerpoint/2010/main" val="2186819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0" y="178013"/>
            <a:ext cx="4572000" cy="369332"/>
          </a:xfrm>
          <a:prstGeom prst="rect">
            <a:avLst/>
          </a:prstGeom>
        </p:spPr>
        <p:txBody>
          <a:bodyPr>
            <a:spAutoFit/>
          </a:bodyPr>
          <a:lstStyle/>
          <a:p>
            <a:pPr marL="171450" indent="-171450" fontAlgn="base">
              <a:spcBef>
                <a:spcPct val="0"/>
              </a:spcBef>
              <a:spcAft>
                <a:spcPct val="0"/>
              </a:spcAft>
              <a:buFont typeface="Arial" panose="020B0604020202020204" pitchFamily="34" charset="0"/>
              <a:buChar char="•"/>
            </a:pPr>
            <a:endParaRPr lang="it-IT" sz="900" dirty="0">
              <a:solidFill>
                <a:prstClr val="black"/>
              </a:solidFill>
              <a:latin typeface="Arial" panose="020B0604020202020204" pitchFamily="34" charset="0"/>
              <a:cs typeface="Arial" panose="020B0604020202020204" pitchFamily="34" charset="0"/>
            </a:endParaRPr>
          </a:p>
          <a:p>
            <a:pPr marL="171450" indent="-171450" fontAlgn="base">
              <a:spcBef>
                <a:spcPct val="0"/>
              </a:spcBef>
              <a:spcAft>
                <a:spcPct val="0"/>
              </a:spcAft>
              <a:buFont typeface="Arial" panose="020B0604020202020204" pitchFamily="34" charset="0"/>
              <a:buChar char="•"/>
            </a:pPr>
            <a:endParaRPr lang="en-GB" sz="900" dirty="0">
              <a:solidFill>
                <a:prstClr val="black"/>
              </a:solidFill>
              <a:latin typeface="Arial" panose="020B0604020202020204" pitchFamily="34" charset="0"/>
              <a:cs typeface="Arial" panose="020B0604020202020204" pitchFamily="34" charset="0"/>
            </a:endParaRPr>
          </a:p>
        </p:txBody>
      </p:sp>
      <p:sp>
        <p:nvSpPr>
          <p:cNvPr id="6" name="Rectangle 5"/>
          <p:cNvSpPr/>
          <p:nvPr/>
        </p:nvSpPr>
        <p:spPr>
          <a:xfrm>
            <a:off x="4380474" y="86142"/>
            <a:ext cx="4572000" cy="507831"/>
          </a:xfrm>
          <a:prstGeom prst="rect">
            <a:avLst/>
          </a:prstGeom>
        </p:spPr>
        <p:txBody>
          <a:bodyPr>
            <a:spAutoFit/>
          </a:bodyPr>
          <a:lstStyle/>
          <a:p>
            <a:pPr marL="171450" indent="-171450" fontAlgn="base">
              <a:spcBef>
                <a:spcPct val="0"/>
              </a:spcBef>
              <a:spcAft>
                <a:spcPct val="0"/>
              </a:spcAft>
              <a:buFont typeface="Arial" panose="020B0604020202020204" pitchFamily="34" charset="0"/>
              <a:buChar char="•"/>
            </a:pPr>
            <a:endParaRPr lang="it-IT" sz="900" dirty="0">
              <a:solidFill>
                <a:prstClr val="black"/>
              </a:solidFill>
              <a:latin typeface="Arial" panose="020B0604020202020204" pitchFamily="34" charset="0"/>
              <a:cs typeface="Arial" panose="020B0604020202020204" pitchFamily="34" charset="0"/>
            </a:endParaRPr>
          </a:p>
          <a:p>
            <a:pPr marL="171450" indent="-171450" fontAlgn="base">
              <a:spcBef>
                <a:spcPct val="0"/>
              </a:spcBef>
              <a:spcAft>
                <a:spcPct val="0"/>
              </a:spcAft>
              <a:buFont typeface="Arial" panose="020B0604020202020204" pitchFamily="34" charset="0"/>
              <a:buChar char="•"/>
            </a:pPr>
            <a:endParaRPr lang="en-GB" sz="900" dirty="0">
              <a:solidFill>
                <a:prstClr val="black"/>
              </a:solidFill>
              <a:latin typeface="Arial" panose="020B0604020202020204" pitchFamily="34" charset="0"/>
              <a:cs typeface="Arial" panose="020B0604020202020204" pitchFamily="34" charset="0"/>
            </a:endParaRPr>
          </a:p>
          <a:p>
            <a:pPr marL="171450" indent="-171450" fontAlgn="base">
              <a:spcBef>
                <a:spcPct val="0"/>
              </a:spcBef>
              <a:spcAft>
                <a:spcPct val="0"/>
              </a:spcAft>
              <a:buFont typeface="Arial" panose="020B0604020202020204" pitchFamily="34" charset="0"/>
              <a:buChar char="•"/>
            </a:pPr>
            <a:endParaRPr lang="en-GB" sz="900" dirty="0">
              <a:solidFill>
                <a:prstClr val="black"/>
              </a:solidFill>
              <a:latin typeface="Arial" panose="020B0604020202020204" pitchFamily="34" charset="0"/>
              <a:cs typeface="Arial" panose="020B0604020202020204" pitchFamily="34" charset="0"/>
            </a:endParaRPr>
          </a:p>
        </p:txBody>
      </p:sp>
      <p:grpSp>
        <p:nvGrpSpPr>
          <p:cNvPr id="47" name="Group 46"/>
          <p:cNvGrpSpPr/>
          <p:nvPr/>
        </p:nvGrpSpPr>
        <p:grpSpPr>
          <a:xfrm>
            <a:off x="497006" y="1198781"/>
            <a:ext cx="8151223" cy="5033560"/>
            <a:chOff x="409303" y="1319462"/>
            <a:chExt cx="8151223" cy="5033560"/>
          </a:xfrm>
        </p:grpSpPr>
        <p:sp>
          <p:nvSpPr>
            <p:cNvPr id="32" name="Rectangle 31"/>
            <p:cNvSpPr/>
            <p:nvPr/>
          </p:nvSpPr>
          <p:spPr>
            <a:xfrm>
              <a:off x="409303" y="1319462"/>
              <a:ext cx="8151223" cy="503356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prstClr val="white"/>
                </a:solidFill>
                <a:latin typeface="Calibri"/>
              </a:endParaRPr>
            </a:p>
          </p:txBody>
        </p:sp>
        <p:sp>
          <p:nvSpPr>
            <p:cNvPr id="10" name="Rectangle 9"/>
            <p:cNvSpPr/>
            <p:nvPr/>
          </p:nvSpPr>
          <p:spPr>
            <a:xfrm>
              <a:off x="800369" y="1393371"/>
              <a:ext cx="1234005" cy="48768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prstClr val="white"/>
                </a:solidFill>
                <a:latin typeface="Calibri"/>
              </a:endParaRPr>
            </a:p>
          </p:txBody>
        </p:sp>
        <p:sp>
          <p:nvSpPr>
            <p:cNvPr id="12" name="Rectangle à coins arrondis 3"/>
            <p:cNvSpPr/>
            <p:nvPr/>
          </p:nvSpPr>
          <p:spPr>
            <a:xfrm>
              <a:off x="2124892" y="1384246"/>
              <a:ext cx="2867316" cy="324036"/>
            </a:xfrm>
            <a:prstGeom prst="roundRect">
              <a:avLst>
                <a:gd name="adj" fmla="val 12771"/>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825" dirty="0">
                  <a:solidFill>
                    <a:srgbClr val="1F497D"/>
                  </a:solidFill>
                  <a:latin typeface="Calibri"/>
                </a:rPr>
                <a:t>History, </a:t>
              </a:r>
              <a:r>
                <a:rPr lang="en-GB" sz="825" dirty="0" smtClean="0">
                  <a:solidFill>
                    <a:srgbClr val="1F497D"/>
                  </a:solidFill>
                  <a:latin typeface="Calibri"/>
                </a:rPr>
                <a:t>  </a:t>
              </a:r>
              <a:r>
                <a:rPr lang="en-GB" sz="825" dirty="0" err="1" smtClean="0">
                  <a:solidFill>
                    <a:srgbClr val="1F497D"/>
                  </a:solidFill>
                  <a:latin typeface="Calibri"/>
                </a:rPr>
                <a:t>Neuropsycological</a:t>
              </a:r>
              <a:r>
                <a:rPr lang="en-GB" sz="825" dirty="0" smtClean="0">
                  <a:solidFill>
                    <a:srgbClr val="1F497D"/>
                  </a:solidFill>
                  <a:latin typeface="Calibri"/>
                </a:rPr>
                <a:t>  assessment locally adopted</a:t>
              </a:r>
            </a:p>
            <a:p>
              <a:pPr algn="ctr" fontAlgn="base">
                <a:spcBef>
                  <a:spcPct val="0"/>
                </a:spcBef>
                <a:spcAft>
                  <a:spcPct val="0"/>
                </a:spcAft>
              </a:pPr>
              <a:r>
                <a:rPr lang="en-GB" sz="825" dirty="0" smtClean="0">
                  <a:solidFill>
                    <a:srgbClr val="1F497D"/>
                  </a:solidFill>
                  <a:latin typeface="Calibri"/>
                </a:rPr>
                <a:t>Intended dx work up</a:t>
              </a:r>
              <a:endParaRPr lang="en-GB" sz="825" dirty="0">
                <a:solidFill>
                  <a:srgbClr val="1F497D"/>
                </a:solidFill>
                <a:latin typeface="Calibri"/>
              </a:endParaRPr>
            </a:p>
          </p:txBody>
        </p:sp>
        <p:sp>
          <p:nvSpPr>
            <p:cNvPr id="13" name="Rectangle à coins arrondis 9"/>
            <p:cNvSpPr/>
            <p:nvPr/>
          </p:nvSpPr>
          <p:spPr>
            <a:xfrm>
              <a:off x="5058408" y="1383024"/>
              <a:ext cx="2929328" cy="324037"/>
            </a:xfrm>
            <a:prstGeom prst="roundRect">
              <a:avLst>
                <a:gd name="adj" fmla="val 12771"/>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825" dirty="0">
                  <a:solidFill>
                    <a:srgbClr val="1F497D"/>
                  </a:solidFill>
                  <a:latin typeface="Calibri"/>
                </a:rPr>
                <a:t>MRI scan </a:t>
              </a:r>
              <a:r>
                <a:rPr lang="en-GB" sz="825" dirty="0" smtClean="0">
                  <a:solidFill>
                    <a:srgbClr val="1F497D"/>
                  </a:solidFill>
                  <a:latin typeface="Calibri"/>
                </a:rPr>
                <a:t>or CT if not already available</a:t>
              </a:r>
              <a:endParaRPr lang="en-GB" sz="825" dirty="0">
                <a:solidFill>
                  <a:srgbClr val="1F497D"/>
                </a:solidFill>
                <a:latin typeface="Calibri"/>
              </a:endParaRPr>
            </a:p>
          </p:txBody>
        </p:sp>
        <p:sp>
          <p:nvSpPr>
            <p:cNvPr id="15" name="Rectangle à coins arrondis 42"/>
            <p:cNvSpPr/>
            <p:nvPr/>
          </p:nvSpPr>
          <p:spPr>
            <a:xfrm>
              <a:off x="2124892" y="1769058"/>
              <a:ext cx="5872533" cy="496175"/>
            </a:xfrm>
            <a:prstGeom prst="roundRect">
              <a:avLst>
                <a:gd name="adj" fmla="val 12771"/>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fontAlgn="base">
                <a:spcBef>
                  <a:spcPct val="0"/>
                </a:spcBef>
                <a:spcAft>
                  <a:spcPct val="0"/>
                </a:spcAft>
              </a:pPr>
              <a:r>
                <a:rPr lang="en-GB" sz="825" b="1" dirty="0" smtClean="0">
                  <a:solidFill>
                    <a:srgbClr val="9BBB59">
                      <a:lumMod val="50000"/>
                    </a:srgbClr>
                  </a:solidFill>
                  <a:latin typeface="Calibri"/>
                </a:rPr>
                <a:t>T0 - V0 </a:t>
              </a:r>
              <a:r>
                <a:rPr lang="en-GB" sz="825" b="1" dirty="0">
                  <a:solidFill>
                    <a:srgbClr val="9BBB59">
                      <a:lumMod val="50000"/>
                    </a:srgbClr>
                  </a:solidFill>
                  <a:latin typeface="Calibri"/>
                </a:rPr>
                <a:t>(Screening </a:t>
              </a:r>
              <a:r>
                <a:rPr lang="en-GB" sz="825" b="1" dirty="0" smtClean="0">
                  <a:solidFill>
                    <a:srgbClr val="9BBB59">
                      <a:lumMod val="50000"/>
                    </a:srgbClr>
                  </a:solidFill>
                  <a:latin typeface="Calibri"/>
                </a:rPr>
                <a:t>)</a:t>
              </a:r>
              <a:r>
                <a:rPr lang="it-IT" sz="825" b="1" dirty="0" smtClean="0">
                  <a:solidFill>
                    <a:srgbClr val="9BBB59">
                      <a:lumMod val="50000"/>
                    </a:srgbClr>
                  </a:solidFill>
                  <a:latin typeface="Calibri"/>
                </a:rPr>
                <a:t> and Baseline</a:t>
              </a:r>
              <a:endParaRPr lang="en-GB" sz="825" b="1" dirty="0">
                <a:solidFill>
                  <a:srgbClr val="9BBB59">
                    <a:lumMod val="50000"/>
                  </a:srgbClr>
                </a:solidFill>
                <a:latin typeface="Calibri"/>
              </a:endParaRPr>
            </a:p>
            <a:p>
              <a:pPr algn="ctr" fontAlgn="base">
                <a:spcBef>
                  <a:spcPct val="0"/>
                </a:spcBef>
                <a:spcAft>
                  <a:spcPct val="0"/>
                </a:spcAft>
              </a:pPr>
              <a:r>
                <a:rPr lang="en-GB" sz="825" b="1" dirty="0" smtClean="0">
                  <a:solidFill>
                    <a:srgbClr val="9BBB59">
                      <a:lumMod val="50000"/>
                    </a:srgbClr>
                  </a:solidFill>
                  <a:latin typeface="Calibri"/>
                </a:rPr>
                <a:t>Screening</a:t>
              </a:r>
              <a:r>
                <a:rPr lang="en-GB" sz="825" dirty="0" smtClean="0">
                  <a:solidFill>
                    <a:srgbClr val="9BBB59">
                      <a:lumMod val="50000"/>
                    </a:srgbClr>
                  </a:solidFill>
                  <a:latin typeface="Calibri"/>
                </a:rPr>
                <a:t>: Informed </a:t>
              </a:r>
              <a:r>
                <a:rPr lang="en-GB" sz="825" dirty="0">
                  <a:solidFill>
                    <a:srgbClr val="9BBB59">
                      <a:lumMod val="50000"/>
                    </a:srgbClr>
                  </a:solidFill>
                  <a:latin typeface="Calibri"/>
                </a:rPr>
                <a:t>Consent</a:t>
              </a:r>
              <a:r>
                <a:rPr lang="en-US" sz="825" dirty="0">
                  <a:solidFill>
                    <a:srgbClr val="9BBB59">
                      <a:lumMod val="50000"/>
                    </a:srgbClr>
                  </a:solidFill>
                  <a:latin typeface="Calibri"/>
                </a:rPr>
                <a:t>, D</a:t>
              </a:r>
              <a:r>
                <a:rPr lang="en-GB" sz="825" dirty="0" err="1">
                  <a:solidFill>
                    <a:srgbClr val="9BBB59">
                      <a:lumMod val="50000"/>
                    </a:srgbClr>
                  </a:solidFill>
                  <a:latin typeface="Calibri"/>
                </a:rPr>
                <a:t>iagnosis</a:t>
              </a:r>
              <a:r>
                <a:rPr lang="en-GB" sz="825" dirty="0">
                  <a:solidFill>
                    <a:srgbClr val="9BBB59">
                      <a:lumMod val="50000"/>
                    </a:srgbClr>
                  </a:solidFill>
                  <a:latin typeface="Calibri"/>
                </a:rPr>
                <a:t> </a:t>
              </a:r>
              <a:r>
                <a:rPr lang="it-IT" sz="825" dirty="0">
                  <a:solidFill>
                    <a:srgbClr val="9BBB59">
                      <a:lumMod val="50000"/>
                    </a:srgbClr>
                  </a:solidFill>
                  <a:latin typeface="Calibri"/>
                </a:rPr>
                <a:t>(syndromic)</a:t>
              </a:r>
              <a:r>
                <a:rPr lang="en-GB" sz="825" dirty="0" smtClean="0">
                  <a:solidFill>
                    <a:srgbClr val="9BBB59">
                      <a:lumMod val="50000"/>
                    </a:srgbClr>
                  </a:solidFill>
                  <a:latin typeface="Calibri"/>
                </a:rPr>
                <a:t>, inclusion/exclusion criteria</a:t>
              </a:r>
            </a:p>
            <a:p>
              <a:pPr algn="ctr" fontAlgn="base">
                <a:spcBef>
                  <a:spcPct val="0"/>
                </a:spcBef>
                <a:spcAft>
                  <a:spcPct val="0"/>
                </a:spcAft>
              </a:pPr>
              <a:r>
                <a:rPr lang="en-GB" sz="825" b="1" dirty="0" smtClean="0">
                  <a:solidFill>
                    <a:srgbClr val="9BBB59">
                      <a:lumMod val="50000"/>
                    </a:srgbClr>
                  </a:solidFill>
                  <a:latin typeface="Calibri"/>
                </a:rPr>
                <a:t>Baseline</a:t>
              </a:r>
              <a:r>
                <a:rPr lang="en-GB" sz="825" dirty="0" smtClean="0">
                  <a:solidFill>
                    <a:srgbClr val="9BBB59">
                      <a:lumMod val="50000"/>
                    </a:srgbClr>
                  </a:solidFill>
                  <a:latin typeface="Calibri"/>
                </a:rPr>
                <a:t>: </a:t>
              </a:r>
              <a:r>
                <a:rPr lang="it-IT" sz="825" dirty="0">
                  <a:solidFill>
                    <a:srgbClr val="9BBB59">
                      <a:lumMod val="50000"/>
                    </a:srgbClr>
                  </a:solidFill>
                  <a:latin typeface="Calibri"/>
                </a:rPr>
                <a:t>Cognition, Anxiety, Depression, Coping skills, Quality of life, Dx confidence, </a:t>
              </a:r>
              <a:r>
                <a:rPr lang="en-GB" sz="825" dirty="0">
                  <a:solidFill>
                    <a:srgbClr val="9BBB59">
                      <a:lumMod val="50000"/>
                    </a:srgbClr>
                  </a:solidFill>
                  <a:latin typeface="Calibri"/>
                </a:rPr>
                <a:t>Likelihood that symptoms are due to AD pathology</a:t>
              </a:r>
            </a:p>
          </p:txBody>
        </p:sp>
        <p:sp>
          <p:nvSpPr>
            <p:cNvPr id="16" name="Rectangle à coins arrondis 21"/>
            <p:cNvSpPr/>
            <p:nvPr/>
          </p:nvSpPr>
          <p:spPr>
            <a:xfrm>
              <a:off x="2145851" y="2607364"/>
              <a:ext cx="5843301" cy="205517"/>
            </a:xfrm>
            <a:prstGeom prst="roundRect">
              <a:avLst>
                <a:gd name="adj" fmla="val 12771"/>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fontAlgn="base">
                <a:spcBef>
                  <a:spcPct val="0"/>
                </a:spcBef>
                <a:spcAft>
                  <a:spcPct val="0"/>
                </a:spcAft>
              </a:pPr>
              <a:r>
                <a:rPr lang="en-GB" sz="825" b="1" dirty="0">
                  <a:solidFill>
                    <a:srgbClr val="9BBB59">
                      <a:lumMod val="50000"/>
                    </a:srgbClr>
                  </a:solidFill>
                  <a:latin typeface="Calibri"/>
                </a:rPr>
                <a:t>Randomisation</a:t>
              </a:r>
            </a:p>
          </p:txBody>
        </p:sp>
        <p:sp>
          <p:nvSpPr>
            <p:cNvPr id="17" name="Rectangle à coins arrondis 57"/>
            <p:cNvSpPr/>
            <p:nvPr/>
          </p:nvSpPr>
          <p:spPr>
            <a:xfrm>
              <a:off x="2154125" y="3211919"/>
              <a:ext cx="1922474" cy="181770"/>
            </a:xfrm>
            <a:prstGeom prst="roundRect">
              <a:avLst>
                <a:gd name="adj" fmla="val 12771"/>
              </a:avLst>
            </a:prstGeom>
            <a:solidFill>
              <a:schemeClr val="accent3">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825" b="1" dirty="0" smtClean="0">
                  <a:solidFill>
                    <a:prstClr val="white"/>
                  </a:solidFill>
                  <a:latin typeface="Calibri"/>
                </a:rPr>
                <a:t>Only Amyloid </a:t>
              </a:r>
              <a:r>
                <a:rPr lang="en-GB" sz="825" b="1" dirty="0">
                  <a:solidFill>
                    <a:prstClr val="white"/>
                  </a:solidFill>
                  <a:latin typeface="Calibri"/>
                </a:rPr>
                <a:t>PET</a:t>
              </a:r>
            </a:p>
          </p:txBody>
        </p:sp>
        <p:sp>
          <p:nvSpPr>
            <p:cNvPr id="19" name="Rounded Rectangle 18"/>
            <p:cNvSpPr/>
            <p:nvPr/>
          </p:nvSpPr>
          <p:spPr>
            <a:xfrm>
              <a:off x="2196725" y="3665467"/>
              <a:ext cx="2630449" cy="30252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base">
                <a:spcBef>
                  <a:spcPct val="0"/>
                </a:spcBef>
                <a:spcAft>
                  <a:spcPct val="0"/>
                </a:spcAft>
              </a:pPr>
              <a:r>
                <a:rPr lang="en-GB" sz="825" dirty="0" smtClean="0">
                  <a:solidFill>
                    <a:srgbClr val="1F497D"/>
                  </a:solidFill>
                  <a:latin typeface="Calibri"/>
                </a:rPr>
                <a:t>Etiologic diagnosis </a:t>
              </a:r>
              <a:r>
                <a:rPr lang="it-IT" sz="825" dirty="0" smtClean="0">
                  <a:solidFill>
                    <a:srgbClr val="1F497D"/>
                  </a:solidFill>
                  <a:latin typeface="Calibri"/>
                </a:rPr>
                <a:t>&amp; Management Plan</a:t>
              </a:r>
              <a:endParaRPr lang="en-GB" sz="825" dirty="0">
                <a:solidFill>
                  <a:srgbClr val="1F497D"/>
                </a:solidFill>
                <a:latin typeface="Calibri"/>
              </a:endParaRPr>
            </a:p>
          </p:txBody>
        </p:sp>
        <p:sp>
          <p:nvSpPr>
            <p:cNvPr id="20" name="Rounded Rectangle 19"/>
            <p:cNvSpPr/>
            <p:nvPr/>
          </p:nvSpPr>
          <p:spPr>
            <a:xfrm>
              <a:off x="5034630" y="3675425"/>
              <a:ext cx="2545904" cy="2870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base">
                <a:spcBef>
                  <a:spcPct val="0"/>
                </a:spcBef>
                <a:spcAft>
                  <a:spcPct val="0"/>
                </a:spcAft>
              </a:pPr>
              <a:endParaRPr lang="en-GB" sz="825" dirty="0">
                <a:solidFill>
                  <a:srgbClr val="1F497D"/>
                </a:solidFill>
                <a:latin typeface="Calibri"/>
              </a:endParaRPr>
            </a:p>
            <a:p>
              <a:pPr algn="ctr" fontAlgn="base">
                <a:spcBef>
                  <a:spcPct val="0"/>
                </a:spcBef>
                <a:spcAft>
                  <a:spcPct val="0"/>
                </a:spcAft>
              </a:pPr>
              <a:r>
                <a:rPr lang="en-GB" sz="825" dirty="0">
                  <a:solidFill>
                    <a:srgbClr val="1F497D"/>
                  </a:solidFill>
                  <a:latin typeface="Calibri"/>
                </a:rPr>
                <a:t>Extension of dx work up</a:t>
              </a:r>
            </a:p>
            <a:p>
              <a:pPr algn="ctr" fontAlgn="base">
                <a:spcBef>
                  <a:spcPct val="0"/>
                </a:spcBef>
                <a:spcAft>
                  <a:spcPct val="0"/>
                </a:spcAft>
              </a:pPr>
              <a:r>
                <a:rPr lang="en-GB" sz="825" dirty="0">
                  <a:solidFill>
                    <a:srgbClr val="1F497D"/>
                  </a:solidFill>
                  <a:latin typeface="Calibri"/>
                </a:rPr>
                <a:t>Optional: FDG PET, CSF, </a:t>
              </a:r>
              <a:r>
                <a:rPr lang="en-GB" sz="825" dirty="0" err="1">
                  <a:solidFill>
                    <a:srgbClr val="1F497D"/>
                  </a:solidFill>
                  <a:latin typeface="Calibri"/>
                </a:rPr>
                <a:t>DaTscan</a:t>
              </a:r>
              <a:r>
                <a:rPr lang="en-GB" sz="825" dirty="0">
                  <a:solidFill>
                    <a:srgbClr val="1F497D"/>
                  </a:solidFill>
                  <a:latin typeface="Calibri"/>
                </a:rPr>
                <a:t>, EEG, others.....</a:t>
              </a:r>
            </a:p>
            <a:p>
              <a:pPr algn="ctr" fontAlgn="base">
                <a:spcBef>
                  <a:spcPct val="0"/>
                </a:spcBef>
                <a:spcAft>
                  <a:spcPct val="0"/>
                </a:spcAft>
              </a:pPr>
              <a:r>
                <a:rPr lang="en-GB" sz="825" dirty="0">
                  <a:solidFill>
                    <a:srgbClr val="1F497D"/>
                  </a:solidFill>
                  <a:latin typeface="Calibri"/>
                </a:rPr>
                <a:t> </a:t>
              </a:r>
            </a:p>
          </p:txBody>
        </p:sp>
        <p:sp>
          <p:nvSpPr>
            <p:cNvPr id="21" name="Rectangle à coins arrondis 56"/>
            <p:cNvSpPr/>
            <p:nvPr/>
          </p:nvSpPr>
          <p:spPr>
            <a:xfrm>
              <a:off x="2196725" y="4664477"/>
              <a:ext cx="5383809" cy="391225"/>
            </a:xfrm>
            <a:prstGeom prst="roundRect">
              <a:avLst>
                <a:gd name="adj" fmla="val 12771"/>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825" b="1" dirty="0" smtClean="0">
                  <a:solidFill>
                    <a:srgbClr val="9BBB59">
                      <a:lumMod val="50000"/>
                    </a:srgbClr>
                  </a:solidFill>
                  <a:latin typeface="Calibri"/>
                </a:rPr>
                <a:t>T2 –V1  </a:t>
              </a:r>
              <a:r>
                <a:rPr lang="en-GB" sz="825" b="1" dirty="0">
                  <a:solidFill>
                    <a:srgbClr val="9BBB59">
                      <a:lumMod val="50000"/>
                    </a:srgbClr>
                  </a:solidFill>
                  <a:latin typeface="Calibri"/>
                </a:rPr>
                <a:t>(6 months from baseline</a:t>
              </a:r>
              <a:r>
                <a:rPr lang="en-GB" sz="825" b="1" dirty="0" smtClean="0">
                  <a:solidFill>
                    <a:srgbClr val="9BBB59">
                      <a:lumMod val="50000"/>
                    </a:srgbClr>
                  </a:solidFill>
                  <a:latin typeface="Calibri"/>
                </a:rPr>
                <a:t>): data inclusion in </a:t>
              </a:r>
              <a:r>
                <a:rPr lang="en-GB" sz="825" b="1" dirty="0" err="1" smtClean="0">
                  <a:solidFill>
                    <a:srgbClr val="9BBB59">
                      <a:lumMod val="50000"/>
                    </a:srgbClr>
                  </a:solidFill>
                  <a:latin typeface="Calibri"/>
                </a:rPr>
                <a:t>eCRF</a:t>
              </a:r>
              <a:endParaRPr lang="en-GB" sz="825" b="1" dirty="0">
                <a:solidFill>
                  <a:srgbClr val="9BBB59">
                    <a:lumMod val="50000"/>
                  </a:srgbClr>
                </a:solidFill>
                <a:latin typeface="Calibri"/>
              </a:endParaRPr>
            </a:p>
            <a:p>
              <a:pPr algn="ctr" fontAlgn="base">
                <a:spcBef>
                  <a:spcPct val="0"/>
                </a:spcBef>
                <a:spcAft>
                  <a:spcPct val="0"/>
                </a:spcAft>
              </a:pPr>
              <a:r>
                <a:rPr lang="it-IT" sz="825" dirty="0">
                  <a:solidFill>
                    <a:srgbClr val="9BBB59">
                      <a:lumMod val="50000"/>
                    </a:srgbClr>
                  </a:solidFill>
                  <a:latin typeface="Calibri"/>
                </a:rPr>
                <a:t>Cognition, Anxiety, Depression, Coping skills, Quality of life, Dx confidence, </a:t>
              </a:r>
              <a:r>
                <a:rPr lang="en-GB" sz="825" dirty="0">
                  <a:solidFill>
                    <a:srgbClr val="9BBB59">
                      <a:lumMod val="50000"/>
                    </a:srgbClr>
                  </a:solidFill>
                  <a:latin typeface="Calibri"/>
                </a:rPr>
                <a:t>Likelihood that symptoms are due to AD pathology</a:t>
              </a:r>
            </a:p>
          </p:txBody>
        </p:sp>
        <p:sp>
          <p:nvSpPr>
            <p:cNvPr id="23" name="Rounded Rectangle 22"/>
            <p:cNvSpPr/>
            <p:nvPr/>
          </p:nvSpPr>
          <p:spPr>
            <a:xfrm>
              <a:off x="2196725" y="5463943"/>
              <a:ext cx="5800700" cy="23502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base">
                <a:spcBef>
                  <a:spcPct val="0"/>
                </a:spcBef>
                <a:spcAft>
                  <a:spcPct val="0"/>
                </a:spcAft>
              </a:pPr>
              <a:r>
                <a:rPr lang="en-GB" sz="825" dirty="0">
                  <a:solidFill>
                    <a:srgbClr val="1F497D"/>
                  </a:solidFill>
                  <a:latin typeface="Calibri"/>
                </a:rPr>
                <a:t>Refinement of </a:t>
              </a:r>
              <a:r>
                <a:rPr lang="en-GB" sz="825" dirty="0" smtClean="0">
                  <a:solidFill>
                    <a:srgbClr val="1F497D"/>
                  </a:solidFill>
                  <a:latin typeface="Calibri"/>
                </a:rPr>
                <a:t>etiologic diagnosis </a:t>
              </a:r>
              <a:r>
                <a:rPr lang="en-GB" sz="825" dirty="0">
                  <a:solidFill>
                    <a:srgbClr val="1F497D"/>
                  </a:solidFill>
                  <a:latin typeface="Calibri"/>
                </a:rPr>
                <a:t>&amp; management </a:t>
              </a:r>
              <a:r>
                <a:rPr lang="en-GB" sz="825" dirty="0" smtClean="0">
                  <a:solidFill>
                    <a:srgbClr val="1F497D"/>
                  </a:solidFill>
                  <a:latin typeface="Calibri"/>
                </a:rPr>
                <a:t>plan</a:t>
              </a:r>
              <a:r>
                <a:rPr lang="it-IT" sz="825" dirty="0" smtClean="0">
                  <a:solidFill>
                    <a:srgbClr val="1F497D"/>
                  </a:solidFill>
                  <a:latin typeface="Calibri"/>
                </a:rPr>
                <a:t> </a:t>
              </a:r>
              <a:endParaRPr lang="en-GB" sz="825" dirty="0">
                <a:solidFill>
                  <a:srgbClr val="1F497D"/>
                </a:solidFill>
                <a:latin typeface="Calibri"/>
              </a:endParaRPr>
            </a:p>
          </p:txBody>
        </p:sp>
        <p:sp>
          <p:nvSpPr>
            <p:cNvPr id="24" name="Rectangle à coins arrondis 28"/>
            <p:cNvSpPr/>
            <p:nvPr/>
          </p:nvSpPr>
          <p:spPr>
            <a:xfrm>
              <a:off x="936357" y="3325648"/>
              <a:ext cx="965278" cy="1134049"/>
            </a:xfrm>
            <a:prstGeom prst="roundRect">
              <a:avLst>
                <a:gd name="adj" fmla="val 8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825" dirty="0">
                  <a:solidFill>
                    <a:prstClr val="white"/>
                  </a:solidFill>
                  <a:latin typeface="Calibri"/>
                </a:rPr>
                <a:t>Additional exams</a:t>
              </a:r>
            </a:p>
            <a:p>
              <a:pPr algn="ctr" fontAlgn="base">
                <a:spcBef>
                  <a:spcPct val="0"/>
                </a:spcBef>
                <a:spcAft>
                  <a:spcPct val="0"/>
                </a:spcAft>
              </a:pPr>
              <a:r>
                <a:rPr lang="en-GB" sz="825" dirty="0" err="1">
                  <a:solidFill>
                    <a:prstClr val="white"/>
                  </a:solidFill>
                  <a:latin typeface="Calibri"/>
                </a:rPr>
                <a:t>Dx</a:t>
              </a:r>
              <a:r>
                <a:rPr lang="en-GB" sz="825" dirty="0">
                  <a:solidFill>
                    <a:prstClr val="white"/>
                  </a:solidFill>
                  <a:latin typeface="Calibri"/>
                </a:rPr>
                <a:t> disclosure</a:t>
              </a:r>
            </a:p>
          </p:txBody>
        </p:sp>
        <p:sp>
          <p:nvSpPr>
            <p:cNvPr id="25" name="Rectangle à coins arrondis 28"/>
            <p:cNvSpPr/>
            <p:nvPr/>
          </p:nvSpPr>
          <p:spPr>
            <a:xfrm>
              <a:off x="914620" y="5533614"/>
              <a:ext cx="978560" cy="235028"/>
            </a:xfrm>
            <a:prstGeom prst="roundRect">
              <a:avLst>
                <a:gd name="adj" fmla="val 127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825" dirty="0">
                  <a:solidFill>
                    <a:prstClr val="white"/>
                  </a:solidFill>
                  <a:latin typeface="Calibri"/>
                </a:rPr>
                <a:t>Refinement of </a:t>
              </a:r>
              <a:r>
                <a:rPr lang="en-GB" sz="825" dirty="0" err="1">
                  <a:solidFill>
                    <a:prstClr val="white"/>
                  </a:solidFill>
                  <a:latin typeface="Calibri"/>
                </a:rPr>
                <a:t>Dx</a:t>
              </a:r>
              <a:endParaRPr lang="en-GB" sz="825" dirty="0">
                <a:solidFill>
                  <a:prstClr val="white"/>
                </a:solidFill>
                <a:latin typeface="Calibri"/>
              </a:endParaRPr>
            </a:p>
          </p:txBody>
        </p:sp>
        <p:sp>
          <p:nvSpPr>
            <p:cNvPr id="27" name="Rectangle à coins arrondis 28"/>
            <p:cNvSpPr/>
            <p:nvPr/>
          </p:nvSpPr>
          <p:spPr>
            <a:xfrm>
              <a:off x="926376" y="1496241"/>
              <a:ext cx="978559" cy="289201"/>
            </a:xfrm>
            <a:prstGeom prst="roundRect">
              <a:avLst>
                <a:gd name="adj" fmla="val 127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825" dirty="0">
                  <a:solidFill>
                    <a:prstClr val="white"/>
                  </a:solidFill>
                  <a:latin typeface="Calibri"/>
                </a:rPr>
                <a:t>First consultation </a:t>
              </a:r>
            </a:p>
          </p:txBody>
        </p:sp>
        <p:sp>
          <p:nvSpPr>
            <p:cNvPr id="28" name="Rectangle 27"/>
            <p:cNvSpPr/>
            <p:nvPr/>
          </p:nvSpPr>
          <p:spPr>
            <a:xfrm>
              <a:off x="500778" y="1393372"/>
              <a:ext cx="294092" cy="4876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prstClr val="white"/>
                </a:solidFill>
                <a:latin typeface="Calibri"/>
              </a:endParaRPr>
            </a:p>
          </p:txBody>
        </p:sp>
        <p:sp>
          <p:nvSpPr>
            <p:cNvPr id="29" name="TextBox 28"/>
            <p:cNvSpPr txBox="1"/>
            <p:nvPr/>
          </p:nvSpPr>
          <p:spPr>
            <a:xfrm rot="16200000">
              <a:off x="-702444" y="3843528"/>
              <a:ext cx="2730917" cy="323165"/>
            </a:xfrm>
            <a:prstGeom prst="rect">
              <a:avLst/>
            </a:prstGeom>
            <a:noFill/>
          </p:spPr>
          <p:txBody>
            <a:bodyPr wrap="square" rtlCol="0">
              <a:spAutoFit/>
            </a:bodyPr>
            <a:lstStyle/>
            <a:p>
              <a:pPr algn="ctr" fontAlgn="base">
                <a:spcBef>
                  <a:spcPct val="0"/>
                </a:spcBef>
                <a:spcAft>
                  <a:spcPct val="0"/>
                </a:spcAft>
              </a:pPr>
              <a:r>
                <a:rPr lang="it-IT" sz="1500" b="1" dirty="0">
                  <a:solidFill>
                    <a:prstClr val="white"/>
                  </a:solidFill>
                  <a:latin typeface="Arial" charset="0"/>
                </a:rPr>
                <a:t>CLINICAL ROUTINE</a:t>
              </a:r>
              <a:endParaRPr lang="en-GB" sz="1500" b="1" dirty="0">
                <a:solidFill>
                  <a:prstClr val="white"/>
                </a:solidFill>
                <a:latin typeface="Arial" charset="0"/>
              </a:endParaRPr>
            </a:p>
          </p:txBody>
        </p:sp>
        <p:sp>
          <p:nvSpPr>
            <p:cNvPr id="30" name="Rectangle 29"/>
            <p:cNvSpPr/>
            <p:nvPr/>
          </p:nvSpPr>
          <p:spPr>
            <a:xfrm>
              <a:off x="8117175" y="1461405"/>
              <a:ext cx="323601" cy="4808773"/>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prstClr val="white"/>
                </a:solidFill>
                <a:latin typeface="Calibri"/>
              </a:endParaRPr>
            </a:p>
          </p:txBody>
        </p:sp>
        <p:sp>
          <p:nvSpPr>
            <p:cNvPr id="31" name="TextBox 30"/>
            <p:cNvSpPr txBox="1"/>
            <p:nvPr/>
          </p:nvSpPr>
          <p:spPr>
            <a:xfrm rot="16200000">
              <a:off x="6824017" y="3758084"/>
              <a:ext cx="2892935" cy="323165"/>
            </a:xfrm>
            <a:prstGeom prst="rect">
              <a:avLst/>
            </a:prstGeom>
            <a:noFill/>
          </p:spPr>
          <p:txBody>
            <a:bodyPr wrap="square" rtlCol="0">
              <a:spAutoFit/>
            </a:bodyPr>
            <a:lstStyle/>
            <a:p>
              <a:pPr algn="ctr" fontAlgn="base">
                <a:spcBef>
                  <a:spcPct val="0"/>
                </a:spcBef>
                <a:spcAft>
                  <a:spcPct val="0"/>
                </a:spcAft>
              </a:pPr>
              <a:r>
                <a:rPr lang="it-IT" sz="1500" b="1" dirty="0">
                  <a:solidFill>
                    <a:prstClr val="white"/>
                  </a:solidFill>
                  <a:latin typeface="Arial" charset="0"/>
                </a:rPr>
                <a:t>DIAGNOSTIC  STUDY</a:t>
              </a:r>
              <a:endParaRPr lang="en-GB" sz="1500" b="1" dirty="0">
                <a:solidFill>
                  <a:prstClr val="white"/>
                </a:solidFill>
                <a:latin typeface="Arial" charset="0"/>
              </a:endParaRPr>
            </a:p>
          </p:txBody>
        </p:sp>
        <p:sp>
          <p:nvSpPr>
            <p:cNvPr id="34" name="Signalisation droite 3"/>
            <p:cNvSpPr/>
            <p:nvPr/>
          </p:nvSpPr>
          <p:spPr>
            <a:xfrm rot="5400000">
              <a:off x="6933889" y="2066455"/>
              <a:ext cx="251772" cy="1875299"/>
            </a:xfrm>
            <a:prstGeom prst="homePlate">
              <a:avLst>
                <a:gd name="adj" fmla="val 31955"/>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fontAlgn="base">
                <a:spcBef>
                  <a:spcPct val="0"/>
                </a:spcBef>
                <a:spcAft>
                  <a:spcPct val="0"/>
                </a:spcAft>
              </a:pPr>
              <a:r>
                <a:rPr lang="fr-FR" sz="825" b="1" dirty="0">
                  <a:solidFill>
                    <a:srgbClr val="9BBB59">
                      <a:lumMod val="50000"/>
                    </a:srgbClr>
                  </a:solidFill>
                  <a:latin typeface="Calibri"/>
                </a:rPr>
                <a:t>ARM 3</a:t>
              </a:r>
            </a:p>
          </p:txBody>
        </p:sp>
        <p:sp>
          <p:nvSpPr>
            <p:cNvPr id="35" name="Signalisation droite 34"/>
            <p:cNvSpPr/>
            <p:nvPr/>
          </p:nvSpPr>
          <p:spPr>
            <a:xfrm rot="5400000">
              <a:off x="4976452" y="1978363"/>
              <a:ext cx="245818" cy="2045527"/>
            </a:xfrm>
            <a:prstGeom prst="homePlate">
              <a:avLst>
                <a:gd name="adj" fmla="val 31955"/>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fontAlgn="base">
                <a:spcBef>
                  <a:spcPct val="0"/>
                </a:spcBef>
                <a:spcAft>
                  <a:spcPct val="0"/>
                </a:spcAft>
              </a:pPr>
              <a:r>
                <a:rPr lang="fr-FR" sz="825" b="1" dirty="0">
                  <a:solidFill>
                    <a:srgbClr val="9BBB59">
                      <a:lumMod val="50000"/>
                    </a:srgbClr>
                  </a:solidFill>
                  <a:latin typeface="Calibri"/>
                </a:rPr>
                <a:t>ARM 2</a:t>
              </a:r>
            </a:p>
          </p:txBody>
        </p:sp>
        <p:sp>
          <p:nvSpPr>
            <p:cNvPr id="36" name="Signalisation droite 36"/>
            <p:cNvSpPr/>
            <p:nvPr/>
          </p:nvSpPr>
          <p:spPr>
            <a:xfrm rot="5400000">
              <a:off x="2992452" y="2042645"/>
              <a:ext cx="245818" cy="1922474"/>
            </a:xfrm>
            <a:prstGeom prst="homePlate">
              <a:avLst>
                <a:gd name="adj" fmla="val 31955"/>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fontAlgn="base">
                <a:spcBef>
                  <a:spcPct val="0"/>
                </a:spcBef>
                <a:spcAft>
                  <a:spcPct val="0"/>
                </a:spcAft>
              </a:pPr>
              <a:r>
                <a:rPr lang="fr-FR" sz="825" b="1" dirty="0">
                  <a:solidFill>
                    <a:srgbClr val="9BBB59">
                      <a:lumMod val="50000"/>
                    </a:srgbClr>
                  </a:solidFill>
                  <a:latin typeface="Calibri"/>
                </a:rPr>
                <a:t>ARM 1</a:t>
              </a:r>
            </a:p>
          </p:txBody>
        </p:sp>
        <p:sp>
          <p:nvSpPr>
            <p:cNvPr id="39" name="Rectangle à coins arrondis 57"/>
            <p:cNvSpPr/>
            <p:nvPr/>
          </p:nvSpPr>
          <p:spPr>
            <a:xfrm>
              <a:off x="4076597" y="5119027"/>
              <a:ext cx="2045528" cy="261480"/>
            </a:xfrm>
            <a:prstGeom prst="roundRect">
              <a:avLst>
                <a:gd name="adj" fmla="val 12771"/>
              </a:avLst>
            </a:prstGeom>
            <a:solidFill>
              <a:schemeClr val="accent3">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825" b="1" dirty="0" smtClean="0">
                  <a:solidFill>
                    <a:prstClr val="white"/>
                  </a:solidFill>
                  <a:latin typeface="Calibri"/>
                </a:rPr>
                <a:t>ARM 2: Amyloid PET</a:t>
              </a:r>
            </a:p>
            <a:p>
              <a:pPr algn="ctr" fontAlgn="base">
                <a:spcBef>
                  <a:spcPct val="0"/>
                </a:spcBef>
                <a:spcAft>
                  <a:spcPct val="0"/>
                </a:spcAft>
              </a:pPr>
              <a:r>
                <a:rPr lang="en-GB" sz="825" b="1" dirty="0" smtClean="0">
                  <a:solidFill>
                    <a:prstClr val="white"/>
                  </a:solidFill>
                  <a:latin typeface="Calibri"/>
                </a:rPr>
                <a:t>8 Months + -  8 weeks</a:t>
              </a:r>
              <a:endParaRPr lang="en-GB" sz="825" b="1" dirty="0">
                <a:solidFill>
                  <a:prstClr val="white"/>
                </a:solidFill>
                <a:latin typeface="Calibri"/>
              </a:endParaRPr>
            </a:p>
          </p:txBody>
        </p:sp>
        <p:sp>
          <p:nvSpPr>
            <p:cNvPr id="45" name="Rectangle à coins arrondis 57"/>
            <p:cNvSpPr/>
            <p:nvPr/>
          </p:nvSpPr>
          <p:spPr>
            <a:xfrm rot="16200000">
              <a:off x="7026587" y="4378266"/>
              <a:ext cx="1702227" cy="239447"/>
            </a:xfrm>
            <a:prstGeom prst="roundRect">
              <a:avLst>
                <a:gd name="adj" fmla="val 12771"/>
              </a:avLst>
            </a:prstGeom>
            <a:solidFill>
              <a:schemeClr val="accent3">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825" b="1" dirty="0" smtClean="0">
                  <a:solidFill>
                    <a:prstClr val="white"/>
                  </a:solidFill>
                  <a:latin typeface="Calibri"/>
                </a:rPr>
                <a:t>ARM 3 :   Amyloid PET if chosen</a:t>
              </a:r>
              <a:endParaRPr lang="en-GB" sz="825" b="1" dirty="0">
                <a:solidFill>
                  <a:prstClr val="white"/>
                </a:solidFill>
                <a:latin typeface="Calibri"/>
              </a:endParaRPr>
            </a:p>
          </p:txBody>
        </p:sp>
      </p:grpSp>
      <p:sp>
        <p:nvSpPr>
          <p:cNvPr id="38" name="Rectangle à coins arrondis 21"/>
          <p:cNvSpPr/>
          <p:nvPr/>
        </p:nvSpPr>
        <p:spPr>
          <a:xfrm>
            <a:off x="1647925" y="2201072"/>
            <a:ext cx="5843301" cy="205517"/>
          </a:xfrm>
          <a:prstGeom prst="roundRect">
            <a:avLst>
              <a:gd name="adj" fmla="val 12771"/>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fontAlgn="base">
              <a:spcBef>
                <a:spcPct val="0"/>
              </a:spcBef>
              <a:spcAft>
                <a:spcPct val="0"/>
              </a:spcAft>
            </a:pPr>
            <a:r>
              <a:rPr lang="en-GB" sz="825" b="1" dirty="0" smtClean="0">
                <a:solidFill>
                  <a:srgbClr val="9BBB59">
                    <a:lumMod val="50000"/>
                  </a:srgbClr>
                </a:solidFill>
                <a:latin typeface="Calibri"/>
              </a:rPr>
              <a:t>Stratification</a:t>
            </a:r>
            <a:r>
              <a:rPr lang="it-IT" sz="825" b="1" dirty="0" smtClean="0">
                <a:solidFill>
                  <a:srgbClr val="9BBB59">
                    <a:lumMod val="50000"/>
                  </a:srgbClr>
                </a:solidFill>
                <a:latin typeface="Calibri"/>
              </a:rPr>
              <a:t> in SCD Plus (N=300), MCI (N=300) , Dementia where AD is differential diagnosis  (N=300)</a:t>
            </a:r>
            <a:endParaRPr lang="en-GB" sz="825" b="1" dirty="0">
              <a:solidFill>
                <a:srgbClr val="9BBB59">
                  <a:lumMod val="50000"/>
                </a:srgbClr>
              </a:solidFill>
              <a:latin typeface="Calibri"/>
            </a:endParaRPr>
          </a:p>
        </p:txBody>
      </p:sp>
      <p:sp>
        <p:nvSpPr>
          <p:cNvPr id="43" name="Rectangle à coins arrondis 21"/>
          <p:cNvSpPr/>
          <p:nvPr/>
        </p:nvSpPr>
        <p:spPr>
          <a:xfrm>
            <a:off x="1719380" y="3917582"/>
            <a:ext cx="3970567" cy="274649"/>
          </a:xfrm>
          <a:prstGeom prst="roundRect">
            <a:avLst>
              <a:gd name="adj" fmla="val 12771"/>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fontAlgn="base">
              <a:spcBef>
                <a:spcPct val="0"/>
              </a:spcBef>
              <a:spcAft>
                <a:spcPct val="0"/>
              </a:spcAft>
            </a:pPr>
            <a:r>
              <a:rPr lang="it-IT" sz="825" b="1" dirty="0" smtClean="0">
                <a:solidFill>
                  <a:srgbClr val="9BBB59">
                    <a:lumMod val="50000"/>
                  </a:srgbClr>
                </a:solidFill>
                <a:latin typeface="Calibri"/>
              </a:rPr>
              <a:t>T1 (12 weeks from baseline) : data inclusion in eCRF</a:t>
            </a:r>
            <a:endParaRPr lang="en-GB" sz="825" b="1" dirty="0">
              <a:solidFill>
                <a:srgbClr val="9BBB59">
                  <a:lumMod val="50000"/>
                </a:srgbClr>
              </a:solidFill>
              <a:latin typeface="Calibri"/>
            </a:endParaRPr>
          </a:p>
        </p:txBody>
      </p:sp>
      <p:sp>
        <p:nvSpPr>
          <p:cNvPr id="44" name="Rectangle à coins arrondis 57"/>
          <p:cNvSpPr/>
          <p:nvPr/>
        </p:nvSpPr>
        <p:spPr>
          <a:xfrm>
            <a:off x="3717384" y="3081307"/>
            <a:ext cx="1922474" cy="181770"/>
          </a:xfrm>
          <a:prstGeom prst="roundRect">
            <a:avLst>
              <a:gd name="adj" fmla="val 12771"/>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825" b="1" dirty="0" smtClean="0">
                <a:solidFill>
                  <a:prstClr val="white"/>
                </a:solidFill>
                <a:latin typeface="Calibri"/>
              </a:rPr>
              <a:t>Any test, no Amyloid </a:t>
            </a:r>
            <a:r>
              <a:rPr lang="en-GB" sz="825" b="1" dirty="0">
                <a:solidFill>
                  <a:prstClr val="white"/>
                </a:solidFill>
                <a:latin typeface="Calibri"/>
              </a:rPr>
              <a:t>PET</a:t>
            </a:r>
          </a:p>
        </p:txBody>
      </p:sp>
      <p:sp>
        <p:nvSpPr>
          <p:cNvPr id="46" name="Rectangle à coins arrondis 57"/>
          <p:cNvSpPr/>
          <p:nvPr/>
        </p:nvSpPr>
        <p:spPr>
          <a:xfrm>
            <a:off x="5689946" y="3079576"/>
            <a:ext cx="825857" cy="181788"/>
          </a:xfrm>
          <a:prstGeom prst="roundRect">
            <a:avLst>
              <a:gd name="adj" fmla="val 12771"/>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825" b="1" dirty="0" smtClean="0">
                <a:solidFill>
                  <a:prstClr val="white"/>
                </a:solidFill>
                <a:latin typeface="Calibri"/>
              </a:rPr>
              <a:t>Any </a:t>
            </a:r>
            <a:r>
              <a:rPr lang="en-GB" sz="825" b="1" dirty="0">
                <a:solidFill>
                  <a:prstClr val="white"/>
                </a:solidFill>
                <a:latin typeface="Calibri"/>
              </a:rPr>
              <a:t> </a:t>
            </a:r>
            <a:r>
              <a:rPr lang="en-GB" sz="825" b="1" dirty="0" smtClean="0">
                <a:solidFill>
                  <a:prstClr val="white"/>
                </a:solidFill>
                <a:latin typeface="Calibri"/>
              </a:rPr>
              <a:t>test</a:t>
            </a:r>
            <a:endParaRPr lang="en-GB" sz="825" b="1" dirty="0">
              <a:solidFill>
                <a:prstClr val="white"/>
              </a:solidFill>
              <a:latin typeface="Calibri"/>
            </a:endParaRPr>
          </a:p>
        </p:txBody>
      </p:sp>
      <p:sp>
        <p:nvSpPr>
          <p:cNvPr id="48" name="Rectangle à coins arrondis 57"/>
          <p:cNvSpPr/>
          <p:nvPr/>
        </p:nvSpPr>
        <p:spPr>
          <a:xfrm>
            <a:off x="6580141" y="3071798"/>
            <a:ext cx="1003985" cy="176793"/>
          </a:xfrm>
          <a:prstGeom prst="roundRect">
            <a:avLst>
              <a:gd name="adj" fmla="val 12771"/>
            </a:avLst>
          </a:prstGeom>
          <a:solidFill>
            <a:schemeClr val="accent3">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825" b="1" dirty="0" smtClean="0">
                <a:solidFill>
                  <a:prstClr val="white"/>
                </a:solidFill>
                <a:latin typeface="Calibri"/>
              </a:rPr>
              <a:t>Amy PET if chosen</a:t>
            </a:r>
            <a:endParaRPr lang="en-GB" sz="825" b="1" dirty="0">
              <a:solidFill>
                <a:prstClr val="white"/>
              </a:solidFill>
              <a:latin typeface="Calibri"/>
            </a:endParaRPr>
          </a:p>
        </p:txBody>
      </p:sp>
      <p:sp>
        <p:nvSpPr>
          <p:cNvPr id="2" name="Left Brace 1"/>
          <p:cNvSpPr/>
          <p:nvPr/>
        </p:nvSpPr>
        <p:spPr>
          <a:xfrm rot="16200000">
            <a:off x="4299973" y="1006181"/>
            <a:ext cx="238165" cy="4841966"/>
          </a:xfrm>
          <a:prstGeom prst="leftBrace">
            <a:avLst>
              <a:gd name="adj1" fmla="val 8333"/>
              <a:gd name="adj2" fmla="val 5071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GB">
              <a:solidFill>
                <a:prstClr val="black"/>
              </a:solidFill>
              <a:latin typeface="Calibri"/>
            </a:endParaRPr>
          </a:p>
        </p:txBody>
      </p:sp>
      <p:sp>
        <p:nvSpPr>
          <p:cNvPr id="49" name="Rounded Rectangle 48"/>
          <p:cNvSpPr/>
          <p:nvPr/>
        </p:nvSpPr>
        <p:spPr>
          <a:xfrm>
            <a:off x="4560801" y="4240161"/>
            <a:ext cx="2536559" cy="2638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base">
              <a:spcBef>
                <a:spcPct val="0"/>
              </a:spcBef>
              <a:spcAft>
                <a:spcPct val="0"/>
              </a:spcAft>
            </a:pPr>
            <a:r>
              <a:rPr lang="en-GB" sz="825" dirty="0" smtClean="0">
                <a:solidFill>
                  <a:srgbClr val="1F497D"/>
                </a:solidFill>
                <a:latin typeface="Calibri"/>
              </a:rPr>
              <a:t>Etiologic diagnosis </a:t>
            </a:r>
            <a:r>
              <a:rPr lang="it-IT" sz="825" dirty="0" smtClean="0">
                <a:solidFill>
                  <a:srgbClr val="1F497D"/>
                </a:solidFill>
                <a:latin typeface="Calibri"/>
              </a:rPr>
              <a:t>&amp; Management Plan</a:t>
            </a:r>
            <a:endParaRPr lang="en-GB" sz="825" dirty="0">
              <a:solidFill>
                <a:srgbClr val="1F497D"/>
              </a:solidFill>
              <a:latin typeface="Calibri"/>
            </a:endParaRPr>
          </a:p>
        </p:txBody>
      </p:sp>
      <p:sp>
        <p:nvSpPr>
          <p:cNvPr id="50" name="Rectangle à coins arrondis 56"/>
          <p:cNvSpPr/>
          <p:nvPr/>
        </p:nvSpPr>
        <p:spPr>
          <a:xfrm>
            <a:off x="1708919" y="5644634"/>
            <a:ext cx="5800700" cy="294832"/>
          </a:xfrm>
          <a:prstGeom prst="roundRect">
            <a:avLst>
              <a:gd name="adj" fmla="val 12771"/>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GB" sz="825" b="1" dirty="0" smtClean="0">
                <a:solidFill>
                  <a:srgbClr val="9BBB59">
                    <a:lumMod val="50000"/>
                  </a:srgbClr>
                </a:solidFill>
                <a:latin typeface="Calibri"/>
              </a:rPr>
              <a:t>T3 –V2  (13 </a:t>
            </a:r>
            <a:r>
              <a:rPr lang="en-GB" sz="825" b="1" dirty="0">
                <a:solidFill>
                  <a:srgbClr val="9BBB59">
                    <a:lumMod val="50000"/>
                  </a:srgbClr>
                </a:solidFill>
                <a:latin typeface="Calibri"/>
              </a:rPr>
              <a:t>months from baseline</a:t>
            </a:r>
            <a:r>
              <a:rPr lang="en-GB" sz="825" b="1" dirty="0" smtClean="0">
                <a:solidFill>
                  <a:srgbClr val="9BBB59">
                    <a:lumMod val="50000"/>
                  </a:srgbClr>
                </a:solidFill>
                <a:latin typeface="Calibri"/>
              </a:rPr>
              <a:t>): data inclusion in </a:t>
            </a:r>
            <a:r>
              <a:rPr lang="en-GB" sz="825" b="1" dirty="0" err="1" smtClean="0">
                <a:solidFill>
                  <a:srgbClr val="9BBB59">
                    <a:lumMod val="50000"/>
                  </a:srgbClr>
                </a:solidFill>
                <a:latin typeface="Calibri"/>
              </a:rPr>
              <a:t>eCRF</a:t>
            </a:r>
            <a:endParaRPr lang="en-GB" sz="825" b="1" dirty="0">
              <a:solidFill>
                <a:srgbClr val="9BBB59">
                  <a:lumMod val="50000"/>
                </a:srgbClr>
              </a:solidFill>
              <a:latin typeface="Calibri"/>
            </a:endParaRPr>
          </a:p>
          <a:p>
            <a:pPr algn="ctr" fontAlgn="base">
              <a:spcBef>
                <a:spcPct val="0"/>
              </a:spcBef>
              <a:spcAft>
                <a:spcPct val="0"/>
              </a:spcAft>
            </a:pPr>
            <a:r>
              <a:rPr lang="it-IT" sz="825" dirty="0">
                <a:solidFill>
                  <a:srgbClr val="9BBB59">
                    <a:lumMod val="50000"/>
                  </a:srgbClr>
                </a:solidFill>
                <a:latin typeface="Calibri"/>
              </a:rPr>
              <a:t>Cognition, Anxiety, Depression, Coping skills, Quality of life, Dx confidence, </a:t>
            </a:r>
            <a:r>
              <a:rPr lang="en-GB" sz="825" dirty="0">
                <a:solidFill>
                  <a:srgbClr val="9BBB59">
                    <a:lumMod val="50000"/>
                  </a:srgbClr>
                </a:solidFill>
                <a:latin typeface="Calibri"/>
              </a:rPr>
              <a:t>Likelihood that symptoms are due to AD pathology</a:t>
            </a:r>
          </a:p>
        </p:txBody>
      </p:sp>
      <p:sp>
        <p:nvSpPr>
          <p:cNvPr id="9" name="Down Arrow 8"/>
          <p:cNvSpPr/>
          <p:nvPr/>
        </p:nvSpPr>
        <p:spPr>
          <a:xfrm>
            <a:off x="6030668" y="3941329"/>
            <a:ext cx="191878" cy="2406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prstClr val="white"/>
              </a:solidFill>
              <a:latin typeface="Calibri"/>
            </a:endParaRPr>
          </a:p>
        </p:txBody>
      </p:sp>
      <p:sp>
        <p:nvSpPr>
          <p:cNvPr id="4" name="Title 3"/>
          <p:cNvSpPr>
            <a:spLocks noGrp="1"/>
          </p:cNvSpPr>
          <p:nvPr>
            <p:ph type="title"/>
          </p:nvPr>
        </p:nvSpPr>
        <p:spPr>
          <a:xfrm>
            <a:off x="1572663" y="141506"/>
            <a:ext cx="7105101" cy="705907"/>
          </a:xfrm>
        </p:spPr>
        <p:txBody>
          <a:bodyPr/>
          <a:lstStyle/>
          <a:p>
            <a:pPr algn="ctr"/>
            <a:r>
              <a:rPr lang="en-US" sz="2600" dirty="0" smtClean="0">
                <a:solidFill>
                  <a:srgbClr val="FF0000"/>
                </a:solidFill>
                <a:latin typeface="Arial"/>
                <a:cs typeface="Arial"/>
              </a:rPr>
              <a:t>WP3: Diagnostic Study</a:t>
            </a:r>
            <a:br>
              <a:rPr lang="en-US" sz="2600" dirty="0" smtClean="0">
                <a:solidFill>
                  <a:srgbClr val="FF0000"/>
                </a:solidFill>
                <a:latin typeface="Arial"/>
                <a:cs typeface="Arial"/>
              </a:rPr>
            </a:br>
            <a:r>
              <a:rPr lang="en-US" sz="2600" dirty="0" smtClean="0">
                <a:solidFill>
                  <a:srgbClr val="FF0000"/>
                </a:solidFill>
                <a:latin typeface="Arial"/>
                <a:cs typeface="Arial"/>
              </a:rPr>
              <a:t>Study Diagram</a:t>
            </a:r>
            <a:endParaRPr lang="en-US" sz="2600" dirty="0">
              <a:solidFill>
                <a:srgbClr val="FF0000"/>
              </a:solidFill>
              <a:latin typeface="Arial"/>
              <a:cs typeface="Arial"/>
            </a:endParaRPr>
          </a:p>
        </p:txBody>
      </p:sp>
      <p:sp>
        <p:nvSpPr>
          <p:cNvPr id="8" name="TextBox 7"/>
          <p:cNvSpPr txBox="1"/>
          <p:nvPr/>
        </p:nvSpPr>
        <p:spPr>
          <a:xfrm>
            <a:off x="0" y="7021469"/>
            <a:ext cx="20011006" cy="646331"/>
          </a:xfrm>
          <a:prstGeom prst="rect">
            <a:avLst/>
          </a:prstGeom>
          <a:noFill/>
        </p:spPr>
        <p:txBody>
          <a:bodyPr wrap="none" rtlCol="0">
            <a:spAutoFit/>
          </a:bodyPr>
          <a:lstStyle/>
          <a:p>
            <a:pPr fontAlgn="base">
              <a:spcBef>
                <a:spcPct val="0"/>
              </a:spcBef>
              <a:spcAft>
                <a:spcPct val="0"/>
              </a:spcAft>
            </a:pPr>
            <a:r>
              <a:rPr lang="en-GB" dirty="0">
                <a:solidFill>
                  <a:prstClr val="black"/>
                </a:solidFill>
                <a:latin typeface="Arial" charset="0"/>
              </a:rPr>
              <a:t>the difference between early (Arm 1) versus late (Arm 2) utilisation of amyloid PET imaging in the proportion of patients who at 12 weeks (T1) have an etiological diagnosis and confidence </a:t>
            </a:r>
            <a:r>
              <a:rPr lang="en-GB" i="1" dirty="0">
                <a:solidFill>
                  <a:prstClr val="black"/>
                </a:solidFill>
                <a:latin typeface="Arial" charset="0"/>
              </a:rPr>
              <a:t>≥</a:t>
            </a:r>
            <a:r>
              <a:rPr lang="en-GB" dirty="0">
                <a:solidFill>
                  <a:prstClr val="black"/>
                </a:solidFill>
                <a:latin typeface="Arial" charset="0"/>
              </a:rPr>
              <a:t> 90%. </a:t>
            </a:r>
            <a:endParaRPr lang="en-US" dirty="0">
              <a:solidFill>
                <a:prstClr val="black"/>
              </a:solidFill>
              <a:latin typeface="Arial" charset="0"/>
            </a:endParaRPr>
          </a:p>
          <a:p>
            <a:pPr fontAlgn="base">
              <a:spcBef>
                <a:spcPct val="0"/>
              </a:spcBef>
              <a:spcAft>
                <a:spcPct val="0"/>
              </a:spcAft>
            </a:pPr>
            <a:endParaRPr lang="en-US" dirty="0">
              <a:solidFill>
                <a:prstClr val="black"/>
              </a:solidFill>
              <a:latin typeface="Arial" charset="0"/>
            </a:endParaRPr>
          </a:p>
        </p:txBody>
      </p:sp>
    </p:spTree>
    <p:extLst>
      <p:ext uri="{BB962C8B-B14F-4D97-AF65-F5344CB8AC3E}">
        <p14:creationId xmlns:p14="http://schemas.microsoft.com/office/powerpoint/2010/main" val="3992775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1122497" y="0"/>
            <a:ext cx="7105101" cy="705907"/>
          </a:xfrm>
          <a:prstGeom prst="rect">
            <a:avLst/>
          </a:prstGeom>
        </p:spPr>
        <p:txBody>
          <a:bodyPr/>
          <a:lstStyle>
            <a:lvl1pPr algn="r" rtl="0" eaLnBrk="1" fontAlgn="base" hangingPunct="1">
              <a:spcBef>
                <a:spcPct val="0"/>
              </a:spcBef>
              <a:spcAft>
                <a:spcPct val="0"/>
              </a:spcAft>
              <a:defRPr sz="3600" b="1" kern="1200">
                <a:solidFill>
                  <a:srgbClr val="24569F"/>
                </a:solidFill>
                <a:latin typeface="+mj-lt"/>
                <a:ea typeface="+mj-ea"/>
                <a:cs typeface="Arial" pitchFamily="34" charset="0"/>
              </a:defRPr>
            </a:lvl1pPr>
            <a:lvl2pPr algn="ctr" rtl="0" eaLnBrk="1" fontAlgn="base" hangingPunct="1">
              <a:spcBef>
                <a:spcPct val="0"/>
              </a:spcBef>
              <a:spcAft>
                <a:spcPct val="0"/>
              </a:spcAft>
              <a:defRPr sz="4000">
                <a:solidFill>
                  <a:srgbClr val="254061"/>
                </a:solidFill>
                <a:latin typeface="Calibri" pitchFamily="34" charset="0"/>
              </a:defRPr>
            </a:lvl2pPr>
            <a:lvl3pPr algn="ctr" rtl="0" eaLnBrk="1" fontAlgn="base" hangingPunct="1">
              <a:spcBef>
                <a:spcPct val="0"/>
              </a:spcBef>
              <a:spcAft>
                <a:spcPct val="0"/>
              </a:spcAft>
              <a:defRPr sz="4000">
                <a:solidFill>
                  <a:srgbClr val="254061"/>
                </a:solidFill>
                <a:latin typeface="Calibri" pitchFamily="34" charset="0"/>
              </a:defRPr>
            </a:lvl3pPr>
            <a:lvl4pPr algn="ctr" rtl="0" eaLnBrk="1" fontAlgn="base" hangingPunct="1">
              <a:spcBef>
                <a:spcPct val="0"/>
              </a:spcBef>
              <a:spcAft>
                <a:spcPct val="0"/>
              </a:spcAft>
              <a:defRPr sz="4000">
                <a:solidFill>
                  <a:srgbClr val="254061"/>
                </a:solidFill>
                <a:latin typeface="Calibri" pitchFamily="34" charset="0"/>
              </a:defRPr>
            </a:lvl4pPr>
            <a:lvl5pPr algn="ctr" rtl="0" eaLnBrk="1" fontAlgn="base" hangingPunct="1">
              <a:spcBef>
                <a:spcPct val="0"/>
              </a:spcBef>
              <a:spcAft>
                <a:spcPct val="0"/>
              </a:spcAft>
              <a:defRPr sz="4000">
                <a:solidFill>
                  <a:srgbClr val="25406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a:lstStyle>
          <a:p>
            <a:pPr algn="ctr"/>
            <a:r>
              <a:rPr lang="en-US" sz="2600" dirty="0" smtClean="0">
                <a:solidFill>
                  <a:srgbClr val="FF0000"/>
                </a:solidFill>
                <a:latin typeface="Arial"/>
                <a:cs typeface="Arial"/>
              </a:rPr>
              <a:t>WP3: Diagnostic Study</a:t>
            </a:r>
          </a:p>
          <a:p>
            <a:pPr algn="ctr"/>
            <a:r>
              <a:rPr lang="en-US" sz="2600" dirty="0" smtClean="0">
                <a:solidFill>
                  <a:srgbClr val="FF0000"/>
                </a:solidFill>
                <a:latin typeface="Arial"/>
                <a:cs typeface="Arial"/>
              </a:rPr>
              <a:t>Timeline to FPI</a:t>
            </a:r>
            <a:endParaRPr lang="en-US" sz="2600" dirty="0">
              <a:solidFill>
                <a:srgbClr val="FF0000"/>
              </a:solidFill>
              <a:latin typeface="Arial"/>
              <a:cs typeface="Arial"/>
            </a:endParaRPr>
          </a:p>
        </p:txBody>
      </p:sp>
      <p:grpSp>
        <p:nvGrpSpPr>
          <p:cNvPr id="6" name="Group 5"/>
          <p:cNvGrpSpPr/>
          <p:nvPr/>
        </p:nvGrpSpPr>
        <p:grpSpPr>
          <a:xfrm>
            <a:off x="135774" y="787676"/>
            <a:ext cx="3890722" cy="1237776"/>
            <a:chOff x="2733151" y="2732751"/>
            <a:chExt cx="3890722" cy="1237776"/>
          </a:xfrm>
        </p:grpSpPr>
        <p:sp>
          <p:nvSpPr>
            <p:cNvPr id="5" name="Oval 4"/>
            <p:cNvSpPr/>
            <p:nvPr/>
          </p:nvSpPr>
          <p:spPr>
            <a:xfrm>
              <a:off x="2733151" y="2732751"/>
              <a:ext cx="3890722" cy="1237776"/>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fontAlgn="base">
                <a:spcBef>
                  <a:spcPct val="0"/>
                </a:spcBef>
                <a:spcAft>
                  <a:spcPct val="0"/>
                </a:spcAft>
              </a:pPr>
              <a:endParaRPr lang="en-US">
                <a:solidFill>
                  <a:prstClr val="black"/>
                </a:solidFill>
                <a:latin typeface="Calibri"/>
              </a:endParaRPr>
            </a:p>
          </p:txBody>
        </p:sp>
        <p:sp>
          <p:nvSpPr>
            <p:cNvPr id="2" name="TextBox 1"/>
            <p:cNvSpPr txBox="1"/>
            <p:nvPr/>
          </p:nvSpPr>
          <p:spPr>
            <a:xfrm>
              <a:off x="3086859" y="2957802"/>
              <a:ext cx="3302569" cy="923330"/>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Approved Draft of the Protocol</a:t>
              </a:r>
            </a:p>
            <a:p>
              <a:pPr algn="ctr" fontAlgn="base">
                <a:spcBef>
                  <a:spcPct val="0"/>
                </a:spcBef>
                <a:spcAft>
                  <a:spcPct val="0"/>
                </a:spcAft>
              </a:pPr>
              <a:r>
                <a:rPr lang="en-US" dirty="0" smtClean="0">
                  <a:solidFill>
                    <a:prstClr val="black"/>
                  </a:solidFill>
                  <a:latin typeface="Arial" charset="0"/>
                </a:rPr>
                <a:t>Informed Consent</a:t>
              </a:r>
            </a:p>
            <a:p>
              <a:pPr algn="ctr" fontAlgn="base">
                <a:spcBef>
                  <a:spcPct val="0"/>
                </a:spcBef>
                <a:spcAft>
                  <a:spcPct val="0"/>
                </a:spcAft>
              </a:pPr>
              <a:r>
                <a:rPr lang="en-US" dirty="0" smtClean="0">
                  <a:solidFill>
                    <a:prstClr val="black"/>
                  </a:solidFill>
                  <a:latin typeface="Arial" charset="0"/>
                </a:rPr>
                <a:t>April 2017</a:t>
              </a:r>
              <a:endParaRPr lang="en-US" dirty="0">
                <a:solidFill>
                  <a:prstClr val="black"/>
                </a:solidFill>
                <a:latin typeface="Arial" charset="0"/>
              </a:endParaRPr>
            </a:p>
          </p:txBody>
        </p:sp>
      </p:grpSp>
      <p:grpSp>
        <p:nvGrpSpPr>
          <p:cNvPr id="7" name="Group 6"/>
          <p:cNvGrpSpPr/>
          <p:nvPr/>
        </p:nvGrpSpPr>
        <p:grpSpPr>
          <a:xfrm>
            <a:off x="5058212" y="793834"/>
            <a:ext cx="3938486" cy="1237776"/>
            <a:chOff x="2733151" y="2732751"/>
            <a:chExt cx="3938486" cy="1237776"/>
          </a:xfrm>
        </p:grpSpPr>
        <p:sp>
          <p:nvSpPr>
            <p:cNvPr id="8" name="Oval 7"/>
            <p:cNvSpPr/>
            <p:nvPr/>
          </p:nvSpPr>
          <p:spPr>
            <a:xfrm>
              <a:off x="2733151" y="2732751"/>
              <a:ext cx="3890722" cy="1237776"/>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fontAlgn="base">
                <a:spcBef>
                  <a:spcPct val="0"/>
                </a:spcBef>
                <a:spcAft>
                  <a:spcPct val="0"/>
                </a:spcAft>
              </a:pPr>
              <a:endParaRPr lang="en-US">
                <a:solidFill>
                  <a:prstClr val="black"/>
                </a:solidFill>
                <a:latin typeface="Calibri"/>
              </a:endParaRPr>
            </a:p>
          </p:txBody>
        </p:sp>
        <p:sp>
          <p:nvSpPr>
            <p:cNvPr id="9" name="TextBox 8"/>
            <p:cNvSpPr txBox="1"/>
            <p:nvPr/>
          </p:nvSpPr>
          <p:spPr>
            <a:xfrm>
              <a:off x="2740340" y="3118552"/>
              <a:ext cx="3931297"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Generation of core clinical document</a:t>
              </a:r>
            </a:p>
            <a:p>
              <a:pPr algn="ctr" fontAlgn="base">
                <a:spcBef>
                  <a:spcPct val="0"/>
                </a:spcBef>
                <a:spcAft>
                  <a:spcPct val="0"/>
                </a:spcAft>
              </a:pPr>
              <a:r>
                <a:rPr lang="en-US" dirty="0" smtClean="0">
                  <a:solidFill>
                    <a:prstClr val="black"/>
                  </a:solidFill>
                  <a:latin typeface="Arial" charset="0"/>
                </a:rPr>
                <a:t>May-June 2017</a:t>
              </a:r>
              <a:endParaRPr lang="en-US" dirty="0">
                <a:solidFill>
                  <a:prstClr val="black"/>
                </a:solidFill>
                <a:latin typeface="Arial" charset="0"/>
              </a:endParaRPr>
            </a:p>
          </p:txBody>
        </p:sp>
      </p:grpSp>
      <p:grpSp>
        <p:nvGrpSpPr>
          <p:cNvPr id="10" name="Group 9"/>
          <p:cNvGrpSpPr/>
          <p:nvPr/>
        </p:nvGrpSpPr>
        <p:grpSpPr>
          <a:xfrm>
            <a:off x="2619939" y="2025451"/>
            <a:ext cx="3890722" cy="1510427"/>
            <a:chOff x="2733151" y="2732751"/>
            <a:chExt cx="3890722" cy="1237776"/>
          </a:xfrm>
        </p:grpSpPr>
        <p:sp>
          <p:nvSpPr>
            <p:cNvPr id="11" name="Oval 10"/>
            <p:cNvSpPr/>
            <p:nvPr/>
          </p:nvSpPr>
          <p:spPr>
            <a:xfrm>
              <a:off x="2733151" y="2732751"/>
              <a:ext cx="3890722" cy="1237776"/>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fontAlgn="base">
                <a:spcBef>
                  <a:spcPct val="0"/>
                </a:spcBef>
                <a:spcAft>
                  <a:spcPct val="0"/>
                </a:spcAft>
              </a:pPr>
              <a:endParaRPr lang="en-US">
                <a:solidFill>
                  <a:prstClr val="black"/>
                </a:solidFill>
                <a:latin typeface="Calibri"/>
              </a:endParaRPr>
            </a:p>
          </p:txBody>
        </p:sp>
        <p:sp>
          <p:nvSpPr>
            <p:cNvPr id="12" name="TextBox 11"/>
            <p:cNvSpPr txBox="1"/>
            <p:nvPr/>
          </p:nvSpPr>
          <p:spPr>
            <a:xfrm>
              <a:off x="4613655" y="3118552"/>
              <a:ext cx="184666" cy="369332"/>
            </a:xfrm>
            <a:prstGeom prst="rect">
              <a:avLst/>
            </a:prstGeom>
            <a:noFill/>
          </p:spPr>
          <p:txBody>
            <a:bodyPr wrap="none" rtlCol="0">
              <a:spAutoFit/>
            </a:bodyPr>
            <a:lstStyle/>
            <a:p>
              <a:pPr algn="ctr" fontAlgn="base">
                <a:spcBef>
                  <a:spcPct val="0"/>
                </a:spcBef>
                <a:spcAft>
                  <a:spcPct val="0"/>
                </a:spcAft>
              </a:pPr>
              <a:endParaRPr lang="en-US" dirty="0">
                <a:solidFill>
                  <a:prstClr val="black"/>
                </a:solidFill>
                <a:latin typeface="Arial" charset="0"/>
              </a:endParaRPr>
            </a:p>
          </p:txBody>
        </p:sp>
      </p:grpSp>
      <p:sp>
        <p:nvSpPr>
          <p:cNvPr id="13" name="TextBox 12"/>
          <p:cNvSpPr txBox="1"/>
          <p:nvPr/>
        </p:nvSpPr>
        <p:spPr>
          <a:xfrm>
            <a:off x="2942158" y="2298101"/>
            <a:ext cx="3328014" cy="1200329"/>
          </a:xfrm>
          <a:prstGeom prst="rect">
            <a:avLst/>
          </a:prstGeom>
          <a:noFill/>
        </p:spPr>
        <p:txBody>
          <a:bodyPr wrap="square" rtlCol="0">
            <a:spAutoFit/>
          </a:bodyPr>
          <a:lstStyle/>
          <a:p>
            <a:pPr algn="ctr" fontAlgn="base">
              <a:spcBef>
                <a:spcPct val="0"/>
              </a:spcBef>
              <a:spcAft>
                <a:spcPct val="0"/>
              </a:spcAft>
            </a:pPr>
            <a:r>
              <a:rPr lang="en-US" dirty="0" smtClean="0">
                <a:solidFill>
                  <a:prstClr val="black"/>
                </a:solidFill>
                <a:latin typeface="Arial" charset="0"/>
              </a:rPr>
              <a:t>Generation of Country specific documents for EC/RA submission in 8 different </a:t>
            </a:r>
            <a:r>
              <a:rPr lang="en-US" dirty="0" err="1" smtClean="0">
                <a:solidFill>
                  <a:prstClr val="black"/>
                </a:solidFill>
                <a:latin typeface="Arial" charset="0"/>
              </a:rPr>
              <a:t>centres</a:t>
            </a:r>
            <a:endParaRPr lang="en-US" dirty="0">
              <a:solidFill>
                <a:prstClr val="black"/>
              </a:solidFill>
              <a:latin typeface="Arial" charset="0"/>
            </a:endParaRPr>
          </a:p>
        </p:txBody>
      </p:sp>
      <p:grpSp>
        <p:nvGrpSpPr>
          <p:cNvPr id="14" name="Group 13"/>
          <p:cNvGrpSpPr/>
          <p:nvPr/>
        </p:nvGrpSpPr>
        <p:grpSpPr>
          <a:xfrm>
            <a:off x="2788416" y="5096201"/>
            <a:ext cx="3890722" cy="1237776"/>
            <a:chOff x="2733151" y="2732751"/>
            <a:chExt cx="3890722" cy="1237776"/>
          </a:xfrm>
        </p:grpSpPr>
        <p:sp>
          <p:nvSpPr>
            <p:cNvPr id="15" name="Oval 14"/>
            <p:cNvSpPr/>
            <p:nvPr/>
          </p:nvSpPr>
          <p:spPr>
            <a:xfrm>
              <a:off x="2733151" y="2732751"/>
              <a:ext cx="3890722" cy="1237776"/>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fontAlgn="base">
                <a:spcBef>
                  <a:spcPct val="0"/>
                </a:spcBef>
                <a:spcAft>
                  <a:spcPct val="0"/>
                </a:spcAft>
              </a:pPr>
              <a:endParaRPr lang="en-US" dirty="0">
                <a:solidFill>
                  <a:prstClr val="black"/>
                </a:solidFill>
                <a:latin typeface="Calibri"/>
              </a:endParaRPr>
            </a:p>
          </p:txBody>
        </p:sp>
        <p:sp>
          <p:nvSpPr>
            <p:cNvPr id="16" name="TextBox 15"/>
            <p:cNvSpPr txBox="1"/>
            <p:nvPr/>
          </p:nvSpPr>
          <p:spPr>
            <a:xfrm>
              <a:off x="4613655" y="3118552"/>
              <a:ext cx="184666" cy="369332"/>
            </a:xfrm>
            <a:prstGeom prst="rect">
              <a:avLst/>
            </a:prstGeom>
            <a:noFill/>
          </p:spPr>
          <p:txBody>
            <a:bodyPr wrap="none" rtlCol="0">
              <a:spAutoFit/>
            </a:bodyPr>
            <a:lstStyle/>
            <a:p>
              <a:pPr algn="ctr" fontAlgn="base">
                <a:spcBef>
                  <a:spcPct val="0"/>
                </a:spcBef>
                <a:spcAft>
                  <a:spcPct val="0"/>
                </a:spcAft>
              </a:pPr>
              <a:endParaRPr lang="en-US" dirty="0">
                <a:solidFill>
                  <a:prstClr val="black"/>
                </a:solidFill>
                <a:latin typeface="Arial" charset="0"/>
              </a:endParaRPr>
            </a:p>
          </p:txBody>
        </p:sp>
      </p:grpSp>
      <p:sp>
        <p:nvSpPr>
          <p:cNvPr id="17" name="TextBox 16"/>
          <p:cNvSpPr txBox="1"/>
          <p:nvPr/>
        </p:nvSpPr>
        <p:spPr>
          <a:xfrm>
            <a:off x="176851" y="2829201"/>
            <a:ext cx="1198277"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Germany</a:t>
            </a:r>
          </a:p>
          <a:p>
            <a:pPr algn="ctr" fontAlgn="base">
              <a:spcBef>
                <a:spcPct val="0"/>
              </a:spcBef>
              <a:spcAft>
                <a:spcPct val="0"/>
              </a:spcAft>
            </a:pPr>
            <a:r>
              <a:rPr lang="en-US" dirty="0" smtClean="0">
                <a:solidFill>
                  <a:prstClr val="black"/>
                </a:solidFill>
                <a:latin typeface="Arial" charset="0"/>
              </a:rPr>
              <a:t>(Cologne)</a:t>
            </a:r>
            <a:endParaRPr lang="en-US" dirty="0">
              <a:solidFill>
                <a:prstClr val="black"/>
              </a:solidFill>
              <a:latin typeface="Arial" charset="0"/>
            </a:endParaRPr>
          </a:p>
        </p:txBody>
      </p:sp>
      <p:sp>
        <p:nvSpPr>
          <p:cNvPr id="18" name="TextBox 17"/>
          <p:cNvSpPr txBox="1"/>
          <p:nvPr/>
        </p:nvSpPr>
        <p:spPr>
          <a:xfrm>
            <a:off x="473946" y="3672827"/>
            <a:ext cx="1262410"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France</a:t>
            </a:r>
          </a:p>
          <a:p>
            <a:pPr algn="ctr" fontAlgn="base">
              <a:spcBef>
                <a:spcPct val="0"/>
              </a:spcBef>
              <a:spcAft>
                <a:spcPct val="0"/>
              </a:spcAft>
            </a:pPr>
            <a:r>
              <a:rPr lang="en-US" dirty="0" smtClean="0">
                <a:solidFill>
                  <a:prstClr val="black"/>
                </a:solidFill>
                <a:latin typeface="Arial" charset="0"/>
              </a:rPr>
              <a:t>(Toulouse)</a:t>
            </a:r>
            <a:endParaRPr lang="en-US" dirty="0">
              <a:solidFill>
                <a:prstClr val="black"/>
              </a:solidFill>
              <a:latin typeface="Arial" charset="0"/>
            </a:endParaRPr>
          </a:p>
        </p:txBody>
      </p:sp>
      <p:sp>
        <p:nvSpPr>
          <p:cNvPr id="19" name="TextBox 18"/>
          <p:cNvSpPr txBox="1"/>
          <p:nvPr/>
        </p:nvSpPr>
        <p:spPr>
          <a:xfrm>
            <a:off x="1832149" y="3841302"/>
            <a:ext cx="1377826"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Spain</a:t>
            </a:r>
          </a:p>
          <a:p>
            <a:pPr algn="ctr" fontAlgn="base">
              <a:spcBef>
                <a:spcPct val="0"/>
              </a:spcBef>
              <a:spcAft>
                <a:spcPct val="0"/>
              </a:spcAft>
            </a:pPr>
            <a:r>
              <a:rPr lang="en-US" dirty="0" smtClean="0">
                <a:solidFill>
                  <a:prstClr val="black"/>
                </a:solidFill>
                <a:latin typeface="Arial" charset="0"/>
              </a:rPr>
              <a:t>(Barcelona)</a:t>
            </a:r>
            <a:endParaRPr lang="en-US" dirty="0">
              <a:solidFill>
                <a:prstClr val="black"/>
              </a:solidFill>
              <a:latin typeface="Arial" charset="0"/>
            </a:endParaRPr>
          </a:p>
        </p:txBody>
      </p:sp>
      <p:sp>
        <p:nvSpPr>
          <p:cNvPr id="20" name="TextBox 19"/>
          <p:cNvSpPr txBox="1"/>
          <p:nvPr/>
        </p:nvSpPr>
        <p:spPr>
          <a:xfrm>
            <a:off x="3174270" y="4186602"/>
            <a:ext cx="1416035"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Sweden</a:t>
            </a:r>
          </a:p>
          <a:p>
            <a:pPr algn="ctr" fontAlgn="base">
              <a:spcBef>
                <a:spcPct val="0"/>
              </a:spcBef>
              <a:spcAft>
                <a:spcPct val="0"/>
              </a:spcAft>
            </a:pPr>
            <a:r>
              <a:rPr lang="en-US" dirty="0" smtClean="0">
                <a:solidFill>
                  <a:prstClr val="black"/>
                </a:solidFill>
                <a:latin typeface="Arial" charset="0"/>
              </a:rPr>
              <a:t>(Stockholm)</a:t>
            </a:r>
            <a:endParaRPr lang="en-US" dirty="0">
              <a:solidFill>
                <a:prstClr val="black"/>
              </a:solidFill>
              <a:latin typeface="Arial" charset="0"/>
            </a:endParaRPr>
          </a:p>
        </p:txBody>
      </p:sp>
      <p:sp>
        <p:nvSpPr>
          <p:cNvPr id="21" name="TextBox 20"/>
          <p:cNvSpPr txBox="1"/>
          <p:nvPr/>
        </p:nvSpPr>
        <p:spPr>
          <a:xfrm>
            <a:off x="4905740" y="4178252"/>
            <a:ext cx="1467319" cy="923330"/>
          </a:xfrm>
          <a:prstGeom prst="rect">
            <a:avLst/>
          </a:prstGeom>
          <a:noFill/>
        </p:spPr>
        <p:txBody>
          <a:bodyPr wrap="none" rtlCol="0">
            <a:spAutoFit/>
          </a:bodyPr>
          <a:lstStyle/>
          <a:p>
            <a:pPr algn="ctr" fontAlgn="base">
              <a:spcBef>
                <a:spcPct val="0"/>
              </a:spcBef>
              <a:spcAft>
                <a:spcPct val="0"/>
              </a:spcAft>
            </a:pPr>
            <a:r>
              <a:rPr lang="en-US" b="1" dirty="0" smtClean="0">
                <a:solidFill>
                  <a:prstClr val="black"/>
                </a:solidFill>
                <a:latin typeface="Arial" charset="0"/>
              </a:rPr>
              <a:t>Switzerland</a:t>
            </a:r>
          </a:p>
          <a:p>
            <a:pPr algn="ctr" fontAlgn="base">
              <a:spcBef>
                <a:spcPct val="0"/>
              </a:spcBef>
              <a:spcAft>
                <a:spcPct val="0"/>
              </a:spcAft>
            </a:pPr>
            <a:r>
              <a:rPr lang="en-US" b="1" dirty="0" smtClean="0">
                <a:solidFill>
                  <a:prstClr val="black"/>
                </a:solidFill>
                <a:latin typeface="Arial" charset="0"/>
              </a:rPr>
              <a:t>(Geneva</a:t>
            </a:r>
          </a:p>
          <a:p>
            <a:pPr algn="ctr" fontAlgn="base">
              <a:spcBef>
                <a:spcPct val="0"/>
              </a:spcBef>
              <a:spcAft>
                <a:spcPct val="0"/>
              </a:spcAft>
            </a:pPr>
            <a:r>
              <a:rPr lang="en-US" b="1" dirty="0" smtClean="0">
                <a:solidFill>
                  <a:prstClr val="black"/>
                </a:solidFill>
                <a:latin typeface="Arial" charset="0"/>
              </a:rPr>
              <a:t>SPONSOR)</a:t>
            </a:r>
            <a:endParaRPr lang="en-US" b="1" dirty="0">
              <a:solidFill>
                <a:prstClr val="black"/>
              </a:solidFill>
              <a:latin typeface="Arial" charset="0"/>
            </a:endParaRPr>
          </a:p>
        </p:txBody>
      </p:sp>
      <p:sp>
        <p:nvSpPr>
          <p:cNvPr id="22" name="TextBox 21"/>
          <p:cNvSpPr txBox="1"/>
          <p:nvPr/>
        </p:nvSpPr>
        <p:spPr>
          <a:xfrm>
            <a:off x="7514491" y="2739226"/>
            <a:ext cx="1518490" cy="646331"/>
          </a:xfrm>
          <a:prstGeom prst="rect">
            <a:avLst/>
          </a:prstGeom>
          <a:noFill/>
        </p:spPr>
        <p:txBody>
          <a:bodyPr wrap="none" rtlCol="0">
            <a:spAutoFit/>
          </a:bodyPr>
          <a:lstStyle/>
          <a:p>
            <a:pPr fontAlgn="base">
              <a:spcBef>
                <a:spcPct val="0"/>
              </a:spcBef>
              <a:spcAft>
                <a:spcPct val="0"/>
              </a:spcAft>
            </a:pPr>
            <a:r>
              <a:rPr lang="en-US" dirty="0" smtClean="0">
                <a:solidFill>
                  <a:prstClr val="black"/>
                </a:solidFill>
                <a:latin typeface="Arial" charset="0"/>
              </a:rPr>
              <a:t>Netherlands</a:t>
            </a:r>
          </a:p>
          <a:p>
            <a:pPr fontAlgn="base">
              <a:spcBef>
                <a:spcPct val="0"/>
              </a:spcBef>
              <a:spcAft>
                <a:spcPct val="0"/>
              </a:spcAft>
            </a:pPr>
            <a:r>
              <a:rPr lang="en-US" dirty="0" smtClean="0">
                <a:solidFill>
                  <a:prstClr val="black"/>
                </a:solidFill>
                <a:latin typeface="Arial" charset="0"/>
              </a:rPr>
              <a:t>(Amsterdam)</a:t>
            </a:r>
            <a:endParaRPr lang="en-US" dirty="0">
              <a:solidFill>
                <a:prstClr val="black"/>
              </a:solidFill>
              <a:latin typeface="Arial" charset="0"/>
            </a:endParaRPr>
          </a:p>
        </p:txBody>
      </p:sp>
      <p:sp>
        <p:nvSpPr>
          <p:cNvPr id="23" name="TextBox 22"/>
          <p:cNvSpPr txBox="1"/>
          <p:nvPr/>
        </p:nvSpPr>
        <p:spPr>
          <a:xfrm>
            <a:off x="6702920" y="3937127"/>
            <a:ext cx="2289321"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UK</a:t>
            </a:r>
          </a:p>
          <a:p>
            <a:pPr algn="ctr" fontAlgn="base">
              <a:spcBef>
                <a:spcPct val="0"/>
              </a:spcBef>
              <a:spcAft>
                <a:spcPct val="0"/>
              </a:spcAft>
            </a:pPr>
            <a:r>
              <a:rPr lang="en-US" dirty="0" smtClean="0">
                <a:solidFill>
                  <a:prstClr val="black"/>
                </a:solidFill>
                <a:latin typeface="Arial" charset="0"/>
              </a:rPr>
              <a:t>(London, Edinburgh)</a:t>
            </a:r>
            <a:endParaRPr lang="en-US" dirty="0">
              <a:solidFill>
                <a:prstClr val="black"/>
              </a:solidFill>
              <a:latin typeface="Arial" charset="0"/>
            </a:endParaRPr>
          </a:p>
        </p:txBody>
      </p:sp>
      <p:cxnSp>
        <p:nvCxnSpPr>
          <p:cNvPr id="25" name="Straight Arrow Connector 24"/>
          <p:cNvCxnSpPr>
            <a:endCxn id="17" idx="3"/>
          </p:cNvCxnSpPr>
          <p:nvPr/>
        </p:nvCxnSpPr>
        <p:spPr>
          <a:xfrm flipH="1">
            <a:off x="1375128" y="3022101"/>
            <a:ext cx="1084710" cy="13026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334552" y="3198926"/>
            <a:ext cx="1302135" cy="46566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2548057" y="3504352"/>
            <a:ext cx="506640" cy="29656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3844468" y="3713327"/>
            <a:ext cx="271337" cy="521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353761" y="3729402"/>
            <a:ext cx="282998" cy="52922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390418" y="3383477"/>
            <a:ext cx="1133788" cy="63527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6703591" y="2908951"/>
            <a:ext cx="788460" cy="2096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376744" y="5264254"/>
            <a:ext cx="2673891" cy="646331"/>
          </a:xfrm>
          <a:prstGeom prst="rect">
            <a:avLst/>
          </a:prstGeom>
          <a:noFill/>
        </p:spPr>
        <p:txBody>
          <a:bodyPr wrap="none" rtlCol="0">
            <a:spAutoFit/>
          </a:bodyPr>
          <a:lstStyle/>
          <a:p>
            <a:pPr algn="ctr" fontAlgn="base">
              <a:spcBef>
                <a:spcPct val="0"/>
              </a:spcBef>
              <a:spcAft>
                <a:spcPct val="0"/>
              </a:spcAft>
            </a:pPr>
            <a:r>
              <a:rPr lang="en-US" b="1" dirty="0" smtClean="0">
                <a:solidFill>
                  <a:prstClr val="black"/>
                </a:solidFill>
                <a:latin typeface="Arial" charset="0"/>
              </a:rPr>
              <a:t>FPI </a:t>
            </a:r>
          </a:p>
          <a:p>
            <a:pPr algn="ctr" fontAlgn="base">
              <a:spcBef>
                <a:spcPct val="0"/>
              </a:spcBef>
              <a:spcAft>
                <a:spcPct val="0"/>
              </a:spcAft>
            </a:pPr>
            <a:r>
              <a:rPr lang="en-US" dirty="0" smtClean="0">
                <a:solidFill>
                  <a:prstClr val="black"/>
                </a:solidFill>
                <a:latin typeface="Arial" charset="0"/>
              </a:rPr>
              <a:t>Estimated October 2017</a:t>
            </a:r>
            <a:endParaRPr lang="en-US" dirty="0">
              <a:solidFill>
                <a:prstClr val="black"/>
              </a:solidFill>
              <a:latin typeface="Arial" charset="0"/>
            </a:endParaRPr>
          </a:p>
        </p:txBody>
      </p:sp>
      <p:sp>
        <p:nvSpPr>
          <p:cNvPr id="32" name="Right Arrow 31"/>
          <p:cNvSpPr/>
          <p:nvPr/>
        </p:nvSpPr>
        <p:spPr>
          <a:xfrm>
            <a:off x="4357016" y="1234882"/>
            <a:ext cx="493913" cy="317540"/>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3829889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23354" y="1481857"/>
            <a:ext cx="8519994" cy="3933979"/>
          </a:xfrm>
          <a:prstGeom prst="rect">
            <a:avLst/>
          </a:prstGeom>
        </p:spPr>
      </p:pic>
      <p:sp>
        <p:nvSpPr>
          <p:cNvPr id="7" name="Title 3"/>
          <p:cNvSpPr txBox="1">
            <a:spLocks/>
          </p:cNvSpPr>
          <p:nvPr/>
        </p:nvSpPr>
        <p:spPr>
          <a:xfrm>
            <a:off x="1122497" y="139526"/>
            <a:ext cx="7105101" cy="705907"/>
          </a:xfrm>
          <a:prstGeom prst="rect">
            <a:avLst/>
          </a:prstGeom>
        </p:spPr>
        <p:txBody>
          <a:bodyPr/>
          <a:lstStyle>
            <a:lvl1pPr algn="r" rtl="0" eaLnBrk="1" fontAlgn="base" hangingPunct="1">
              <a:spcBef>
                <a:spcPct val="0"/>
              </a:spcBef>
              <a:spcAft>
                <a:spcPct val="0"/>
              </a:spcAft>
              <a:defRPr sz="3600" b="1" kern="1200">
                <a:solidFill>
                  <a:srgbClr val="24569F"/>
                </a:solidFill>
                <a:latin typeface="+mj-lt"/>
                <a:ea typeface="+mj-ea"/>
                <a:cs typeface="Arial" pitchFamily="34" charset="0"/>
              </a:defRPr>
            </a:lvl1pPr>
            <a:lvl2pPr algn="ctr" rtl="0" eaLnBrk="1" fontAlgn="base" hangingPunct="1">
              <a:spcBef>
                <a:spcPct val="0"/>
              </a:spcBef>
              <a:spcAft>
                <a:spcPct val="0"/>
              </a:spcAft>
              <a:defRPr sz="4000">
                <a:solidFill>
                  <a:srgbClr val="254061"/>
                </a:solidFill>
                <a:latin typeface="Calibri" pitchFamily="34" charset="0"/>
              </a:defRPr>
            </a:lvl2pPr>
            <a:lvl3pPr algn="ctr" rtl="0" eaLnBrk="1" fontAlgn="base" hangingPunct="1">
              <a:spcBef>
                <a:spcPct val="0"/>
              </a:spcBef>
              <a:spcAft>
                <a:spcPct val="0"/>
              </a:spcAft>
              <a:defRPr sz="4000">
                <a:solidFill>
                  <a:srgbClr val="254061"/>
                </a:solidFill>
                <a:latin typeface="Calibri" pitchFamily="34" charset="0"/>
              </a:defRPr>
            </a:lvl3pPr>
            <a:lvl4pPr algn="ctr" rtl="0" eaLnBrk="1" fontAlgn="base" hangingPunct="1">
              <a:spcBef>
                <a:spcPct val="0"/>
              </a:spcBef>
              <a:spcAft>
                <a:spcPct val="0"/>
              </a:spcAft>
              <a:defRPr sz="4000">
                <a:solidFill>
                  <a:srgbClr val="254061"/>
                </a:solidFill>
                <a:latin typeface="Calibri" pitchFamily="34" charset="0"/>
              </a:defRPr>
            </a:lvl4pPr>
            <a:lvl5pPr algn="ctr" rtl="0" eaLnBrk="1" fontAlgn="base" hangingPunct="1">
              <a:spcBef>
                <a:spcPct val="0"/>
              </a:spcBef>
              <a:spcAft>
                <a:spcPct val="0"/>
              </a:spcAft>
              <a:defRPr sz="4000">
                <a:solidFill>
                  <a:srgbClr val="25406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a:lstStyle>
          <a:p>
            <a:pPr algn="ctr"/>
            <a:r>
              <a:rPr lang="en-US" sz="2600" dirty="0" smtClean="0">
                <a:solidFill>
                  <a:srgbClr val="4C9B25"/>
                </a:solidFill>
                <a:latin typeface="Arial"/>
                <a:cs typeface="Arial"/>
              </a:rPr>
              <a:t>WP4: Prognostic and Natural History Study</a:t>
            </a:r>
          </a:p>
          <a:p>
            <a:pPr algn="ctr"/>
            <a:r>
              <a:rPr lang="en-US" sz="2600" dirty="0" smtClean="0">
                <a:solidFill>
                  <a:srgbClr val="4C9B25"/>
                </a:solidFill>
                <a:latin typeface="Arial"/>
                <a:cs typeface="Arial"/>
              </a:rPr>
              <a:t>Study Diagram</a:t>
            </a:r>
            <a:endParaRPr lang="en-US" sz="2600" dirty="0">
              <a:solidFill>
                <a:srgbClr val="4C9B25"/>
              </a:solidFill>
              <a:latin typeface="Arial"/>
              <a:cs typeface="Arial"/>
            </a:endParaRPr>
          </a:p>
        </p:txBody>
      </p:sp>
    </p:spTree>
    <p:extLst>
      <p:ext uri="{BB962C8B-B14F-4D97-AF65-F5344CB8AC3E}">
        <p14:creationId xmlns:p14="http://schemas.microsoft.com/office/powerpoint/2010/main" val="4109148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1104857" y="0"/>
            <a:ext cx="7105101" cy="705907"/>
          </a:xfrm>
          <a:prstGeom prst="rect">
            <a:avLst/>
          </a:prstGeom>
        </p:spPr>
        <p:txBody>
          <a:bodyPr/>
          <a:lstStyle>
            <a:lvl1pPr algn="r" rtl="0" eaLnBrk="1" fontAlgn="base" hangingPunct="1">
              <a:spcBef>
                <a:spcPct val="0"/>
              </a:spcBef>
              <a:spcAft>
                <a:spcPct val="0"/>
              </a:spcAft>
              <a:defRPr sz="3600" b="1" kern="1200">
                <a:solidFill>
                  <a:srgbClr val="24569F"/>
                </a:solidFill>
                <a:latin typeface="+mj-lt"/>
                <a:ea typeface="+mj-ea"/>
                <a:cs typeface="Arial" pitchFamily="34" charset="0"/>
              </a:defRPr>
            </a:lvl1pPr>
            <a:lvl2pPr algn="ctr" rtl="0" eaLnBrk="1" fontAlgn="base" hangingPunct="1">
              <a:spcBef>
                <a:spcPct val="0"/>
              </a:spcBef>
              <a:spcAft>
                <a:spcPct val="0"/>
              </a:spcAft>
              <a:defRPr sz="4000">
                <a:solidFill>
                  <a:srgbClr val="254061"/>
                </a:solidFill>
                <a:latin typeface="Calibri" pitchFamily="34" charset="0"/>
              </a:defRPr>
            </a:lvl2pPr>
            <a:lvl3pPr algn="ctr" rtl="0" eaLnBrk="1" fontAlgn="base" hangingPunct="1">
              <a:spcBef>
                <a:spcPct val="0"/>
              </a:spcBef>
              <a:spcAft>
                <a:spcPct val="0"/>
              </a:spcAft>
              <a:defRPr sz="4000">
                <a:solidFill>
                  <a:srgbClr val="254061"/>
                </a:solidFill>
                <a:latin typeface="Calibri" pitchFamily="34" charset="0"/>
              </a:defRPr>
            </a:lvl3pPr>
            <a:lvl4pPr algn="ctr" rtl="0" eaLnBrk="1" fontAlgn="base" hangingPunct="1">
              <a:spcBef>
                <a:spcPct val="0"/>
              </a:spcBef>
              <a:spcAft>
                <a:spcPct val="0"/>
              </a:spcAft>
              <a:defRPr sz="4000">
                <a:solidFill>
                  <a:srgbClr val="254061"/>
                </a:solidFill>
                <a:latin typeface="Calibri" pitchFamily="34" charset="0"/>
              </a:defRPr>
            </a:lvl4pPr>
            <a:lvl5pPr algn="ctr" rtl="0" eaLnBrk="1" fontAlgn="base" hangingPunct="1">
              <a:spcBef>
                <a:spcPct val="0"/>
              </a:spcBef>
              <a:spcAft>
                <a:spcPct val="0"/>
              </a:spcAft>
              <a:defRPr sz="4000">
                <a:solidFill>
                  <a:srgbClr val="25406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a:lstStyle>
          <a:p>
            <a:pPr algn="ctr"/>
            <a:r>
              <a:rPr lang="en-US" sz="2600" dirty="0" smtClean="0">
                <a:solidFill>
                  <a:srgbClr val="4C9B25"/>
                </a:solidFill>
                <a:latin typeface="Arial"/>
                <a:cs typeface="Arial"/>
              </a:rPr>
              <a:t>WP4: Prognostic Study</a:t>
            </a:r>
          </a:p>
          <a:p>
            <a:pPr algn="ctr"/>
            <a:r>
              <a:rPr lang="en-US" sz="2600" dirty="0" smtClean="0">
                <a:solidFill>
                  <a:srgbClr val="4C9B25"/>
                </a:solidFill>
                <a:latin typeface="Arial"/>
                <a:cs typeface="Arial"/>
              </a:rPr>
              <a:t>Timeline to FPI</a:t>
            </a:r>
            <a:endParaRPr lang="en-US" sz="2600" dirty="0">
              <a:solidFill>
                <a:srgbClr val="4C9B25"/>
              </a:solidFill>
              <a:latin typeface="Arial"/>
              <a:cs typeface="Arial"/>
            </a:endParaRPr>
          </a:p>
        </p:txBody>
      </p:sp>
      <p:grpSp>
        <p:nvGrpSpPr>
          <p:cNvPr id="6" name="Group 5"/>
          <p:cNvGrpSpPr/>
          <p:nvPr/>
        </p:nvGrpSpPr>
        <p:grpSpPr>
          <a:xfrm>
            <a:off x="223973" y="787676"/>
            <a:ext cx="3890722" cy="1237776"/>
            <a:chOff x="2733151" y="2732751"/>
            <a:chExt cx="3890722" cy="1237776"/>
          </a:xfrm>
        </p:grpSpPr>
        <p:sp>
          <p:nvSpPr>
            <p:cNvPr id="5" name="Oval 4"/>
            <p:cNvSpPr/>
            <p:nvPr/>
          </p:nvSpPr>
          <p:spPr>
            <a:xfrm>
              <a:off x="2733151" y="2732751"/>
              <a:ext cx="3890722" cy="1237776"/>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base">
                <a:spcBef>
                  <a:spcPct val="0"/>
                </a:spcBef>
                <a:spcAft>
                  <a:spcPct val="0"/>
                </a:spcAft>
              </a:pPr>
              <a:endParaRPr lang="en-US">
                <a:solidFill>
                  <a:prstClr val="black"/>
                </a:solidFill>
                <a:latin typeface="Calibri"/>
              </a:endParaRPr>
            </a:p>
          </p:txBody>
        </p:sp>
        <p:sp>
          <p:nvSpPr>
            <p:cNvPr id="2" name="TextBox 1"/>
            <p:cNvSpPr txBox="1"/>
            <p:nvPr/>
          </p:nvSpPr>
          <p:spPr>
            <a:xfrm>
              <a:off x="3086854" y="3118552"/>
              <a:ext cx="3302569"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Approved Draft of the Protocol</a:t>
              </a:r>
            </a:p>
            <a:p>
              <a:pPr algn="ctr" fontAlgn="base">
                <a:spcBef>
                  <a:spcPct val="0"/>
                </a:spcBef>
                <a:spcAft>
                  <a:spcPct val="0"/>
                </a:spcAft>
              </a:pPr>
              <a:r>
                <a:rPr lang="en-US" dirty="0" smtClean="0">
                  <a:solidFill>
                    <a:prstClr val="black"/>
                  </a:solidFill>
                  <a:latin typeface="Arial" charset="0"/>
                </a:rPr>
                <a:t>May 2017</a:t>
              </a:r>
              <a:endParaRPr lang="en-US" dirty="0">
                <a:solidFill>
                  <a:prstClr val="black"/>
                </a:solidFill>
                <a:latin typeface="Arial" charset="0"/>
              </a:endParaRPr>
            </a:p>
          </p:txBody>
        </p:sp>
      </p:grpSp>
      <p:grpSp>
        <p:nvGrpSpPr>
          <p:cNvPr id="7" name="Group 6"/>
          <p:cNvGrpSpPr/>
          <p:nvPr/>
        </p:nvGrpSpPr>
        <p:grpSpPr>
          <a:xfrm>
            <a:off x="4881815" y="811476"/>
            <a:ext cx="3938486" cy="1237776"/>
            <a:chOff x="2733151" y="2732751"/>
            <a:chExt cx="3938486" cy="1237776"/>
          </a:xfrm>
        </p:grpSpPr>
        <p:sp>
          <p:nvSpPr>
            <p:cNvPr id="8" name="Oval 7"/>
            <p:cNvSpPr/>
            <p:nvPr/>
          </p:nvSpPr>
          <p:spPr>
            <a:xfrm>
              <a:off x="2733151" y="2732751"/>
              <a:ext cx="3890722" cy="1237776"/>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base">
                <a:spcBef>
                  <a:spcPct val="0"/>
                </a:spcBef>
                <a:spcAft>
                  <a:spcPct val="0"/>
                </a:spcAft>
              </a:pPr>
              <a:endParaRPr lang="en-US">
                <a:solidFill>
                  <a:prstClr val="black"/>
                </a:solidFill>
                <a:latin typeface="Calibri"/>
              </a:endParaRPr>
            </a:p>
          </p:txBody>
        </p:sp>
        <p:sp>
          <p:nvSpPr>
            <p:cNvPr id="9" name="TextBox 8"/>
            <p:cNvSpPr txBox="1"/>
            <p:nvPr/>
          </p:nvSpPr>
          <p:spPr>
            <a:xfrm>
              <a:off x="2740340" y="3118552"/>
              <a:ext cx="3931297"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Generation of core clinical document</a:t>
              </a:r>
            </a:p>
            <a:p>
              <a:pPr algn="ctr" fontAlgn="base">
                <a:spcBef>
                  <a:spcPct val="0"/>
                </a:spcBef>
                <a:spcAft>
                  <a:spcPct val="0"/>
                </a:spcAft>
              </a:pPr>
              <a:r>
                <a:rPr lang="en-US" dirty="0" smtClean="0">
                  <a:solidFill>
                    <a:prstClr val="black"/>
                  </a:solidFill>
                  <a:latin typeface="Arial" charset="0"/>
                </a:rPr>
                <a:t>May-June 2017</a:t>
              </a:r>
              <a:endParaRPr lang="en-US" dirty="0">
                <a:solidFill>
                  <a:prstClr val="black"/>
                </a:solidFill>
                <a:latin typeface="Arial" charset="0"/>
              </a:endParaRPr>
            </a:p>
          </p:txBody>
        </p:sp>
      </p:grpSp>
      <p:grpSp>
        <p:nvGrpSpPr>
          <p:cNvPr id="10" name="Group 9"/>
          <p:cNvGrpSpPr/>
          <p:nvPr/>
        </p:nvGrpSpPr>
        <p:grpSpPr>
          <a:xfrm>
            <a:off x="2619939" y="2025451"/>
            <a:ext cx="3890722" cy="1510427"/>
            <a:chOff x="2733151" y="2732751"/>
            <a:chExt cx="3890722" cy="1237776"/>
          </a:xfrm>
        </p:grpSpPr>
        <p:sp>
          <p:nvSpPr>
            <p:cNvPr id="11" name="Oval 10"/>
            <p:cNvSpPr/>
            <p:nvPr/>
          </p:nvSpPr>
          <p:spPr>
            <a:xfrm>
              <a:off x="2733151" y="2732751"/>
              <a:ext cx="3890722" cy="1237776"/>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base">
                <a:spcBef>
                  <a:spcPct val="0"/>
                </a:spcBef>
                <a:spcAft>
                  <a:spcPct val="0"/>
                </a:spcAft>
              </a:pPr>
              <a:endParaRPr lang="en-US">
                <a:solidFill>
                  <a:prstClr val="black"/>
                </a:solidFill>
                <a:latin typeface="Calibri"/>
              </a:endParaRPr>
            </a:p>
          </p:txBody>
        </p:sp>
        <p:sp>
          <p:nvSpPr>
            <p:cNvPr id="12" name="TextBox 11"/>
            <p:cNvSpPr txBox="1"/>
            <p:nvPr/>
          </p:nvSpPr>
          <p:spPr>
            <a:xfrm>
              <a:off x="4613655" y="3118552"/>
              <a:ext cx="184666" cy="369332"/>
            </a:xfrm>
            <a:prstGeom prst="rect">
              <a:avLst/>
            </a:prstGeom>
            <a:noFill/>
          </p:spPr>
          <p:txBody>
            <a:bodyPr wrap="none" rtlCol="0">
              <a:spAutoFit/>
            </a:bodyPr>
            <a:lstStyle/>
            <a:p>
              <a:pPr algn="ctr" fontAlgn="base">
                <a:spcBef>
                  <a:spcPct val="0"/>
                </a:spcBef>
                <a:spcAft>
                  <a:spcPct val="0"/>
                </a:spcAft>
              </a:pPr>
              <a:endParaRPr lang="en-US" dirty="0">
                <a:solidFill>
                  <a:prstClr val="black"/>
                </a:solidFill>
                <a:latin typeface="Arial" charset="0"/>
              </a:endParaRPr>
            </a:p>
          </p:txBody>
        </p:sp>
      </p:grpSp>
      <p:sp>
        <p:nvSpPr>
          <p:cNvPr id="13" name="TextBox 12"/>
          <p:cNvSpPr txBox="1"/>
          <p:nvPr/>
        </p:nvSpPr>
        <p:spPr>
          <a:xfrm>
            <a:off x="2942158" y="2298101"/>
            <a:ext cx="3328014" cy="1200329"/>
          </a:xfrm>
          <a:prstGeom prst="rect">
            <a:avLst/>
          </a:prstGeom>
          <a:noFill/>
        </p:spPr>
        <p:txBody>
          <a:bodyPr wrap="square" rtlCol="0">
            <a:spAutoFit/>
          </a:bodyPr>
          <a:lstStyle/>
          <a:p>
            <a:pPr algn="ctr" fontAlgn="base">
              <a:spcBef>
                <a:spcPct val="0"/>
              </a:spcBef>
              <a:spcAft>
                <a:spcPct val="0"/>
              </a:spcAft>
            </a:pPr>
            <a:r>
              <a:rPr lang="en-US" dirty="0" smtClean="0">
                <a:solidFill>
                  <a:prstClr val="black"/>
                </a:solidFill>
                <a:latin typeface="Arial" charset="0"/>
              </a:rPr>
              <a:t>Generation of Country specific documents for EC/RA submission in 8 different </a:t>
            </a:r>
            <a:r>
              <a:rPr lang="en-US" dirty="0" err="1" smtClean="0">
                <a:solidFill>
                  <a:prstClr val="black"/>
                </a:solidFill>
                <a:latin typeface="Arial" charset="0"/>
              </a:rPr>
              <a:t>centres</a:t>
            </a:r>
            <a:endParaRPr lang="en-US" dirty="0">
              <a:solidFill>
                <a:prstClr val="black"/>
              </a:solidFill>
              <a:latin typeface="Arial" charset="0"/>
            </a:endParaRPr>
          </a:p>
        </p:txBody>
      </p:sp>
      <p:grpSp>
        <p:nvGrpSpPr>
          <p:cNvPr id="14" name="Group 13"/>
          <p:cNvGrpSpPr/>
          <p:nvPr/>
        </p:nvGrpSpPr>
        <p:grpSpPr>
          <a:xfrm>
            <a:off x="2788416" y="4990354"/>
            <a:ext cx="3890722" cy="1237776"/>
            <a:chOff x="2733151" y="2732751"/>
            <a:chExt cx="3890722" cy="1237776"/>
          </a:xfrm>
        </p:grpSpPr>
        <p:sp>
          <p:nvSpPr>
            <p:cNvPr id="15" name="Oval 14"/>
            <p:cNvSpPr/>
            <p:nvPr/>
          </p:nvSpPr>
          <p:spPr>
            <a:xfrm>
              <a:off x="2733151" y="2732751"/>
              <a:ext cx="3890722" cy="1237776"/>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base">
                <a:spcBef>
                  <a:spcPct val="0"/>
                </a:spcBef>
                <a:spcAft>
                  <a:spcPct val="0"/>
                </a:spcAft>
              </a:pPr>
              <a:endParaRPr lang="en-US" dirty="0">
                <a:solidFill>
                  <a:prstClr val="black"/>
                </a:solidFill>
                <a:latin typeface="Calibri"/>
              </a:endParaRPr>
            </a:p>
          </p:txBody>
        </p:sp>
        <p:sp>
          <p:nvSpPr>
            <p:cNvPr id="16" name="TextBox 15"/>
            <p:cNvSpPr txBox="1"/>
            <p:nvPr/>
          </p:nvSpPr>
          <p:spPr>
            <a:xfrm>
              <a:off x="4613655" y="3118552"/>
              <a:ext cx="184666" cy="369332"/>
            </a:xfrm>
            <a:prstGeom prst="rect">
              <a:avLst/>
            </a:prstGeom>
            <a:noFill/>
          </p:spPr>
          <p:txBody>
            <a:bodyPr wrap="none" rtlCol="0">
              <a:spAutoFit/>
            </a:bodyPr>
            <a:lstStyle/>
            <a:p>
              <a:pPr algn="ctr" fontAlgn="base">
                <a:spcBef>
                  <a:spcPct val="0"/>
                </a:spcBef>
                <a:spcAft>
                  <a:spcPct val="0"/>
                </a:spcAft>
              </a:pPr>
              <a:endParaRPr lang="en-US" dirty="0">
                <a:solidFill>
                  <a:prstClr val="black"/>
                </a:solidFill>
                <a:latin typeface="Arial" charset="0"/>
              </a:endParaRPr>
            </a:p>
          </p:txBody>
        </p:sp>
      </p:grpSp>
      <p:sp>
        <p:nvSpPr>
          <p:cNvPr id="17" name="TextBox 16"/>
          <p:cNvSpPr txBox="1"/>
          <p:nvPr/>
        </p:nvSpPr>
        <p:spPr>
          <a:xfrm>
            <a:off x="176851" y="2829201"/>
            <a:ext cx="1198277"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Germany</a:t>
            </a:r>
          </a:p>
          <a:p>
            <a:pPr algn="ctr" fontAlgn="base">
              <a:spcBef>
                <a:spcPct val="0"/>
              </a:spcBef>
              <a:spcAft>
                <a:spcPct val="0"/>
              </a:spcAft>
            </a:pPr>
            <a:r>
              <a:rPr lang="en-US" dirty="0" smtClean="0">
                <a:solidFill>
                  <a:prstClr val="black"/>
                </a:solidFill>
                <a:latin typeface="Arial" charset="0"/>
              </a:rPr>
              <a:t>(Cologne)</a:t>
            </a:r>
            <a:endParaRPr lang="en-US" dirty="0">
              <a:solidFill>
                <a:prstClr val="black"/>
              </a:solidFill>
              <a:latin typeface="Arial" charset="0"/>
            </a:endParaRPr>
          </a:p>
        </p:txBody>
      </p:sp>
      <p:sp>
        <p:nvSpPr>
          <p:cNvPr id="18" name="TextBox 17"/>
          <p:cNvSpPr txBox="1"/>
          <p:nvPr/>
        </p:nvSpPr>
        <p:spPr>
          <a:xfrm>
            <a:off x="473946" y="3672827"/>
            <a:ext cx="1262410"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France</a:t>
            </a:r>
          </a:p>
          <a:p>
            <a:pPr algn="ctr" fontAlgn="base">
              <a:spcBef>
                <a:spcPct val="0"/>
              </a:spcBef>
              <a:spcAft>
                <a:spcPct val="0"/>
              </a:spcAft>
            </a:pPr>
            <a:r>
              <a:rPr lang="en-US" dirty="0" smtClean="0">
                <a:solidFill>
                  <a:prstClr val="black"/>
                </a:solidFill>
                <a:latin typeface="Arial" charset="0"/>
              </a:rPr>
              <a:t>(Toulouse)</a:t>
            </a:r>
            <a:endParaRPr lang="en-US" dirty="0">
              <a:solidFill>
                <a:prstClr val="black"/>
              </a:solidFill>
              <a:latin typeface="Arial" charset="0"/>
            </a:endParaRPr>
          </a:p>
        </p:txBody>
      </p:sp>
      <p:sp>
        <p:nvSpPr>
          <p:cNvPr id="19" name="TextBox 18"/>
          <p:cNvSpPr txBox="1"/>
          <p:nvPr/>
        </p:nvSpPr>
        <p:spPr>
          <a:xfrm>
            <a:off x="1832149" y="3841302"/>
            <a:ext cx="1377826"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Spain</a:t>
            </a:r>
          </a:p>
          <a:p>
            <a:pPr algn="ctr" fontAlgn="base">
              <a:spcBef>
                <a:spcPct val="0"/>
              </a:spcBef>
              <a:spcAft>
                <a:spcPct val="0"/>
              </a:spcAft>
            </a:pPr>
            <a:r>
              <a:rPr lang="en-US" dirty="0" smtClean="0">
                <a:solidFill>
                  <a:prstClr val="black"/>
                </a:solidFill>
                <a:latin typeface="Arial" charset="0"/>
              </a:rPr>
              <a:t>(Barcelona)</a:t>
            </a:r>
            <a:endParaRPr lang="en-US" dirty="0">
              <a:solidFill>
                <a:prstClr val="black"/>
              </a:solidFill>
              <a:latin typeface="Arial" charset="0"/>
            </a:endParaRPr>
          </a:p>
        </p:txBody>
      </p:sp>
      <p:sp>
        <p:nvSpPr>
          <p:cNvPr id="20" name="TextBox 19"/>
          <p:cNvSpPr txBox="1"/>
          <p:nvPr/>
        </p:nvSpPr>
        <p:spPr>
          <a:xfrm>
            <a:off x="3174270" y="4186602"/>
            <a:ext cx="1416035"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Sweden</a:t>
            </a:r>
          </a:p>
          <a:p>
            <a:pPr algn="ctr" fontAlgn="base">
              <a:spcBef>
                <a:spcPct val="0"/>
              </a:spcBef>
              <a:spcAft>
                <a:spcPct val="0"/>
              </a:spcAft>
            </a:pPr>
            <a:r>
              <a:rPr lang="en-US" dirty="0" smtClean="0">
                <a:solidFill>
                  <a:prstClr val="black"/>
                </a:solidFill>
                <a:latin typeface="Arial" charset="0"/>
              </a:rPr>
              <a:t>(Stockholm)</a:t>
            </a:r>
            <a:endParaRPr lang="en-US" dirty="0">
              <a:solidFill>
                <a:prstClr val="black"/>
              </a:solidFill>
              <a:latin typeface="Arial" charset="0"/>
            </a:endParaRPr>
          </a:p>
        </p:txBody>
      </p:sp>
      <p:sp>
        <p:nvSpPr>
          <p:cNvPr id="21" name="TextBox 20"/>
          <p:cNvSpPr txBox="1"/>
          <p:nvPr/>
        </p:nvSpPr>
        <p:spPr>
          <a:xfrm>
            <a:off x="4950486" y="4178252"/>
            <a:ext cx="1377826"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Switzerland</a:t>
            </a:r>
          </a:p>
          <a:p>
            <a:pPr algn="ctr" fontAlgn="base">
              <a:spcBef>
                <a:spcPct val="0"/>
              </a:spcBef>
              <a:spcAft>
                <a:spcPct val="0"/>
              </a:spcAft>
            </a:pPr>
            <a:r>
              <a:rPr lang="en-US" dirty="0" smtClean="0">
                <a:solidFill>
                  <a:prstClr val="black"/>
                </a:solidFill>
                <a:latin typeface="Arial" charset="0"/>
              </a:rPr>
              <a:t>(Geneva)</a:t>
            </a:r>
            <a:endParaRPr lang="en-US" dirty="0">
              <a:solidFill>
                <a:prstClr val="black"/>
              </a:solidFill>
              <a:latin typeface="Arial" charset="0"/>
            </a:endParaRPr>
          </a:p>
        </p:txBody>
      </p:sp>
      <p:sp>
        <p:nvSpPr>
          <p:cNvPr id="22" name="TextBox 21"/>
          <p:cNvSpPr txBox="1"/>
          <p:nvPr/>
        </p:nvSpPr>
        <p:spPr>
          <a:xfrm>
            <a:off x="7514491" y="2739226"/>
            <a:ext cx="1518490" cy="646331"/>
          </a:xfrm>
          <a:prstGeom prst="rect">
            <a:avLst/>
          </a:prstGeom>
          <a:noFill/>
        </p:spPr>
        <p:txBody>
          <a:bodyPr wrap="none" rtlCol="0">
            <a:spAutoFit/>
          </a:bodyPr>
          <a:lstStyle/>
          <a:p>
            <a:pPr fontAlgn="base">
              <a:spcBef>
                <a:spcPct val="0"/>
              </a:spcBef>
              <a:spcAft>
                <a:spcPct val="0"/>
              </a:spcAft>
            </a:pPr>
            <a:r>
              <a:rPr lang="en-US" dirty="0" smtClean="0">
                <a:solidFill>
                  <a:prstClr val="black"/>
                </a:solidFill>
                <a:latin typeface="Arial" charset="0"/>
              </a:rPr>
              <a:t>Netherlands</a:t>
            </a:r>
          </a:p>
          <a:p>
            <a:pPr fontAlgn="base">
              <a:spcBef>
                <a:spcPct val="0"/>
              </a:spcBef>
              <a:spcAft>
                <a:spcPct val="0"/>
              </a:spcAft>
            </a:pPr>
            <a:r>
              <a:rPr lang="en-US" dirty="0" smtClean="0">
                <a:solidFill>
                  <a:prstClr val="black"/>
                </a:solidFill>
                <a:latin typeface="Arial" charset="0"/>
              </a:rPr>
              <a:t>(Amsterdam)</a:t>
            </a:r>
            <a:endParaRPr lang="en-US" dirty="0">
              <a:solidFill>
                <a:prstClr val="black"/>
              </a:solidFill>
              <a:latin typeface="Arial" charset="0"/>
            </a:endParaRPr>
          </a:p>
        </p:txBody>
      </p:sp>
      <p:sp>
        <p:nvSpPr>
          <p:cNvPr id="23" name="TextBox 22"/>
          <p:cNvSpPr txBox="1"/>
          <p:nvPr/>
        </p:nvSpPr>
        <p:spPr>
          <a:xfrm>
            <a:off x="6375978" y="4360515"/>
            <a:ext cx="1108672"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UK</a:t>
            </a:r>
          </a:p>
          <a:p>
            <a:pPr algn="ctr" fontAlgn="base">
              <a:spcBef>
                <a:spcPct val="0"/>
              </a:spcBef>
              <a:spcAft>
                <a:spcPct val="0"/>
              </a:spcAft>
            </a:pPr>
            <a:r>
              <a:rPr lang="en-US" dirty="0" smtClean="0">
                <a:solidFill>
                  <a:prstClr val="black"/>
                </a:solidFill>
                <a:latin typeface="Arial" charset="0"/>
              </a:rPr>
              <a:t>(London</a:t>
            </a:r>
            <a:r>
              <a:rPr lang="en-US" dirty="0">
                <a:solidFill>
                  <a:prstClr val="black"/>
                </a:solidFill>
                <a:latin typeface="Arial" charset="0"/>
              </a:rPr>
              <a:t>)</a:t>
            </a:r>
            <a:endParaRPr lang="en-US" dirty="0" smtClean="0">
              <a:solidFill>
                <a:prstClr val="black"/>
              </a:solidFill>
              <a:latin typeface="Arial" charset="0"/>
            </a:endParaRPr>
          </a:p>
        </p:txBody>
      </p:sp>
      <p:cxnSp>
        <p:nvCxnSpPr>
          <p:cNvPr id="25" name="Straight Arrow Connector 24"/>
          <p:cNvCxnSpPr>
            <a:endCxn id="17" idx="3"/>
          </p:cNvCxnSpPr>
          <p:nvPr/>
        </p:nvCxnSpPr>
        <p:spPr>
          <a:xfrm flipH="1">
            <a:off x="1375128" y="3022101"/>
            <a:ext cx="1084710" cy="130266"/>
          </a:xfrm>
          <a:prstGeom prst="straightConnector1">
            <a:avLst/>
          </a:prstGeom>
          <a:ln>
            <a:solidFill>
              <a:srgbClr val="4C9B2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334552" y="3198926"/>
            <a:ext cx="1302135" cy="465667"/>
          </a:xfrm>
          <a:prstGeom prst="straightConnector1">
            <a:avLst/>
          </a:prstGeom>
          <a:ln>
            <a:solidFill>
              <a:srgbClr val="4C9B2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2548057" y="3504352"/>
            <a:ext cx="506640" cy="296566"/>
          </a:xfrm>
          <a:prstGeom prst="straightConnector1">
            <a:avLst/>
          </a:prstGeom>
          <a:ln>
            <a:solidFill>
              <a:srgbClr val="4C9B2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3844468" y="3713327"/>
            <a:ext cx="271337" cy="521500"/>
          </a:xfrm>
          <a:prstGeom prst="straightConnector1">
            <a:avLst/>
          </a:prstGeom>
          <a:ln>
            <a:solidFill>
              <a:srgbClr val="4C9B2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353761" y="3729402"/>
            <a:ext cx="282998" cy="529225"/>
          </a:xfrm>
          <a:prstGeom prst="straightConnector1">
            <a:avLst/>
          </a:prstGeom>
          <a:ln>
            <a:solidFill>
              <a:srgbClr val="4C9B2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032792" y="3457667"/>
            <a:ext cx="679986" cy="843343"/>
          </a:xfrm>
          <a:prstGeom prst="straightConnector1">
            <a:avLst/>
          </a:prstGeom>
          <a:ln>
            <a:solidFill>
              <a:srgbClr val="4C9B2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6703591" y="2908951"/>
            <a:ext cx="788460" cy="209600"/>
          </a:xfrm>
          <a:prstGeom prst="straightConnector1">
            <a:avLst/>
          </a:prstGeom>
          <a:ln>
            <a:solidFill>
              <a:srgbClr val="4C9B25"/>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376744" y="5264254"/>
            <a:ext cx="2673891"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FPI </a:t>
            </a:r>
          </a:p>
          <a:p>
            <a:pPr algn="ctr" fontAlgn="base">
              <a:spcBef>
                <a:spcPct val="0"/>
              </a:spcBef>
              <a:spcAft>
                <a:spcPct val="0"/>
              </a:spcAft>
            </a:pPr>
            <a:r>
              <a:rPr lang="en-US" dirty="0" smtClean="0">
                <a:solidFill>
                  <a:prstClr val="black"/>
                </a:solidFill>
                <a:latin typeface="Arial" charset="0"/>
              </a:rPr>
              <a:t>Estimated October 2017</a:t>
            </a:r>
            <a:endParaRPr lang="en-US" dirty="0">
              <a:solidFill>
                <a:prstClr val="black"/>
              </a:solidFill>
              <a:latin typeface="Arial" charset="0"/>
            </a:endParaRPr>
          </a:p>
        </p:txBody>
      </p:sp>
      <p:sp>
        <p:nvSpPr>
          <p:cNvPr id="4" name="Right Arrow 3"/>
          <p:cNvSpPr/>
          <p:nvPr/>
        </p:nvSpPr>
        <p:spPr>
          <a:xfrm>
            <a:off x="4251178" y="1252523"/>
            <a:ext cx="493913" cy="317540"/>
          </a:xfrm>
          <a:prstGeom prst="rightArrow">
            <a:avLst/>
          </a:prstGeom>
          <a:solidFill>
            <a:srgbClr val="4C9B25"/>
          </a:solidFill>
          <a:ln>
            <a:solidFill>
              <a:srgbClr val="4C9B25"/>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latin typeface="Calibri"/>
            </a:endParaRPr>
          </a:p>
        </p:txBody>
      </p:sp>
      <p:cxnSp>
        <p:nvCxnSpPr>
          <p:cNvPr id="34" name="Straight Arrow Connector 33"/>
          <p:cNvCxnSpPr/>
          <p:nvPr/>
        </p:nvCxnSpPr>
        <p:spPr>
          <a:xfrm>
            <a:off x="6414509" y="3204320"/>
            <a:ext cx="1858529" cy="923711"/>
          </a:xfrm>
          <a:prstGeom prst="straightConnector1">
            <a:avLst/>
          </a:prstGeom>
          <a:ln>
            <a:solidFill>
              <a:srgbClr val="4C9B25"/>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694804" y="4177733"/>
            <a:ext cx="1492341" cy="923330"/>
          </a:xfrm>
          <a:prstGeom prst="rect">
            <a:avLst/>
          </a:prstGeom>
          <a:noFill/>
        </p:spPr>
        <p:txBody>
          <a:bodyPr wrap="none" rtlCol="0">
            <a:spAutoFit/>
          </a:bodyPr>
          <a:lstStyle/>
          <a:p>
            <a:pPr algn="ctr" fontAlgn="base">
              <a:spcBef>
                <a:spcPct val="0"/>
              </a:spcBef>
              <a:spcAft>
                <a:spcPct val="0"/>
              </a:spcAft>
            </a:pPr>
            <a:r>
              <a:rPr lang="en-US" b="1" dirty="0" smtClean="0">
                <a:solidFill>
                  <a:prstClr val="black"/>
                </a:solidFill>
                <a:latin typeface="Arial" charset="0"/>
              </a:rPr>
              <a:t>UK</a:t>
            </a:r>
          </a:p>
          <a:p>
            <a:pPr algn="ctr" fontAlgn="base">
              <a:spcBef>
                <a:spcPct val="0"/>
              </a:spcBef>
              <a:spcAft>
                <a:spcPct val="0"/>
              </a:spcAft>
            </a:pPr>
            <a:r>
              <a:rPr lang="en-US" b="1" dirty="0" smtClean="0">
                <a:solidFill>
                  <a:prstClr val="black"/>
                </a:solidFill>
                <a:latin typeface="Arial" charset="0"/>
              </a:rPr>
              <a:t>(Edinburgh:</a:t>
            </a:r>
          </a:p>
          <a:p>
            <a:pPr algn="ctr" fontAlgn="base">
              <a:spcBef>
                <a:spcPct val="0"/>
              </a:spcBef>
              <a:spcAft>
                <a:spcPct val="0"/>
              </a:spcAft>
            </a:pPr>
            <a:r>
              <a:rPr lang="en-US" b="1" dirty="0" smtClean="0">
                <a:solidFill>
                  <a:prstClr val="black"/>
                </a:solidFill>
                <a:latin typeface="Arial" charset="0"/>
              </a:rPr>
              <a:t>SPONSOR)</a:t>
            </a:r>
          </a:p>
        </p:txBody>
      </p:sp>
    </p:spTree>
    <p:extLst>
      <p:ext uri="{BB962C8B-B14F-4D97-AF65-F5344CB8AC3E}">
        <p14:creationId xmlns:p14="http://schemas.microsoft.com/office/powerpoint/2010/main" val="725870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Grafico 33"/>
          <p:cNvGraphicFramePr>
            <a:graphicFrameLocks/>
          </p:cNvGraphicFramePr>
          <p:nvPr>
            <p:extLst>
              <p:ext uri="{D42A27DB-BD31-4B8C-83A1-F6EECF244321}">
                <p14:modId xmlns:p14="http://schemas.microsoft.com/office/powerpoint/2010/main" val="2201648209"/>
              </p:ext>
            </p:extLst>
          </p:nvPr>
        </p:nvGraphicFramePr>
        <p:xfrm>
          <a:off x="610367" y="2517714"/>
          <a:ext cx="4572000" cy="3124200"/>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Connecteur droit 787"/>
          <p:cNvCxnSpPr>
            <a:cxnSpLocks noChangeShapeType="1"/>
          </p:cNvCxnSpPr>
          <p:nvPr/>
        </p:nvCxnSpPr>
        <p:spPr bwMode="auto">
          <a:xfrm>
            <a:off x="0" y="1112838"/>
            <a:ext cx="9144000" cy="3175"/>
          </a:xfrm>
          <a:prstGeom prst="line">
            <a:avLst/>
          </a:prstGeom>
          <a:noFill/>
          <a:ln w="25400">
            <a:solidFill>
              <a:schemeClr val="tx2"/>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6" name="Title 1"/>
          <p:cNvSpPr txBox="1">
            <a:spLocks/>
          </p:cNvSpPr>
          <p:nvPr/>
        </p:nvSpPr>
        <p:spPr bwMode="auto">
          <a:xfrm>
            <a:off x="310862" y="92133"/>
            <a:ext cx="634937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fontAlgn="base">
              <a:spcBef>
                <a:spcPct val="0"/>
              </a:spcBef>
              <a:spcAft>
                <a:spcPct val="0"/>
              </a:spcAft>
              <a:buFont typeface="Arial" charset="0"/>
              <a:buNone/>
            </a:pPr>
            <a:r>
              <a:rPr lang="en-US" altLang="it-IT" sz="2800" b="1" dirty="0" smtClean="0">
                <a:solidFill>
                  <a:srgbClr val="1F497D"/>
                </a:solidFill>
                <a:ea typeface="ＭＳ Ｐゴシック" charset="-128"/>
                <a:cs typeface="Arial" charset="0"/>
              </a:rPr>
              <a:t>Best individual biomarker VS </a:t>
            </a:r>
          </a:p>
          <a:p>
            <a:pPr fontAlgn="base">
              <a:spcBef>
                <a:spcPct val="0"/>
              </a:spcBef>
              <a:spcAft>
                <a:spcPct val="0"/>
              </a:spcAft>
              <a:buFont typeface="Arial" charset="0"/>
              <a:buNone/>
            </a:pPr>
            <a:r>
              <a:rPr lang="en-US" altLang="it-IT" sz="2800" b="1" dirty="0" smtClean="0">
                <a:solidFill>
                  <a:srgbClr val="1F497D"/>
                </a:solidFill>
                <a:ea typeface="ＭＳ Ｐゴシック" charset="-128"/>
                <a:cs typeface="Arial" charset="0"/>
              </a:rPr>
              <a:t>Best compound measure</a:t>
            </a:r>
            <a:endParaRPr lang="en-US" altLang="it-IT" sz="2800" b="1" dirty="0">
              <a:solidFill>
                <a:srgbClr val="1F497D"/>
              </a:solidFill>
              <a:ea typeface="ＭＳ Ｐゴシック" charset="-128"/>
              <a:cs typeface="Arial" charset="0"/>
            </a:endParaRPr>
          </a:p>
        </p:txBody>
      </p:sp>
      <p:sp>
        <p:nvSpPr>
          <p:cNvPr id="18" name="Rectangle à coins arrondis 25"/>
          <p:cNvSpPr/>
          <p:nvPr/>
        </p:nvSpPr>
        <p:spPr>
          <a:xfrm>
            <a:off x="389889" y="1943101"/>
            <a:ext cx="8353463" cy="3862164"/>
          </a:xfrm>
          <a:prstGeom prst="roundRect">
            <a:avLst>
              <a:gd name="adj" fmla="val 4477"/>
            </a:avLst>
          </a:prstGeom>
          <a:noFill/>
          <a:ln w="19050">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prstClr val="white"/>
              </a:solidFill>
            </a:endParaRPr>
          </a:p>
        </p:txBody>
      </p:sp>
      <p:sp>
        <p:nvSpPr>
          <p:cNvPr id="10" name="Rettangolo 9"/>
          <p:cNvSpPr/>
          <p:nvPr/>
        </p:nvSpPr>
        <p:spPr>
          <a:xfrm>
            <a:off x="2789555" y="4277400"/>
            <a:ext cx="463588" cy="292388"/>
          </a:xfrm>
          <a:prstGeom prst="rect">
            <a:avLst/>
          </a:prstGeom>
        </p:spPr>
        <p:txBody>
          <a:bodyPr wrap="none">
            <a:spAutoFit/>
          </a:bodyPr>
          <a:lstStyle/>
          <a:p>
            <a:pPr eaLnBrk="0" fontAlgn="base" hangingPunct="0">
              <a:spcBef>
                <a:spcPct val="0"/>
              </a:spcBef>
              <a:spcAft>
                <a:spcPct val="0"/>
              </a:spcAft>
            </a:pPr>
            <a:r>
              <a:rPr lang="it-IT" sz="1300" b="1" dirty="0">
                <a:solidFill>
                  <a:prstClr val="white"/>
                </a:solidFill>
                <a:latin typeface="Arial" panose="020B0604020202020204" pitchFamily="34" charset="0"/>
                <a:cs typeface="Arial" panose="020B0604020202020204" pitchFamily="34" charset="0"/>
              </a:rPr>
              <a:t>146</a:t>
            </a:r>
            <a:endParaRPr lang="en-GB" sz="1300" b="1" dirty="0">
              <a:solidFill>
                <a:prstClr val="white"/>
              </a:solidFill>
              <a:latin typeface="Arial" panose="020B0604020202020204" pitchFamily="34" charset="0"/>
              <a:cs typeface="Arial" panose="020B0604020202020204" pitchFamily="34" charset="0"/>
            </a:endParaRPr>
          </a:p>
        </p:txBody>
      </p:sp>
      <p:sp>
        <p:nvSpPr>
          <p:cNvPr id="12" name="Rettangolo 11"/>
          <p:cNvSpPr/>
          <p:nvPr/>
        </p:nvSpPr>
        <p:spPr>
          <a:xfrm>
            <a:off x="3199942" y="4709020"/>
            <a:ext cx="370614" cy="292388"/>
          </a:xfrm>
          <a:prstGeom prst="rect">
            <a:avLst/>
          </a:prstGeom>
        </p:spPr>
        <p:txBody>
          <a:bodyPr wrap="none">
            <a:spAutoFit/>
          </a:bodyPr>
          <a:lstStyle/>
          <a:p>
            <a:pPr eaLnBrk="0" fontAlgn="base" hangingPunct="0">
              <a:spcBef>
                <a:spcPct val="0"/>
              </a:spcBef>
              <a:spcAft>
                <a:spcPct val="0"/>
              </a:spcAft>
            </a:pPr>
            <a:r>
              <a:rPr lang="en-US" sz="1300" b="1" dirty="0">
                <a:solidFill>
                  <a:prstClr val="white"/>
                </a:solidFill>
                <a:latin typeface="Arial" panose="020B0604020202020204" pitchFamily="34" charset="0"/>
                <a:cs typeface="Arial" panose="020B0604020202020204" pitchFamily="34" charset="0"/>
              </a:rPr>
              <a:t>88</a:t>
            </a:r>
            <a:endParaRPr lang="en-GB" sz="1300" b="1" dirty="0">
              <a:solidFill>
                <a:prstClr val="white"/>
              </a:solidFill>
              <a:latin typeface="Arial" panose="020B0604020202020204" pitchFamily="34" charset="0"/>
              <a:cs typeface="Arial" panose="020B0604020202020204" pitchFamily="34" charset="0"/>
            </a:endParaRPr>
          </a:p>
        </p:txBody>
      </p:sp>
      <p:sp>
        <p:nvSpPr>
          <p:cNvPr id="16" name="Rettangolo 15"/>
          <p:cNvSpPr/>
          <p:nvPr/>
        </p:nvSpPr>
        <p:spPr>
          <a:xfrm>
            <a:off x="4033150" y="3114384"/>
            <a:ext cx="463588" cy="292388"/>
          </a:xfrm>
          <a:prstGeom prst="rect">
            <a:avLst/>
          </a:prstGeom>
        </p:spPr>
        <p:txBody>
          <a:bodyPr wrap="none">
            <a:spAutoFit/>
          </a:bodyPr>
          <a:lstStyle/>
          <a:p>
            <a:pPr eaLnBrk="0" fontAlgn="base" hangingPunct="0">
              <a:spcBef>
                <a:spcPct val="0"/>
              </a:spcBef>
              <a:spcAft>
                <a:spcPct val="0"/>
              </a:spcAft>
            </a:pPr>
            <a:r>
              <a:rPr lang="it-IT" sz="1300" b="1" dirty="0">
                <a:solidFill>
                  <a:prstClr val="white"/>
                </a:solidFill>
                <a:latin typeface="Arial" panose="020B0604020202020204" pitchFamily="34" charset="0"/>
                <a:cs typeface="Arial" panose="020B0604020202020204" pitchFamily="34" charset="0"/>
              </a:rPr>
              <a:t>339</a:t>
            </a:r>
            <a:endParaRPr lang="en-GB" sz="1300" b="1" dirty="0">
              <a:solidFill>
                <a:prstClr val="white"/>
              </a:solidFill>
              <a:latin typeface="Arial" panose="020B0604020202020204" pitchFamily="34" charset="0"/>
              <a:cs typeface="Arial" panose="020B0604020202020204" pitchFamily="34" charset="0"/>
            </a:endParaRPr>
          </a:p>
        </p:txBody>
      </p:sp>
      <p:sp>
        <p:nvSpPr>
          <p:cNvPr id="17" name="Rettangolo 16"/>
          <p:cNvSpPr/>
          <p:nvPr/>
        </p:nvSpPr>
        <p:spPr>
          <a:xfrm>
            <a:off x="4394608" y="3584140"/>
            <a:ext cx="463588" cy="292388"/>
          </a:xfrm>
          <a:prstGeom prst="rect">
            <a:avLst/>
          </a:prstGeom>
        </p:spPr>
        <p:txBody>
          <a:bodyPr wrap="none">
            <a:spAutoFit/>
          </a:bodyPr>
          <a:lstStyle/>
          <a:p>
            <a:pPr eaLnBrk="0" fontAlgn="base" hangingPunct="0">
              <a:spcBef>
                <a:spcPct val="0"/>
              </a:spcBef>
              <a:spcAft>
                <a:spcPct val="0"/>
              </a:spcAft>
            </a:pPr>
            <a:r>
              <a:rPr lang="en-US" sz="1300" b="1" dirty="0">
                <a:solidFill>
                  <a:prstClr val="white"/>
                </a:solidFill>
                <a:latin typeface="Arial" panose="020B0604020202020204" pitchFamily="34" charset="0"/>
                <a:cs typeface="Arial" panose="020B0604020202020204" pitchFamily="34" charset="0"/>
              </a:rPr>
              <a:t>259</a:t>
            </a:r>
            <a:endParaRPr lang="en-GB" sz="1300" b="1" dirty="0">
              <a:solidFill>
                <a:prstClr val="white"/>
              </a:solidFill>
              <a:latin typeface="Arial" panose="020B0604020202020204" pitchFamily="34" charset="0"/>
              <a:cs typeface="Arial" panose="020B0604020202020204" pitchFamily="34" charset="0"/>
            </a:endParaRPr>
          </a:p>
        </p:txBody>
      </p:sp>
      <p:sp>
        <p:nvSpPr>
          <p:cNvPr id="23" name="Rettangolo 22"/>
          <p:cNvSpPr/>
          <p:nvPr/>
        </p:nvSpPr>
        <p:spPr>
          <a:xfrm>
            <a:off x="1573912" y="4584265"/>
            <a:ext cx="463588" cy="292388"/>
          </a:xfrm>
          <a:prstGeom prst="rect">
            <a:avLst/>
          </a:prstGeom>
        </p:spPr>
        <p:txBody>
          <a:bodyPr wrap="none">
            <a:spAutoFit/>
          </a:bodyPr>
          <a:lstStyle/>
          <a:p>
            <a:pPr eaLnBrk="0" fontAlgn="base" hangingPunct="0">
              <a:spcBef>
                <a:spcPct val="0"/>
              </a:spcBef>
              <a:spcAft>
                <a:spcPct val="0"/>
              </a:spcAft>
            </a:pPr>
            <a:r>
              <a:rPr lang="it-IT" sz="1300" b="1" dirty="0">
                <a:solidFill>
                  <a:prstClr val="white"/>
                </a:solidFill>
                <a:latin typeface="Arial" panose="020B0604020202020204" pitchFamily="34" charset="0"/>
                <a:cs typeface="Arial" panose="020B0604020202020204" pitchFamily="34" charset="0"/>
              </a:rPr>
              <a:t>107</a:t>
            </a:r>
            <a:endParaRPr lang="en-GB" sz="1300" b="1" dirty="0">
              <a:solidFill>
                <a:prstClr val="white"/>
              </a:solidFill>
              <a:latin typeface="Arial" panose="020B0604020202020204" pitchFamily="34" charset="0"/>
              <a:cs typeface="Arial" panose="020B0604020202020204" pitchFamily="34" charset="0"/>
            </a:endParaRPr>
          </a:p>
        </p:txBody>
      </p:sp>
      <p:sp>
        <p:nvSpPr>
          <p:cNvPr id="24" name="Rettangolo 23"/>
          <p:cNvSpPr/>
          <p:nvPr/>
        </p:nvSpPr>
        <p:spPr>
          <a:xfrm>
            <a:off x="1974774" y="4819071"/>
            <a:ext cx="370614" cy="292388"/>
          </a:xfrm>
          <a:prstGeom prst="rect">
            <a:avLst/>
          </a:prstGeom>
        </p:spPr>
        <p:txBody>
          <a:bodyPr wrap="none">
            <a:spAutoFit/>
          </a:bodyPr>
          <a:lstStyle/>
          <a:p>
            <a:pPr eaLnBrk="0" fontAlgn="base" hangingPunct="0">
              <a:spcBef>
                <a:spcPct val="0"/>
              </a:spcBef>
              <a:spcAft>
                <a:spcPct val="0"/>
              </a:spcAft>
            </a:pPr>
            <a:r>
              <a:rPr lang="en-US" sz="1300" b="1" dirty="0">
                <a:solidFill>
                  <a:prstClr val="white"/>
                </a:solidFill>
                <a:latin typeface="Arial" panose="020B0604020202020204" pitchFamily="34" charset="0"/>
                <a:cs typeface="Arial" panose="020B0604020202020204" pitchFamily="34" charset="0"/>
              </a:rPr>
              <a:t>68</a:t>
            </a:r>
            <a:endParaRPr lang="en-GB" sz="1300" b="1" dirty="0">
              <a:solidFill>
                <a:prstClr val="white"/>
              </a:solidFill>
              <a:latin typeface="Arial" panose="020B0604020202020204" pitchFamily="34" charset="0"/>
              <a:cs typeface="Arial" panose="020B0604020202020204" pitchFamily="34" charset="0"/>
            </a:endParaRPr>
          </a:p>
        </p:txBody>
      </p:sp>
      <p:sp>
        <p:nvSpPr>
          <p:cNvPr id="4" name="CasellaDiTesto 3"/>
          <p:cNvSpPr txBox="1"/>
          <p:nvPr/>
        </p:nvSpPr>
        <p:spPr>
          <a:xfrm>
            <a:off x="1583000" y="2850834"/>
            <a:ext cx="968342" cy="461665"/>
          </a:xfrm>
          <a:prstGeom prst="rect">
            <a:avLst/>
          </a:prstGeom>
          <a:solidFill>
            <a:schemeClr val="bg1"/>
          </a:solidFill>
          <a:ln w="6350">
            <a:solidFill>
              <a:schemeClr val="bg1">
                <a:lumMod val="50000"/>
              </a:schemeClr>
            </a:solidFill>
          </a:ln>
        </p:spPr>
        <p:txBody>
          <a:bodyPr wrap="none" rtlCol="0">
            <a:spAutoFit/>
          </a:bodyPr>
          <a:lstStyle/>
          <a:p>
            <a:pPr algn="ctr" eaLnBrk="0" fontAlgn="base" hangingPunct="0">
              <a:spcBef>
                <a:spcPct val="0"/>
              </a:spcBef>
              <a:spcAft>
                <a:spcPct val="0"/>
              </a:spcAft>
            </a:pPr>
            <a:r>
              <a:rPr lang="el-GR" sz="1200" dirty="0">
                <a:solidFill>
                  <a:prstClr val="black"/>
                </a:solidFill>
                <a:cs typeface="Arial" charset="0"/>
              </a:rPr>
              <a:t>α</a:t>
            </a:r>
            <a:r>
              <a:rPr lang="it-IT" sz="1200" dirty="0">
                <a:solidFill>
                  <a:prstClr val="black"/>
                </a:solidFill>
                <a:cs typeface="Arial" charset="0"/>
              </a:rPr>
              <a:t>= 0,05</a:t>
            </a:r>
          </a:p>
          <a:p>
            <a:pPr algn="ctr" eaLnBrk="0" fontAlgn="base" hangingPunct="0">
              <a:spcBef>
                <a:spcPct val="0"/>
              </a:spcBef>
              <a:spcAft>
                <a:spcPct val="0"/>
              </a:spcAft>
            </a:pPr>
            <a:r>
              <a:rPr lang="it-IT" sz="1200" dirty="0" err="1">
                <a:solidFill>
                  <a:prstClr val="black"/>
                </a:solidFill>
                <a:cs typeface="Arial" charset="0"/>
              </a:rPr>
              <a:t>Power</a:t>
            </a:r>
            <a:r>
              <a:rPr lang="it-IT" sz="1200" dirty="0">
                <a:solidFill>
                  <a:prstClr val="black"/>
                </a:solidFill>
                <a:cs typeface="Arial" charset="0"/>
              </a:rPr>
              <a:t>= 0,80</a:t>
            </a:r>
            <a:endParaRPr lang="en-GB" sz="1200" dirty="0">
              <a:solidFill>
                <a:prstClr val="black"/>
              </a:solidFill>
              <a:cs typeface="Arial" charset="0"/>
            </a:endParaRPr>
          </a:p>
        </p:txBody>
      </p:sp>
      <p:grpSp>
        <p:nvGrpSpPr>
          <p:cNvPr id="7" name="Grouper 6"/>
          <p:cNvGrpSpPr/>
          <p:nvPr/>
        </p:nvGrpSpPr>
        <p:grpSpPr>
          <a:xfrm>
            <a:off x="1579858" y="2606045"/>
            <a:ext cx="3206753" cy="1819556"/>
            <a:chOff x="5528656" y="2567228"/>
            <a:chExt cx="3206753" cy="1819556"/>
          </a:xfrm>
        </p:grpSpPr>
        <p:sp>
          <p:nvSpPr>
            <p:cNvPr id="3" name="Rectangle à coins arrondis 2"/>
            <p:cNvSpPr/>
            <p:nvPr/>
          </p:nvSpPr>
          <p:spPr>
            <a:xfrm>
              <a:off x="5528656" y="4040997"/>
              <a:ext cx="727408" cy="345787"/>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fr-FR" b="1" dirty="0">
                  <a:solidFill>
                    <a:srgbClr val="FF0000"/>
                  </a:solidFill>
                </a:rPr>
                <a:t>x1.6</a:t>
              </a:r>
            </a:p>
          </p:txBody>
        </p:sp>
        <p:sp>
          <p:nvSpPr>
            <p:cNvPr id="25" name="Rectangle à coins arrondis 24"/>
            <p:cNvSpPr/>
            <p:nvPr/>
          </p:nvSpPr>
          <p:spPr>
            <a:xfrm>
              <a:off x="6767429" y="3618647"/>
              <a:ext cx="727408" cy="345787"/>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fr-FR" b="1" dirty="0">
                  <a:solidFill>
                    <a:srgbClr val="FF0000"/>
                  </a:solidFill>
                </a:rPr>
                <a:t>x1.7</a:t>
              </a:r>
            </a:p>
          </p:txBody>
        </p:sp>
        <p:sp>
          <p:nvSpPr>
            <p:cNvPr id="26" name="Rectangle à coins arrondis 25"/>
            <p:cNvSpPr/>
            <p:nvPr/>
          </p:nvSpPr>
          <p:spPr>
            <a:xfrm>
              <a:off x="8008001" y="2567228"/>
              <a:ext cx="727408" cy="345787"/>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fr-FR" b="1" dirty="0">
                  <a:solidFill>
                    <a:srgbClr val="FF0000"/>
                  </a:solidFill>
                </a:rPr>
                <a:t>x1.3</a:t>
              </a:r>
            </a:p>
          </p:txBody>
        </p:sp>
      </p:grpSp>
      <p:sp>
        <p:nvSpPr>
          <p:cNvPr id="8" name="Rettangolo 7"/>
          <p:cNvSpPr/>
          <p:nvPr/>
        </p:nvSpPr>
        <p:spPr>
          <a:xfrm>
            <a:off x="5491374" y="3521327"/>
            <a:ext cx="188686" cy="1692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it-IT">
              <a:solidFill>
                <a:prstClr val="white"/>
              </a:solidFill>
            </a:endParaRPr>
          </a:p>
        </p:txBody>
      </p:sp>
      <p:sp>
        <p:nvSpPr>
          <p:cNvPr id="30" name="Rettangolo 29"/>
          <p:cNvSpPr/>
          <p:nvPr/>
        </p:nvSpPr>
        <p:spPr>
          <a:xfrm>
            <a:off x="5491374" y="3876923"/>
            <a:ext cx="188686" cy="169251"/>
          </a:xfrm>
          <a:prstGeom prst="rect">
            <a:avLst/>
          </a:prstGeom>
          <a:solidFill>
            <a:srgbClr val="CC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it-IT">
              <a:solidFill>
                <a:prstClr val="white"/>
              </a:solidFill>
            </a:endParaRPr>
          </a:p>
        </p:txBody>
      </p:sp>
      <p:sp>
        <p:nvSpPr>
          <p:cNvPr id="9" name="CasellaDiTesto 8"/>
          <p:cNvSpPr txBox="1"/>
          <p:nvPr/>
        </p:nvSpPr>
        <p:spPr>
          <a:xfrm>
            <a:off x="5694215" y="3406772"/>
            <a:ext cx="2240293" cy="369332"/>
          </a:xfrm>
          <a:prstGeom prst="rect">
            <a:avLst/>
          </a:prstGeom>
          <a:noFill/>
        </p:spPr>
        <p:txBody>
          <a:bodyPr wrap="none" rtlCol="0">
            <a:spAutoFit/>
          </a:bodyPr>
          <a:lstStyle/>
          <a:p>
            <a:pPr eaLnBrk="0" fontAlgn="base" hangingPunct="0">
              <a:spcBef>
                <a:spcPct val="0"/>
              </a:spcBef>
              <a:spcAft>
                <a:spcPct val="0"/>
              </a:spcAft>
            </a:pPr>
            <a:r>
              <a:rPr lang="it-IT" dirty="0">
                <a:solidFill>
                  <a:prstClr val="black"/>
                </a:solidFill>
                <a:cs typeface="Arial" charset="0"/>
              </a:rPr>
              <a:t>Right </a:t>
            </a:r>
            <a:r>
              <a:rPr lang="it-IT" dirty="0" err="1">
                <a:solidFill>
                  <a:prstClr val="black"/>
                </a:solidFill>
                <a:cs typeface="Arial" charset="0"/>
              </a:rPr>
              <a:t>Lateral</a:t>
            </a:r>
            <a:r>
              <a:rPr lang="it-IT" dirty="0">
                <a:solidFill>
                  <a:prstClr val="black"/>
                </a:solidFill>
                <a:cs typeface="Arial" charset="0"/>
              </a:rPr>
              <a:t> </a:t>
            </a:r>
            <a:r>
              <a:rPr lang="it-IT" dirty="0" err="1">
                <a:solidFill>
                  <a:prstClr val="black"/>
                </a:solidFill>
                <a:cs typeface="Arial" charset="0"/>
              </a:rPr>
              <a:t>Ventricle</a:t>
            </a:r>
            <a:endParaRPr lang="it-IT" dirty="0">
              <a:solidFill>
                <a:prstClr val="black"/>
              </a:solidFill>
              <a:cs typeface="Arial" charset="0"/>
            </a:endParaRPr>
          </a:p>
        </p:txBody>
      </p:sp>
      <p:sp>
        <p:nvSpPr>
          <p:cNvPr id="31" name="CasellaDiTesto 30"/>
          <p:cNvSpPr txBox="1"/>
          <p:nvPr/>
        </p:nvSpPr>
        <p:spPr>
          <a:xfrm>
            <a:off x="5701475" y="3776882"/>
            <a:ext cx="2561150" cy="369332"/>
          </a:xfrm>
          <a:prstGeom prst="rect">
            <a:avLst/>
          </a:prstGeom>
          <a:noFill/>
        </p:spPr>
        <p:txBody>
          <a:bodyPr wrap="none" rtlCol="0">
            <a:spAutoFit/>
          </a:bodyPr>
          <a:lstStyle/>
          <a:p>
            <a:pPr eaLnBrk="0" fontAlgn="base" hangingPunct="0">
              <a:spcBef>
                <a:spcPct val="0"/>
              </a:spcBef>
              <a:spcAft>
                <a:spcPct val="0"/>
              </a:spcAft>
            </a:pPr>
            <a:r>
              <a:rPr lang="it-IT" dirty="0">
                <a:solidFill>
                  <a:prstClr val="black"/>
                </a:solidFill>
                <a:cs typeface="Arial" charset="0"/>
              </a:rPr>
              <a:t>Best Compound </a:t>
            </a:r>
            <a:r>
              <a:rPr lang="it-IT" dirty="0" err="1">
                <a:solidFill>
                  <a:prstClr val="black"/>
                </a:solidFill>
                <a:cs typeface="Arial" charset="0"/>
              </a:rPr>
              <a:t>Measure</a:t>
            </a:r>
            <a:endParaRPr lang="it-IT" dirty="0">
              <a:solidFill>
                <a:prstClr val="black"/>
              </a:solidFill>
              <a:cs typeface="Arial" charset="0"/>
            </a:endParaRPr>
          </a:p>
        </p:txBody>
      </p:sp>
      <p:sp>
        <p:nvSpPr>
          <p:cNvPr id="33" name="CasellaDiTesto 32"/>
          <p:cNvSpPr txBox="1"/>
          <p:nvPr/>
        </p:nvSpPr>
        <p:spPr>
          <a:xfrm>
            <a:off x="1429426" y="2031665"/>
            <a:ext cx="6277875" cy="353943"/>
          </a:xfrm>
          <a:prstGeom prst="rect">
            <a:avLst/>
          </a:prstGeom>
          <a:noFill/>
        </p:spPr>
        <p:txBody>
          <a:bodyPr wrap="square" rtlCol="0">
            <a:spAutoFit/>
          </a:bodyPr>
          <a:lstStyle/>
          <a:p>
            <a:pPr algn="ctr" eaLnBrk="0" fontAlgn="base" hangingPunct="0">
              <a:spcBef>
                <a:spcPct val="0"/>
              </a:spcBef>
              <a:spcAft>
                <a:spcPct val="0"/>
              </a:spcAft>
            </a:pPr>
            <a:r>
              <a:rPr lang="it-IT" sz="1700" b="1" dirty="0">
                <a:solidFill>
                  <a:prstClr val="black">
                    <a:lumMod val="85000"/>
                    <a:lumOff val="15000"/>
                  </a:prstClr>
                </a:solidFill>
                <a:cs typeface="Arial" charset="0"/>
              </a:rPr>
              <a:t>Sample </a:t>
            </a:r>
            <a:r>
              <a:rPr lang="it-IT" sz="1700" b="1" dirty="0" err="1">
                <a:solidFill>
                  <a:prstClr val="black">
                    <a:lumMod val="85000"/>
                    <a:lumOff val="15000"/>
                  </a:prstClr>
                </a:solidFill>
                <a:cs typeface="Arial" charset="0"/>
              </a:rPr>
              <a:t>size</a:t>
            </a:r>
            <a:r>
              <a:rPr lang="it-IT" sz="1700" b="1" dirty="0">
                <a:solidFill>
                  <a:prstClr val="black">
                    <a:lumMod val="85000"/>
                    <a:lumOff val="15000"/>
                  </a:prstClr>
                </a:solidFill>
                <a:cs typeface="Arial" charset="0"/>
              </a:rPr>
              <a:t> </a:t>
            </a:r>
            <a:r>
              <a:rPr lang="it-IT" sz="1700" b="1" dirty="0" err="1">
                <a:solidFill>
                  <a:prstClr val="black">
                    <a:lumMod val="85000"/>
                    <a:lumOff val="15000"/>
                  </a:prstClr>
                </a:solidFill>
                <a:cs typeface="Arial" charset="0"/>
              </a:rPr>
              <a:t>required</a:t>
            </a:r>
            <a:r>
              <a:rPr lang="it-IT" sz="1700" b="1" dirty="0">
                <a:solidFill>
                  <a:prstClr val="black">
                    <a:lumMod val="85000"/>
                    <a:lumOff val="15000"/>
                  </a:prstClr>
                </a:solidFill>
                <a:cs typeface="Arial" charset="0"/>
              </a:rPr>
              <a:t> to </a:t>
            </a:r>
            <a:r>
              <a:rPr lang="it-IT" sz="1700" b="1" dirty="0" err="1">
                <a:solidFill>
                  <a:prstClr val="black">
                    <a:lumMod val="85000"/>
                    <a:lumOff val="15000"/>
                  </a:prstClr>
                </a:solidFill>
                <a:cs typeface="Arial" charset="0"/>
              </a:rPr>
              <a:t>detect</a:t>
            </a:r>
            <a:r>
              <a:rPr lang="it-IT" sz="1700" b="1" dirty="0">
                <a:solidFill>
                  <a:prstClr val="black">
                    <a:lumMod val="85000"/>
                    <a:lumOff val="15000"/>
                  </a:prstClr>
                </a:solidFill>
                <a:cs typeface="Arial" charset="0"/>
              </a:rPr>
              <a:t> 30% </a:t>
            </a:r>
            <a:r>
              <a:rPr lang="it-IT" sz="1700" b="1" dirty="0" err="1">
                <a:solidFill>
                  <a:prstClr val="black">
                    <a:lumMod val="85000"/>
                    <a:lumOff val="15000"/>
                  </a:prstClr>
                </a:solidFill>
                <a:cs typeface="Arial" charset="0"/>
              </a:rPr>
              <a:t>slowing</a:t>
            </a:r>
            <a:r>
              <a:rPr lang="it-IT" sz="1700" b="1" dirty="0">
                <a:solidFill>
                  <a:prstClr val="black">
                    <a:lumMod val="85000"/>
                    <a:lumOff val="15000"/>
                  </a:prstClr>
                </a:solidFill>
                <a:cs typeface="Arial" charset="0"/>
              </a:rPr>
              <a:t> of </a:t>
            </a:r>
            <a:r>
              <a:rPr lang="it-IT" sz="1700" b="1" dirty="0" err="1">
                <a:solidFill>
                  <a:prstClr val="black">
                    <a:lumMod val="85000"/>
                    <a:lumOff val="15000"/>
                  </a:prstClr>
                </a:solidFill>
                <a:cs typeface="Arial" charset="0"/>
              </a:rPr>
              <a:t>atrophy</a:t>
            </a:r>
            <a:endParaRPr lang="en-GB" sz="1700" b="1" dirty="0">
              <a:solidFill>
                <a:prstClr val="black">
                  <a:lumMod val="85000"/>
                  <a:lumOff val="15000"/>
                </a:prstClr>
              </a:solidFill>
              <a:cs typeface="Arial" charset="0"/>
            </a:endParaRPr>
          </a:p>
        </p:txBody>
      </p:sp>
      <p:pic>
        <p:nvPicPr>
          <p:cNvPr id="3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l="71507" t="3401" r="2046" b="81361"/>
          <a:stretch>
            <a:fillRect/>
          </a:stretch>
        </p:blipFill>
        <p:spPr bwMode="auto">
          <a:xfrm>
            <a:off x="8015095" y="5274"/>
            <a:ext cx="1130261" cy="594931"/>
          </a:xfrm>
          <a:prstGeom prst="rect">
            <a:avLst/>
          </a:prstGeom>
          <a:noFill/>
          <a:ln>
            <a:noFill/>
          </a:ln>
          <a:effectLst/>
          <a:extLst>
            <a:ext uri="{909E8E84-426E-40DD-AFC4-6F175D3DCCD1}">
              <a14:hiddenFill xmlns:a14="http://schemas.microsoft.com/office/drawing/2010/main">
                <a:blipFill dpi="0" rotWithShape="0">
                  <a:blip/>
                  <a:srcRect l="71507" t="3401" r="2046" b="81361"/>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ttangolo 1"/>
          <p:cNvSpPr/>
          <p:nvPr/>
        </p:nvSpPr>
        <p:spPr>
          <a:xfrm>
            <a:off x="6046006" y="4077072"/>
            <a:ext cx="2664296" cy="830997"/>
          </a:xfrm>
          <a:prstGeom prst="rect">
            <a:avLst/>
          </a:prstGeom>
        </p:spPr>
        <p:txBody>
          <a:bodyPr wrap="square">
            <a:spAutoFit/>
          </a:bodyPr>
          <a:lstStyle/>
          <a:p>
            <a:pPr eaLnBrk="0" fontAlgn="base" hangingPunct="0">
              <a:spcBef>
                <a:spcPct val="0"/>
              </a:spcBef>
              <a:spcAft>
                <a:spcPct val="0"/>
              </a:spcAft>
            </a:pPr>
            <a:r>
              <a:rPr lang="en-US" sz="1200" dirty="0" smtClean="0">
                <a:solidFill>
                  <a:prstClr val="black"/>
                </a:solidFill>
                <a:cs typeface="Arial" charset="0"/>
              </a:rPr>
              <a:t>Vol</a:t>
            </a:r>
            <a:r>
              <a:rPr lang="en-US" sz="1200" dirty="0">
                <a:solidFill>
                  <a:prstClr val="black"/>
                </a:solidFill>
                <a:cs typeface="Arial" charset="0"/>
              </a:rPr>
              <a:t>. of L lateral ventricle</a:t>
            </a:r>
          </a:p>
          <a:p>
            <a:pPr eaLnBrk="0" fontAlgn="base" hangingPunct="0">
              <a:spcBef>
                <a:spcPct val="0"/>
              </a:spcBef>
              <a:spcAft>
                <a:spcPct val="0"/>
              </a:spcAft>
            </a:pPr>
            <a:r>
              <a:rPr lang="en-US" sz="1200" dirty="0">
                <a:solidFill>
                  <a:prstClr val="black"/>
                </a:solidFill>
                <a:cs typeface="Arial" charset="0"/>
              </a:rPr>
              <a:t>Vol. of R lateral ventricle</a:t>
            </a:r>
          </a:p>
          <a:p>
            <a:pPr eaLnBrk="0" fontAlgn="base" hangingPunct="0">
              <a:spcBef>
                <a:spcPct val="0"/>
              </a:spcBef>
              <a:spcAft>
                <a:spcPct val="0"/>
              </a:spcAft>
            </a:pPr>
            <a:r>
              <a:rPr lang="en-US" sz="1200" dirty="0">
                <a:solidFill>
                  <a:prstClr val="black"/>
                </a:solidFill>
                <a:cs typeface="Arial" charset="0"/>
              </a:rPr>
              <a:t>Vol. of L hippocampal tail </a:t>
            </a:r>
          </a:p>
          <a:p>
            <a:pPr eaLnBrk="0" fontAlgn="base" hangingPunct="0">
              <a:spcBef>
                <a:spcPct val="0"/>
              </a:spcBef>
              <a:spcAft>
                <a:spcPct val="0"/>
              </a:spcAft>
            </a:pPr>
            <a:r>
              <a:rPr lang="en-US" sz="1200" dirty="0">
                <a:solidFill>
                  <a:prstClr val="black"/>
                </a:solidFill>
                <a:cs typeface="Arial" charset="0"/>
              </a:rPr>
              <a:t>Vol. of R hippocampal molecular layer</a:t>
            </a:r>
            <a:endParaRPr lang="en-GB" sz="1200" dirty="0">
              <a:solidFill>
                <a:prstClr val="black"/>
              </a:solidFill>
              <a:cs typeface="Arial" charset="0"/>
            </a:endParaRPr>
          </a:p>
        </p:txBody>
      </p:sp>
    </p:spTree>
    <p:extLst>
      <p:ext uri="{BB962C8B-B14F-4D97-AF65-F5344CB8AC3E}">
        <p14:creationId xmlns:p14="http://schemas.microsoft.com/office/powerpoint/2010/main" val="2952549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asellaDiTesto 3"/>
          <p:cNvSpPr txBox="1">
            <a:spLocks noChangeArrowheads="1"/>
          </p:cNvSpPr>
          <p:nvPr/>
        </p:nvSpPr>
        <p:spPr bwMode="auto">
          <a:xfrm>
            <a:off x="0" y="0"/>
            <a:ext cx="91440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 typeface="Arial" pitchFamily="34" charset="0"/>
              <a:buNone/>
            </a:pPr>
            <a:r>
              <a:rPr lang="en-US" altLang="en-US" sz="2800" b="1" dirty="0" smtClean="0">
                <a:solidFill>
                  <a:srgbClr val="1F497D"/>
                </a:solidFill>
                <a:ea typeface="MS PGothic" pitchFamily="34" charset="-128"/>
              </a:rPr>
              <a:t>Journal of Alzheimer’s Disease</a:t>
            </a:r>
          </a:p>
          <a:p>
            <a:pPr algn="ctr" eaLnBrk="1" hangingPunct="1">
              <a:spcBef>
                <a:spcPct val="0"/>
              </a:spcBef>
              <a:buFont typeface="Arial" pitchFamily="34" charset="0"/>
              <a:buNone/>
            </a:pPr>
            <a:r>
              <a:rPr lang="en-US" altLang="en-US" sz="2800" b="1" dirty="0" smtClean="0">
                <a:solidFill>
                  <a:srgbClr val="1F497D"/>
                </a:solidFill>
                <a:ea typeface="MS PGothic" pitchFamily="34" charset="-128"/>
              </a:rPr>
              <a:t>E-ADNI (PHARMACOG WP5) Special issue</a:t>
            </a:r>
            <a:endParaRPr lang="en-US" altLang="en-US" sz="2800" b="1" dirty="0">
              <a:solidFill>
                <a:srgbClr val="1F497D"/>
              </a:solidFill>
              <a:ea typeface="MS PGothic" pitchFamily="34" charset="-128"/>
            </a:endParaRPr>
          </a:p>
        </p:txBody>
      </p:sp>
      <p:cxnSp>
        <p:nvCxnSpPr>
          <p:cNvPr id="5" name="Connecteur droit 787"/>
          <p:cNvCxnSpPr>
            <a:cxnSpLocks noChangeShapeType="1"/>
          </p:cNvCxnSpPr>
          <p:nvPr/>
        </p:nvCxnSpPr>
        <p:spPr bwMode="auto">
          <a:xfrm>
            <a:off x="0" y="1341438"/>
            <a:ext cx="9144000" cy="3175"/>
          </a:xfrm>
          <a:prstGeom prst="line">
            <a:avLst/>
          </a:prstGeom>
          <a:noFill/>
          <a:ln w="25400">
            <a:solidFill>
              <a:schemeClr val="tx2"/>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aphicFrame>
        <p:nvGraphicFramePr>
          <p:cNvPr id="2" name="Tabella 1"/>
          <p:cNvGraphicFramePr>
            <a:graphicFrameLocks noGrp="1"/>
          </p:cNvGraphicFramePr>
          <p:nvPr>
            <p:extLst>
              <p:ext uri="{D42A27DB-BD31-4B8C-83A1-F6EECF244321}">
                <p14:modId xmlns:p14="http://schemas.microsoft.com/office/powerpoint/2010/main" val="2300011532"/>
              </p:ext>
            </p:extLst>
          </p:nvPr>
        </p:nvGraphicFramePr>
        <p:xfrm>
          <a:off x="683568" y="2198901"/>
          <a:ext cx="7848872" cy="3822387"/>
        </p:xfrm>
        <a:graphic>
          <a:graphicData uri="http://schemas.openxmlformats.org/drawingml/2006/table">
            <a:tbl>
              <a:tblPr/>
              <a:tblGrid>
                <a:gridCol w="288032"/>
                <a:gridCol w="2160240"/>
                <a:gridCol w="3168352"/>
                <a:gridCol w="1296144"/>
                <a:gridCol w="936104"/>
              </a:tblGrid>
              <a:tr h="599458">
                <a:tc>
                  <a:txBody>
                    <a:bodyPr/>
                    <a:lstStyle/>
                    <a:p>
                      <a:pPr algn="l"/>
                      <a:r>
                        <a:rPr lang="en-GB" sz="1300" dirty="0">
                          <a:effectLst/>
                        </a:rPr>
                        <a:t/>
                      </a:r>
                      <a:br>
                        <a:rPr lang="en-GB" sz="1300" dirty="0">
                          <a:effectLst/>
                        </a:rPr>
                      </a:br>
                      <a:endParaRPr lang="en-GB" sz="1300" dirty="0">
                        <a:effectLst/>
                      </a:endParaRP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a:effectLst/>
                        </a:rPr>
                        <a:t>Variables of Interest</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a:effectLst/>
                        </a:rPr>
                        <a:t>Preliminary  Titles</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a:effectLst/>
                        </a:rPr>
                        <a:t>1st author</a:t>
                      </a:r>
                    </a:p>
                    <a:p>
                      <a:r>
                        <a:rPr lang="en-GB" sz="900" b="1" dirty="0" smtClean="0">
                          <a:effectLst/>
                        </a:rPr>
                        <a:t>*equally </a:t>
                      </a:r>
                      <a:r>
                        <a:rPr lang="en-GB" sz="900" b="1" dirty="0">
                          <a:effectLst/>
                        </a:rPr>
                        <a:t>contributing authors</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a:effectLst/>
                        </a:rPr>
                        <a:t>Last author</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7819">
                <a:tc>
                  <a:txBody>
                    <a:bodyPr/>
                    <a:lstStyle/>
                    <a:p>
                      <a:pPr algn="l"/>
                      <a:r>
                        <a:rPr lang="en-GB" sz="1300" dirty="0">
                          <a:effectLst/>
                        </a:rPr>
                        <a:t>1</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300" dirty="0">
                          <a:effectLst/>
                        </a:rPr>
                        <a:t>Structural markers (3T MRI: T1, DTI, FLAIR)</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dirty="0">
                          <a:effectLst/>
                        </a:rPr>
                        <a:t>Predicting and monitoring short term disease progression in </a:t>
                      </a:r>
                      <a:r>
                        <a:rPr lang="en-GB" sz="1300" dirty="0" err="1">
                          <a:effectLst/>
                        </a:rPr>
                        <a:t>aMCI</a:t>
                      </a:r>
                      <a:r>
                        <a:rPr lang="en-GB" sz="1300" dirty="0">
                          <a:effectLst/>
                        </a:rPr>
                        <a:t> patients with prodromal AD: structural brain biomarkers</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a:effectLst/>
                        </a:rPr>
                        <a:t>Marizzoni M</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a:effectLst/>
                        </a:rPr>
                        <a:t>Frisoni GB</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36104">
                <a:tc>
                  <a:txBody>
                    <a:bodyPr/>
                    <a:lstStyle/>
                    <a:p>
                      <a:pPr algn="l"/>
                      <a:r>
                        <a:rPr lang="en-GB" sz="1300" dirty="0">
                          <a:effectLst/>
                        </a:rPr>
                        <a:t>2</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a:effectLst/>
                        </a:rPr>
                        <a:t>Functional markers (3T MRI: rsfMRI; EEG: rsEEG, auditory oddball ERP)</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dirty="0">
                          <a:effectLst/>
                        </a:rPr>
                        <a:t>Predicting and monitoring short term disease progression in </a:t>
                      </a:r>
                      <a:r>
                        <a:rPr lang="en-GB" sz="1300" dirty="0" err="1">
                          <a:effectLst/>
                        </a:rPr>
                        <a:t>aMCI</a:t>
                      </a:r>
                      <a:r>
                        <a:rPr lang="en-GB" sz="1300" dirty="0">
                          <a:effectLst/>
                        </a:rPr>
                        <a:t> patients with prodromal AD: functional brain biomarkers</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dirty="0" err="1">
                          <a:effectLst/>
                        </a:rPr>
                        <a:t>Jovicich</a:t>
                      </a:r>
                      <a:r>
                        <a:rPr lang="en-GB" sz="1300" dirty="0">
                          <a:effectLst/>
                        </a:rPr>
                        <a:t> J*, </a:t>
                      </a:r>
                      <a:r>
                        <a:rPr lang="en-GB" sz="1300" dirty="0" err="1">
                          <a:effectLst/>
                        </a:rPr>
                        <a:t>Babiloni</a:t>
                      </a:r>
                      <a:r>
                        <a:rPr lang="en-GB" sz="1300" dirty="0">
                          <a:effectLst/>
                        </a:rPr>
                        <a:t> C*</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a:effectLst/>
                        </a:rPr>
                        <a:t>Frisoni GB</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4096">
                <a:tc>
                  <a:txBody>
                    <a:bodyPr/>
                    <a:lstStyle/>
                    <a:p>
                      <a:pPr algn="l"/>
                      <a:r>
                        <a:rPr lang="en-GB" sz="1300" dirty="0">
                          <a:effectLst/>
                        </a:rPr>
                        <a:t>3</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dirty="0">
                          <a:effectLst/>
                        </a:rPr>
                        <a:t>Peripheral markers (blood biomarkers: </a:t>
                      </a:r>
                      <a:r>
                        <a:rPr lang="en-GB" sz="1300" dirty="0" err="1">
                          <a:effectLst/>
                        </a:rPr>
                        <a:t>Abeta</a:t>
                      </a:r>
                      <a:r>
                        <a:rPr lang="en-GB" sz="1300" dirty="0">
                          <a:effectLst/>
                        </a:rPr>
                        <a:t> and innate immunity-related molecules)</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dirty="0">
                          <a:effectLst/>
                        </a:rPr>
                        <a:t>Predicting and monitoring short term disease progression in </a:t>
                      </a:r>
                      <a:r>
                        <a:rPr lang="en-GB" sz="1300" dirty="0" err="1">
                          <a:effectLst/>
                        </a:rPr>
                        <a:t>aMCI</a:t>
                      </a:r>
                      <a:r>
                        <a:rPr lang="en-GB" sz="1300" dirty="0">
                          <a:effectLst/>
                        </a:rPr>
                        <a:t> patients with prodromal AD: blood biomarkers</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a:effectLst/>
                        </a:rPr>
                        <a:t>Albani D</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a:effectLst/>
                        </a:rPr>
                        <a:t>Frisoni GB</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4910">
                <a:tc>
                  <a:txBody>
                    <a:bodyPr/>
                    <a:lstStyle/>
                    <a:p>
                      <a:pPr algn="l"/>
                      <a:r>
                        <a:rPr lang="en-GB" sz="1300" dirty="0">
                          <a:effectLst/>
                        </a:rPr>
                        <a:t>4</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a:effectLst/>
                        </a:rPr>
                        <a:t>CSF, 3T MRI, EEG/ERP, peripheral biomarkers</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dirty="0">
                          <a:effectLst/>
                        </a:rPr>
                        <a:t>Biomarker matrices to diagnose and track short term disease progression in </a:t>
                      </a:r>
                      <a:r>
                        <a:rPr lang="en-GB" sz="1300" dirty="0" err="1">
                          <a:effectLst/>
                        </a:rPr>
                        <a:t>aMCI</a:t>
                      </a:r>
                      <a:r>
                        <a:rPr lang="en-GB" sz="1300" dirty="0">
                          <a:effectLst/>
                        </a:rPr>
                        <a:t> patients with prodromal AD</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a:effectLst/>
                        </a:rPr>
                        <a:t>Marizzoni M</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dirty="0" err="1">
                          <a:effectLst/>
                        </a:rPr>
                        <a:t>Frisoni</a:t>
                      </a:r>
                      <a:r>
                        <a:rPr lang="en-GB" sz="1300" dirty="0">
                          <a:effectLst/>
                        </a:rPr>
                        <a:t> GB</a:t>
                      </a:r>
                    </a:p>
                  </a:txBody>
                  <a:tcPr marL="7010" marR="7010" marT="7010" marB="701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CasellaDiTesto 3"/>
          <p:cNvSpPr txBox="1"/>
          <p:nvPr/>
        </p:nvSpPr>
        <p:spPr>
          <a:xfrm>
            <a:off x="6948264" y="6289575"/>
            <a:ext cx="1603324" cy="307777"/>
          </a:xfrm>
          <a:prstGeom prst="rect">
            <a:avLst/>
          </a:prstGeom>
          <a:noFill/>
        </p:spPr>
        <p:txBody>
          <a:bodyPr wrap="none" rtlCol="0">
            <a:spAutoFit/>
          </a:bodyPr>
          <a:lstStyle/>
          <a:p>
            <a:r>
              <a:rPr lang="en-US" sz="1400" dirty="0" smtClean="0"/>
              <a:t>Deadline: July 2017</a:t>
            </a:r>
            <a:endParaRPr lang="en-US" sz="1400" dirty="0"/>
          </a:p>
        </p:txBody>
      </p:sp>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71507" t="3401" r="2046" b="81361"/>
          <a:stretch>
            <a:fillRect/>
          </a:stretch>
        </p:blipFill>
        <p:spPr bwMode="auto">
          <a:xfrm>
            <a:off x="8015095" y="5274"/>
            <a:ext cx="1130261" cy="594931"/>
          </a:xfrm>
          <a:prstGeom prst="rect">
            <a:avLst/>
          </a:prstGeom>
          <a:noFill/>
          <a:ln>
            <a:noFill/>
          </a:ln>
          <a:effectLst/>
          <a:extLst>
            <a:ext uri="{909E8E84-426E-40DD-AFC4-6F175D3DCCD1}">
              <a14:hiddenFill xmlns:a14="http://schemas.microsoft.com/office/drawing/2010/main">
                <a:blipFill dpi="0" rotWithShape="0">
                  <a:blip/>
                  <a:srcRect l="71507" t="3401" r="2046" b="81361"/>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45212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txBox="1">
            <a:spLocks/>
          </p:cNvSpPr>
          <p:nvPr/>
        </p:nvSpPr>
        <p:spPr bwMode="auto">
          <a:xfrm>
            <a:off x="195263" y="44450"/>
            <a:ext cx="86423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Arial" pitchFamily="34" charset="0"/>
              <a:buNone/>
            </a:pPr>
            <a:r>
              <a:rPr lang="it-IT" altLang="it-IT" sz="2800" b="1">
                <a:solidFill>
                  <a:srgbClr val="1F497D"/>
                </a:solidFill>
                <a:ea typeface="MS PGothic" pitchFamily="34" charset="-128"/>
              </a:rPr>
              <a:t>Dissemination</a:t>
            </a:r>
            <a:endParaRPr lang="en-US" altLang="it-IT" sz="2800" b="1">
              <a:solidFill>
                <a:srgbClr val="1F497D"/>
              </a:solidFill>
              <a:ea typeface="MS PGothic"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763442628"/>
              </p:ext>
            </p:extLst>
          </p:nvPr>
        </p:nvGraphicFramePr>
        <p:xfrm>
          <a:off x="323850" y="1526666"/>
          <a:ext cx="8569325" cy="4998678"/>
        </p:xfrm>
        <a:graphic>
          <a:graphicData uri="http://schemas.openxmlformats.org/drawingml/2006/table">
            <a:tbl>
              <a:tblPr/>
              <a:tblGrid>
                <a:gridCol w="1439863"/>
                <a:gridCol w="4870450"/>
                <a:gridCol w="1146175"/>
                <a:gridCol w="1112837"/>
              </a:tblGrid>
              <a:tr h="640019">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smtClean="0">
                          <a:ln>
                            <a:noFill/>
                          </a:ln>
                          <a:solidFill>
                            <a:schemeClr val="bg1"/>
                          </a:solidFill>
                          <a:effectLst/>
                          <a:latin typeface="Calibri" pitchFamily="34" charset="0"/>
                          <a:ea typeface="ＭＳ Ｐゴシック" pitchFamily="34" charset="-128"/>
                          <a:cs typeface="Arial" pitchFamily="34" charset="0"/>
                        </a:rPr>
                        <a:t>Journal</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bg1"/>
                        </a:solidFill>
                        <a:effectLst/>
                        <a:latin typeface="Calibri" pitchFamily="34" charset="0"/>
                        <a:ea typeface="ＭＳ Ｐゴシック" pitchFamily="34" charset="-128"/>
                        <a:cs typeface="Arial" pitchFamily="34" charset="0"/>
                      </a:endParaRPr>
                    </a:p>
                  </a:txBody>
                  <a:tcPr marL="91435" marR="91435" marT="45690" marB="45690"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smtClean="0">
                          <a:ln>
                            <a:noFill/>
                          </a:ln>
                          <a:solidFill>
                            <a:schemeClr val="bg1"/>
                          </a:solidFill>
                          <a:effectLst/>
                          <a:latin typeface="Calibri" pitchFamily="34" charset="0"/>
                          <a:ea typeface="ＭＳ Ｐゴシック" pitchFamily="34" charset="-128"/>
                          <a:cs typeface="Arial" pitchFamily="34" charset="0"/>
                        </a:rPr>
                        <a:t>Title </a:t>
                      </a:r>
                      <a:endParaRPr kumimoji="0" lang="en-US" altLang="en-US" sz="1600" b="1" i="0" u="none" strike="noStrike" cap="none" normalizeH="0" baseline="0" smtClean="0">
                        <a:ln>
                          <a:noFill/>
                        </a:ln>
                        <a:solidFill>
                          <a:schemeClr val="bg1"/>
                        </a:solidFill>
                        <a:effectLst/>
                        <a:latin typeface="Calibri" pitchFamily="34" charset="0"/>
                        <a:ea typeface="ＭＳ Ｐゴシック" pitchFamily="34" charset="-128"/>
                        <a:cs typeface="Arial" pitchFamily="34" charset="0"/>
                      </a:endParaRP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smtClean="0">
                          <a:ln>
                            <a:noFill/>
                          </a:ln>
                          <a:solidFill>
                            <a:schemeClr val="bg1"/>
                          </a:solidFill>
                          <a:effectLst/>
                          <a:latin typeface="Calibri" pitchFamily="34" charset="0"/>
                          <a:ea typeface="ＭＳ Ｐゴシック" pitchFamily="34" charset="-128"/>
                          <a:cs typeface="Arial" pitchFamily="34" charset="0"/>
                        </a:rPr>
                        <a:t>Status</a:t>
                      </a:r>
                      <a:endParaRPr kumimoji="0" lang="en-US" altLang="en-US" sz="1600" b="1" i="0" u="none" strike="noStrike" cap="none" normalizeH="0" baseline="0" smtClean="0">
                        <a:ln>
                          <a:noFill/>
                        </a:ln>
                        <a:solidFill>
                          <a:schemeClr val="bg1"/>
                        </a:solidFill>
                        <a:effectLst/>
                        <a:latin typeface="Calibri" pitchFamily="34" charset="0"/>
                        <a:ea typeface="ＭＳ Ｐゴシック" pitchFamily="34" charset="-128"/>
                        <a:cs typeface="Arial" pitchFamily="34" charset="0"/>
                      </a:endParaRP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smtClean="0">
                          <a:ln>
                            <a:noFill/>
                          </a:ln>
                          <a:solidFill>
                            <a:schemeClr val="bg1"/>
                          </a:solidFill>
                          <a:effectLst/>
                          <a:latin typeface="Calibri" pitchFamily="34" charset="0"/>
                          <a:ea typeface="ＭＳ Ｐゴシック" pitchFamily="34" charset="-128"/>
                          <a:cs typeface="Arial" pitchFamily="34" charset="0"/>
                        </a:rPr>
                        <a:t>Author</a:t>
                      </a:r>
                      <a:endParaRPr kumimoji="0" lang="en-US" altLang="en-US" sz="1600" b="1" i="0" u="none" strike="noStrike" cap="none" normalizeH="0" baseline="0" dirty="0" smtClean="0">
                        <a:ln>
                          <a:noFill/>
                        </a:ln>
                        <a:solidFill>
                          <a:schemeClr val="bg1"/>
                        </a:solidFill>
                        <a:effectLst/>
                        <a:latin typeface="Calibri" pitchFamily="34" charset="0"/>
                        <a:ea typeface="ＭＳ Ｐゴシック" pitchFamily="34" charset="-128"/>
                        <a:cs typeface="Arial" pitchFamily="34" charset="0"/>
                      </a:endParaRPr>
                    </a:p>
                  </a:txBody>
                  <a:tcPr marL="91435" marR="91435" marT="45690" marB="45690"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tr>
              <a:tr h="883859">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it-IT" alt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Neurobiology</a:t>
                      </a:r>
                      <a:r>
                        <a:rPr kumimoji="0" lang="it-IT"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 of </a:t>
                      </a:r>
                      <a:r>
                        <a:rPr kumimoji="0" lang="it-IT" alt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Aging</a:t>
                      </a:r>
                      <a:endParaRPr kumimoji="0" lang="it-IT"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txBody>
                  <a:tcPr marL="91435" marR="91435" marT="45690" marB="45690"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rgbClr val="FF0000"/>
                          </a:solidFill>
                          <a:effectLst/>
                          <a:latin typeface="Calibri" pitchFamily="34" charset="0"/>
                          <a:ea typeface="ＭＳ Ｐゴシック" pitchFamily="34" charset="-128"/>
                          <a:cs typeface="Arial" pitchFamily="34" charset="0"/>
                        </a:rPr>
                        <a:t>Relationship between cognitive function, hippocampal volume and CSF biomarkers</a:t>
                      </a:r>
                      <a:endParaRPr kumimoji="0" lang="en-GB"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Association between CSF biomarkers, hippocampal volume and cognitive function in patients with amnestic mild cognitive impairment (MCI).</a:t>
                      </a:r>
                      <a:endParaRPr kumimoji="0" lang="en-US" altLang="en-US" sz="12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Published May 2017</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Nathan et al.</a:t>
                      </a:r>
                    </a:p>
                  </a:txBody>
                  <a:tcPr marL="91435" marR="91435" marT="45690" marB="45690"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83859">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it-IT"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Human Brain </a:t>
                      </a:r>
                      <a:r>
                        <a:rPr kumimoji="0" lang="it-IT" alt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Mapping</a:t>
                      </a:r>
                      <a:endParaRPr kumimoji="0" lang="it-IT"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txBody>
                  <a:tcPr marL="91435" marR="91435" marT="45690" marB="45690"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b="1" i="0" u="none" strike="noStrike" cap="none" normalizeH="0" baseline="0" dirty="0" smtClean="0">
                          <a:ln>
                            <a:noFill/>
                          </a:ln>
                          <a:solidFill>
                            <a:srgbClr val="FF0000"/>
                          </a:solidFill>
                          <a:effectLst/>
                          <a:latin typeface="Calibri" charset="0"/>
                          <a:ea typeface="ＭＳ Ｐゴシック" charset="0"/>
                          <a:cs typeface="ＭＳ Ｐゴシック" charset="0"/>
                        </a:rPr>
                        <a:t>Reproducibility of </a:t>
                      </a:r>
                      <a:r>
                        <a:rPr kumimoji="0" lang="en-US" sz="1400" b="1" i="0" u="none" strike="noStrike" cap="none" normalizeH="0" baseline="0" dirty="0" err="1" smtClean="0">
                          <a:ln>
                            <a:noFill/>
                          </a:ln>
                          <a:solidFill>
                            <a:srgbClr val="FF0000"/>
                          </a:solidFill>
                          <a:effectLst/>
                          <a:latin typeface="Calibri" charset="0"/>
                          <a:ea typeface="ＭＳ Ｐゴシック" charset="0"/>
                          <a:cs typeface="ＭＳ Ｐゴシック" charset="0"/>
                        </a:rPr>
                        <a:t>multicentre</a:t>
                      </a:r>
                      <a:r>
                        <a:rPr kumimoji="0" lang="en-US" sz="1400" b="1" i="0" u="none" strike="noStrike" cap="none" normalizeH="0" baseline="0" dirty="0" smtClean="0">
                          <a:ln>
                            <a:noFill/>
                          </a:ln>
                          <a:solidFill>
                            <a:srgbClr val="FF0000"/>
                          </a:solidFill>
                          <a:effectLst/>
                          <a:latin typeface="Calibri" charset="0"/>
                          <a:ea typeface="ＭＳ Ｐゴシック" charset="0"/>
                          <a:cs typeface="ＭＳ Ｐゴシック" charset="0"/>
                        </a:rPr>
                        <a:t> DTI</a:t>
                      </a:r>
                      <a:endParaRPr kumimoji="0" lang="en-GB"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Free water elimination improves test-retest reproducibility of diffusion tensor imaging indices in the brain: A longitudinal multisite study of healthy elderly subjects.</a:t>
                      </a:r>
                      <a:endParaRPr kumimoji="0" lang="en-US" altLang="en-US" sz="12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Published Jan 2017</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Albi et al.</a:t>
                      </a:r>
                    </a:p>
                  </a:txBody>
                  <a:tcPr marL="91435" marR="91435" marT="45690" marB="45690"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83859">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it-IT"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Human Brain </a:t>
                      </a:r>
                      <a:r>
                        <a:rPr kumimoji="0" lang="it-IT" alt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Mapping</a:t>
                      </a:r>
                      <a:endParaRPr kumimoji="0" lang="it-IT"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txBody>
                  <a:tcPr marL="91435" marR="91435" marT="45690" marB="45690"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FF0000"/>
                          </a:solidFill>
                          <a:effectLst/>
                          <a:latin typeface="Calibri" pitchFamily="34" charset="0"/>
                          <a:ea typeface="ＭＳ Ｐゴシック" pitchFamily="34" charset="-128"/>
                          <a:cs typeface="Arial" pitchFamily="34" charset="0"/>
                        </a:rPr>
                        <a:t>Reproducibility of </a:t>
                      </a:r>
                      <a:r>
                        <a:rPr kumimoji="0" lang="en-US" altLang="en-US" sz="1400" b="1" i="0" u="none" strike="noStrike" cap="none" normalizeH="0" baseline="0" dirty="0" err="1" smtClean="0">
                          <a:ln>
                            <a:noFill/>
                          </a:ln>
                          <a:solidFill>
                            <a:srgbClr val="FF0000"/>
                          </a:solidFill>
                          <a:effectLst/>
                          <a:latin typeface="Calibri" pitchFamily="34" charset="0"/>
                          <a:ea typeface="ＭＳ Ｐゴシック" pitchFamily="34" charset="-128"/>
                          <a:cs typeface="Arial" pitchFamily="34" charset="0"/>
                        </a:rPr>
                        <a:t>multicentre</a:t>
                      </a:r>
                      <a:r>
                        <a:rPr kumimoji="0" lang="en-US" altLang="en-US" sz="1400" b="1" i="0" u="none" strike="noStrike" cap="none" normalizeH="0" baseline="0" dirty="0" smtClean="0">
                          <a:ln>
                            <a:noFill/>
                          </a:ln>
                          <a:solidFill>
                            <a:srgbClr val="FF0000"/>
                          </a:solidFill>
                          <a:effectLst/>
                          <a:latin typeface="Calibri" pitchFamily="34" charset="0"/>
                          <a:ea typeface="ＭＳ Ｐゴシック" pitchFamily="34" charset="-128"/>
                          <a:cs typeface="Arial" pitchFamily="34" charset="0"/>
                        </a:rPr>
                        <a:t> </a:t>
                      </a:r>
                      <a:r>
                        <a:rPr kumimoji="0" lang="en-US" altLang="en-US" sz="1400" b="1" i="0" u="none" strike="noStrike" cap="none" normalizeH="0" baseline="0" dirty="0" err="1" smtClean="0">
                          <a:ln>
                            <a:noFill/>
                          </a:ln>
                          <a:solidFill>
                            <a:srgbClr val="FF0000"/>
                          </a:solidFill>
                          <a:effectLst/>
                          <a:latin typeface="Calibri" pitchFamily="34" charset="0"/>
                          <a:ea typeface="ＭＳ Ｐゴシック" pitchFamily="34" charset="-128"/>
                          <a:cs typeface="Arial" pitchFamily="34" charset="0"/>
                        </a:rPr>
                        <a:t>rs</a:t>
                      </a:r>
                      <a:r>
                        <a:rPr kumimoji="0" lang="en-US" altLang="en-US" sz="1400" b="1" i="0" u="none" strike="noStrike" cap="none" normalizeH="0" baseline="0" dirty="0" smtClean="0">
                          <a:ln>
                            <a:noFill/>
                          </a:ln>
                          <a:solidFill>
                            <a:srgbClr val="FF0000"/>
                          </a:solidFill>
                          <a:effectLst/>
                          <a:latin typeface="Calibri" pitchFamily="34" charset="0"/>
                          <a:ea typeface="ＭＳ Ｐゴシック" pitchFamily="34" charset="-128"/>
                          <a:cs typeface="Arial" pitchFamily="34" charset="0"/>
                        </a:rPr>
                        <a:t>-fMRI</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Test-retest reliability of the default mode network in a multi-centric fMRI study of healthy elderly: Effects of data-driven physiological noise correction techniques.</a:t>
                      </a: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Published Jun 2016</a:t>
                      </a: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Marchitelli</a:t>
                      </a:r>
                      <a:r>
                        <a:rPr kumimoji="0" lang="en-US"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 et al.</a:t>
                      </a:r>
                    </a:p>
                  </a:txBody>
                  <a:tcPr marL="91435" marR="91435" marT="45690" marB="45690"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956776">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J Intern Med. </a:t>
                      </a:r>
                      <a:endParaRPr kumimoji="0" lang="it-IT"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txBody>
                  <a:tcPr marL="91435" marR="91435" marT="45690" marB="45690"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FF0000"/>
                          </a:solidFill>
                          <a:effectLst/>
                          <a:latin typeface="Calibri" pitchFamily="34" charset="0"/>
                          <a:ea typeface="ＭＳ Ｐゴシック" pitchFamily="34" charset="-128"/>
                          <a:cs typeface="Arial" pitchFamily="34" charset="0"/>
                        </a:rPr>
                        <a:t>Description of clinical, </a:t>
                      </a:r>
                      <a:r>
                        <a:rPr kumimoji="0" lang="en-US" altLang="en-US" sz="1400" b="1" i="0" u="none" strike="noStrike" cap="none" normalizeH="0" baseline="0" dirty="0" err="1" smtClean="0">
                          <a:ln>
                            <a:noFill/>
                          </a:ln>
                          <a:solidFill>
                            <a:srgbClr val="FF0000"/>
                          </a:solidFill>
                          <a:effectLst/>
                          <a:latin typeface="Calibri" pitchFamily="34" charset="0"/>
                          <a:ea typeface="ＭＳ Ｐゴシック" pitchFamily="34" charset="-128"/>
                          <a:cs typeface="Arial" pitchFamily="34" charset="0"/>
                        </a:rPr>
                        <a:t>npsy</a:t>
                      </a:r>
                      <a:r>
                        <a:rPr kumimoji="0" lang="en-US" altLang="en-US" sz="1400" b="1" i="0" u="none" strike="noStrike" cap="none" normalizeH="0" baseline="0" dirty="0" smtClean="0">
                          <a:ln>
                            <a:noFill/>
                          </a:ln>
                          <a:solidFill>
                            <a:srgbClr val="FF0000"/>
                          </a:solidFill>
                          <a:effectLst/>
                          <a:latin typeface="Calibri" pitchFamily="34" charset="0"/>
                          <a:ea typeface="ＭＳ Ｐゴシック" pitchFamily="34" charset="-128"/>
                          <a:cs typeface="Arial" pitchFamily="34" charset="0"/>
                        </a:rPr>
                        <a:t>, and biomarker features at baseline</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Clinical and biomarker profiling of prodromal Alzheimer's disease in </a:t>
                      </a:r>
                      <a:r>
                        <a:rPr kumimoji="0" lang="en-US" altLang="en-US" sz="12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workpackage</a:t>
                      </a:r>
                      <a:r>
                        <a:rPr kumimoji="0" lang="en-US" altLang="en-US" sz="12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 5 of the Innovative Medicines Initiative </a:t>
                      </a:r>
                      <a:r>
                        <a:rPr kumimoji="0" lang="en-US" altLang="en-US" sz="12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PharmaCog</a:t>
                      </a:r>
                      <a:r>
                        <a:rPr kumimoji="0" lang="en-US" altLang="en-US" sz="12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 project: a 'European ADNI study'.</a:t>
                      </a: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Published Jun 2016</a:t>
                      </a: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Galluzzi</a:t>
                      </a:r>
                      <a:r>
                        <a:rPr kumimoji="0" lang="en-US"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 et al.</a:t>
                      </a:r>
                    </a:p>
                  </a:txBody>
                  <a:tcPr marL="91435" marR="91435" marT="45690" marB="45690"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750305">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it-IT" alt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NeuroImage</a:t>
                      </a:r>
                      <a:endParaRPr kumimoji="0" lang="it-IT"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txBody>
                  <a:tcPr marL="91435" marR="91435" marT="45690" marB="45690"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FF0000"/>
                          </a:solidFill>
                          <a:effectLst/>
                          <a:latin typeface="Calibri" pitchFamily="34" charset="0"/>
                          <a:ea typeface="ＭＳ Ｐゴシック" pitchFamily="34" charset="-128"/>
                          <a:cs typeface="Arial" pitchFamily="34" charset="0"/>
                        </a:rPr>
                        <a:t>Reproducibility of </a:t>
                      </a:r>
                      <a:r>
                        <a:rPr kumimoji="0" lang="en-US" altLang="en-US" sz="1400" b="1" i="0" u="none" strike="noStrike" cap="none" normalizeH="0" baseline="0" dirty="0" err="1" smtClean="0">
                          <a:ln>
                            <a:noFill/>
                          </a:ln>
                          <a:solidFill>
                            <a:srgbClr val="FF0000"/>
                          </a:solidFill>
                          <a:effectLst/>
                          <a:latin typeface="Calibri" pitchFamily="34" charset="0"/>
                          <a:ea typeface="ＭＳ Ｐゴシック" pitchFamily="34" charset="-128"/>
                          <a:cs typeface="Arial" pitchFamily="34" charset="0"/>
                        </a:rPr>
                        <a:t>multicentre</a:t>
                      </a:r>
                      <a:r>
                        <a:rPr kumimoji="0" lang="en-US" altLang="en-US" sz="1400" b="1" i="0" u="none" strike="noStrike" cap="none" normalizeH="0" baseline="0" dirty="0" smtClean="0">
                          <a:ln>
                            <a:noFill/>
                          </a:ln>
                          <a:solidFill>
                            <a:srgbClr val="FF0000"/>
                          </a:solidFill>
                          <a:effectLst/>
                          <a:latin typeface="Calibri" pitchFamily="34" charset="0"/>
                          <a:ea typeface="ＭＳ Ｐゴシック" pitchFamily="34" charset="-128"/>
                          <a:cs typeface="Arial" pitchFamily="34" charset="0"/>
                        </a:rPr>
                        <a:t> </a:t>
                      </a:r>
                      <a:r>
                        <a:rPr kumimoji="0" lang="en-US" altLang="en-US" sz="1400" b="1" i="0" u="none" strike="noStrike" cap="none" normalizeH="0" baseline="0" dirty="0" err="1" smtClean="0">
                          <a:ln>
                            <a:noFill/>
                          </a:ln>
                          <a:solidFill>
                            <a:srgbClr val="FF0000"/>
                          </a:solidFill>
                          <a:effectLst/>
                          <a:latin typeface="Calibri" pitchFamily="34" charset="0"/>
                          <a:ea typeface="ＭＳ Ｐゴシック" pitchFamily="34" charset="-128"/>
                          <a:cs typeface="Arial" pitchFamily="34" charset="0"/>
                        </a:rPr>
                        <a:t>rs</a:t>
                      </a:r>
                      <a:r>
                        <a:rPr kumimoji="0" lang="en-US" altLang="en-US" sz="1400" b="1" i="0" u="none" strike="noStrike" cap="none" normalizeH="0" baseline="0" dirty="0" smtClean="0">
                          <a:ln>
                            <a:noFill/>
                          </a:ln>
                          <a:solidFill>
                            <a:srgbClr val="FF0000"/>
                          </a:solidFill>
                          <a:effectLst/>
                          <a:latin typeface="Calibri" pitchFamily="34" charset="0"/>
                          <a:ea typeface="ＭＳ Ｐゴシック" pitchFamily="34" charset="-128"/>
                          <a:cs typeface="Arial" pitchFamily="34" charset="0"/>
                        </a:rPr>
                        <a:t>-fMRI</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Longitudinal reproducibility of default-mode network connectivity in healthy elderly participants: a </a:t>
                      </a:r>
                      <a:r>
                        <a:rPr kumimoji="0" lang="en-US" altLang="en-US" sz="12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multicentric</a:t>
                      </a:r>
                      <a:r>
                        <a:rPr kumimoji="0" lang="en-US" altLang="en-US" sz="12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 resting-state fMRI study</a:t>
                      </a: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Published Jan 2016</a:t>
                      </a: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Jovicich</a:t>
                      </a:r>
                      <a:r>
                        <a:rPr kumimoji="0" lang="en-US"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 et al.</a:t>
                      </a:r>
                    </a:p>
                  </a:txBody>
                  <a:tcPr marL="91435" marR="91435" marT="45690" marB="45690"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9253" name="Connecteur droit 787"/>
          <p:cNvCxnSpPr>
            <a:cxnSpLocks noChangeShapeType="1"/>
          </p:cNvCxnSpPr>
          <p:nvPr/>
        </p:nvCxnSpPr>
        <p:spPr bwMode="auto">
          <a:xfrm>
            <a:off x="1588" y="1112838"/>
            <a:ext cx="9144000" cy="3175"/>
          </a:xfrm>
          <a:prstGeom prst="line">
            <a:avLst/>
          </a:prstGeom>
          <a:noFill/>
          <a:ln w="25400">
            <a:solidFill>
              <a:schemeClr val="tx2"/>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l="71507" t="3401" r="2046" b="81361"/>
          <a:stretch>
            <a:fillRect/>
          </a:stretch>
        </p:blipFill>
        <p:spPr bwMode="auto">
          <a:xfrm>
            <a:off x="8015095" y="5274"/>
            <a:ext cx="1130261" cy="594931"/>
          </a:xfrm>
          <a:prstGeom prst="rect">
            <a:avLst/>
          </a:prstGeom>
          <a:noFill/>
          <a:ln>
            <a:noFill/>
          </a:ln>
          <a:effectLst/>
          <a:extLst>
            <a:ext uri="{909E8E84-426E-40DD-AFC4-6F175D3DCCD1}">
              <a14:hiddenFill xmlns:a14="http://schemas.microsoft.com/office/drawing/2010/main">
                <a:blipFill dpi="0" rotWithShape="0">
                  <a:blip/>
                  <a:srcRect l="71507" t="3401" r="2046" b="81361"/>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57385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23674874"/>
              </p:ext>
            </p:extLst>
          </p:nvPr>
        </p:nvGraphicFramePr>
        <p:xfrm>
          <a:off x="323850" y="1372490"/>
          <a:ext cx="8520113" cy="5296870"/>
        </p:xfrm>
        <a:graphic>
          <a:graphicData uri="http://schemas.openxmlformats.org/drawingml/2006/table">
            <a:tbl>
              <a:tblPr/>
              <a:tblGrid>
                <a:gridCol w="1451624"/>
                <a:gridCol w="4525314"/>
                <a:gridCol w="1392933"/>
                <a:gridCol w="1150242"/>
              </a:tblGrid>
              <a:tr h="71105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a:ln>
                            <a:noFill/>
                          </a:ln>
                          <a:solidFill>
                            <a:schemeClr val="bg1"/>
                          </a:solidFill>
                          <a:effectLst/>
                          <a:latin typeface="Calibri" charset="0"/>
                          <a:ea typeface="ＭＳ Ｐゴシック" charset="0"/>
                          <a:cs typeface="ＭＳ Ｐゴシック" charset="0"/>
                        </a:rPr>
                        <a:t>Journal</a:t>
                      </a:r>
                      <a:endParaRPr kumimoji="0" lang="en-US" sz="1800" b="1" i="0" u="none" strike="noStrike" cap="none" normalizeH="0" baseline="0" dirty="0">
                        <a:ln>
                          <a:noFill/>
                        </a:ln>
                        <a:solidFill>
                          <a:schemeClr val="bg1"/>
                        </a:solidFill>
                        <a:effectLst/>
                        <a:latin typeface="Calibri" charset="0"/>
                        <a:ea typeface="ＭＳ Ｐゴシック" charset="0"/>
                        <a:cs typeface="ＭＳ Ｐゴシック" charset="0"/>
                      </a:endParaRPr>
                    </a:p>
                  </a:txBody>
                  <a:tcPr marL="91435" marR="91435" marT="45681" marB="45681"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a:ln>
                            <a:noFill/>
                          </a:ln>
                          <a:solidFill>
                            <a:schemeClr val="bg1"/>
                          </a:solidFill>
                          <a:effectLst/>
                          <a:latin typeface="Calibri" charset="0"/>
                          <a:ea typeface="ＭＳ Ｐゴシック" charset="0"/>
                          <a:cs typeface="ＭＳ Ｐゴシック" charset="0"/>
                        </a:rPr>
                        <a:t>Title </a:t>
                      </a:r>
                      <a:endParaRPr kumimoji="0" lang="en-US" sz="1800" b="1" i="0" u="none" strike="noStrike" cap="none" normalizeH="0" baseline="0" dirty="0">
                        <a:ln>
                          <a:noFill/>
                        </a:ln>
                        <a:solidFill>
                          <a:schemeClr val="bg1"/>
                        </a:solidFill>
                        <a:effectLst/>
                        <a:latin typeface="Calibri" charset="0"/>
                        <a:ea typeface="ＭＳ Ｐゴシック" charset="0"/>
                        <a:cs typeface="ＭＳ Ｐゴシック" charset="0"/>
                      </a:endParaRPr>
                    </a:p>
                  </a:txBody>
                  <a:tcPr marL="91435" marR="91435" marT="45681" marB="45681"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a:ln>
                            <a:noFill/>
                          </a:ln>
                          <a:solidFill>
                            <a:schemeClr val="bg1"/>
                          </a:solidFill>
                          <a:effectLst/>
                          <a:latin typeface="Calibri" charset="0"/>
                          <a:ea typeface="ＭＳ Ｐゴシック" charset="0"/>
                          <a:cs typeface="ＭＳ Ｐゴシック" charset="0"/>
                        </a:rPr>
                        <a:t>Status</a:t>
                      </a:r>
                      <a:endParaRPr kumimoji="0" lang="en-US" sz="1800" b="1" i="0" u="none" strike="noStrike" cap="none" normalizeH="0" baseline="0" dirty="0">
                        <a:ln>
                          <a:noFill/>
                        </a:ln>
                        <a:solidFill>
                          <a:schemeClr val="bg1"/>
                        </a:solidFill>
                        <a:effectLst/>
                        <a:latin typeface="Calibri" charset="0"/>
                        <a:ea typeface="ＭＳ Ｐゴシック" charset="0"/>
                        <a:cs typeface="ＭＳ Ｐゴシック" charset="0"/>
                      </a:endParaRPr>
                    </a:p>
                  </a:txBody>
                  <a:tcPr marL="91435" marR="91435" marT="45681" marB="45681"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a:ln>
                            <a:noFill/>
                          </a:ln>
                          <a:solidFill>
                            <a:schemeClr val="bg1"/>
                          </a:solidFill>
                          <a:effectLst/>
                          <a:latin typeface="Calibri" charset="0"/>
                          <a:ea typeface="ＭＳ Ｐゴシック" charset="0"/>
                          <a:cs typeface="ＭＳ Ｐゴシック" charset="0"/>
                        </a:rPr>
                        <a:t>Author</a:t>
                      </a:r>
                      <a:endParaRPr kumimoji="0" lang="en-US" sz="1800" b="1" i="0" u="none" strike="noStrike" cap="none" normalizeH="0" baseline="0" dirty="0">
                        <a:ln>
                          <a:noFill/>
                        </a:ln>
                        <a:solidFill>
                          <a:schemeClr val="bg1"/>
                        </a:solidFill>
                        <a:effectLst/>
                        <a:latin typeface="Calibri" charset="0"/>
                        <a:ea typeface="ＭＳ Ｐゴシック" charset="0"/>
                        <a:cs typeface="ＭＳ Ｐゴシック" charset="0"/>
                      </a:endParaRPr>
                    </a:p>
                  </a:txBody>
                  <a:tcPr marL="91435" marR="91435" marT="45681" marB="45681"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tr>
              <a:tr h="822158">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it-IT"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Human Brain </a:t>
                      </a:r>
                      <a:r>
                        <a:rPr kumimoji="0" lang="it-IT" alt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Mapping</a:t>
                      </a:r>
                      <a:endParaRPr kumimoji="0" lang="it-IT"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txBody>
                  <a:tcPr marL="91435" marR="91435" marT="45690" marB="45690"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FF0000"/>
                          </a:solidFill>
                          <a:effectLst/>
                          <a:latin typeface="Calibri" pitchFamily="34" charset="0"/>
                          <a:ea typeface="ＭＳ Ｐゴシック" pitchFamily="34" charset="-128"/>
                          <a:cs typeface="Arial" pitchFamily="34" charset="0"/>
                        </a:rPr>
                        <a:t>Reproducibility of </a:t>
                      </a:r>
                      <a:r>
                        <a:rPr kumimoji="0" lang="en-US" altLang="en-US" sz="1400" b="1" i="0" u="none" strike="noStrike" cap="none" normalizeH="0" baseline="0" dirty="0" err="1" smtClean="0">
                          <a:ln>
                            <a:noFill/>
                          </a:ln>
                          <a:solidFill>
                            <a:srgbClr val="FF0000"/>
                          </a:solidFill>
                          <a:effectLst/>
                          <a:latin typeface="Calibri" pitchFamily="34" charset="0"/>
                          <a:ea typeface="ＭＳ Ｐゴシック" pitchFamily="34" charset="-128"/>
                          <a:cs typeface="Arial" pitchFamily="34" charset="0"/>
                        </a:rPr>
                        <a:t>multicentre</a:t>
                      </a:r>
                      <a:r>
                        <a:rPr kumimoji="0" lang="en-US" altLang="en-US" sz="1400" b="1" i="0" u="none" strike="noStrike" cap="none" normalizeH="0" baseline="0" dirty="0" smtClean="0">
                          <a:ln>
                            <a:noFill/>
                          </a:ln>
                          <a:solidFill>
                            <a:srgbClr val="FF0000"/>
                          </a:solidFill>
                          <a:effectLst/>
                          <a:latin typeface="Calibri" pitchFamily="34" charset="0"/>
                          <a:ea typeface="ＭＳ Ｐゴシック" pitchFamily="34" charset="-128"/>
                          <a:cs typeface="Arial" pitchFamily="34" charset="0"/>
                        </a:rPr>
                        <a:t> automated hippo subfields segmentation</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Longitudinal reproducibility of automatically segmented hippocampal subfields: a multi-site European 3T study on healthy elderly</a:t>
                      </a: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Published Sep 2015</a:t>
                      </a: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Marizzoni et al.</a:t>
                      </a:r>
                    </a:p>
                  </a:txBody>
                  <a:tcPr marL="91435" marR="91435" marT="45690" marB="45690"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8695">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it-IT" alt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Neurobiology</a:t>
                      </a:r>
                      <a:r>
                        <a:rPr kumimoji="0" lang="it-IT"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 of </a:t>
                      </a:r>
                      <a:r>
                        <a:rPr kumimoji="0" lang="it-IT" alt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Aging</a:t>
                      </a:r>
                      <a:endParaRPr kumimoji="0" lang="it-IT"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txBody>
                  <a:tcPr marL="91435" marR="91435" marT="45690" marB="45690"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FF0000"/>
                          </a:solidFill>
                          <a:effectLst/>
                          <a:latin typeface="Calibri" pitchFamily="34" charset="0"/>
                          <a:ea typeface="ＭＳ Ｐゴシック" pitchFamily="34" charset="-128"/>
                          <a:cs typeface="Arial" pitchFamily="34" charset="0"/>
                        </a:rPr>
                        <a:t>Structural markers of progression in murine models</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Striatum and entorhinal cortex common neuropathological targets</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in Alzheimer's disease mouse models</a:t>
                      </a: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Published Feb 2015</a:t>
                      </a:r>
                    </a:p>
                  </a:txBody>
                  <a:tcPr marL="91435" marR="91435" marT="45690" marB="45690"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742950" indent="-285750" defTabSz="457200"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marL="1143000" indent="-228600" defTabSz="457200" eaLnBrk="0" hangingPunct="0">
                        <a:spcBef>
                          <a:spcPct val="20000"/>
                        </a:spcBef>
                        <a:buFont typeface="Arial" pitchFamily="34" charset="0"/>
                        <a:defRPr sz="2000">
                          <a:solidFill>
                            <a:schemeClr val="tx1"/>
                          </a:solidFill>
                          <a:latin typeface="Calibri" pitchFamily="34" charset="0"/>
                          <a:ea typeface="ＭＳ Ｐゴシック" pitchFamily="34" charset="-128"/>
                        </a:defRPr>
                      </a:lvl3pPr>
                      <a:lvl4pPr marL="16002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4pPr>
                      <a:lvl5pPr marL="2057400" indent="-228600" defTabSz="457200" eaLnBrk="0" hangingPunct="0">
                        <a:spcBef>
                          <a:spcPct val="20000"/>
                        </a:spcBef>
                        <a:buFont typeface="Arial" pitchFamily="34" charset="0"/>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it-IT" alt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Arial" pitchFamily="34" charset="0"/>
                        </a:rPr>
                        <a:t>Micotti</a:t>
                      </a:r>
                      <a:r>
                        <a:rPr kumimoji="0" lang="it-IT"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rPr>
                        <a:t> et al. </a:t>
                      </a:r>
                      <a:endParaRPr kumimoji="0" lang="en-US" altLang="en-US" sz="1400" b="0" i="0" u="none" strike="noStrike" cap="none" normalizeH="0" baseline="0" dirty="0" smtClean="0">
                        <a:ln>
                          <a:noFill/>
                        </a:ln>
                        <a:solidFill>
                          <a:schemeClr val="tx1"/>
                        </a:solidFill>
                        <a:effectLst/>
                        <a:latin typeface="Calibri" pitchFamily="34" charset="0"/>
                        <a:ea typeface="ＭＳ Ｐゴシック" pitchFamily="34" charset="-128"/>
                        <a:cs typeface="Arial" pitchFamily="34" charset="0"/>
                      </a:endParaRPr>
                    </a:p>
                  </a:txBody>
                  <a:tcPr marL="91435" marR="91435" marT="45690" marB="45690"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807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dirty="0" err="1">
                          <a:ln>
                            <a:noFill/>
                          </a:ln>
                          <a:solidFill>
                            <a:srgbClr val="000000"/>
                          </a:solidFill>
                          <a:effectLst/>
                          <a:latin typeface="Calibri" charset="0"/>
                          <a:ea typeface="ＭＳ Ｐゴシック" charset="0"/>
                          <a:cs typeface="ＭＳ Ｐゴシック" charset="0"/>
                        </a:rPr>
                        <a:t>NeuroImage</a:t>
                      </a:r>
                      <a:endParaRPr kumimoji="0" lang="it-IT" sz="14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L="91435" marR="91435" marT="45681" marB="45681"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b="1" i="0" u="none" strike="noStrike" cap="none" normalizeH="0" baseline="0" dirty="0" smtClean="0">
                          <a:ln>
                            <a:noFill/>
                          </a:ln>
                          <a:solidFill>
                            <a:srgbClr val="FF0000"/>
                          </a:solidFill>
                          <a:effectLst/>
                          <a:latin typeface="Calibri" charset="0"/>
                          <a:ea typeface="ＭＳ Ｐゴシック" charset="0"/>
                          <a:cs typeface="ＭＳ Ｐゴシック" charset="0"/>
                        </a:rPr>
                        <a:t>Reproducibility of </a:t>
                      </a:r>
                      <a:r>
                        <a:rPr kumimoji="0" lang="en-US" sz="1400" b="1" i="0" u="none" strike="noStrike" cap="none" normalizeH="0" baseline="0" dirty="0" err="1" smtClean="0">
                          <a:ln>
                            <a:noFill/>
                          </a:ln>
                          <a:solidFill>
                            <a:srgbClr val="FF0000"/>
                          </a:solidFill>
                          <a:effectLst/>
                          <a:latin typeface="Calibri" charset="0"/>
                          <a:ea typeface="ＭＳ Ｐゴシック" charset="0"/>
                          <a:cs typeface="ＭＳ Ｐゴシック" charset="0"/>
                        </a:rPr>
                        <a:t>multicentre</a:t>
                      </a:r>
                      <a:r>
                        <a:rPr kumimoji="0" lang="en-US" sz="1400" b="1" i="0" u="none" strike="noStrike" cap="none" normalizeH="0" baseline="0" dirty="0" smtClean="0">
                          <a:ln>
                            <a:noFill/>
                          </a:ln>
                          <a:solidFill>
                            <a:srgbClr val="FF0000"/>
                          </a:solidFill>
                          <a:effectLst/>
                          <a:latin typeface="Calibri" charset="0"/>
                          <a:ea typeface="ＭＳ Ｐゴシック" charset="0"/>
                          <a:cs typeface="ＭＳ Ｐゴシック" charset="0"/>
                        </a:rPr>
                        <a:t> DTI</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charset="0"/>
                          <a:ea typeface="ＭＳ Ｐゴシック" charset="0"/>
                          <a:cs typeface="ＭＳ Ｐゴシック" charset="0"/>
                        </a:rPr>
                        <a:t>Multisite </a:t>
                      </a:r>
                      <a:r>
                        <a:rPr kumimoji="0" lang="en-US" sz="1200" b="0" i="0" u="none" strike="noStrike" cap="none" normalizeH="0" baseline="0" dirty="0">
                          <a:ln>
                            <a:noFill/>
                          </a:ln>
                          <a:solidFill>
                            <a:schemeClr val="tx1"/>
                          </a:solidFill>
                          <a:effectLst/>
                          <a:latin typeface="Calibri" charset="0"/>
                          <a:ea typeface="ＭＳ Ｐゴシック" charset="0"/>
                          <a:cs typeface="ＭＳ Ｐゴシック" charset="0"/>
                        </a:rPr>
                        <a:t>Longitudinal Reliability of Tract-Based Spatial Statistics in Diffusion Tensor Imaging of Healthy Elderly Subjects</a:t>
                      </a:r>
                    </a:p>
                  </a:txBody>
                  <a:tcPr marL="91435" marR="91435" marT="45681" marB="45681"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charset="0"/>
                          <a:ea typeface="ＭＳ Ｐゴシック" charset="0"/>
                          <a:cs typeface="ＭＳ Ｐゴシック" charset="0"/>
                        </a:rPr>
                        <a:t>Published Nov </a:t>
                      </a:r>
                      <a:r>
                        <a:rPr kumimoji="0" lang="en-US" sz="1400" b="0" i="0" u="none" strike="noStrike" cap="none" normalizeH="0" baseline="0" dirty="0">
                          <a:ln>
                            <a:noFill/>
                          </a:ln>
                          <a:solidFill>
                            <a:schemeClr val="tx1"/>
                          </a:solidFill>
                          <a:effectLst/>
                          <a:latin typeface="Calibri" charset="0"/>
                          <a:ea typeface="ＭＳ Ｐゴシック" charset="0"/>
                          <a:cs typeface="ＭＳ Ｐゴシック" charset="0"/>
                        </a:rPr>
                        <a:t>2014</a:t>
                      </a:r>
                    </a:p>
                  </a:txBody>
                  <a:tcPr marL="91435" marR="91435" marT="45681" marB="45681"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dirty="0" err="1">
                          <a:ln>
                            <a:noFill/>
                          </a:ln>
                          <a:solidFill>
                            <a:srgbClr val="000000"/>
                          </a:solidFill>
                          <a:effectLst/>
                          <a:latin typeface="Calibri" charset="0"/>
                          <a:ea typeface="ＭＳ Ｐゴシック" charset="0"/>
                          <a:cs typeface="ＭＳ Ｐゴシック" charset="0"/>
                        </a:rPr>
                        <a:t>Jovicich</a:t>
                      </a:r>
                      <a:r>
                        <a:rPr kumimoji="0" lang="it-IT" sz="1400" b="0" i="0" u="none" strike="noStrike" cap="none" normalizeH="0" baseline="0" dirty="0">
                          <a:ln>
                            <a:noFill/>
                          </a:ln>
                          <a:solidFill>
                            <a:srgbClr val="000000"/>
                          </a:solidFill>
                          <a:effectLst/>
                          <a:latin typeface="Calibri" charset="0"/>
                          <a:ea typeface="ＭＳ Ｐゴシック" charset="0"/>
                          <a:cs typeface="ＭＳ Ｐゴシック" charset="0"/>
                        </a:rPr>
                        <a:t> et al.</a:t>
                      </a:r>
                      <a:endParaRPr kumimoji="0" lang="en-US" sz="14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L="91435" marR="91435" marT="45681" marB="45681"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7586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dirty="0" err="1">
                          <a:ln>
                            <a:noFill/>
                          </a:ln>
                          <a:solidFill>
                            <a:schemeClr val="tx1"/>
                          </a:solidFill>
                          <a:effectLst/>
                          <a:latin typeface="Calibri" charset="0"/>
                          <a:ea typeface="ＭＳ Ｐゴシック" charset="0"/>
                          <a:cs typeface="ＭＳ Ｐゴシック" charset="0"/>
                        </a:rPr>
                        <a:t>NeuroImage</a:t>
                      </a:r>
                      <a:endParaRPr kumimoji="0" lang="it-IT" sz="1400" b="0" i="0" u="none" strike="noStrike" cap="none" normalizeH="0" baseline="0" dirty="0">
                        <a:ln>
                          <a:noFill/>
                        </a:ln>
                        <a:solidFill>
                          <a:schemeClr val="tx1"/>
                        </a:solidFill>
                        <a:effectLst/>
                        <a:latin typeface="Calibri" charset="0"/>
                        <a:ea typeface="ＭＳ Ｐゴシック" charset="0"/>
                        <a:cs typeface="ＭＳ Ｐゴシック" charset="0"/>
                      </a:endParaRPr>
                    </a:p>
                  </a:txBody>
                  <a:tcPr marL="91435" marR="91435" marT="45681" marB="45681"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b="1" i="0" u="none" strike="noStrike" cap="none" normalizeH="0" baseline="0" dirty="0" smtClean="0">
                          <a:ln>
                            <a:noFill/>
                          </a:ln>
                          <a:solidFill>
                            <a:srgbClr val="FF0000"/>
                          </a:solidFill>
                          <a:effectLst/>
                          <a:latin typeface="Calibri" charset="0"/>
                          <a:ea typeface="ＭＳ Ｐゴシック" charset="0"/>
                          <a:cs typeface="ＭＳ Ｐゴシック" charset="0"/>
                        </a:rPr>
                        <a:t>Reproducibility of </a:t>
                      </a:r>
                      <a:r>
                        <a:rPr kumimoji="0" lang="en-US" sz="1400" b="1" i="0" u="none" strike="noStrike" cap="none" normalizeH="0" baseline="0" dirty="0" err="1" smtClean="0">
                          <a:ln>
                            <a:noFill/>
                          </a:ln>
                          <a:solidFill>
                            <a:srgbClr val="FF0000"/>
                          </a:solidFill>
                          <a:effectLst/>
                          <a:latin typeface="Calibri" charset="0"/>
                          <a:ea typeface="ＭＳ Ｐゴシック" charset="0"/>
                          <a:cs typeface="ＭＳ Ｐゴシック" charset="0"/>
                        </a:rPr>
                        <a:t>multicentre</a:t>
                      </a:r>
                      <a:r>
                        <a:rPr kumimoji="0" lang="en-US" sz="1400" b="1" i="0" u="none" strike="noStrike" cap="none" normalizeH="0" baseline="0" dirty="0" smtClean="0">
                          <a:ln>
                            <a:noFill/>
                          </a:ln>
                          <a:solidFill>
                            <a:srgbClr val="FF0000"/>
                          </a:solidFill>
                          <a:effectLst/>
                          <a:latin typeface="Calibri" charset="0"/>
                          <a:ea typeface="ＭＳ Ｐゴシック" charset="0"/>
                          <a:cs typeface="ＭＳ Ｐゴシック" charset="0"/>
                        </a:rPr>
                        <a:t> structural MRI</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alibri" charset="0"/>
                          <a:ea typeface="ＭＳ Ｐゴシック" charset="0"/>
                          <a:cs typeface="ＭＳ Ｐゴシック" charset="0"/>
                        </a:rPr>
                        <a:t>Brain </a:t>
                      </a:r>
                      <a:r>
                        <a:rPr kumimoji="0" lang="en-GB" sz="1200" b="0" i="0" u="none" strike="noStrike" cap="none" normalizeH="0" baseline="0" dirty="0" err="1">
                          <a:ln>
                            <a:noFill/>
                          </a:ln>
                          <a:solidFill>
                            <a:schemeClr val="tx1"/>
                          </a:solidFill>
                          <a:effectLst/>
                          <a:latin typeface="Calibri" charset="0"/>
                          <a:ea typeface="ＭＳ Ｐゴシック" charset="0"/>
                          <a:cs typeface="ＭＳ Ｐゴシック" charset="0"/>
                        </a:rPr>
                        <a:t>morphometry</a:t>
                      </a:r>
                      <a:r>
                        <a:rPr kumimoji="0" lang="en-GB" sz="1200" b="0" i="0" u="none" strike="noStrike" cap="none" normalizeH="0" baseline="0" dirty="0">
                          <a:ln>
                            <a:noFill/>
                          </a:ln>
                          <a:solidFill>
                            <a:schemeClr val="tx1"/>
                          </a:solidFill>
                          <a:effectLst/>
                          <a:latin typeface="Calibri" charset="0"/>
                          <a:ea typeface="ＭＳ Ｐゴシック" charset="0"/>
                          <a:cs typeface="ＭＳ Ｐゴシック" charset="0"/>
                        </a:rPr>
                        <a:t> reproducibility in multi-</a:t>
                      </a:r>
                      <a:r>
                        <a:rPr kumimoji="0" lang="en-GB" sz="1200" b="0" i="0" u="none" strike="noStrike" cap="none" normalizeH="0" baseline="0" dirty="0" err="1">
                          <a:ln>
                            <a:noFill/>
                          </a:ln>
                          <a:solidFill>
                            <a:schemeClr val="tx1"/>
                          </a:solidFill>
                          <a:effectLst/>
                          <a:latin typeface="Calibri" charset="0"/>
                          <a:ea typeface="ＭＳ Ｐゴシック" charset="0"/>
                          <a:cs typeface="ＭＳ Ｐゴシック" charset="0"/>
                        </a:rPr>
                        <a:t>center</a:t>
                      </a:r>
                      <a:r>
                        <a:rPr kumimoji="0" lang="en-GB" sz="1200" b="0" i="0" u="none" strike="noStrike" cap="none" normalizeH="0" baseline="0" dirty="0">
                          <a:ln>
                            <a:noFill/>
                          </a:ln>
                          <a:solidFill>
                            <a:schemeClr val="tx1"/>
                          </a:solidFill>
                          <a:effectLst/>
                          <a:latin typeface="Calibri" charset="0"/>
                          <a:ea typeface="ＭＳ Ｐゴシック" charset="0"/>
                          <a:cs typeface="ＭＳ Ｐゴシック" charset="0"/>
                        </a:rPr>
                        <a:t> 3T MRI studies: A comparison of cross-sectional and longitudinal segmentations</a:t>
                      </a:r>
                      <a:endParaRPr kumimoji="0" lang="en-US" sz="1200" b="0" i="0" u="none" strike="noStrike" cap="none" normalizeH="0" baseline="0" dirty="0">
                        <a:ln>
                          <a:noFill/>
                        </a:ln>
                        <a:solidFill>
                          <a:schemeClr val="tx1"/>
                        </a:solidFill>
                        <a:effectLst/>
                        <a:latin typeface="Calibri" charset="0"/>
                        <a:ea typeface="ＭＳ Ｐゴシック" charset="0"/>
                        <a:cs typeface="ＭＳ Ｐゴシック" charset="0"/>
                      </a:endParaRPr>
                    </a:p>
                  </a:txBody>
                  <a:tcPr marL="91435" marR="91435" marT="45681" marB="45681"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charset="0"/>
                          <a:ea typeface="ＭＳ Ｐゴシック" charset="0"/>
                          <a:cs typeface="ＭＳ Ｐゴシック" charset="0"/>
                        </a:rPr>
                        <a:t>Published</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charset="0"/>
                          <a:ea typeface="ＭＳ Ｐゴシック" charset="0"/>
                          <a:cs typeface="ＭＳ Ｐゴシック" charset="0"/>
                        </a:rPr>
                        <a:t>Dec </a:t>
                      </a:r>
                      <a:r>
                        <a:rPr kumimoji="0" lang="en-US" sz="1400" b="0" i="0" u="none" strike="noStrike" cap="none" normalizeH="0" baseline="0" dirty="0">
                          <a:ln>
                            <a:noFill/>
                          </a:ln>
                          <a:solidFill>
                            <a:schemeClr val="tx1"/>
                          </a:solidFill>
                          <a:effectLst/>
                          <a:latin typeface="Calibri" charset="0"/>
                          <a:ea typeface="ＭＳ Ｐゴシック" charset="0"/>
                          <a:cs typeface="ＭＳ Ｐゴシック" charset="0"/>
                        </a:rPr>
                        <a:t>2013</a:t>
                      </a:r>
                      <a:r>
                        <a:rPr kumimoji="0" lang="it-IT" sz="1400" b="0" i="0" u="none" strike="noStrike" cap="none" normalizeH="0" baseline="0" dirty="0">
                          <a:ln>
                            <a:noFill/>
                          </a:ln>
                          <a:solidFill>
                            <a:schemeClr val="tx1"/>
                          </a:solidFill>
                          <a:effectLst/>
                          <a:latin typeface="Calibri" charset="0"/>
                          <a:ea typeface="ＭＳ Ｐゴシック" charset="0"/>
                          <a:cs typeface="ＭＳ Ｐゴシック" charset="0"/>
                        </a:rPr>
                        <a:t> </a:t>
                      </a:r>
                      <a:endParaRPr kumimoji="0" lang="en-US" sz="1400" b="0" i="0" u="none" strike="noStrike" cap="none" normalizeH="0" baseline="0" dirty="0">
                        <a:ln>
                          <a:noFill/>
                        </a:ln>
                        <a:solidFill>
                          <a:schemeClr val="tx1"/>
                        </a:solidFill>
                        <a:effectLst/>
                        <a:latin typeface="Calibri" charset="0"/>
                        <a:ea typeface="ＭＳ Ｐゴシック" charset="0"/>
                        <a:cs typeface="ＭＳ Ｐゴシック" charset="0"/>
                      </a:endParaRPr>
                    </a:p>
                  </a:txBody>
                  <a:tcPr marL="91435" marR="91435" marT="45681" marB="45681"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err="1">
                          <a:ln>
                            <a:noFill/>
                          </a:ln>
                          <a:solidFill>
                            <a:schemeClr val="tx1"/>
                          </a:solidFill>
                          <a:effectLst/>
                          <a:latin typeface="Calibri" charset="0"/>
                          <a:ea typeface="ＭＳ Ｐゴシック" charset="0"/>
                          <a:cs typeface="ＭＳ Ｐゴシック" charset="0"/>
                        </a:rPr>
                        <a:t>Jovicich</a:t>
                      </a:r>
                      <a:r>
                        <a:rPr kumimoji="0" lang="en-GB" sz="1400" b="0" i="0" u="none" strike="noStrike" cap="none" normalizeH="0" baseline="0" dirty="0">
                          <a:ln>
                            <a:noFill/>
                          </a:ln>
                          <a:solidFill>
                            <a:schemeClr val="tx1"/>
                          </a:solidFill>
                          <a:effectLst/>
                          <a:latin typeface="Calibri" charset="0"/>
                          <a:ea typeface="ＭＳ Ｐゴシック" charset="0"/>
                          <a:cs typeface="ＭＳ Ｐゴシック" charset="0"/>
                        </a:rPr>
                        <a:t> et al.</a:t>
                      </a:r>
                      <a:endParaRPr kumimoji="0" lang="en-US" sz="1400" b="0" i="0" u="none" strike="noStrike" cap="none" normalizeH="0" baseline="0" dirty="0">
                        <a:ln>
                          <a:noFill/>
                        </a:ln>
                        <a:solidFill>
                          <a:schemeClr val="tx1"/>
                        </a:solidFill>
                        <a:effectLst/>
                        <a:latin typeface="Calibri" charset="0"/>
                        <a:ea typeface="ＭＳ Ｐゴシック" charset="0"/>
                        <a:cs typeface="ＭＳ Ｐゴシック" charset="0"/>
                      </a:endParaRPr>
                    </a:p>
                  </a:txBody>
                  <a:tcPr marL="91435" marR="91435" marT="45681" marB="45681"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95366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ＭＳ Ｐゴシック" charset="0"/>
                          <a:cs typeface="ＭＳ Ｐゴシック" charset="0"/>
                        </a:rPr>
                        <a:t>Drug Discovery Today: Therapeutic Strategies</a:t>
                      </a:r>
                      <a:endParaRPr kumimoji="0" lang="it-IT" sz="1400" b="0" i="0" u="none" strike="noStrike" cap="none" normalizeH="0" baseline="0" dirty="0">
                        <a:ln>
                          <a:noFill/>
                        </a:ln>
                        <a:solidFill>
                          <a:schemeClr val="tx1"/>
                        </a:solidFill>
                        <a:effectLst/>
                        <a:latin typeface="Calibri" charset="0"/>
                        <a:ea typeface="ＭＳ Ｐゴシック" charset="0"/>
                        <a:cs typeface="ＭＳ Ｐゴシック" charset="0"/>
                      </a:endParaRPr>
                    </a:p>
                  </a:txBody>
                  <a:tcPr marL="91435" marR="91435" marT="45681" marB="45681"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FF0000"/>
                          </a:solidFill>
                          <a:effectLst/>
                          <a:latin typeface="Calibri" charset="0"/>
                          <a:ea typeface="ＭＳ Ｐゴシック" charset="0"/>
                          <a:cs typeface="ＭＳ Ｐゴシック" charset="0"/>
                        </a:rPr>
                        <a:t>PharmaCog</a:t>
                      </a:r>
                      <a:r>
                        <a:rPr kumimoji="0" lang="en-US" sz="1400" b="1" i="0" u="none" strike="noStrike" cap="none" normalizeH="0" baseline="0" dirty="0" smtClean="0">
                          <a:ln>
                            <a:noFill/>
                          </a:ln>
                          <a:solidFill>
                            <a:srgbClr val="FF0000"/>
                          </a:solidFill>
                          <a:effectLst/>
                          <a:latin typeface="Calibri" charset="0"/>
                          <a:ea typeface="ＭＳ Ｐゴシック" charset="0"/>
                          <a:cs typeface="ＭＳ Ｐゴシック" charset="0"/>
                        </a:rPr>
                        <a:t> concept of parallel clinical-preclinical validation of markers of progression</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charset="0"/>
                          <a:ea typeface="ＭＳ Ｐゴシック" charset="0"/>
                          <a:cs typeface="ＭＳ Ｐゴシック" charset="0"/>
                        </a:rPr>
                        <a:t>A </a:t>
                      </a:r>
                      <a:r>
                        <a:rPr kumimoji="0" lang="en-US" sz="1200" b="0" i="0" u="none" strike="noStrike" cap="none" normalizeH="0" baseline="0" dirty="0">
                          <a:ln>
                            <a:noFill/>
                          </a:ln>
                          <a:solidFill>
                            <a:schemeClr val="tx1"/>
                          </a:solidFill>
                          <a:effectLst/>
                          <a:latin typeface="Calibri" charset="0"/>
                          <a:ea typeface="ＭＳ Ｐゴシック" charset="0"/>
                          <a:cs typeface="ＭＳ Ｐゴシック" charset="0"/>
                        </a:rPr>
                        <a:t>new paradigm for testing AD drugs – neuroimaging biomarkers as surrogate outcomes homologous in animals and humans</a:t>
                      </a:r>
                    </a:p>
                  </a:txBody>
                  <a:tcPr marL="91435" marR="91435" marT="45681" marB="45681"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charset="0"/>
                          <a:ea typeface="ＭＳ Ｐゴシック" charset="0"/>
                          <a:cs typeface="ＭＳ Ｐゴシック" charset="0"/>
                        </a:rPr>
                        <a:t>Published</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charset="0"/>
                          <a:ea typeface="ＭＳ Ｐゴシック" charset="0"/>
                          <a:cs typeface="ＭＳ Ｐゴシック" charset="0"/>
                        </a:rPr>
                        <a:t>Oct </a:t>
                      </a:r>
                      <a:r>
                        <a:rPr kumimoji="0" lang="en-US" sz="1400" b="0" i="0" u="none" strike="noStrike" cap="none" normalizeH="0" baseline="0" dirty="0">
                          <a:ln>
                            <a:noFill/>
                          </a:ln>
                          <a:solidFill>
                            <a:schemeClr val="tx1"/>
                          </a:solidFill>
                          <a:effectLst/>
                          <a:latin typeface="Calibri" charset="0"/>
                          <a:ea typeface="ＭＳ Ｐゴシック" charset="0"/>
                          <a:cs typeface="ＭＳ Ｐゴシック" charset="0"/>
                        </a:rPr>
                        <a:t>2014</a:t>
                      </a:r>
                    </a:p>
                  </a:txBody>
                  <a:tcPr marL="91435" marR="91435" marT="45681" marB="45681"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Calibri" charset="0"/>
                          <a:ea typeface="ＭＳ Ｐゴシック" charset="0"/>
                          <a:cs typeface="ＭＳ Ｐゴシック" charset="0"/>
                        </a:rPr>
                        <a:t>Marizzoni</a:t>
                      </a:r>
                      <a:r>
                        <a:rPr kumimoji="0" lang="en-US" sz="1400" b="0" i="0" u="none" strike="noStrike" cap="none" normalizeH="0" baseline="0" dirty="0">
                          <a:ln>
                            <a:noFill/>
                          </a:ln>
                          <a:solidFill>
                            <a:schemeClr val="tx1"/>
                          </a:solidFill>
                          <a:effectLst/>
                          <a:latin typeface="Calibri" charset="0"/>
                          <a:ea typeface="ＭＳ Ｐゴシック" charset="0"/>
                          <a:cs typeface="ＭＳ Ｐゴシック" charset="0"/>
                        </a:rPr>
                        <a:t> et al.</a:t>
                      </a:r>
                    </a:p>
                  </a:txBody>
                  <a:tcPr marL="91435" marR="91435" marT="45681" marB="45681"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7200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dirty="0">
                          <a:ln>
                            <a:noFill/>
                          </a:ln>
                          <a:solidFill>
                            <a:schemeClr val="tx1"/>
                          </a:solidFill>
                          <a:effectLst/>
                          <a:latin typeface="Calibri" charset="0"/>
                          <a:ea typeface="ＭＳ Ｐゴシック" charset="0"/>
                          <a:cs typeface="ＭＳ Ｐゴシック" charset="0"/>
                        </a:rPr>
                        <a:t>Journal of </a:t>
                      </a:r>
                      <a:r>
                        <a:rPr kumimoji="0" lang="it-IT" sz="1400" b="0" i="0" u="none" strike="noStrike" cap="none" normalizeH="0" baseline="0" dirty="0" err="1">
                          <a:ln>
                            <a:noFill/>
                          </a:ln>
                          <a:solidFill>
                            <a:schemeClr val="tx1"/>
                          </a:solidFill>
                          <a:effectLst/>
                          <a:latin typeface="Calibri" charset="0"/>
                          <a:ea typeface="ＭＳ Ｐゴシック" charset="0"/>
                          <a:cs typeface="ＭＳ Ｐゴシック" charset="0"/>
                        </a:rPr>
                        <a:t>Alzheimer’s</a:t>
                      </a:r>
                      <a:r>
                        <a:rPr kumimoji="0" lang="it-IT" sz="1400" b="0" i="0" u="none" strike="noStrike" cap="none" normalizeH="0" baseline="0" dirty="0">
                          <a:ln>
                            <a:noFill/>
                          </a:ln>
                          <a:solidFill>
                            <a:schemeClr val="tx1"/>
                          </a:solidFill>
                          <a:effectLst/>
                          <a:latin typeface="Calibri" charset="0"/>
                          <a:ea typeface="ＭＳ Ｐゴシック" charset="0"/>
                          <a:cs typeface="ＭＳ Ｐゴシック" charset="0"/>
                        </a:rPr>
                        <a:t> </a:t>
                      </a:r>
                      <a:r>
                        <a:rPr kumimoji="0" lang="it-IT" sz="1400" b="0" i="0" u="none" strike="noStrike" cap="none" normalizeH="0" baseline="0" dirty="0" err="1">
                          <a:ln>
                            <a:noFill/>
                          </a:ln>
                          <a:solidFill>
                            <a:schemeClr val="tx1"/>
                          </a:solidFill>
                          <a:effectLst/>
                          <a:latin typeface="Calibri" charset="0"/>
                          <a:ea typeface="ＭＳ Ｐゴシック" charset="0"/>
                          <a:cs typeface="ＭＳ Ｐゴシック" charset="0"/>
                        </a:rPr>
                        <a:t>Disease</a:t>
                      </a:r>
                      <a:endParaRPr kumimoji="0" lang="it-IT" sz="1400" b="0" i="0" u="none" strike="noStrike" cap="none" normalizeH="0" baseline="0" dirty="0">
                        <a:ln>
                          <a:noFill/>
                        </a:ln>
                        <a:solidFill>
                          <a:schemeClr val="tx1"/>
                        </a:solidFill>
                        <a:effectLst/>
                        <a:latin typeface="Calibri" charset="0"/>
                        <a:ea typeface="ＭＳ Ｐゴシック" charset="0"/>
                        <a:cs typeface="ＭＳ Ｐゴシック" charset="0"/>
                      </a:endParaRPr>
                    </a:p>
                  </a:txBody>
                  <a:tcPr marL="91435" marR="91435" marT="45681" marB="45681"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0000"/>
                          </a:solidFill>
                          <a:effectLst/>
                          <a:latin typeface="Calibri" charset="0"/>
                          <a:ea typeface="ＭＳ Ｐゴシック" charset="0"/>
                          <a:cs typeface="ＭＳ Ｐゴシック" charset="0"/>
                        </a:rPr>
                        <a:t>Review of disease tracking markers for AD</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charset="0"/>
                          <a:ea typeface="ＭＳ Ｐゴシック" charset="0"/>
                          <a:cs typeface="ＭＳ Ｐゴシック" charset="0"/>
                        </a:rPr>
                        <a:t>Disease </a:t>
                      </a:r>
                      <a:r>
                        <a:rPr kumimoji="0" lang="en-US" sz="1200" b="0" i="0" u="none" strike="noStrike" cap="none" normalizeH="0" baseline="0" dirty="0">
                          <a:ln>
                            <a:noFill/>
                          </a:ln>
                          <a:solidFill>
                            <a:schemeClr val="tx1"/>
                          </a:solidFill>
                          <a:effectLst/>
                          <a:latin typeface="Calibri" charset="0"/>
                          <a:ea typeface="ＭＳ Ｐゴシック" charset="0"/>
                          <a:cs typeface="ＭＳ Ｐゴシック" charset="0"/>
                        </a:rPr>
                        <a:t>tracking markers for Alzheimer's disease at the prodromal (MCI) stage</a:t>
                      </a:r>
                    </a:p>
                  </a:txBody>
                  <a:tcPr marL="91435" marR="91435" marT="45681" marB="45681"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charset="0"/>
                          <a:ea typeface="ＭＳ Ｐゴシック" charset="0"/>
                          <a:cs typeface="ＭＳ Ｐゴシック" charset="0"/>
                        </a:rPr>
                        <a:t>Published</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charset="0"/>
                          <a:ea typeface="ＭＳ Ｐゴシック" charset="0"/>
                          <a:cs typeface="ＭＳ Ｐゴシック" charset="0"/>
                        </a:rPr>
                        <a:t>Aug </a:t>
                      </a:r>
                      <a:r>
                        <a:rPr kumimoji="0" lang="en-US" sz="1400" b="0" i="0" u="none" strike="noStrike" cap="none" normalizeH="0" baseline="0" dirty="0">
                          <a:ln>
                            <a:noFill/>
                          </a:ln>
                          <a:solidFill>
                            <a:schemeClr val="tx1"/>
                          </a:solidFill>
                          <a:effectLst/>
                          <a:latin typeface="Calibri" charset="0"/>
                          <a:ea typeface="ＭＳ Ｐゴシック" charset="0"/>
                          <a:cs typeface="ＭＳ Ｐゴシック" charset="0"/>
                        </a:rPr>
                        <a:t>2011</a:t>
                      </a:r>
                    </a:p>
                  </a:txBody>
                  <a:tcPr marL="91435" marR="91435" marT="45681" marB="45681"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Calibri" charset="0"/>
                          <a:ea typeface="ＭＳ Ｐゴシック" charset="0"/>
                          <a:cs typeface="ＭＳ Ｐゴシック" charset="0"/>
                        </a:rPr>
                        <a:t>Drago</a:t>
                      </a:r>
                      <a:r>
                        <a:rPr kumimoji="0" lang="en-US" sz="1400" b="0" i="0" u="none" strike="noStrike" cap="none" normalizeH="0" baseline="0" dirty="0">
                          <a:ln>
                            <a:noFill/>
                          </a:ln>
                          <a:solidFill>
                            <a:schemeClr val="tx1"/>
                          </a:solidFill>
                          <a:effectLst/>
                          <a:latin typeface="Calibri" charset="0"/>
                          <a:ea typeface="ＭＳ Ｐゴシック" charset="0"/>
                          <a:cs typeface="ＭＳ Ｐゴシック" charset="0"/>
                        </a:rPr>
                        <a:t> et al.</a:t>
                      </a:r>
                    </a:p>
                  </a:txBody>
                  <a:tcPr marL="91435" marR="91435" marT="45681" marB="45681"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10271" name="Connecteur droit 787"/>
          <p:cNvCxnSpPr>
            <a:cxnSpLocks noChangeShapeType="1"/>
          </p:cNvCxnSpPr>
          <p:nvPr/>
        </p:nvCxnSpPr>
        <p:spPr bwMode="auto">
          <a:xfrm>
            <a:off x="1588" y="1112838"/>
            <a:ext cx="9144000" cy="3175"/>
          </a:xfrm>
          <a:prstGeom prst="line">
            <a:avLst/>
          </a:prstGeom>
          <a:noFill/>
          <a:ln w="25400">
            <a:solidFill>
              <a:schemeClr val="tx2"/>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272" name="Title 1"/>
          <p:cNvSpPr txBox="1">
            <a:spLocks/>
          </p:cNvSpPr>
          <p:nvPr/>
        </p:nvSpPr>
        <p:spPr bwMode="auto">
          <a:xfrm>
            <a:off x="195263" y="44450"/>
            <a:ext cx="86423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Arial" pitchFamily="34" charset="0"/>
              <a:buNone/>
            </a:pPr>
            <a:r>
              <a:rPr lang="it-IT" altLang="it-IT" sz="2800" b="1">
                <a:solidFill>
                  <a:srgbClr val="1F497D"/>
                </a:solidFill>
                <a:ea typeface="MS PGothic" pitchFamily="34" charset="-128"/>
              </a:rPr>
              <a:t>Dissemination</a:t>
            </a:r>
            <a:endParaRPr lang="en-US" altLang="it-IT" sz="2800" b="1">
              <a:solidFill>
                <a:srgbClr val="1F497D"/>
              </a:solidFill>
              <a:ea typeface="MS PGothic" pitchFamily="34" charset="-128"/>
            </a:endParaRPr>
          </a:p>
        </p:txBody>
      </p:sp>
      <p:pic>
        <p:nvPicPr>
          <p:cNvPr id="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l="71507" t="3401" r="2046" b="81361"/>
          <a:stretch>
            <a:fillRect/>
          </a:stretch>
        </p:blipFill>
        <p:spPr bwMode="auto">
          <a:xfrm>
            <a:off x="8015095" y="5274"/>
            <a:ext cx="1130261" cy="594931"/>
          </a:xfrm>
          <a:prstGeom prst="rect">
            <a:avLst/>
          </a:prstGeom>
          <a:noFill/>
          <a:ln>
            <a:noFill/>
          </a:ln>
          <a:effectLst/>
          <a:extLst>
            <a:ext uri="{909E8E84-426E-40DD-AFC4-6F175D3DCCD1}">
              <a14:hiddenFill xmlns:a14="http://schemas.microsoft.com/office/drawing/2010/main">
                <a:blipFill dpi="0" rotWithShape="0">
                  <a:blip/>
                  <a:srcRect l="71507" t="3401" r="2046" b="81361"/>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54674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2411760" y="260648"/>
            <a:ext cx="5421507" cy="630942"/>
          </a:xfrm>
          <a:prstGeom prst="rect">
            <a:avLst/>
          </a:prstGeom>
          <a:noFill/>
        </p:spPr>
        <p:txBody>
          <a:bodyPr wrap="none" rtlCol="0">
            <a:spAutoFit/>
          </a:bodyPr>
          <a:lstStyle/>
          <a:p>
            <a:pPr fontAlgn="base">
              <a:spcBef>
                <a:spcPct val="0"/>
              </a:spcBef>
              <a:spcAft>
                <a:spcPct val="0"/>
              </a:spcAft>
            </a:pPr>
            <a:r>
              <a:rPr lang="en-US" sz="3500" b="1" dirty="0" smtClean="0">
                <a:solidFill>
                  <a:srgbClr val="FF0000"/>
                </a:solidFill>
                <a:latin typeface="Arial"/>
                <a:cs typeface="Arial"/>
              </a:rPr>
              <a:t>EUROPEAN ADNI: EPAD</a:t>
            </a:r>
            <a:endParaRPr lang="en-US" sz="3500" b="1" dirty="0">
              <a:solidFill>
                <a:srgbClr val="FF0000"/>
              </a:solidFill>
              <a:latin typeface="Arial"/>
              <a:cs typeface="Arial"/>
            </a:endParaRPr>
          </a:p>
        </p:txBody>
      </p:sp>
      <p:sp>
        <p:nvSpPr>
          <p:cNvPr id="2" name="TextBox 1"/>
          <p:cNvSpPr txBox="1"/>
          <p:nvPr/>
        </p:nvSpPr>
        <p:spPr>
          <a:xfrm>
            <a:off x="486712" y="1402116"/>
            <a:ext cx="8123287" cy="1253658"/>
          </a:xfrm>
          <a:prstGeom prst="rect">
            <a:avLst/>
          </a:prstGeom>
          <a:noFill/>
        </p:spPr>
        <p:txBody>
          <a:bodyPr wrap="square" rtlCol="0">
            <a:spAutoFit/>
          </a:bodyPr>
          <a:lstStyle/>
          <a:p>
            <a:pPr fontAlgn="base">
              <a:spcBef>
                <a:spcPct val="0"/>
              </a:spcBef>
              <a:spcAft>
                <a:spcPct val="0"/>
              </a:spcAft>
            </a:pPr>
            <a:r>
              <a:rPr lang="en-GB" sz="2000" b="1" dirty="0">
                <a:solidFill>
                  <a:srgbClr val="539CAB"/>
                </a:solidFill>
                <a:latin typeface="Arial"/>
                <a:ea typeface="ＭＳ Ｐゴシック" charset="0"/>
                <a:cs typeface="Arial"/>
              </a:rPr>
              <a:t>Aim</a:t>
            </a:r>
            <a:r>
              <a:rPr lang="en-GB" dirty="0">
                <a:solidFill>
                  <a:srgbClr val="595959"/>
                </a:solidFill>
                <a:latin typeface="Arial"/>
                <a:ea typeface="ＭＳ Ｐゴシック" charset="0"/>
                <a:cs typeface="Arial"/>
              </a:rPr>
              <a:t>: to create a platform for faster and better assessment of drugs for the prevention of </a:t>
            </a:r>
            <a:r>
              <a:rPr lang="en-GB" b="1" dirty="0">
                <a:solidFill>
                  <a:srgbClr val="595959"/>
                </a:solidFill>
                <a:latin typeface="Arial"/>
                <a:ea typeface="ＭＳ Ｐゴシック" charset="0"/>
                <a:cs typeface="Arial"/>
              </a:rPr>
              <a:t>Alzheimer’s disease</a:t>
            </a:r>
            <a:r>
              <a:rPr lang="en-GB" dirty="0">
                <a:solidFill>
                  <a:srgbClr val="595959"/>
                </a:solidFill>
                <a:latin typeface="Arial"/>
                <a:ea typeface="ＭＳ Ｐゴシック" charset="0"/>
                <a:cs typeface="Arial"/>
              </a:rPr>
              <a:t> (AD), in people with very early or no symptoms at all</a:t>
            </a:r>
            <a:endParaRPr lang="en-GB" dirty="0">
              <a:solidFill>
                <a:srgbClr val="CC3300"/>
              </a:solidFill>
              <a:latin typeface="Arial"/>
              <a:ea typeface="ＭＳ Ｐゴシック" charset="0"/>
              <a:cs typeface="Arial"/>
            </a:endParaRPr>
          </a:p>
          <a:p>
            <a:pPr fontAlgn="base">
              <a:spcBef>
                <a:spcPct val="0"/>
              </a:spcBef>
              <a:spcAft>
                <a:spcPct val="0"/>
              </a:spcAft>
            </a:pPr>
            <a:endParaRPr lang="en-US" dirty="0">
              <a:solidFill>
                <a:prstClr val="black"/>
              </a:solidFill>
              <a:latin typeface="Arial"/>
              <a:cs typeface="Arial"/>
            </a:endParaRPr>
          </a:p>
        </p:txBody>
      </p:sp>
      <p:sp>
        <p:nvSpPr>
          <p:cNvPr id="5" name="3 Elipse"/>
          <p:cNvSpPr/>
          <p:nvPr/>
        </p:nvSpPr>
        <p:spPr>
          <a:xfrm>
            <a:off x="912549" y="3924636"/>
            <a:ext cx="1800225" cy="1079500"/>
          </a:xfrm>
          <a:prstGeom prst="ellipse">
            <a:avLst/>
          </a:prstGeom>
          <a:solidFill>
            <a:srgbClr val="00AC9B"/>
          </a:solidFill>
          <a:ln>
            <a:solidFill>
              <a:srgbClr val="00AC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GB" sz="1600" dirty="0">
                <a:solidFill>
                  <a:prstClr val="white"/>
                </a:solidFill>
                <a:latin typeface="Arial"/>
                <a:cs typeface="Arial"/>
              </a:rPr>
              <a:t>EPAD</a:t>
            </a:r>
          </a:p>
          <a:p>
            <a:pPr algn="ctr" fontAlgn="base">
              <a:spcBef>
                <a:spcPct val="0"/>
              </a:spcBef>
              <a:spcAft>
                <a:spcPct val="0"/>
              </a:spcAft>
              <a:defRPr/>
            </a:pPr>
            <a:r>
              <a:rPr lang="en-GB" sz="1600" dirty="0" smtClean="0">
                <a:solidFill>
                  <a:prstClr val="white"/>
                </a:solidFill>
                <a:latin typeface="Arial"/>
                <a:cs typeface="Arial"/>
              </a:rPr>
              <a:t>Registry</a:t>
            </a:r>
            <a:endParaRPr lang="en-GB" sz="1600" dirty="0">
              <a:solidFill>
                <a:prstClr val="white"/>
              </a:solidFill>
              <a:latin typeface="Arial"/>
              <a:cs typeface="Arial"/>
            </a:endParaRPr>
          </a:p>
          <a:p>
            <a:pPr algn="ctr" fontAlgn="base">
              <a:spcBef>
                <a:spcPct val="0"/>
              </a:spcBef>
              <a:spcAft>
                <a:spcPct val="0"/>
              </a:spcAft>
              <a:defRPr/>
            </a:pPr>
            <a:r>
              <a:rPr lang="en-GB" sz="1600" dirty="0">
                <a:solidFill>
                  <a:prstClr val="white"/>
                </a:solidFill>
                <a:latin typeface="Arial"/>
                <a:cs typeface="Arial"/>
              </a:rPr>
              <a:t>N=24,000</a:t>
            </a:r>
          </a:p>
        </p:txBody>
      </p:sp>
      <p:sp>
        <p:nvSpPr>
          <p:cNvPr id="6" name="5 CuadroTexto"/>
          <p:cNvSpPr txBox="1"/>
          <p:nvPr/>
        </p:nvSpPr>
        <p:spPr>
          <a:xfrm>
            <a:off x="989656" y="3006223"/>
            <a:ext cx="1439862" cy="923330"/>
          </a:xfrm>
          <a:prstGeom prst="rect">
            <a:avLst/>
          </a:prstGeom>
          <a:noFill/>
        </p:spPr>
        <p:txBody>
          <a:bodyPr>
            <a:spAutoFit/>
          </a:bodyPr>
          <a:lstStyle/>
          <a:p>
            <a:pPr algn="ctr" fontAlgn="base">
              <a:spcBef>
                <a:spcPct val="0"/>
              </a:spcBef>
              <a:spcAft>
                <a:spcPct val="0"/>
              </a:spcAft>
              <a:defRPr/>
            </a:pPr>
            <a:r>
              <a:rPr lang="en-GB" dirty="0" smtClean="0">
                <a:solidFill>
                  <a:prstClr val="black"/>
                </a:solidFill>
                <a:latin typeface="Arial"/>
                <a:ea typeface="Tahoma" pitchFamily="34" charset="0"/>
                <a:cs typeface="Arial"/>
              </a:rPr>
              <a:t>Cohorts/Registry (PCs)</a:t>
            </a:r>
            <a:endParaRPr lang="en-GB" dirty="0">
              <a:solidFill>
                <a:prstClr val="black"/>
              </a:solidFill>
              <a:latin typeface="Arial"/>
              <a:ea typeface="Tahoma" pitchFamily="34" charset="0"/>
              <a:cs typeface="Arial"/>
            </a:endParaRPr>
          </a:p>
        </p:txBody>
      </p:sp>
      <p:sp>
        <p:nvSpPr>
          <p:cNvPr id="7" name="10 Elipse"/>
          <p:cNvSpPr/>
          <p:nvPr/>
        </p:nvSpPr>
        <p:spPr>
          <a:xfrm>
            <a:off x="3504897" y="3924636"/>
            <a:ext cx="1800225" cy="1079500"/>
          </a:xfrm>
          <a:prstGeom prst="ellipse">
            <a:avLst/>
          </a:prstGeom>
          <a:solidFill>
            <a:srgbClr val="00AC9B"/>
          </a:solidFill>
          <a:ln>
            <a:solidFill>
              <a:srgbClr val="00AC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GB" sz="1600" dirty="0">
                <a:solidFill>
                  <a:prstClr val="white"/>
                </a:solidFill>
                <a:latin typeface="Arial"/>
                <a:cs typeface="Arial"/>
              </a:rPr>
              <a:t>EPAD</a:t>
            </a:r>
          </a:p>
          <a:p>
            <a:pPr algn="ctr" fontAlgn="base">
              <a:spcBef>
                <a:spcPct val="0"/>
              </a:spcBef>
              <a:spcAft>
                <a:spcPct val="0"/>
              </a:spcAft>
              <a:defRPr/>
            </a:pPr>
            <a:r>
              <a:rPr lang="en-GB" sz="1600" dirty="0" smtClean="0">
                <a:solidFill>
                  <a:prstClr val="white"/>
                </a:solidFill>
                <a:latin typeface="Arial"/>
                <a:cs typeface="Arial"/>
              </a:rPr>
              <a:t>LCS</a:t>
            </a:r>
            <a:endParaRPr lang="en-GB" sz="1600" dirty="0">
              <a:solidFill>
                <a:prstClr val="white"/>
              </a:solidFill>
              <a:latin typeface="Arial"/>
              <a:cs typeface="Arial"/>
            </a:endParaRPr>
          </a:p>
          <a:p>
            <a:pPr algn="ctr" fontAlgn="base">
              <a:spcBef>
                <a:spcPct val="0"/>
              </a:spcBef>
              <a:spcAft>
                <a:spcPct val="0"/>
              </a:spcAft>
              <a:defRPr/>
            </a:pPr>
            <a:r>
              <a:rPr lang="en-GB" sz="1600" dirty="0">
                <a:solidFill>
                  <a:prstClr val="white"/>
                </a:solidFill>
                <a:latin typeface="Arial"/>
                <a:cs typeface="Arial"/>
              </a:rPr>
              <a:t>N=6,000</a:t>
            </a:r>
          </a:p>
        </p:txBody>
      </p:sp>
      <p:sp>
        <p:nvSpPr>
          <p:cNvPr id="8" name="13 Elipse"/>
          <p:cNvSpPr/>
          <p:nvPr/>
        </p:nvSpPr>
        <p:spPr>
          <a:xfrm>
            <a:off x="6097290" y="3924636"/>
            <a:ext cx="1800225" cy="1079500"/>
          </a:xfrm>
          <a:prstGeom prst="ellipse">
            <a:avLst/>
          </a:prstGeom>
          <a:solidFill>
            <a:srgbClr val="00AC9B"/>
          </a:solidFill>
          <a:ln>
            <a:solidFill>
              <a:srgbClr val="00AC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GB" sz="1600" dirty="0">
                <a:solidFill>
                  <a:prstClr val="white"/>
                </a:solidFill>
                <a:latin typeface="Arial"/>
                <a:cs typeface="Arial"/>
              </a:rPr>
              <a:t>EPAD</a:t>
            </a:r>
          </a:p>
          <a:p>
            <a:pPr algn="ctr" fontAlgn="base">
              <a:spcBef>
                <a:spcPct val="0"/>
              </a:spcBef>
              <a:spcAft>
                <a:spcPct val="0"/>
              </a:spcAft>
              <a:defRPr/>
            </a:pPr>
            <a:r>
              <a:rPr lang="en-GB" sz="1600" dirty="0" err="1" smtClean="0">
                <a:solidFill>
                  <a:prstClr val="white"/>
                </a:solidFill>
                <a:latin typeface="Arial"/>
                <a:cs typeface="Arial"/>
              </a:rPr>
              <a:t>PoC</a:t>
            </a:r>
            <a:endParaRPr lang="en-GB" sz="1600" dirty="0">
              <a:solidFill>
                <a:prstClr val="white"/>
              </a:solidFill>
              <a:latin typeface="Arial"/>
              <a:cs typeface="Arial"/>
            </a:endParaRPr>
          </a:p>
          <a:p>
            <a:pPr algn="ctr" fontAlgn="base">
              <a:spcBef>
                <a:spcPct val="0"/>
              </a:spcBef>
              <a:spcAft>
                <a:spcPct val="0"/>
              </a:spcAft>
              <a:defRPr/>
            </a:pPr>
            <a:r>
              <a:rPr lang="en-GB" sz="1600" dirty="0">
                <a:solidFill>
                  <a:prstClr val="white"/>
                </a:solidFill>
                <a:latin typeface="Arial"/>
                <a:cs typeface="Arial"/>
              </a:rPr>
              <a:t>N=1,500</a:t>
            </a:r>
          </a:p>
        </p:txBody>
      </p:sp>
      <p:sp>
        <p:nvSpPr>
          <p:cNvPr id="12" name="5 CuadroTexto"/>
          <p:cNvSpPr txBox="1"/>
          <p:nvPr/>
        </p:nvSpPr>
        <p:spPr>
          <a:xfrm>
            <a:off x="7465709" y="3910678"/>
            <a:ext cx="1439862" cy="584776"/>
          </a:xfrm>
          <a:prstGeom prst="rect">
            <a:avLst/>
          </a:prstGeom>
          <a:noFill/>
        </p:spPr>
        <p:txBody>
          <a:bodyPr>
            <a:spAutoFit/>
          </a:bodyPr>
          <a:lstStyle/>
          <a:p>
            <a:pPr algn="ctr" fontAlgn="base">
              <a:spcBef>
                <a:spcPct val="0"/>
              </a:spcBef>
              <a:spcAft>
                <a:spcPct val="0"/>
              </a:spcAft>
              <a:defRPr/>
            </a:pPr>
            <a:r>
              <a:rPr lang="en-GB" sz="1600" dirty="0" err="1">
                <a:solidFill>
                  <a:prstClr val="black">
                    <a:lumMod val="65000"/>
                    <a:lumOff val="35000"/>
                  </a:prstClr>
                </a:solidFill>
                <a:latin typeface="Arial"/>
                <a:ea typeface="Tahoma" pitchFamily="34" charset="0"/>
                <a:cs typeface="Arial"/>
              </a:rPr>
              <a:t>Adaptative</a:t>
            </a:r>
            <a:endParaRPr lang="en-GB" sz="1600" dirty="0">
              <a:solidFill>
                <a:prstClr val="black">
                  <a:lumMod val="65000"/>
                  <a:lumOff val="35000"/>
                </a:prstClr>
              </a:solidFill>
              <a:latin typeface="Arial"/>
              <a:ea typeface="Tahoma" pitchFamily="34" charset="0"/>
              <a:cs typeface="Arial"/>
            </a:endParaRPr>
          </a:p>
          <a:p>
            <a:pPr algn="ctr" fontAlgn="base">
              <a:spcBef>
                <a:spcPct val="0"/>
              </a:spcBef>
              <a:spcAft>
                <a:spcPct val="0"/>
              </a:spcAft>
              <a:defRPr/>
            </a:pPr>
            <a:r>
              <a:rPr lang="en-GB" sz="1600" dirty="0">
                <a:solidFill>
                  <a:prstClr val="black">
                    <a:lumMod val="65000"/>
                    <a:lumOff val="35000"/>
                  </a:prstClr>
                </a:solidFill>
                <a:latin typeface="Arial"/>
                <a:ea typeface="Tahoma" pitchFamily="34" charset="0"/>
                <a:cs typeface="Arial"/>
              </a:rPr>
              <a:t>trial</a:t>
            </a:r>
          </a:p>
        </p:txBody>
      </p:sp>
      <p:sp>
        <p:nvSpPr>
          <p:cNvPr id="3" name="TextBox 2"/>
          <p:cNvSpPr txBox="1"/>
          <p:nvPr/>
        </p:nvSpPr>
        <p:spPr>
          <a:xfrm>
            <a:off x="2490632" y="2375351"/>
            <a:ext cx="3827991" cy="400110"/>
          </a:xfrm>
          <a:prstGeom prst="rect">
            <a:avLst/>
          </a:prstGeom>
          <a:noFill/>
        </p:spPr>
        <p:txBody>
          <a:bodyPr wrap="none" rtlCol="0">
            <a:spAutoFit/>
          </a:bodyPr>
          <a:lstStyle/>
          <a:p>
            <a:pPr fontAlgn="base">
              <a:spcBef>
                <a:spcPct val="0"/>
              </a:spcBef>
              <a:spcAft>
                <a:spcPct val="0"/>
              </a:spcAft>
            </a:pPr>
            <a:r>
              <a:rPr lang="en-US" sz="2000" dirty="0">
                <a:solidFill>
                  <a:srgbClr val="539CAB"/>
                </a:solidFill>
                <a:latin typeface="Arial"/>
                <a:cs typeface="Arial"/>
              </a:rPr>
              <a:t> </a:t>
            </a:r>
            <a:r>
              <a:rPr lang="en-US" sz="2000" b="1" dirty="0" smtClean="0">
                <a:solidFill>
                  <a:srgbClr val="539CAB"/>
                </a:solidFill>
                <a:latin typeface="Arial"/>
                <a:cs typeface="Arial"/>
              </a:rPr>
              <a:t>3 </a:t>
            </a:r>
            <a:r>
              <a:rPr lang="en-US" sz="2000" b="1" dirty="0" smtClean="0">
                <a:solidFill>
                  <a:srgbClr val="539CAB"/>
                </a:solidFill>
                <a:latin typeface="Arial"/>
                <a:ea typeface="ＭＳ Ｐゴシック" charset="0"/>
                <a:cs typeface="Arial"/>
              </a:rPr>
              <a:t>Major </a:t>
            </a:r>
            <a:r>
              <a:rPr lang="en-US" sz="2000" b="1" dirty="0">
                <a:solidFill>
                  <a:srgbClr val="539CAB"/>
                </a:solidFill>
                <a:latin typeface="Arial"/>
                <a:ea typeface="ＭＳ Ｐゴシック" charset="0"/>
                <a:cs typeface="Arial"/>
              </a:rPr>
              <a:t>components of EPAD</a:t>
            </a:r>
          </a:p>
        </p:txBody>
      </p:sp>
      <p:cxnSp>
        <p:nvCxnSpPr>
          <p:cNvPr id="21" name="Straight Arrow Connector 20"/>
          <p:cNvCxnSpPr/>
          <p:nvPr/>
        </p:nvCxnSpPr>
        <p:spPr>
          <a:xfrm>
            <a:off x="2902989" y="4486773"/>
            <a:ext cx="379367" cy="0"/>
          </a:xfrm>
          <a:prstGeom prst="straightConnector1">
            <a:avLst/>
          </a:prstGeom>
          <a:ln w="38100">
            <a:solidFill>
              <a:srgbClr val="37B6C7"/>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546021" y="4490714"/>
            <a:ext cx="379367" cy="0"/>
          </a:xfrm>
          <a:prstGeom prst="straightConnector1">
            <a:avLst/>
          </a:prstGeom>
          <a:ln w="38100">
            <a:solidFill>
              <a:srgbClr val="37B6C7"/>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595749" y="3051665"/>
            <a:ext cx="1531902" cy="646331"/>
          </a:xfrm>
          <a:prstGeom prst="rect">
            <a:avLst/>
          </a:prstGeom>
          <a:noFill/>
        </p:spPr>
        <p:txBody>
          <a:bodyPr wrap="none" rtlCol="0">
            <a:spAutoFit/>
          </a:bodyPr>
          <a:lstStyle/>
          <a:p>
            <a:pPr algn="ctr" fontAlgn="base">
              <a:spcBef>
                <a:spcPct val="0"/>
              </a:spcBef>
              <a:spcAft>
                <a:spcPct val="0"/>
              </a:spcAft>
            </a:pPr>
            <a:r>
              <a:rPr lang="en-US" dirty="0" smtClean="0">
                <a:solidFill>
                  <a:prstClr val="black"/>
                </a:solidFill>
                <a:latin typeface="Arial" charset="0"/>
              </a:rPr>
              <a:t>Longitudinal </a:t>
            </a:r>
          </a:p>
          <a:p>
            <a:pPr algn="ctr" fontAlgn="base">
              <a:spcBef>
                <a:spcPct val="0"/>
              </a:spcBef>
              <a:spcAft>
                <a:spcPct val="0"/>
              </a:spcAft>
            </a:pPr>
            <a:r>
              <a:rPr lang="en-US" dirty="0" smtClean="0">
                <a:solidFill>
                  <a:prstClr val="black"/>
                </a:solidFill>
                <a:latin typeface="Arial" charset="0"/>
              </a:rPr>
              <a:t>Cohort Study</a:t>
            </a:r>
            <a:endParaRPr lang="en-US" dirty="0">
              <a:solidFill>
                <a:prstClr val="black"/>
              </a:solidFill>
              <a:latin typeface="Arial" charset="0"/>
            </a:endParaRPr>
          </a:p>
        </p:txBody>
      </p:sp>
      <p:sp>
        <p:nvSpPr>
          <p:cNvPr id="23" name="TextBox 22"/>
          <p:cNvSpPr txBox="1"/>
          <p:nvPr/>
        </p:nvSpPr>
        <p:spPr>
          <a:xfrm>
            <a:off x="5987413" y="3018674"/>
            <a:ext cx="1913333" cy="659820"/>
          </a:xfrm>
          <a:prstGeom prst="rect">
            <a:avLst/>
          </a:prstGeom>
          <a:noFill/>
        </p:spPr>
        <p:txBody>
          <a:bodyPr wrap="square" rtlCol="0">
            <a:spAutoFit/>
          </a:bodyPr>
          <a:lstStyle/>
          <a:p>
            <a:pPr algn="ctr" fontAlgn="base">
              <a:spcBef>
                <a:spcPct val="0"/>
              </a:spcBef>
              <a:spcAft>
                <a:spcPct val="0"/>
              </a:spcAft>
            </a:pPr>
            <a:r>
              <a:rPr lang="en-US" dirty="0" smtClean="0">
                <a:solidFill>
                  <a:prstClr val="black"/>
                </a:solidFill>
                <a:latin typeface="Arial" charset="0"/>
              </a:rPr>
              <a:t>Proof of Concept (</a:t>
            </a:r>
            <a:r>
              <a:rPr lang="en-US" dirty="0" err="1" smtClean="0">
                <a:solidFill>
                  <a:prstClr val="black"/>
                </a:solidFill>
                <a:latin typeface="Arial" charset="0"/>
              </a:rPr>
              <a:t>PoC</a:t>
            </a:r>
            <a:r>
              <a:rPr lang="en-US" dirty="0" smtClean="0">
                <a:solidFill>
                  <a:prstClr val="black"/>
                </a:solidFill>
                <a:latin typeface="Arial" charset="0"/>
              </a:rPr>
              <a:t>) Study</a:t>
            </a:r>
            <a:endParaRPr lang="en-US" dirty="0">
              <a:solidFill>
                <a:prstClr val="black"/>
              </a:solidFill>
              <a:latin typeface="Arial" charset="0"/>
            </a:endParaRPr>
          </a:p>
        </p:txBody>
      </p:sp>
      <p:sp>
        <p:nvSpPr>
          <p:cNvPr id="26" name="TextBox 25"/>
          <p:cNvSpPr txBox="1"/>
          <p:nvPr/>
        </p:nvSpPr>
        <p:spPr>
          <a:xfrm>
            <a:off x="0" y="5014628"/>
            <a:ext cx="3132109" cy="1043363"/>
          </a:xfrm>
          <a:prstGeom prst="rect">
            <a:avLst/>
          </a:prstGeom>
          <a:noFill/>
        </p:spPr>
        <p:txBody>
          <a:bodyPr wrap="square" rtlCol="0">
            <a:spAutoFit/>
          </a:bodyPr>
          <a:lstStyle/>
          <a:p>
            <a:pPr marL="342900" indent="-342900" algn="just" fontAlgn="base">
              <a:lnSpc>
                <a:spcPct val="130000"/>
              </a:lnSpc>
              <a:spcBef>
                <a:spcPct val="0"/>
              </a:spcBef>
              <a:spcAft>
                <a:spcPct val="0"/>
              </a:spcAft>
              <a:buClr>
                <a:srgbClr val="539CAB"/>
              </a:buClr>
              <a:buFont typeface="Wingdings" charset="2"/>
              <a:buChar char="§"/>
              <a:defRPr/>
            </a:pPr>
            <a:r>
              <a:rPr lang="en-GB" sz="1200" dirty="0">
                <a:solidFill>
                  <a:srgbClr val="595959"/>
                </a:solidFill>
                <a:latin typeface="Arial" charset="0"/>
                <a:ea typeface="ＭＳ Ｐゴシック" charset="0"/>
                <a:cs typeface="Tahoma" charset="0"/>
              </a:rPr>
              <a:t>Active cohorts with non-demented participants &gt;50 years</a:t>
            </a:r>
          </a:p>
          <a:p>
            <a:pPr marL="342900" indent="-342900" algn="just" fontAlgn="base">
              <a:lnSpc>
                <a:spcPct val="130000"/>
              </a:lnSpc>
              <a:spcBef>
                <a:spcPct val="0"/>
              </a:spcBef>
              <a:spcAft>
                <a:spcPct val="0"/>
              </a:spcAft>
              <a:buClr>
                <a:srgbClr val="539CAB"/>
              </a:buClr>
              <a:buFont typeface="Wingdings" charset="2"/>
              <a:buChar char="§"/>
              <a:defRPr/>
            </a:pPr>
            <a:r>
              <a:rPr lang="en-GB" sz="1200" dirty="0">
                <a:solidFill>
                  <a:srgbClr val="595959"/>
                </a:solidFill>
                <a:latin typeface="Arial" charset="0"/>
                <a:ea typeface="ＭＳ Ｐゴシック" charset="0"/>
                <a:cs typeface="Tahoma" charset="0"/>
              </a:rPr>
              <a:t>Willingness to have participants enrolled in EPAD LCS and </a:t>
            </a:r>
            <a:r>
              <a:rPr lang="en-GB" sz="1200" dirty="0" err="1">
                <a:solidFill>
                  <a:srgbClr val="595959"/>
                </a:solidFill>
                <a:latin typeface="Arial" charset="0"/>
                <a:ea typeface="ＭＳ Ｐゴシック" charset="0"/>
                <a:cs typeface="Tahoma" charset="0"/>
              </a:rPr>
              <a:t>PoC</a:t>
            </a:r>
            <a:endParaRPr lang="en-GB" sz="1200" dirty="0">
              <a:solidFill>
                <a:srgbClr val="595959"/>
              </a:solidFill>
              <a:latin typeface="Arial" charset="0"/>
              <a:ea typeface="ＭＳ Ｐゴシック" charset="0"/>
              <a:cs typeface="Tahoma" charset="0"/>
            </a:endParaRPr>
          </a:p>
        </p:txBody>
      </p:sp>
      <p:sp>
        <p:nvSpPr>
          <p:cNvPr id="27" name="Rectangle 26"/>
          <p:cNvSpPr/>
          <p:nvPr/>
        </p:nvSpPr>
        <p:spPr>
          <a:xfrm>
            <a:off x="3348333" y="2969188"/>
            <a:ext cx="2144253" cy="2837225"/>
          </a:xfrm>
          <a:prstGeom prst="rect">
            <a:avLst/>
          </a:prstGeom>
          <a:noFill/>
          <a:ln w="38100">
            <a:solidFill>
              <a:srgbClr val="37B6C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8216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European Prevention of Alzheimer’s Dementia Longitudinal Cohort </a:t>
            </a:r>
            <a:r>
              <a:rPr lang="en-US" sz="2400" dirty="0" smtClean="0"/>
              <a:t>Study </a:t>
            </a:r>
            <a:r>
              <a:rPr lang="en-US" sz="2400" b="1" dirty="0" smtClean="0"/>
              <a:t>(LCS)</a:t>
            </a:r>
            <a:endParaRPr lang="en-US" sz="2400" b="1" dirty="0"/>
          </a:p>
        </p:txBody>
      </p:sp>
      <p:pic>
        <p:nvPicPr>
          <p:cNvPr id="4" name="Picture 3"/>
          <p:cNvPicPr>
            <a:picLocks noChangeAspect="1"/>
          </p:cNvPicPr>
          <p:nvPr/>
        </p:nvPicPr>
        <p:blipFill>
          <a:blip r:embed="rId2"/>
          <a:stretch>
            <a:fillRect/>
          </a:stretch>
        </p:blipFill>
        <p:spPr>
          <a:xfrm>
            <a:off x="527817" y="1974970"/>
            <a:ext cx="6863611" cy="4227335"/>
          </a:xfrm>
          <a:prstGeom prst="rect">
            <a:avLst/>
          </a:prstGeom>
        </p:spPr>
      </p:pic>
      <p:sp>
        <p:nvSpPr>
          <p:cNvPr id="5" name="TextBox 4"/>
          <p:cNvSpPr txBox="1"/>
          <p:nvPr/>
        </p:nvSpPr>
        <p:spPr>
          <a:xfrm>
            <a:off x="511321" y="1121693"/>
            <a:ext cx="8046155" cy="369332"/>
          </a:xfrm>
          <a:prstGeom prst="rect">
            <a:avLst/>
          </a:prstGeom>
          <a:noFill/>
        </p:spPr>
        <p:txBody>
          <a:bodyPr wrap="none" rtlCol="0">
            <a:spAutoFit/>
          </a:bodyPr>
          <a:lstStyle/>
          <a:p>
            <a:pPr fontAlgn="base">
              <a:spcBef>
                <a:spcPct val="0"/>
              </a:spcBef>
              <a:spcAft>
                <a:spcPct val="0"/>
              </a:spcAft>
            </a:pPr>
            <a:r>
              <a:rPr lang="en-US" b="1" dirty="0" smtClean="0">
                <a:solidFill>
                  <a:prstClr val="black"/>
                </a:solidFill>
                <a:latin typeface="Arial" charset="0"/>
              </a:rPr>
              <a:t>Prospective </a:t>
            </a:r>
            <a:r>
              <a:rPr lang="en-US" b="1" dirty="0" err="1" smtClean="0">
                <a:solidFill>
                  <a:prstClr val="black"/>
                </a:solidFill>
                <a:latin typeface="Arial" charset="0"/>
              </a:rPr>
              <a:t>Multicentre</a:t>
            </a:r>
            <a:r>
              <a:rPr lang="en-US" b="1" dirty="0" smtClean="0">
                <a:solidFill>
                  <a:prstClr val="black"/>
                </a:solidFill>
                <a:latin typeface="Arial" charset="0"/>
              </a:rPr>
              <a:t> pan European Longitudinal Cohort Study (LCS)</a:t>
            </a:r>
            <a:endParaRPr lang="en-US" b="1" dirty="0">
              <a:solidFill>
                <a:prstClr val="black"/>
              </a:solidFill>
              <a:latin typeface="Arial" charset="0"/>
            </a:endParaRPr>
          </a:p>
        </p:txBody>
      </p:sp>
      <p:sp>
        <p:nvSpPr>
          <p:cNvPr id="14" name="TextBox 13"/>
          <p:cNvSpPr txBox="1"/>
          <p:nvPr/>
        </p:nvSpPr>
        <p:spPr>
          <a:xfrm>
            <a:off x="929864" y="1484594"/>
            <a:ext cx="6195652" cy="369332"/>
          </a:xfrm>
          <a:prstGeom prst="rect">
            <a:avLst/>
          </a:prstGeom>
          <a:noFill/>
        </p:spPr>
        <p:txBody>
          <a:bodyPr wrap="square" rtlCol="0">
            <a:spAutoFit/>
          </a:bodyPr>
          <a:lstStyle/>
          <a:p>
            <a:pPr algn="ctr" fontAlgn="base">
              <a:spcBef>
                <a:spcPct val="0"/>
              </a:spcBef>
              <a:spcAft>
                <a:spcPct val="0"/>
              </a:spcAft>
            </a:pPr>
            <a:r>
              <a:rPr lang="en-US" dirty="0" smtClean="0">
                <a:solidFill>
                  <a:prstClr val="black"/>
                </a:solidFill>
                <a:latin typeface="Arial" charset="0"/>
              </a:rPr>
              <a:t>From EPAD registry to EPAD LCS</a:t>
            </a:r>
            <a:endParaRPr lang="en-US" dirty="0">
              <a:solidFill>
                <a:prstClr val="black"/>
              </a:solidFill>
              <a:latin typeface="Arial" charset="0"/>
            </a:endParaRPr>
          </a:p>
        </p:txBody>
      </p:sp>
    </p:spTree>
    <p:extLst>
      <p:ext uri="{BB962C8B-B14F-4D97-AF65-F5344CB8AC3E}">
        <p14:creationId xmlns:p14="http://schemas.microsoft.com/office/powerpoint/2010/main" val="1667918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12366" y="1468108"/>
            <a:ext cx="3249369" cy="1187667"/>
          </a:xfrm>
          <a:prstGeom prst="roundRect">
            <a:avLst/>
          </a:prstGeom>
          <a:noFill/>
          <a:ln w="28575" cmpd="sng">
            <a:solidFill>
              <a:srgbClr val="539C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base">
              <a:spcBef>
                <a:spcPct val="0"/>
              </a:spcBef>
              <a:spcAft>
                <a:spcPct val="0"/>
              </a:spcAft>
            </a:pPr>
            <a:r>
              <a:rPr lang="en-US" sz="1600" dirty="0">
                <a:solidFill>
                  <a:prstClr val="white">
                    <a:lumMod val="50000"/>
                  </a:prstClr>
                </a:solidFill>
                <a:latin typeface="Arial"/>
                <a:cs typeface="Arial"/>
              </a:rPr>
              <a:t>a) Blood Sample</a:t>
            </a:r>
          </a:p>
          <a:p>
            <a:pPr fontAlgn="base">
              <a:spcBef>
                <a:spcPct val="0"/>
              </a:spcBef>
              <a:spcAft>
                <a:spcPct val="0"/>
              </a:spcAft>
            </a:pPr>
            <a:r>
              <a:rPr lang="en-US" sz="1600" dirty="0">
                <a:solidFill>
                  <a:prstClr val="white">
                    <a:lumMod val="50000"/>
                  </a:prstClr>
                </a:solidFill>
                <a:latin typeface="Arial"/>
                <a:cs typeface="Arial"/>
              </a:rPr>
              <a:t>b) Saliva Sample</a:t>
            </a:r>
          </a:p>
          <a:p>
            <a:pPr fontAlgn="base">
              <a:spcBef>
                <a:spcPct val="0"/>
              </a:spcBef>
              <a:spcAft>
                <a:spcPct val="0"/>
              </a:spcAft>
            </a:pPr>
            <a:r>
              <a:rPr lang="en-US" sz="1600" dirty="0">
                <a:solidFill>
                  <a:prstClr val="white">
                    <a:lumMod val="50000"/>
                  </a:prstClr>
                </a:solidFill>
                <a:latin typeface="Arial"/>
                <a:cs typeface="Arial"/>
              </a:rPr>
              <a:t>c) Urine Sample</a:t>
            </a:r>
          </a:p>
          <a:p>
            <a:pPr fontAlgn="base">
              <a:spcBef>
                <a:spcPct val="0"/>
              </a:spcBef>
              <a:spcAft>
                <a:spcPct val="0"/>
              </a:spcAft>
            </a:pPr>
            <a:r>
              <a:rPr lang="en-US" sz="1600" dirty="0">
                <a:solidFill>
                  <a:prstClr val="white">
                    <a:lumMod val="50000"/>
                  </a:prstClr>
                </a:solidFill>
                <a:latin typeface="Arial"/>
                <a:cs typeface="Arial"/>
              </a:rPr>
              <a:t>d) </a:t>
            </a:r>
            <a:r>
              <a:rPr lang="en-US" sz="1600" dirty="0" smtClean="0">
                <a:solidFill>
                  <a:prstClr val="white">
                    <a:lumMod val="50000"/>
                  </a:prstClr>
                </a:solidFill>
                <a:latin typeface="Arial"/>
                <a:cs typeface="Arial"/>
              </a:rPr>
              <a:t>Cerebrospinal Fluid Sample</a:t>
            </a:r>
            <a:endParaRPr lang="en-US" sz="1600" dirty="0">
              <a:solidFill>
                <a:prstClr val="white">
                  <a:lumMod val="50000"/>
                </a:prstClr>
              </a:solidFill>
              <a:latin typeface="Arial"/>
              <a:cs typeface="Arial"/>
            </a:endParaRPr>
          </a:p>
        </p:txBody>
      </p:sp>
      <p:sp>
        <p:nvSpPr>
          <p:cNvPr id="6" name="5 CuadroTexto"/>
          <p:cNvSpPr txBox="1"/>
          <p:nvPr/>
        </p:nvSpPr>
        <p:spPr>
          <a:xfrm>
            <a:off x="476099" y="1126878"/>
            <a:ext cx="1439862" cy="338554"/>
          </a:xfrm>
          <a:prstGeom prst="rect">
            <a:avLst/>
          </a:prstGeom>
          <a:noFill/>
        </p:spPr>
        <p:txBody>
          <a:bodyPr>
            <a:spAutoFit/>
          </a:bodyPr>
          <a:lstStyle/>
          <a:p>
            <a:pPr fontAlgn="base">
              <a:spcBef>
                <a:spcPct val="0"/>
              </a:spcBef>
              <a:spcAft>
                <a:spcPct val="0"/>
              </a:spcAft>
              <a:defRPr/>
            </a:pPr>
            <a:r>
              <a:rPr lang="en-GB" sz="1600" dirty="0" err="1" smtClean="0">
                <a:solidFill>
                  <a:srgbClr val="539CAB"/>
                </a:solidFill>
                <a:latin typeface="Arial"/>
                <a:ea typeface="Tahoma" pitchFamily="34" charset="0"/>
                <a:cs typeface="Arial"/>
              </a:rPr>
              <a:t>Biosampling</a:t>
            </a:r>
            <a:endParaRPr lang="en-GB" sz="1600" dirty="0">
              <a:solidFill>
                <a:srgbClr val="539CAB"/>
              </a:solidFill>
              <a:latin typeface="Arial"/>
              <a:ea typeface="Tahoma" pitchFamily="34" charset="0"/>
              <a:cs typeface="Arial"/>
            </a:endParaRPr>
          </a:p>
        </p:txBody>
      </p:sp>
      <p:sp>
        <p:nvSpPr>
          <p:cNvPr id="7" name="Rounded Rectangle 6"/>
          <p:cNvSpPr/>
          <p:nvPr/>
        </p:nvSpPr>
        <p:spPr>
          <a:xfrm>
            <a:off x="407830" y="3076017"/>
            <a:ext cx="3249369" cy="684985"/>
          </a:xfrm>
          <a:prstGeom prst="roundRect">
            <a:avLst/>
          </a:prstGeom>
          <a:noFill/>
          <a:ln w="28575" cmpd="sng">
            <a:solidFill>
              <a:srgbClr val="539C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base">
              <a:spcBef>
                <a:spcPct val="0"/>
              </a:spcBef>
              <a:spcAft>
                <a:spcPct val="0"/>
              </a:spcAft>
            </a:pPr>
            <a:r>
              <a:rPr lang="en-US" sz="1600" dirty="0" smtClean="0">
                <a:solidFill>
                  <a:prstClr val="white">
                    <a:lumMod val="50000"/>
                  </a:prstClr>
                </a:solidFill>
                <a:latin typeface="Arial"/>
                <a:cs typeface="Arial"/>
              </a:rPr>
              <a:t>a) structural MRI</a:t>
            </a:r>
          </a:p>
          <a:p>
            <a:pPr fontAlgn="base">
              <a:spcBef>
                <a:spcPct val="0"/>
              </a:spcBef>
              <a:spcAft>
                <a:spcPct val="0"/>
              </a:spcAft>
            </a:pPr>
            <a:r>
              <a:rPr lang="en-US" sz="1600" dirty="0" smtClean="0">
                <a:solidFill>
                  <a:prstClr val="white">
                    <a:lumMod val="50000"/>
                  </a:prstClr>
                </a:solidFill>
                <a:latin typeface="Arial"/>
                <a:cs typeface="Arial"/>
              </a:rPr>
              <a:t>b) fMRI</a:t>
            </a:r>
          </a:p>
        </p:txBody>
      </p:sp>
      <p:sp>
        <p:nvSpPr>
          <p:cNvPr id="8" name="5 CuadroTexto"/>
          <p:cNvSpPr txBox="1"/>
          <p:nvPr/>
        </p:nvSpPr>
        <p:spPr>
          <a:xfrm>
            <a:off x="447050" y="2730906"/>
            <a:ext cx="1895133" cy="338554"/>
          </a:xfrm>
          <a:prstGeom prst="rect">
            <a:avLst/>
          </a:prstGeom>
          <a:noFill/>
        </p:spPr>
        <p:txBody>
          <a:bodyPr wrap="square">
            <a:spAutoFit/>
          </a:bodyPr>
          <a:lstStyle/>
          <a:p>
            <a:pPr fontAlgn="base">
              <a:spcBef>
                <a:spcPct val="0"/>
              </a:spcBef>
              <a:spcAft>
                <a:spcPct val="0"/>
              </a:spcAft>
              <a:defRPr/>
            </a:pPr>
            <a:r>
              <a:rPr lang="en-GB" sz="1600" dirty="0" smtClean="0">
                <a:solidFill>
                  <a:srgbClr val="539CAB"/>
                </a:solidFill>
                <a:latin typeface="Arial"/>
                <a:ea typeface="Tahoma" pitchFamily="34" charset="0"/>
                <a:cs typeface="Arial"/>
              </a:rPr>
              <a:t>Neuroimaging</a:t>
            </a:r>
            <a:endParaRPr lang="en-GB" sz="1600" dirty="0">
              <a:solidFill>
                <a:srgbClr val="539CAB"/>
              </a:solidFill>
              <a:latin typeface="Arial"/>
              <a:ea typeface="Tahoma" pitchFamily="34" charset="0"/>
              <a:cs typeface="Arial"/>
            </a:endParaRPr>
          </a:p>
        </p:txBody>
      </p:sp>
      <p:sp>
        <p:nvSpPr>
          <p:cNvPr id="9" name="Rounded Rectangle 8"/>
          <p:cNvSpPr/>
          <p:nvPr/>
        </p:nvSpPr>
        <p:spPr>
          <a:xfrm>
            <a:off x="3896610" y="1451613"/>
            <a:ext cx="4482483" cy="4057883"/>
          </a:xfrm>
          <a:prstGeom prst="roundRect">
            <a:avLst/>
          </a:prstGeom>
          <a:noFill/>
          <a:ln w="28575" cmpd="sng">
            <a:solidFill>
              <a:srgbClr val="539C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base">
              <a:spcBef>
                <a:spcPct val="0"/>
              </a:spcBef>
              <a:spcAft>
                <a:spcPct val="0"/>
              </a:spcAft>
            </a:pPr>
            <a:r>
              <a:rPr lang="en-US" sz="1600" dirty="0">
                <a:solidFill>
                  <a:prstClr val="white">
                    <a:lumMod val="50000"/>
                  </a:prstClr>
                </a:solidFill>
                <a:latin typeface="Arial"/>
                <a:cs typeface="Arial"/>
              </a:rPr>
              <a:t>a) Physical examination</a:t>
            </a:r>
          </a:p>
          <a:p>
            <a:pPr fontAlgn="base">
              <a:spcBef>
                <a:spcPct val="0"/>
              </a:spcBef>
              <a:spcAft>
                <a:spcPct val="0"/>
              </a:spcAft>
            </a:pPr>
            <a:r>
              <a:rPr lang="en-US" sz="1600" dirty="0">
                <a:solidFill>
                  <a:prstClr val="white">
                    <a:lumMod val="50000"/>
                  </a:prstClr>
                </a:solidFill>
                <a:latin typeface="Arial"/>
                <a:cs typeface="Arial"/>
              </a:rPr>
              <a:t>b) Medical History</a:t>
            </a:r>
          </a:p>
          <a:p>
            <a:pPr fontAlgn="base">
              <a:spcBef>
                <a:spcPct val="0"/>
              </a:spcBef>
              <a:spcAft>
                <a:spcPct val="0"/>
              </a:spcAft>
            </a:pPr>
            <a:r>
              <a:rPr lang="en-US" sz="1600" dirty="0">
                <a:solidFill>
                  <a:prstClr val="white">
                    <a:lumMod val="50000"/>
                  </a:prstClr>
                </a:solidFill>
                <a:latin typeface="Arial"/>
                <a:cs typeface="Arial"/>
              </a:rPr>
              <a:t>c) ENE Cognitive </a:t>
            </a:r>
            <a:r>
              <a:rPr lang="en-US" sz="1600" dirty="0" smtClean="0">
                <a:solidFill>
                  <a:prstClr val="white">
                    <a:lumMod val="50000"/>
                  </a:prstClr>
                </a:solidFill>
                <a:latin typeface="Arial"/>
                <a:cs typeface="Arial"/>
              </a:rPr>
              <a:t>Battery</a:t>
            </a:r>
            <a:r>
              <a:rPr lang="en-US" sz="1600" dirty="0">
                <a:solidFill>
                  <a:prstClr val="white">
                    <a:lumMod val="50000"/>
                  </a:prstClr>
                </a:solidFill>
                <a:latin typeface="Arial"/>
                <a:cs typeface="Arial"/>
              </a:rPr>
              <a:t>: RBANS, Dot </a:t>
            </a:r>
            <a:r>
              <a:rPr lang="en-US" sz="1600" dirty="0" smtClean="0">
                <a:solidFill>
                  <a:prstClr val="white">
                    <a:lumMod val="50000"/>
                  </a:prstClr>
                </a:solidFill>
                <a:latin typeface="Arial"/>
                <a:cs typeface="Arial"/>
              </a:rPr>
              <a:t>Counting</a:t>
            </a:r>
            <a:r>
              <a:rPr lang="en-US" sz="1600" dirty="0">
                <a:solidFill>
                  <a:prstClr val="white">
                    <a:lumMod val="50000"/>
                  </a:prstClr>
                </a:solidFill>
                <a:latin typeface="Arial"/>
                <a:cs typeface="Arial"/>
              </a:rPr>
              <a:t> (NIH Examiner), Flanker (NIH </a:t>
            </a:r>
            <a:r>
              <a:rPr lang="en-US" sz="1600" dirty="0" smtClean="0">
                <a:solidFill>
                  <a:prstClr val="white">
                    <a:lumMod val="50000"/>
                  </a:prstClr>
                </a:solidFill>
                <a:latin typeface="Arial"/>
                <a:cs typeface="Arial"/>
              </a:rPr>
              <a:t>Examiner/Toolbox</a:t>
            </a:r>
            <a:r>
              <a:rPr lang="en-US" sz="1600" dirty="0">
                <a:solidFill>
                  <a:prstClr val="white">
                    <a:lumMod val="50000"/>
                  </a:prstClr>
                </a:solidFill>
                <a:latin typeface="Arial"/>
                <a:cs typeface="Arial"/>
              </a:rPr>
              <a:t>), </a:t>
            </a:r>
            <a:r>
              <a:rPr lang="en-US" sz="1600" dirty="0" err="1" smtClean="0">
                <a:solidFill>
                  <a:prstClr val="white">
                    <a:lumMod val="50000"/>
                  </a:prstClr>
                </a:solidFill>
                <a:latin typeface="Arial"/>
                <a:cs typeface="Arial"/>
              </a:rPr>
              <a:t>Nameface</a:t>
            </a:r>
            <a:r>
              <a:rPr lang="en-US" sz="1600" dirty="0" smtClean="0">
                <a:solidFill>
                  <a:prstClr val="white">
                    <a:lumMod val="50000"/>
                  </a:prstClr>
                </a:solidFill>
                <a:latin typeface="Arial"/>
                <a:cs typeface="Arial"/>
              </a:rPr>
              <a:t> pairs, Four </a:t>
            </a:r>
            <a:r>
              <a:rPr lang="en-US" sz="1600" dirty="0" err="1" smtClean="0">
                <a:solidFill>
                  <a:prstClr val="white">
                    <a:lumMod val="50000"/>
                  </a:prstClr>
                </a:solidFill>
                <a:latin typeface="Arial"/>
                <a:cs typeface="Arial"/>
              </a:rPr>
              <a:t>Montains</a:t>
            </a:r>
            <a:r>
              <a:rPr lang="en-US" sz="1600" dirty="0" smtClean="0">
                <a:solidFill>
                  <a:prstClr val="white">
                    <a:lumMod val="50000"/>
                  </a:prstClr>
                </a:solidFill>
                <a:latin typeface="Arial"/>
                <a:cs typeface="Arial"/>
              </a:rPr>
              <a:t> Task, Virtual</a:t>
            </a:r>
            <a:r>
              <a:rPr lang="en-US" sz="1600" dirty="0">
                <a:solidFill>
                  <a:prstClr val="white">
                    <a:lumMod val="50000"/>
                  </a:prstClr>
                </a:solidFill>
                <a:latin typeface="Arial"/>
                <a:cs typeface="Arial"/>
              </a:rPr>
              <a:t> Reality Supermarket </a:t>
            </a:r>
            <a:r>
              <a:rPr lang="en-US" sz="1600" dirty="0" smtClean="0">
                <a:solidFill>
                  <a:prstClr val="white">
                    <a:lumMod val="50000"/>
                  </a:prstClr>
                </a:solidFill>
                <a:latin typeface="Arial"/>
                <a:cs typeface="Arial"/>
              </a:rPr>
              <a:t>Trolley</a:t>
            </a:r>
            <a:endParaRPr lang="en-US" sz="1600" dirty="0">
              <a:solidFill>
                <a:prstClr val="white">
                  <a:lumMod val="50000"/>
                </a:prstClr>
              </a:solidFill>
              <a:latin typeface="Arial"/>
              <a:cs typeface="Arial"/>
            </a:endParaRPr>
          </a:p>
          <a:p>
            <a:pPr fontAlgn="base">
              <a:spcBef>
                <a:spcPct val="0"/>
              </a:spcBef>
              <a:spcAft>
                <a:spcPct val="0"/>
              </a:spcAft>
            </a:pPr>
            <a:r>
              <a:rPr lang="en-US" sz="1600" dirty="0">
                <a:solidFill>
                  <a:prstClr val="white">
                    <a:lumMod val="50000"/>
                  </a:prstClr>
                </a:solidFill>
                <a:latin typeface="Arial"/>
                <a:cs typeface="Arial"/>
              </a:rPr>
              <a:t>d) Geriatric Depression Scale</a:t>
            </a:r>
          </a:p>
          <a:p>
            <a:pPr fontAlgn="base">
              <a:spcBef>
                <a:spcPct val="0"/>
              </a:spcBef>
              <a:spcAft>
                <a:spcPct val="0"/>
              </a:spcAft>
            </a:pPr>
            <a:r>
              <a:rPr lang="en-US" sz="1600" dirty="0">
                <a:solidFill>
                  <a:prstClr val="white">
                    <a:lumMod val="50000"/>
                  </a:prstClr>
                </a:solidFill>
                <a:latin typeface="Arial"/>
                <a:cs typeface="Arial"/>
              </a:rPr>
              <a:t>e) </a:t>
            </a:r>
            <a:r>
              <a:rPr lang="en-US" sz="1600" dirty="0" smtClean="0">
                <a:solidFill>
                  <a:prstClr val="white">
                    <a:lumMod val="50000"/>
                  </a:prstClr>
                </a:solidFill>
                <a:latin typeface="Arial"/>
                <a:cs typeface="Arial"/>
              </a:rPr>
              <a:t>State</a:t>
            </a:r>
            <a:r>
              <a:rPr lang="en-US" sz="1600" dirty="0">
                <a:solidFill>
                  <a:prstClr val="white">
                    <a:lumMod val="50000"/>
                  </a:prstClr>
                </a:solidFill>
                <a:latin typeface="Arial"/>
                <a:cs typeface="Arial"/>
              </a:rPr>
              <a:t> Trait Anxiety Inventory</a:t>
            </a:r>
          </a:p>
          <a:p>
            <a:pPr fontAlgn="base">
              <a:spcBef>
                <a:spcPct val="0"/>
              </a:spcBef>
              <a:spcAft>
                <a:spcPct val="0"/>
              </a:spcAft>
            </a:pPr>
            <a:r>
              <a:rPr lang="en-US" sz="1600" dirty="0">
                <a:solidFill>
                  <a:prstClr val="white">
                    <a:lumMod val="50000"/>
                  </a:prstClr>
                </a:solidFill>
                <a:latin typeface="Arial"/>
                <a:cs typeface="Arial"/>
              </a:rPr>
              <a:t>f) Pittsburgh Sleep Quality Index</a:t>
            </a:r>
          </a:p>
          <a:p>
            <a:pPr fontAlgn="base">
              <a:spcBef>
                <a:spcPct val="0"/>
              </a:spcBef>
              <a:spcAft>
                <a:spcPct val="0"/>
              </a:spcAft>
            </a:pPr>
            <a:r>
              <a:rPr lang="en-US" sz="1600" dirty="0">
                <a:solidFill>
                  <a:prstClr val="white">
                    <a:lumMod val="50000"/>
                  </a:prstClr>
                </a:solidFill>
                <a:latin typeface="Arial"/>
                <a:cs typeface="Arial"/>
              </a:rPr>
              <a:t>g) Amsterdam Instrumental Activities of </a:t>
            </a:r>
            <a:r>
              <a:rPr lang="en-US" sz="1600" dirty="0" smtClean="0">
                <a:solidFill>
                  <a:prstClr val="white">
                    <a:lumMod val="50000"/>
                  </a:prstClr>
                </a:solidFill>
                <a:latin typeface="Arial"/>
                <a:cs typeface="Arial"/>
              </a:rPr>
              <a:t>Daily</a:t>
            </a:r>
            <a:r>
              <a:rPr lang="en-US" sz="1600" dirty="0">
                <a:solidFill>
                  <a:prstClr val="white">
                    <a:lumMod val="50000"/>
                  </a:prstClr>
                </a:solidFill>
                <a:latin typeface="Arial"/>
                <a:cs typeface="Arial"/>
              </a:rPr>
              <a:t> Living Questionnaire</a:t>
            </a:r>
          </a:p>
          <a:p>
            <a:pPr fontAlgn="base">
              <a:spcBef>
                <a:spcPct val="0"/>
              </a:spcBef>
              <a:spcAft>
                <a:spcPct val="0"/>
              </a:spcAft>
            </a:pPr>
            <a:r>
              <a:rPr lang="en-US" sz="1600" dirty="0">
                <a:solidFill>
                  <a:prstClr val="white">
                    <a:lumMod val="50000"/>
                  </a:prstClr>
                </a:solidFill>
                <a:latin typeface="Arial"/>
                <a:cs typeface="Arial"/>
              </a:rPr>
              <a:t>h) Clinical dementia Rating Scale</a:t>
            </a:r>
          </a:p>
          <a:p>
            <a:pPr fontAlgn="base">
              <a:spcBef>
                <a:spcPct val="0"/>
              </a:spcBef>
              <a:spcAft>
                <a:spcPct val="0"/>
              </a:spcAft>
            </a:pPr>
            <a:r>
              <a:rPr lang="en-US" sz="1600" dirty="0">
                <a:solidFill>
                  <a:prstClr val="white">
                    <a:lumMod val="50000"/>
                  </a:prstClr>
                </a:solidFill>
                <a:latin typeface="Arial"/>
                <a:cs typeface="Arial"/>
              </a:rPr>
              <a:t>j) Mini</a:t>
            </a:r>
            <a:r>
              <a:rPr lang="en-US" sz="1600" dirty="0" smtClean="0">
                <a:solidFill>
                  <a:prstClr val="white">
                    <a:lumMod val="50000"/>
                  </a:prstClr>
                </a:solidFill>
                <a:latin typeface="Arial"/>
                <a:cs typeface="Arial"/>
              </a:rPr>
              <a:t>-Mental</a:t>
            </a:r>
            <a:r>
              <a:rPr lang="en-US" sz="1600" dirty="0">
                <a:solidFill>
                  <a:prstClr val="white">
                    <a:lumMod val="50000"/>
                  </a:prstClr>
                </a:solidFill>
                <a:latin typeface="Arial"/>
                <a:cs typeface="Arial"/>
              </a:rPr>
              <a:t> Health Status Examination</a:t>
            </a:r>
          </a:p>
        </p:txBody>
      </p:sp>
      <p:sp>
        <p:nvSpPr>
          <p:cNvPr id="10" name="5 CuadroTexto"/>
          <p:cNvSpPr txBox="1"/>
          <p:nvPr/>
        </p:nvSpPr>
        <p:spPr>
          <a:xfrm>
            <a:off x="4059303" y="1114323"/>
            <a:ext cx="1439862" cy="338554"/>
          </a:xfrm>
          <a:prstGeom prst="rect">
            <a:avLst/>
          </a:prstGeom>
          <a:noFill/>
        </p:spPr>
        <p:txBody>
          <a:bodyPr>
            <a:spAutoFit/>
          </a:bodyPr>
          <a:lstStyle/>
          <a:p>
            <a:pPr fontAlgn="base">
              <a:spcBef>
                <a:spcPct val="0"/>
              </a:spcBef>
              <a:spcAft>
                <a:spcPct val="0"/>
              </a:spcAft>
              <a:defRPr/>
            </a:pPr>
            <a:r>
              <a:rPr lang="en-GB" sz="1600" dirty="0" smtClean="0">
                <a:solidFill>
                  <a:srgbClr val="539CAB"/>
                </a:solidFill>
                <a:latin typeface="Arial"/>
                <a:ea typeface="Tahoma" pitchFamily="34" charset="0"/>
                <a:cs typeface="Arial"/>
              </a:rPr>
              <a:t>Clinical</a:t>
            </a:r>
            <a:endParaRPr lang="en-GB" sz="1600" dirty="0">
              <a:solidFill>
                <a:srgbClr val="539CAB"/>
              </a:solidFill>
              <a:latin typeface="Arial"/>
              <a:ea typeface="Tahoma" pitchFamily="34" charset="0"/>
              <a:cs typeface="Arial"/>
            </a:endParaRPr>
          </a:p>
        </p:txBody>
      </p:sp>
      <p:sp>
        <p:nvSpPr>
          <p:cNvPr id="11" name="Rounded Rectangle 10"/>
          <p:cNvSpPr/>
          <p:nvPr/>
        </p:nvSpPr>
        <p:spPr>
          <a:xfrm>
            <a:off x="411779" y="4234611"/>
            <a:ext cx="3249369" cy="1225431"/>
          </a:xfrm>
          <a:prstGeom prst="roundRect">
            <a:avLst/>
          </a:prstGeom>
          <a:noFill/>
          <a:ln w="28575" cmpd="sng">
            <a:solidFill>
              <a:srgbClr val="539C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base">
              <a:spcBef>
                <a:spcPct val="0"/>
              </a:spcBef>
              <a:spcAft>
                <a:spcPct val="0"/>
              </a:spcAft>
            </a:pPr>
            <a:r>
              <a:rPr lang="en-US" sz="1600" dirty="0" smtClean="0">
                <a:solidFill>
                  <a:prstClr val="white">
                    <a:lumMod val="50000"/>
                  </a:prstClr>
                </a:solidFill>
                <a:latin typeface="Arial"/>
                <a:cs typeface="Arial"/>
              </a:rPr>
              <a:t>a</a:t>
            </a:r>
            <a:r>
              <a:rPr lang="en-US" sz="1600" dirty="0">
                <a:solidFill>
                  <a:prstClr val="white">
                    <a:lumMod val="50000"/>
                  </a:prstClr>
                </a:solidFill>
                <a:latin typeface="Arial"/>
                <a:cs typeface="Arial"/>
              </a:rPr>
              <a:t>) </a:t>
            </a:r>
            <a:r>
              <a:rPr lang="en-US" sz="1600" dirty="0" smtClean="0">
                <a:solidFill>
                  <a:prstClr val="white">
                    <a:lumMod val="50000"/>
                  </a:prstClr>
                </a:solidFill>
                <a:latin typeface="Arial"/>
                <a:cs typeface="Arial"/>
              </a:rPr>
              <a:t>Socio-demographics</a:t>
            </a:r>
            <a:r>
              <a:rPr lang="en-US" sz="1600" dirty="0">
                <a:solidFill>
                  <a:prstClr val="white">
                    <a:lumMod val="50000"/>
                  </a:prstClr>
                </a:solidFill>
                <a:latin typeface="Arial"/>
                <a:cs typeface="Arial"/>
              </a:rPr>
              <a:t> </a:t>
            </a:r>
            <a:endParaRPr lang="en-US" sz="1600" dirty="0" smtClean="0">
              <a:solidFill>
                <a:prstClr val="white">
                  <a:lumMod val="50000"/>
                </a:prstClr>
              </a:solidFill>
              <a:latin typeface="Arial"/>
              <a:cs typeface="Arial"/>
            </a:endParaRPr>
          </a:p>
          <a:p>
            <a:pPr fontAlgn="base">
              <a:spcBef>
                <a:spcPct val="0"/>
              </a:spcBef>
              <a:spcAft>
                <a:spcPct val="0"/>
              </a:spcAft>
            </a:pPr>
            <a:r>
              <a:rPr lang="en-US" sz="1600" dirty="0" smtClean="0">
                <a:solidFill>
                  <a:prstClr val="white">
                    <a:lumMod val="50000"/>
                  </a:prstClr>
                </a:solidFill>
                <a:latin typeface="Arial"/>
                <a:cs typeface="Arial"/>
              </a:rPr>
              <a:t>b</a:t>
            </a:r>
            <a:r>
              <a:rPr lang="en-US" sz="1600" dirty="0">
                <a:solidFill>
                  <a:prstClr val="white">
                    <a:lumMod val="50000"/>
                  </a:prstClr>
                </a:solidFill>
                <a:latin typeface="Arial"/>
                <a:cs typeface="Arial"/>
              </a:rPr>
              <a:t>) Family History of Alzheimer's Dementia</a:t>
            </a:r>
          </a:p>
          <a:p>
            <a:pPr fontAlgn="base">
              <a:spcBef>
                <a:spcPct val="0"/>
              </a:spcBef>
              <a:spcAft>
                <a:spcPct val="0"/>
              </a:spcAft>
            </a:pPr>
            <a:r>
              <a:rPr lang="en-US" sz="1600" dirty="0">
                <a:solidFill>
                  <a:prstClr val="white">
                    <a:lumMod val="50000"/>
                  </a:prstClr>
                </a:solidFill>
                <a:latin typeface="Arial"/>
                <a:cs typeface="Arial"/>
              </a:rPr>
              <a:t>c) Lifestyle factors </a:t>
            </a:r>
          </a:p>
        </p:txBody>
      </p:sp>
      <p:sp>
        <p:nvSpPr>
          <p:cNvPr id="12" name="5 CuadroTexto"/>
          <p:cNvSpPr txBox="1"/>
          <p:nvPr/>
        </p:nvSpPr>
        <p:spPr>
          <a:xfrm>
            <a:off x="484002" y="3873018"/>
            <a:ext cx="1439862" cy="338554"/>
          </a:xfrm>
          <a:prstGeom prst="rect">
            <a:avLst/>
          </a:prstGeom>
          <a:noFill/>
        </p:spPr>
        <p:txBody>
          <a:bodyPr>
            <a:spAutoFit/>
          </a:bodyPr>
          <a:lstStyle/>
          <a:p>
            <a:pPr fontAlgn="base">
              <a:spcBef>
                <a:spcPct val="0"/>
              </a:spcBef>
              <a:spcAft>
                <a:spcPct val="0"/>
              </a:spcAft>
              <a:defRPr/>
            </a:pPr>
            <a:r>
              <a:rPr lang="en-GB" sz="1600" dirty="0" smtClean="0">
                <a:solidFill>
                  <a:srgbClr val="539CAB"/>
                </a:solidFill>
                <a:latin typeface="Arial"/>
                <a:ea typeface="Tahoma" pitchFamily="34" charset="0"/>
                <a:cs typeface="Arial"/>
              </a:rPr>
              <a:t>Lifestyle</a:t>
            </a:r>
            <a:endParaRPr lang="en-GB" sz="1600" dirty="0">
              <a:solidFill>
                <a:srgbClr val="539CAB"/>
              </a:solidFill>
              <a:latin typeface="Arial"/>
              <a:ea typeface="Tahoma" pitchFamily="34" charset="0"/>
              <a:cs typeface="Arial"/>
            </a:endParaRPr>
          </a:p>
        </p:txBody>
      </p:sp>
      <p:sp>
        <p:nvSpPr>
          <p:cNvPr id="13" name="Rectangle 12"/>
          <p:cNvSpPr/>
          <p:nvPr/>
        </p:nvSpPr>
        <p:spPr>
          <a:xfrm>
            <a:off x="356831" y="5520743"/>
            <a:ext cx="8517076" cy="584776"/>
          </a:xfrm>
          <a:prstGeom prst="rect">
            <a:avLst/>
          </a:prstGeom>
        </p:spPr>
        <p:txBody>
          <a:bodyPr wrap="square">
            <a:spAutoFit/>
          </a:bodyPr>
          <a:lstStyle/>
          <a:p>
            <a:pPr algn="just" fontAlgn="base">
              <a:spcBef>
                <a:spcPct val="0"/>
              </a:spcBef>
              <a:spcAft>
                <a:spcPct val="0"/>
              </a:spcAft>
            </a:pPr>
            <a:r>
              <a:rPr lang="en-GB" sz="1600" dirty="0" smtClean="0">
                <a:solidFill>
                  <a:prstClr val="white">
                    <a:lumMod val="50000"/>
                  </a:prstClr>
                </a:solidFill>
                <a:latin typeface="Arial"/>
                <a:ea typeface="ＭＳ Ｐゴシック" charset="0"/>
                <a:cs typeface="Arial"/>
              </a:rPr>
              <a:t>Flexible algorithm </a:t>
            </a:r>
            <a:r>
              <a:rPr lang="en-GB" sz="1600" dirty="0">
                <a:solidFill>
                  <a:srgbClr val="539CAB"/>
                </a:solidFill>
                <a:latin typeface="Arial"/>
                <a:ea typeface="ＭＳ Ｐゴシック" charset="0"/>
                <a:cs typeface="Arial"/>
                <a:sym typeface="Wingdings"/>
              </a:rPr>
              <a:t></a:t>
            </a:r>
            <a:r>
              <a:rPr lang="en-GB" sz="1600" dirty="0">
                <a:solidFill>
                  <a:prstClr val="white">
                    <a:lumMod val="50000"/>
                  </a:prstClr>
                </a:solidFill>
                <a:latin typeface="Arial"/>
                <a:ea typeface="ＭＳ Ｐゴシック" charset="0"/>
                <a:cs typeface="Arial"/>
                <a:sym typeface="Wingdings"/>
              </a:rPr>
              <a:t> </a:t>
            </a:r>
            <a:r>
              <a:rPr lang="en-GB" sz="1600" dirty="0">
                <a:solidFill>
                  <a:prstClr val="white">
                    <a:lumMod val="50000"/>
                  </a:prstClr>
                </a:solidFill>
                <a:latin typeface="Arial"/>
                <a:ea typeface="ＭＳ Ｐゴシック" charset="0"/>
                <a:cs typeface="Arial"/>
              </a:rPr>
              <a:t>deliver accurate disease models to estimate </a:t>
            </a:r>
            <a:r>
              <a:rPr lang="en-GB" sz="1600" dirty="0" smtClean="0">
                <a:solidFill>
                  <a:prstClr val="white">
                    <a:lumMod val="50000"/>
                  </a:prstClr>
                </a:solidFill>
                <a:latin typeface="Arial"/>
                <a:ea typeface="ＭＳ Ｐゴシック" charset="0"/>
                <a:cs typeface="Arial"/>
              </a:rPr>
              <a:t>an </a:t>
            </a:r>
            <a:r>
              <a:rPr lang="en-GB" sz="1600" dirty="0">
                <a:solidFill>
                  <a:prstClr val="white">
                    <a:lumMod val="50000"/>
                  </a:prstClr>
                </a:solidFill>
                <a:latin typeface="Arial"/>
                <a:ea typeface="ＭＳ Ｐゴシック" charset="0"/>
                <a:cs typeface="Arial"/>
              </a:rPr>
              <a:t>individual’s overall probability of developing AD</a:t>
            </a:r>
            <a:r>
              <a:rPr lang="en-US" sz="1600" dirty="0">
                <a:solidFill>
                  <a:prstClr val="white">
                    <a:lumMod val="50000"/>
                  </a:prstClr>
                </a:solidFill>
                <a:latin typeface="Arial"/>
                <a:ea typeface="ＭＳ Ｐゴシック" charset="0"/>
                <a:cs typeface="Arial"/>
              </a:rPr>
              <a:t> </a:t>
            </a:r>
            <a:endParaRPr lang="en-GB" sz="1600" dirty="0">
              <a:solidFill>
                <a:prstClr val="white">
                  <a:lumMod val="50000"/>
                </a:prstClr>
              </a:solidFill>
              <a:latin typeface="Arial"/>
              <a:ea typeface="ＭＳ Ｐゴシック" charset="0"/>
              <a:cs typeface="Arial"/>
            </a:endParaRPr>
          </a:p>
        </p:txBody>
      </p:sp>
      <p:sp>
        <p:nvSpPr>
          <p:cNvPr id="14" name="Title 2"/>
          <p:cNvSpPr txBox="1">
            <a:spLocks/>
          </p:cNvSpPr>
          <p:nvPr/>
        </p:nvSpPr>
        <p:spPr bwMode="auto">
          <a:xfrm>
            <a:off x="2199391" y="0"/>
            <a:ext cx="6746789" cy="87733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baseline="0">
                <a:solidFill>
                  <a:srgbClr val="305A62"/>
                </a:solidFill>
                <a:latin typeface="Arial" pitchFamily="34" charset="0"/>
                <a:ea typeface="+mj-ea"/>
                <a:cs typeface="Arial" pitchFamily="34" charset="0"/>
              </a:defRPr>
            </a:lvl1pPr>
            <a:lvl2pPr algn="ctr" rtl="0" eaLnBrk="1" fontAlgn="base" hangingPunct="1">
              <a:spcBef>
                <a:spcPct val="0"/>
              </a:spcBef>
              <a:spcAft>
                <a:spcPct val="0"/>
              </a:spcAft>
              <a:defRPr sz="4000">
                <a:solidFill>
                  <a:srgbClr val="254061"/>
                </a:solidFill>
                <a:latin typeface="Calibri" pitchFamily="34" charset="0"/>
              </a:defRPr>
            </a:lvl2pPr>
            <a:lvl3pPr algn="ctr" rtl="0" eaLnBrk="1" fontAlgn="base" hangingPunct="1">
              <a:spcBef>
                <a:spcPct val="0"/>
              </a:spcBef>
              <a:spcAft>
                <a:spcPct val="0"/>
              </a:spcAft>
              <a:defRPr sz="4000">
                <a:solidFill>
                  <a:srgbClr val="254061"/>
                </a:solidFill>
                <a:latin typeface="Calibri" pitchFamily="34" charset="0"/>
              </a:defRPr>
            </a:lvl3pPr>
            <a:lvl4pPr algn="ctr" rtl="0" eaLnBrk="1" fontAlgn="base" hangingPunct="1">
              <a:spcBef>
                <a:spcPct val="0"/>
              </a:spcBef>
              <a:spcAft>
                <a:spcPct val="0"/>
              </a:spcAft>
              <a:defRPr sz="4000">
                <a:solidFill>
                  <a:srgbClr val="254061"/>
                </a:solidFill>
                <a:latin typeface="Calibri" pitchFamily="34" charset="0"/>
              </a:defRPr>
            </a:lvl4pPr>
            <a:lvl5pPr algn="ctr" rtl="0" eaLnBrk="1" fontAlgn="base" hangingPunct="1">
              <a:spcBef>
                <a:spcPct val="0"/>
              </a:spcBef>
              <a:spcAft>
                <a:spcPct val="0"/>
              </a:spcAft>
              <a:defRPr sz="4000">
                <a:solidFill>
                  <a:srgbClr val="25406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400" dirty="0" smtClean="0"/>
              <a:t>European Prevention of Alzheimer’s Dementia Longitudinal Cohort Study </a:t>
            </a:r>
            <a:r>
              <a:rPr lang="en-US" sz="2400" b="1" dirty="0" smtClean="0"/>
              <a:t>(LCS)</a:t>
            </a:r>
            <a:endParaRPr lang="en-US" sz="2400" b="1" dirty="0"/>
          </a:p>
        </p:txBody>
      </p:sp>
    </p:spTree>
    <p:extLst>
      <p:ext uri="{BB962C8B-B14F-4D97-AF65-F5344CB8AC3E}">
        <p14:creationId xmlns:p14="http://schemas.microsoft.com/office/powerpoint/2010/main" val="568785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latin typeface="Arial"/>
                <a:cs typeface="Arial"/>
              </a:rPr>
              <a:t>European Prevention of Alzheimer’s Dementia Longitudinal Cohort </a:t>
            </a:r>
            <a:r>
              <a:rPr lang="en-US" sz="2400" dirty="0" smtClean="0">
                <a:latin typeface="Arial"/>
                <a:cs typeface="Arial"/>
              </a:rPr>
              <a:t>Study </a:t>
            </a:r>
            <a:r>
              <a:rPr lang="en-US" sz="2400" b="1" dirty="0" smtClean="0">
                <a:latin typeface="Arial"/>
                <a:cs typeface="Arial"/>
              </a:rPr>
              <a:t>(LCS)</a:t>
            </a:r>
            <a:endParaRPr lang="en-US" sz="2400" b="1" dirty="0">
              <a:latin typeface="Arial"/>
              <a:cs typeface="Arial"/>
            </a:endParaRPr>
          </a:p>
        </p:txBody>
      </p:sp>
      <p:sp>
        <p:nvSpPr>
          <p:cNvPr id="6" name="Rectangle 5"/>
          <p:cNvSpPr/>
          <p:nvPr/>
        </p:nvSpPr>
        <p:spPr>
          <a:xfrm>
            <a:off x="181437" y="1830997"/>
            <a:ext cx="8511033" cy="3867890"/>
          </a:xfrm>
          <a:prstGeom prst="rect">
            <a:avLst/>
          </a:prstGeom>
          <a:noFill/>
          <a:ln w="22225">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latin typeface="Arial"/>
              <a:cs typeface="Arial"/>
            </a:endParaRPr>
          </a:p>
        </p:txBody>
      </p:sp>
      <p:cxnSp>
        <p:nvCxnSpPr>
          <p:cNvPr id="9" name="Straight Connector 8"/>
          <p:cNvCxnSpPr/>
          <p:nvPr/>
        </p:nvCxnSpPr>
        <p:spPr>
          <a:xfrm>
            <a:off x="381639" y="2210347"/>
            <a:ext cx="7955999" cy="0"/>
          </a:xfrm>
          <a:prstGeom prst="line">
            <a:avLst/>
          </a:prstGeom>
          <a:ln w="76200" cmpd="sng">
            <a:solidFill>
              <a:srgbClr val="539CAB"/>
            </a:solidFill>
          </a:ln>
        </p:spPr>
        <p:style>
          <a:lnRef idx="2">
            <a:schemeClr val="accent1"/>
          </a:lnRef>
          <a:fillRef idx="0">
            <a:schemeClr val="accent1"/>
          </a:fillRef>
          <a:effectRef idx="1">
            <a:schemeClr val="accent1"/>
          </a:effectRef>
          <a:fontRef idx="minor">
            <a:schemeClr val="tx1"/>
          </a:fontRef>
        </p:style>
      </p:cxnSp>
      <p:sp>
        <p:nvSpPr>
          <p:cNvPr id="10" name="5 CuadroTexto"/>
          <p:cNvSpPr txBox="1"/>
          <p:nvPr/>
        </p:nvSpPr>
        <p:spPr>
          <a:xfrm>
            <a:off x="6484472" y="1790586"/>
            <a:ext cx="2018880" cy="338554"/>
          </a:xfrm>
          <a:prstGeom prst="rect">
            <a:avLst/>
          </a:prstGeom>
          <a:noFill/>
        </p:spPr>
        <p:txBody>
          <a:bodyPr wrap="square">
            <a:spAutoFit/>
          </a:bodyPr>
          <a:lstStyle/>
          <a:p>
            <a:pPr algn="ctr" fontAlgn="base">
              <a:spcBef>
                <a:spcPct val="0"/>
              </a:spcBef>
              <a:spcAft>
                <a:spcPct val="0"/>
              </a:spcAft>
              <a:defRPr/>
            </a:pPr>
            <a:r>
              <a:rPr lang="en-GB" sz="1600" b="1" dirty="0" smtClean="0">
                <a:solidFill>
                  <a:srgbClr val="000000"/>
                </a:solidFill>
                <a:latin typeface="Arial"/>
                <a:ea typeface="Tahoma" pitchFamily="34" charset="0"/>
                <a:cs typeface="Arial"/>
              </a:rPr>
              <a:t>December 2019</a:t>
            </a:r>
            <a:endParaRPr lang="en-GB" sz="1600" b="1" dirty="0">
              <a:solidFill>
                <a:srgbClr val="000000"/>
              </a:solidFill>
              <a:latin typeface="Arial"/>
              <a:ea typeface="Tahoma" pitchFamily="34" charset="0"/>
              <a:cs typeface="Arial"/>
            </a:endParaRPr>
          </a:p>
        </p:txBody>
      </p:sp>
      <p:sp>
        <p:nvSpPr>
          <p:cNvPr id="11" name="5 CuadroTexto"/>
          <p:cNvSpPr txBox="1"/>
          <p:nvPr/>
        </p:nvSpPr>
        <p:spPr>
          <a:xfrm>
            <a:off x="6676216" y="2327057"/>
            <a:ext cx="1738083" cy="738664"/>
          </a:xfrm>
          <a:prstGeom prst="rect">
            <a:avLst/>
          </a:prstGeom>
          <a:noFill/>
        </p:spPr>
        <p:txBody>
          <a:bodyPr wrap="square">
            <a:spAutoFit/>
          </a:bodyPr>
          <a:lstStyle/>
          <a:p>
            <a:pPr fontAlgn="base">
              <a:spcBef>
                <a:spcPct val="0"/>
              </a:spcBef>
              <a:spcAft>
                <a:spcPct val="0"/>
              </a:spcAft>
              <a:defRPr/>
            </a:pPr>
            <a:r>
              <a:rPr lang="en-GB" sz="1400" dirty="0" smtClean="0">
                <a:solidFill>
                  <a:srgbClr val="000000"/>
                </a:solidFill>
                <a:latin typeface="Arial"/>
                <a:ea typeface="Tahoma" pitchFamily="34" charset="0"/>
                <a:cs typeface="Arial"/>
              </a:rPr>
              <a:t>N=200 TDC</a:t>
            </a:r>
          </a:p>
          <a:p>
            <a:pPr fontAlgn="base">
              <a:spcBef>
                <a:spcPct val="0"/>
              </a:spcBef>
              <a:spcAft>
                <a:spcPct val="0"/>
              </a:spcAft>
              <a:defRPr/>
            </a:pPr>
            <a:r>
              <a:rPr lang="en-GB" sz="1400" dirty="0" smtClean="0">
                <a:solidFill>
                  <a:srgbClr val="000000"/>
                </a:solidFill>
                <a:latin typeface="Arial"/>
                <a:ea typeface="Tahoma" pitchFamily="34" charset="0"/>
                <a:cs typeface="Arial"/>
              </a:rPr>
              <a:t>N=700 </a:t>
            </a:r>
            <a:r>
              <a:rPr lang="en-GB" sz="1400" dirty="0" err="1" smtClean="0">
                <a:solidFill>
                  <a:srgbClr val="000000"/>
                </a:solidFill>
                <a:latin typeface="Arial"/>
                <a:ea typeface="Tahoma" pitchFamily="34" charset="0"/>
                <a:cs typeface="Arial"/>
              </a:rPr>
              <a:t>Swit</a:t>
            </a:r>
            <a:r>
              <a:rPr lang="en-GB" sz="1400" dirty="0" smtClean="0">
                <a:solidFill>
                  <a:srgbClr val="000000"/>
                </a:solidFill>
                <a:latin typeface="Arial"/>
                <a:ea typeface="Tahoma" pitchFamily="34" charset="0"/>
                <a:cs typeface="Arial"/>
              </a:rPr>
              <a:t>/Italy</a:t>
            </a:r>
          </a:p>
          <a:p>
            <a:pPr fontAlgn="base">
              <a:spcBef>
                <a:spcPct val="0"/>
              </a:spcBef>
              <a:spcAft>
                <a:spcPct val="0"/>
              </a:spcAft>
              <a:defRPr/>
            </a:pPr>
            <a:r>
              <a:rPr lang="en-GB" sz="1400" dirty="0" smtClean="0">
                <a:solidFill>
                  <a:srgbClr val="000000"/>
                </a:solidFill>
                <a:latin typeface="Arial"/>
                <a:ea typeface="Tahoma" pitchFamily="34" charset="0"/>
                <a:cs typeface="Arial"/>
              </a:rPr>
              <a:t>N=6000 Europe</a:t>
            </a:r>
            <a:endParaRPr lang="en-GB" sz="1400" dirty="0">
              <a:solidFill>
                <a:srgbClr val="000000"/>
              </a:solidFill>
              <a:latin typeface="Arial"/>
              <a:ea typeface="Tahoma" pitchFamily="34" charset="0"/>
              <a:cs typeface="Arial"/>
            </a:endParaRPr>
          </a:p>
        </p:txBody>
      </p:sp>
      <p:sp>
        <p:nvSpPr>
          <p:cNvPr id="12" name="5 CuadroTexto"/>
          <p:cNvSpPr txBox="1"/>
          <p:nvPr/>
        </p:nvSpPr>
        <p:spPr>
          <a:xfrm>
            <a:off x="379367" y="2367927"/>
            <a:ext cx="2292702" cy="2893100"/>
          </a:xfrm>
          <a:prstGeom prst="rect">
            <a:avLst/>
          </a:prstGeom>
          <a:noFill/>
        </p:spPr>
        <p:txBody>
          <a:bodyPr wrap="square">
            <a:spAutoFit/>
          </a:bodyPr>
          <a:lstStyle/>
          <a:p>
            <a:pPr fontAlgn="base">
              <a:spcBef>
                <a:spcPct val="0"/>
              </a:spcBef>
              <a:spcAft>
                <a:spcPct val="0"/>
              </a:spcAft>
              <a:defRPr/>
            </a:pPr>
            <a:r>
              <a:rPr lang="en-GB" sz="1400" b="1" dirty="0" smtClean="0">
                <a:solidFill>
                  <a:srgbClr val="000000"/>
                </a:solidFill>
                <a:latin typeface="Arial"/>
                <a:ea typeface="Tahoma" pitchFamily="34" charset="0"/>
                <a:cs typeface="Arial"/>
              </a:rPr>
              <a:t>1</a:t>
            </a:r>
            <a:r>
              <a:rPr lang="en-GB" sz="1400" b="1" baseline="30000" dirty="0" smtClean="0">
                <a:solidFill>
                  <a:srgbClr val="000000"/>
                </a:solidFill>
                <a:latin typeface="Arial"/>
                <a:ea typeface="Tahoma" pitchFamily="34" charset="0"/>
                <a:cs typeface="Arial"/>
              </a:rPr>
              <a:t>st</a:t>
            </a:r>
            <a:r>
              <a:rPr lang="en-GB" sz="1400" b="1" dirty="0" smtClean="0">
                <a:solidFill>
                  <a:srgbClr val="000000"/>
                </a:solidFill>
                <a:latin typeface="Arial"/>
                <a:ea typeface="Tahoma" pitchFamily="34" charset="0"/>
                <a:cs typeface="Arial"/>
              </a:rPr>
              <a:t> wave</a:t>
            </a:r>
            <a:r>
              <a:rPr lang="en-GB" sz="1400" dirty="0" smtClean="0">
                <a:solidFill>
                  <a:srgbClr val="000000"/>
                </a:solidFill>
                <a:latin typeface="Arial"/>
                <a:ea typeface="Tahoma" pitchFamily="34" charset="0"/>
                <a:cs typeface="Arial"/>
              </a:rPr>
              <a:t>: Edinburgh, Toulouse, Amsterdam, Barcelona</a:t>
            </a:r>
          </a:p>
          <a:p>
            <a:pPr fontAlgn="base">
              <a:spcBef>
                <a:spcPct val="0"/>
              </a:spcBef>
              <a:spcAft>
                <a:spcPct val="0"/>
              </a:spcAft>
              <a:defRPr/>
            </a:pPr>
            <a:r>
              <a:rPr lang="en-GB" sz="1400" b="1" dirty="0" smtClean="0">
                <a:solidFill>
                  <a:srgbClr val="000000"/>
                </a:solidFill>
                <a:latin typeface="Arial"/>
                <a:ea typeface="Tahoma" pitchFamily="34" charset="0"/>
                <a:cs typeface="Arial"/>
              </a:rPr>
              <a:t>Sponsor:</a:t>
            </a:r>
            <a:r>
              <a:rPr lang="en-GB" sz="1400" dirty="0" smtClean="0">
                <a:solidFill>
                  <a:srgbClr val="000000"/>
                </a:solidFill>
                <a:latin typeface="Arial"/>
                <a:ea typeface="Tahoma" pitchFamily="34" charset="0"/>
                <a:cs typeface="Arial"/>
              </a:rPr>
              <a:t> University of Edinburgh</a:t>
            </a:r>
          </a:p>
          <a:p>
            <a:pPr fontAlgn="base">
              <a:spcBef>
                <a:spcPct val="0"/>
              </a:spcBef>
              <a:spcAft>
                <a:spcPct val="0"/>
              </a:spcAft>
              <a:defRPr/>
            </a:pPr>
            <a:endParaRPr lang="en-GB" sz="1400" dirty="0">
              <a:solidFill>
                <a:srgbClr val="000000"/>
              </a:solidFill>
              <a:latin typeface="Arial"/>
              <a:ea typeface="Tahoma" pitchFamily="34" charset="0"/>
              <a:cs typeface="Arial"/>
            </a:endParaRPr>
          </a:p>
          <a:p>
            <a:pPr fontAlgn="base">
              <a:spcBef>
                <a:spcPct val="0"/>
              </a:spcBef>
              <a:spcAft>
                <a:spcPct val="0"/>
              </a:spcAft>
              <a:defRPr/>
            </a:pPr>
            <a:r>
              <a:rPr lang="en-GB" sz="1400" b="1" smtClean="0">
                <a:solidFill>
                  <a:srgbClr val="000000"/>
                </a:solidFill>
                <a:latin typeface="Arial"/>
                <a:ea typeface="Tahoma" pitchFamily="34" charset="0"/>
                <a:cs typeface="Arial"/>
              </a:rPr>
              <a:t>FPI</a:t>
            </a:r>
            <a:r>
              <a:rPr lang="en-GB" sz="1400">
                <a:solidFill>
                  <a:srgbClr val="000000"/>
                </a:solidFill>
                <a:latin typeface="Arial"/>
                <a:ea typeface="Tahoma" pitchFamily="34" charset="0"/>
                <a:cs typeface="Arial"/>
              </a:rPr>
              <a:t>:</a:t>
            </a:r>
            <a:r>
              <a:rPr lang="en-GB" sz="1400" smtClean="0">
                <a:solidFill>
                  <a:srgbClr val="000000"/>
                </a:solidFill>
                <a:latin typeface="Arial"/>
                <a:ea typeface="Tahoma" pitchFamily="34" charset="0"/>
                <a:cs typeface="Arial"/>
              </a:rPr>
              <a:t> </a:t>
            </a:r>
            <a:r>
              <a:rPr lang="en-GB" sz="1400" dirty="0" smtClean="0">
                <a:solidFill>
                  <a:srgbClr val="000000"/>
                </a:solidFill>
                <a:latin typeface="Arial"/>
                <a:ea typeface="Tahoma" pitchFamily="34" charset="0"/>
                <a:cs typeface="Arial"/>
              </a:rPr>
              <a:t>end of summer 2016</a:t>
            </a:r>
          </a:p>
          <a:p>
            <a:pPr fontAlgn="base">
              <a:spcBef>
                <a:spcPct val="0"/>
              </a:spcBef>
              <a:spcAft>
                <a:spcPct val="0"/>
              </a:spcAft>
              <a:defRPr/>
            </a:pPr>
            <a:endParaRPr lang="en-GB" sz="1400" dirty="0">
              <a:solidFill>
                <a:srgbClr val="000000"/>
              </a:solidFill>
              <a:latin typeface="Arial"/>
              <a:ea typeface="Tahoma" pitchFamily="34" charset="0"/>
              <a:cs typeface="Arial"/>
            </a:endParaRPr>
          </a:p>
          <a:p>
            <a:pPr fontAlgn="base">
              <a:spcBef>
                <a:spcPct val="0"/>
              </a:spcBef>
              <a:spcAft>
                <a:spcPct val="0"/>
              </a:spcAft>
              <a:defRPr/>
            </a:pPr>
            <a:r>
              <a:rPr lang="en-GB" sz="1400" dirty="0" smtClean="0">
                <a:solidFill>
                  <a:srgbClr val="000000"/>
                </a:solidFill>
                <a:latin typeface="Arial"/>
                <a:ea typeface="Tahoma" pitchFamily="34" charset="0"/>
                <a:cs typeface="Arial"/>
              </a:rPr>
              <a:t>So far, around </a:t>
            </a:r>
            <a:r>
              <a:rPr lang="en-GB" sz="1400" b="1" dirty="0" smtClean="0">
                <a:solidFill>
                  <a:srgbClr val="000000"/>
                </a:solidFill>
                <a:latin typeface="Arial"/>
                <a:ea typeface="Tahoma" pitchFamily="34" charset="0"/>
                <a:cs typeface="Arial"/>
              </a:rPr>
              <a:t>100 patients </a:t>
            </a:r>
            <a:r>
              <a:rPr lang="en-GB" sz="1400" dirty="0" smtClean="0">
                <a:solidFill>
                  <a:srgbClr val="000000"/>
                </a:solidFill>
                <a:latin typeface="Arial"/>
                <a:ea typeface="Tahoma" pitchFamily="34" charset="0"/>
                <a:cs typeface="Arial"/>
              </a:rPr>
              <a:t>(10-12 participants per month) have been recruited</a:t>
            </a:r>
          </a:p>
          <a:p>
            <a:pPr fontAlgn="base">
              <a:spcBef>
                <a:spcPct val="0"/>
              </a:spcBef>
              <a:spcAft>
                <a:spcPct val="0"/>
              </a:spcAft>
              <a:defRPr/>
            </a:pPr>
            <a:r>
              <a:rPr lang="en-GB" sz="1400" dirty="0" smtClean="0">
                <a:solidFill>
                  <a:srgbClr val="000000"/>
                </a:solidFill>
                <a:latin typeface="Arial"/>
                <a:ea typeface="Tahoma" pitchFamily="34" charset="0"/>
                <a:cs typeface="Arial"/>
              </a:rPr>
              <a:t>  </a:t>
            </a:r>
            <a:endParaRPr lang="en-GB" sz="1400" dirty="0">
              <a:solidFill>
                <a:srgbClr val="000000"/>
              </a:solidFill>
              <a:latin typeface="Arial"/>
              <a:ea typeface="Tahoma" pitchFamily="34" charset="0"/>
              <a:cs typeface="Arial"/>
            </a:endParaRPr>
          </a:p>
        </p:txBody>
      </p:sp>
      <p:sp>
        <p:nvSpPr>
          <p:cNvPr id="13" name="5 CuadroTexto"/>
          <p:cNvSpPr txBox="1"/>
          <p:nvPr/>
        </p:nvSpPr>
        <p:spPr>
          <a:xfrm>
            <a:off x="-131954" y="1827517"/>
            <a:ext cx="2018880" cy="338554"/>
          </a:xfrm>
          <a:prstGeom prst="rect">
            <a:avLst/>
          </a:prstGeom>
          <a:noFill/>
        </p:spPr>
        <p:txBody>
          <a:bodyPr wrap="square">
            <a:spAutoFit/>
          </a:bodyPr>
          <a:lstStyle/>
          <a:p>
            <a:pPr algn="ctr" fontAlgn="base">
              <a:spcBef>
                <a:spcPct val="0"/>
              </a:spcBef>
              <a:spcAft>
                <a:spcPct val="0"/>
              </a:spcAft>
              <a:defRPr/>
            </a:pPr>
            <a:r>
              <a:rPr lang="en-GB" sz="1600" b="1" dirty="0" smtClean="0">
                <a:solidFill>
                  <a:srgbClr val="000000"/>
                </a:solidFill>
                <a:latin typeface="Arial"/>
                <a:ea typeface="Tahoma" pitchFamily="34" charset="0"/>
                <a:cs typeface="Arial"/>
              </a:rPr>
              <a:t>July 2016</a:t>
            </a:r>
            <a:endParaRPr lang="en-GB" sz="1600" b="1" dirty="0">
              <a:solidFill>
                <a:srgbClr val="000000"/>
              </a:solidFill>
              <a:latin typeface="Arial"/>
              <a:ea typeface="Tahoma" pitchFamily="34" charset="0"/>
              <a:cs typeface="Arial"/>
            </a:endParaRPr>
          </a:p>
        </p:txBody>
      </p:sp>
      <p:sp>
        <p:nvSpPr>
          <p:cNvPr id="2" name="TextBox 1"/>
          <p:cNvSpPr txBox="1"/>
          <p:nvPr/>
        </p:nvSpPr>
        <p:spPr>
          <a:xfrm>
            <a:off x="2935977" y="3465331"/>
            <a:ext cx="2892738" cy="954107"/>
          </a:xfrm>
          <a:prstGeom prst="rect">
            <a:avLst/>
          </a:prstGeom>
          <a:noFill/>
        </p:spPr>
        <p:txBody>
          <a:bodyPr wrap="square" rtlCol="0">
            <a:spAutoFit/>
          </a:bodyPr>
          <a:lstStyle/>
          <a:p>
            <a:pPr fontAlgn="base">
              <a:spcBef>
                <a:spcPct val="0"/>
              </a:spcBef>
              <a:spcAft>
                <a:spcPct val="0"/>
              </a:spcAft>
              <a:defRPr/>
            </a:pPr>
            <a:r>
              <a:rPr lang="en-US" sz="1400" b="1" dirty="0" smtClean="0">
                <a:solidFill>
                  <a:srgbClr val="000000"/>
                </a:solidFill>
                <a:latin typeface="Arial"/>
                <a:ea typeface="Tahoma" pitchFamily="34" charset="0"/>
                <a:cs typeface="Arial"/>
              </a:rPr>
              <a:t>2</a:t>
            </a:r>
            <a:r>
              <a:rPr lang="en-US" sz="1400" b="1" baseline="30000" dirty="0" smtClean="0">
                <a:solidFill>
                  <a:srgbClr val="000000"/>
                </a:solidFill>
                <a:latin typeface="Arial"/>
                <a:ea typeface="Tahoma" pitchFamily="34" charset="0"/>
                <a:cs typeface="Arial"/>
              </a:rPr>
              <a:t>nd</a:t>
            </a:r>
            <a:r>
              <a:rPr lang="en-US" sz="1400" b="1" dirty="0" smtClean="0">
                <a:solidFill>
                  <a:srgbClr val="000000"/>
                </a:solidFill>
                <a:latin typeface="Arial"/>
                <a:ea typeface="Tahoma" pitchFamily="34" charset="0"/>
                <a:cs typeface="Arial"/>
              </a:rPr>
              <a:t> wave: </a:t>
            </a:r>
          </a:p>
          <a:p>
            <a:pPr fontAlgn="base">
              <a:spcBef>
                <a:spcPct val="0"/>
              </a:spcBef>
              <a:spcAft>
                <a:spcPct val="0"/>
              </a:spcAft>
              <a:defRPr/>
            </a:pPr>
            <a:r>
              <a:rPr lang="en-US" sz="1400" dirty="0" smtClean="0">
                <a:solidFill>
                  <a:srgbClr val="000000"/>
                </a:solidFill>
                <a:latin typeface="Arial"/>
                <a:ea typeface="Tahoma" pitchFamily="34" charset="0"/>
                <a:cs typeface="Arial"/>
              </a:rPr>
              <a:t>Brescia, Paris, Oxford, Lille, Cologne are about to start recruiting</a:t>
            </a:r>
            <a:endParaRPr lang="en-US" sz="1400" dirty="0">
              <a:solidFill>
                <a:srgbClr val="000000"/>
              </a:solidFill>
              <a:latin typeface="Arial"/>
              <a:ea typeface="Tahoma" pitchFamily="34" charset="0"/>
              <a:cs typeface="Arial"/>
            </a:endParaRPr>
          </a:p>
        </p:txBody>
      </p:sp>
      <p:sp>
        <p:nvSpPr>
          <p:cNvPr id="7" name="TextBox 6"/>
          <p:cNvSpPr txBox="1"/>
          <p:nvPr/>
        </p:nvSpPr>
        <p:spPr>
          <a:xfrm>
            <a:off x="3067931" y="1830999"/>
            <a:ext cx="1097276" cy="338554"/>
          </a:xfrm>
          <a:prstGeom prst="rect">
            <a:avLst/>
          </a:prstGeom>
          <a:noFill/>
        </p:spPr>
        <p:txBody>
          <a:bodyPr wrap="none" rtlCol="0">
            <a:spAutoFit/>
          </a:bodyPr>
          <a:lstStyle/>
          <a:p>
            <a:pPr fontAlgn="base">
              <a:spcBef>
                <a:spcPct val="0"/>
              </a:spcBef>
              <a:spcAft>
                <a:spcPct val="0"/>
              </a:spcAft>
            </a:pPr>
            <a:r>
              <a:rPr lang="en-US" sz="1600" b="1" dirty="0" smtClean="0">
                <a:solidFill>
                  <a:prstClr val="black"/>
                </a:solidFill>
                <a:latin typeface="Arial"/>
                <a:cs typeface="Arial"/>
              </a:rPr>
              <a:t>May 2017</a:t>
            </a:r>
            <a:endParaRPr lang="en-US" sz="1600" b="1" dirty="0">
              <a:solidFill>
                <a:prstClr val="black"/>
              </a:solidFill>
              <a:latin typeface="Arial"/>
              <a:cs typeface="Arial"/>
            </a:endParaRPr>
          </a:p>
        </p:txBody>
      </p:sp>
      <p:cxnSp>
        <p:nvCxnSpPr>
          <p:cNvPr id="15" name="Straight Arrow Connector 14"/>
          <p:cNvCxnSpPr/>
          <p:nvPr/>
        </p:nvCxnSpPr>
        <p:spPr>
          <a:xfrm>
            <a:off x="3381323" y="2474324"/>
            <a:ext cx="16494" cy="973234"/>
          </a:xfrm>
          <a:prstGeom prst="straightConnector1">
            <a:avLst/>
          </a:prstGeom>
          <a:ln w="38100">
            <a:solidFill>
              <a:srgbClr val="539CAB"/>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84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MIF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EMIF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1470</Words>
  <Application>Microsoft Office PowerPoint</Application>
  <PresentationFormat>On-screen Show (4:3)</PresentationFormat>
  <Paragraphs>299</Paragraphs>
  <Slides>14</Slides>
  <Notes>4</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18" baseType="lpstr">
      <vt:lpstr>1_Tema di Office</vt:lpstr>
      <vt:lpstr>EMIF template</vt:lpstr>
      <vt:lpstr>1_EMIF template</vt:lpstr>
      <vt:lpstr>Diapositiva</vt:lpstr>
      <vt:lpstr>PowerPoint Presentation</vt:lpstr>
      <vt:lpstr>PowerPoint Presentation</vt:lpstr>
      <vt:lpstr>PowerPoint Presentation</vt:lpstr>
      <vt:lpstr>PowerPoint Presentation</vt:lpstr>
      <vt:lpstr>PowerPoint Presentation</vt:lpstr>
      <vt:lpstr>PowerPoint Presentation</vt:lpstr>
      <vt:lpstr>European Prevention of Alzheimer’s Dementia Longitudinal Cohort Study (LCS)</vt:lpstr>
      <vt:lpstr>PowerPoint Presentation</vt:lpstr>
      <vt:lpstr>European Prevention of Alzheimer’s Dementia Longitudinal Cohort Study (LCS)</vt:lpstr>
      <vt:lpstr>EUROPEAN ADNI: AMYPAD</vt:lpstr>
      <vt:lpstr>WP3: Diagnostic Study Study Diagram</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LENO</dc:creator>
  <cp:lastModifiedBy>James Hendrix</cp:lastModifiedBy>
  <cp:revision>18</cp:revision>
  <dcterms:created xsi:type="dcterms:W3CDTF">2017-05-02T07:31:08Z</dcterms:created>
  <dcterms:modified xsi:type="dcterms:W3CDTF">2017-05-02T14:21:20Z</dcterms:modified>
</cp:coreProperties>
</file>