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58" r:id="rId4"/>
    <p:sldId id="259" r:id="rId5"/>
    <p:sldId id="262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02" y="-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9F457-6839-49DC-92C8-2F7B3F7D2529}" type="datetimeFigureOut">
              <a:rPr lang="es-ES" smtClean="0"/>
              <a:pPr/>
              <a:t>02/05/2017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8E244-1242-4B26-9385-FA1ADADCFE3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53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 typeface="+mj-lt"/>
              <a:buAutoNum type="arabicPeriod"/>
            </a:pPr>
            <a:endParaRPr lang="en-US" dirty="0" smtClean="0"/>
          </a:p>
          <a:p>
            <a:pPr marL="228600" indent="-228600" eaLnBrk="1" hangingPunct="1">
              <a:spcBef>
                <a:spcPct val="0"/>
              </a:spcBef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048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AC56BDE-5A27-4DBB-AD40-53CD5D18678B}" type="slidenum">
              <a:rPr lang="en-US" sz="1200">
                <a:latin typeface="+mn-lt"/>
                <a:cs typeface="+mn-cs"/>
              </a:rPr>
              <a:pPr algn="r">
                <a:defRPr/>
              </a:pPr>
              <a:t>1</a:t>
            </a:fld>
            <a:endParaRPr lang="en-US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AB87D-316D-4013-B4CA-41931403EF35}" type="slidenum">
              <a:rPr lang="es-AR" smtClean="0"/>
              <a:pPr>
                <a:defRPr/>
              </a:pPr>
              <a:t>3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02/05/2017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02/05/2017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02/05/2017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02/05/2017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02/05/2017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02/05/2017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02/05/2017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02/05/2017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02/05/2017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02/05/2017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02/05/2017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D6486-53DA-4C47-91F2-744DF6F1D4FD}" type="datetimeFigureOut">
              <a:rPr lang="es-ES" smtClean="0"/>
              <a:pPr/>
              <a:t>02/05/2017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F944C-A45D-4CD3-84B0-A99AD109B766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Patients’ Flowchart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51520" y="3285064"/>
            <a:ext cx="129614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Patients Screened at FLENI</a:t>
            </a:r>
          </a:p>
          <a:p>
            <a:pPr algn="ctr"/>
            <a:r>
              <a:rPr lang="en-US" sz="1200" dirty="0" smtClean="0"/>
              <a:t>Nº= 60</a:t>
            </a:r>
            <a:endParaRPr lang="en-US" sz="1200" dirty="0"/>
          </a:p>
        </p:txBody>
      </p:sp>
      <p:grpSp>
        <p:nvGrpSpPr>
          <p:cNvPr id="73" name="72 Grupo"/>
          <p:cNvGrpSpPr/>
          <p:nvPr/>
        </p:nvGrpSpPr>
        <p:grpSpPr>
          <a:xfrm>
            <a:off x="3275856" y="2636912"/>
            <a:ext cx="1440160" cy="3240360"/>
            <a:chOff x="3275856" y="2636912"/>
            <a:chExt cx="1440160" cy="3240360"/>
          </a:xfrm>
        </p:grpSpPr>
        <p:sp>
          <p:nvSpPr>
            <p:cNvPr id="9" name="8 Rectángulo"/>
            <p:cNvSpPr/>
            <p:nvPr/>
          </p:nvSpPr>
          <p:spPr>
            <a:xfrm>
              <a:off x="3275856" y="2636912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Healthy Controls</a:t>
              </a:r>
            </a:p>
            <a:p>
              <a:pPr algn="ctr"/>
              <a:r>
                <a:rPr lang="en-US" sz="1200" dirty="0" smtClean="0"/>
                <a:t>Nº= 15</a:t>
              </a:r>
              <a:endParaRPr lang="en-US" sz="1200" dirty="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3275856" y="4509120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Late MCI</a:t>
              </a:r>
            </a:p>
            <a:p>
              <a:pPr algn="ctr"/>
              <a:r>
                <a:rPr lang="en-US" sz="1200" dirty="0" smtClean="0"/>
                <a:t>Nº= 16</a:t>
              </a:r>
              <a:endParaRPr lang="en-US" sz="1200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275856" y="53732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Dementia AD</a:t>
              </a:r>
            </a:p>
            <a:p>
              <a:pPr algn="ctr"/>
              <a:r>
                <a:rPr lang="en-US" sz="1200" dirty="0" smtClean="0"/>
                <a:t>Nº=13</a:t>
              </a:r>
              <a:endParaRPr lang="en-US" sz="1200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275856" y="35730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Early MCI</a:t>
              </a:r>
            </a:p>
            <a:p>
              <a:pPr algn="ctr"/>
              <a:r>
                <a:rPr lang="en-US" sz="1200" dirty="0" smtClean="0"/>
                <a:t>Nº=12</a:t>
              </a:r>
              <a:endParaRPr lang="en-US" sz="1200" dirty="0"/>
            </a:p>
          </p:txBody>
        </p:sp>
      </p:grpSp>
      <p:sp>
        <p:nvSpPr>
          <p:cNvPr id="23" name="22 Rectángulo"/>
          <p:cNvSpPr/>
          <p:nvPr/>
        </p:nvSpPr>
        <p:spPr>
          <a:xfrm>
            <a:off x="179512" y="4365104"/>
            <a:ext cx="1260000" cy="50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Screening Failure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Nº= 7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251520" y="1628880"/>
            <a:ext cx="129614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Patients Invited to ADNI</a:t>
            </a:r>
          </a:p>
          <a:p>
            <a:pPr algn="ctr"/>
            <a:r>
              <a:rPr lang="en-US" sz="1200" dirty="0" smtClean="0"/>
              <a:t>Nº= 73</a:t>
            </a:r>
            <a:endParaRPr lang="en-US" sz="12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179512" y="4941168"/>
            <a:ext cx="1260000" cy="86177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2 Claustrophobia</a:t>
            </a:r>
          </a:p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1 Psychiatric Disease </a:t>
            </a:r>
          </a:p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1 Cancer</a:t>
            </a:r>
          </a:p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1 Adult ADHD</a:t>
            </a:r>
          </a:p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2 without informant</a:t>
            </a:r>
          </a:p>
        </p:txBody>
      </p:sp>
      <p:sp>
        <p:nvSpPr>
          <p:cNvPr id="44" name="43 Rectángulo"/>
          <p:cNvSpPr/>
          <p:nvPr/>
        </p:nvSpPr>
        <p:spPr>
          <a:xfrm>
            <a:off x="3024008" y="1628880"/>
            <a:ext cx="16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Patients Followed  </a:t>
            </a:r>
          </a:p>
          <a:p>
            <a:pPr algn="ctr"/>
            <a:r>
              <a:rPr lang="en-US" sz="1200" dirty="0" smtClean="0"/>
              <a:t>(Baseline)</a:t>
            </a:r>
          </a:p>
          <a:p>
            <a:pPr algn="ctr"/>
            <a:r>
              <a:rPr lang="en-US" sz="1200" dirty="0" smtClean="0"/>
              <a:t>Nº= 56</a:t>
            </a:r>
            <a:endParaRPr lang="en-US" sz="1200" dirty="0"/>
          </a:p>
        </p:txBody>
      </p:sp>
      <p:sp>
        <p:nvSpPr>
          <p:cNvPr id="57" name="56 Rectángulo"/>
          <p:cNvSpPr/>
          <p:nvPr/>
        </p:nvSpPr>
        <p:spPr>
          <a:xfrm>
            <a:off x="1547664" y="4365104"/>
            <a:ext cx="1260000" cy="50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Dropout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Nº= 4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1547664" y="4941168"/>
            <a:ext cx="1260000" cy="86177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2 removed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inform.cons</a:t>
            </a:r>
            <a:endParaRPr lang="en-US" sz="1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1 by distance/caregiver</a:t>
            </a:r>
          </a:p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1 has died (cancer)</a:t>
            </a:r>
          </a:p>
        </p:txBody>
      </p:sp>
      <p:cxnSp>
        <p:nvCxnSpPr>
          <p:cNvPr id="64" name="63 Conector recto de flecha"/>
          <p:cNvCxnSpPr/>
          <p:nvPr/>
        </p:nvCxnSpPr>
        <p:spPr>
          <a:xfrm>
            <a:off x="899592" y="2348880"/>
            <a:ext cx="0" cy="86409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Rectángulo"/>
          <p:cNvSpPr/>
          <p:nvPr/>
        </p:nvSpPr>
        <p:spPr>
          <a:xfrm>
            <a:off x="5184248" y="1628800"/>
            <a:ext cx="16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Patients Followed  </a:t>
            </a:r>
          </a:p>
          <a:p>
            <a:pPr algn="ctr"/>
            <a:r>
              <a:rPr lang="en-US" sz="1200" dirty="0" smtClean="0"/>
              <a:t>(1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year)</a:t>
            </a:r>
          </a:p>
          <a:p>
            <a:pPr algn="ctr"/>
            <a:r>
              <a:rPr lang="en-US" sz="1200" dirty="0" smtClean="0"/>
              <a:t>Nº= 50</a:t>
            </a:r>
            <a:endParaRPr lang="en-US" sz="1200" dirty="0"/>
          </a:p>
        </p:txBody>
      </p:sp>
      <p:sp>
        <p:nvSpPr>
          <p:cNvPr id="66" name="65 Rectángulo"/>
          <p:cNvSpPr/>
          <p:nvPr/>
        </p:nvSpPr>
        <p:spPr>
          <a:xfrm>
            <a:off x="7344488" y="1628800"/>
            <a:ext cx="16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Patients Followed  </a:t>
            </a:r>
          </a:p>
          <a:p>
            <a:pPr algn="ctr"/>
            <a:r>
              <a:rPr lang="en-US" sz="1200" dirty="0" smtClean="0"/>
              <a:t>(30 months)</a:t>
            </a:r>
          </a:p>
          <a:p>
            <a:pPr algn="ctr"/>
            <a:r>
              <a:rPr lang="en-US" sz="1200" dirty="0" smtClean="0"/>
              <a:t>Nº= 43/45</a:t>
            </a:r>
            <a:endParaRPr lang="en-US" sz="1200" dirty="0"/>
          </a:p>
        </p:txBody>
      </p:sp>
      <p:cxnSp>
        <p:nvCxnSpPr>
          <p:cNvPr id="68" name="67 Conector recto de flecha"/>
          <p:cNvCxnSpPr/>
          <p:nvPr/>
        </p:nvCxnSpPr>
        <p:spPr>
          <a:xfrm>
            <a:off x="1691680" y="1988840"/>
            <a:ext cx="122413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Rectángulo"/>
          <p:cNvSpPr/>
          <p:nvPr/>
        </p:nvSpPr>
        <p:spPr>
          <a:xfrm>
            <a:off x="1750040" y="2564904"/>
            <a:ext cx="1152128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New Patients Invited to ADNI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Nº= 6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8" name="77 Conector recto"/>
          <p:cNvCxnSpPr/>
          <p:nvPr/>
        </p:nvCxnSpPr>
        <p:spPr>
          <a:xfrm>
            <a:off x="899592" y="4020304"/>
            <a:ext cx="0" cy="2007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884352" y="4198228"/>
            <a:ext cx="807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/>
          <p:nvPr/>
        </p:nvCxnSpPr>
        <p:spPr>
          <a:xfrm>
            <a:off x="1691680" y="1964060"/>
            <a:ext cx="0" cy="22570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"/>
          <p:cNvCxnSpPr/>
          <p:nvPr/>
        </p:nvCxnSpPr>
        <p:spPr>
          <a:xfrm>
            <a:off x="3131840" y="508518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80 Grupo"/>
          <p:cNvGrpSpPr/>
          <p:nvPr/>
        </p:nvGrpSpPr>
        <p:grpSpPr>
          <a:xfrm>
            <a:off x="3131840" y="2348880"/>
            <a:ext cx="144016" cy="3285158"/>
            <a:chOff x="3131840" y="2348880"/>
            <a:chExt cx="144016" cy="3285158"/>
          </a:xfrm>
        </p:grpSpPr>
        <p:cxnSp>
          <p:nvCxnSpPr>
            <p:cNvPr id="99" name="98 Conector recto"/>
            <p:cNvCxnSpPr/>
            <p:nvPr/>
          </p:nvCxnSpPr>
          <p:spPr>
            <a:xfrm>
              <a:off x="3131840" y="2348880"/>
              <a:ext cx="0" cy="328515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12 Conector recto"/>
            <p:cNvCxnSpPr/>
            <p:nvPr/>
          </p:nvCxnSpPr>
          <p:spPr>
            <a:xfrm>
              <a:off x="3131840" y="5608290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14 Conector recto"/>
            <p:cNvCxnSpPr/>
            <p:nvPr/>
          </p:nvCxnSpPr>
          <p:spPr>
            <a:xfrm>
              <a:off x="3131840" y="4744194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115 Conector recto"/>
            <p:cNvCxnSpPr/>
            <p:nvPr/>
          </p:nvCxnSpPr>
          <p:spPr>
            <a:xfrm>
              <a:off x="3131840" y="3808090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116 Conector recto"/>
            <p:cNvCxnSpPr/>
            <p:nvPr/>
          </p:nvCxnSpPr>
          <p:spPr>
            <a:xfrm>
              <a:off x="3131840" y="2852936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81 Grupo"/>
          <p:cNvGrpSpPr/>
          <p:nvPr/>
        </p:nvGrpSpPr>
        <p:grpSpPr>
          <a:xfrm>
            <a:off x="5292080" y="2348880"/>
            <a:ext cx="144016" cy="3312368"/>
            <a:chOff x="5292080" y="2348880"/>
            <a:chExt cx="144016" cy="3312368"/>
          </a:xfrm>
        </p:grpSpPr>
        <p:cxnSp>
          <p:nvCxnSpPr>
            <p:cNvPr id="121" name="120 Conector recto"/>
            <p:cNvCxnSpPr/>
            <p:nvPr/>
          </p:nvCxnSpPr>
          <p:spPr>
            <a:xfrm>
              <a:off x="5292080" y="2348880"/>
              <a:ext cx="0" cy="33123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"/>
            <p:cNvCxnSpPr/>
            <p:nvPr/>
          </p:nvCxnSpPr>
          <p:spPr>
            <a:xfrm>
              <a:off x="5292080" y="5642198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122 Conector recto"/>
            <p:cNvCxnSpPr/>
            <p:nvPr/>
          </p:nvCxnSpPr>
          <p:spPr>
            <a:xfrm>
              <a:off x="5292080" y="4759052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"/>
            <p:cNvCxnSpPr/>
            <p:nvPr/>
          </p:nvCxnSpPr>
          <p:spPr>
            <a:xfrm>
              <a:off x="5292080" y="3817615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124 Conector recto"/>
            <p:cNvCxnSpPr/>
            <p:nvPr/>
          </p:nvCxnSpPr>
          <p:spPr>
            <a:xfrm>
              <a:off x="5292080" y="2852936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83 Grupo"/>
          <p:cNvGrpSpPr/>
          <p:nvPr/>
        </p:nvGrpSpPr>
        <p:grpSpPr>
          <a:xfrm>
            <a:off x="7452320" y="2348880"/>
            <a:ext cx="144016" cy="3312368"/>
            <a:chOff x="7452320" y="2348880"/>
            <a:chExt cx="144016" cy="3312368"/>
          </a:xfrm>
        </p:grpSpPr>
        <p:cxnSp>
          <p:nvCxnSpPr>
            <p:cNvPr id="127" name="126 Conector recto"/>
            <p:cNvCxnSpPr/>
            <p:nvPr/>
          </p:nvCxnSpPr>
          <p:spPr>
            <a:xfrm>
              <a:off x="7452320" y="2348880"/>
              <a:ext cx="0" cy="33123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"/>
            <p:cNvCxnSpPr/>
            <p:nvPr/>
          </p:nvCxnSpPr>
          <p:spPr>
            <a:xfrm>
              <a:off x="7452320" y="5636865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128 Conector recto"/>
            <p:cNvCxnSpPr/>
            <p:nvPr/>
          </p:nvCxnSpPr>
          <p:spPr>
            <a:xfrm>
              <a:off x="7452320" y="4759052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"/>
            <p:cNvCxnSpPr/>
            <p:nvPr/>
          </p:nvCxnSpPr>
          <p:spPr>
            <a:xfrm>
              <a:off x="7452320" y="3827140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"/>
            <p:cNvCxnSpPr/>
            <p:nvPr/>
          </p:nvCxnSpPr>
          <p:spPr>
            <a:xfrm>
              <a:off x="7452320" y="2852936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131 Flecha a la derecha con bandas"/>
          <p:cNvSpPr/>
          <p:nvPr/>
        </p:nvSpPr>
        <p:spPr>
          <a:xfrm>
            <a:off x="4716016" y="1628800"/>
            <a:ext cx="360040" cy="720000"/>
          </a:xfrm>
          <a:prstGeom prst="stripedRightArrow">
            <a:avLst>
              <a:gd name="adj1" fmla="val 76535"/>
              <a:gd name="adj2" fmla="val 62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3" name="132 Flecha a la derecha con bandas"/>
          <p:cNvSpPr/>
          <p:nvPr/>
        </p:nvSpPr>
        <p:spPr>
          <a:xfrm>
            <a:off x="6876256" y="1628800"/>
            <a:ext cx="360040" cy="720000"/>
          </a:xfrm>
          <a:prstGeom prst="stripedRightArrow">
            <a:avLst>
              <a:gd name="adj1" fmla="val 76535"/>
              <a:gd name="adj2" fmla="val 62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57 CuadroTexto"/>
          <p:cNvSpPr txBox="1"/>
          <p:nvPr/>
        </p:nvSpPr>
        <p:spPr>
          <a:xfrm>
            <a:off x="5508104" y="3165559"/>
            <a:ext cx="1368151" cy="25391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accent1">
                    <a:lumMod val="75000"/>
                  </a:schemeClr>
                </a:solidFill>
              </a:rPr>
              <a:t>1 Negativa 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5580112" y="5877272"/>
            <a:ext cx="1296144" cy="41549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accent1">
                    <a:lumMod val="75000"/>
                  </a:schemeClr>
                </a:solidFill>
              </a:rPr>
              <a:t>1 Institucionalizada</a:t>
            </a:r>
          </a:p>
          <a:p>
            <a:pPr algn="ctr"/>
            <a:r>
              <a:rPr lang="pt-BR" sz="1000" dirty="0" smtClean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pt-BR" sz="1000" dirty="0" err="1" smtClean="0">
                <a:solidFill>
                  <a:schemeClr val="accent1">
                    <a:lumMod val="75000"/>
                  </a:schemeClr>
                </a:solidFill>
              </a:rPr>
              <a:t>Cancer</a:t>
            </a:r>
            <a:endParaRPr lang="en-US" sz="1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5508104" y="4077072"/>
            <a:ext cx="1368152" cy="4001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pt-BR" sz="1000" dirty="0" err="1" smtClean="0">
                <a:solidFill>
                  <a:schemeClr val="accent1">
                    <a:lumMod val="75000"/>
                  </a:schemeClr>
                </a:solidFill>
              </a:rPr>
              <a:t>Cancer</a:t>
            </a:r>
            <a:r>
              <a:rPr lang="pt-BR" sz="1000" dirty="0" smtClean="0">
                <a:solidFill>
                  <a:schemeClr val="accent1">
                    <a:lumMod val="75000"/>
                  </a:schemeClr>
                </a:solidFill>
              </a:rPr>
              <a:t> - 1 Negativa </a:t>
            </a:r>
          </a:p>
          <a:p>
            <a:pPr algn="ctr"/>
            <a:r>
              <a:rPr lang="pt-BR" sz="1000" dirty="0" smtClean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pt-BR" sz="1000" dirty="0" err="1" smtClean="0">
                <a:solidFill>
                  <a:schemeClr val="accent1">
                    <a:lumMod val="75000"/>
                  </a:schemeClr>
                </a:solidFill>
              </a:rPr>
              <a:t>Psiquiatrica</a:t>
            </a:r>
            <a:r>
              <a:rPr lang="pt-BR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71" name="70 Grupo"/>
          <p:cNvGrpSpPr/>
          <p:nvPr/>
        </p:nvGrpSpPr>
        <p:grpSpPr>
          <a:xfrm>
            <a:off x="5436096" y="2636912"/>
            <a:ext cx="1440160" cy="3240360"/>
            <a:chOff x="5436096" y="2636912"/>
            <a:chExt cx="1440160" cy="3240360"/>
          </a:xfrm>
        </p:grpSpPr>
        <p:sp>
          <p:nvSpPr>
            <p:cNvPr id="50" name="49 Rectángulo"/>
            <p:cNvSpPr/>
            <p:nvPr/>
          </p:nvSpPr>
          <p:spPr>
            <a:xfrm>
              <a:off x="5436096" y="35730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Early MCI</a:t>
              </a:r>
            </a:p>
            <a:p>
              <a:pPr algn="ctr"/>
              <a:r>
                <a:rPr lang="en-US" sz="1200" dirty="0" smtClean="0"/>
                <a:t>Nº=9</a:t>
              </a:r>
              <a:endParaRPr lang="en-US" sz="1200" dirty="0"/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5436096" y="2636912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Healthy Controls</a:t>
              </a:r>
            </a:p>
            <a:p>
              <a:pPr algn="ctr"/>
              <a:r>
                <a:rPr lang="en-US" sz="1200" dirty="0" smtClean="0"/>
                <a:t>Nº= 14</a:t>
              </a:r>
              <a:endParaRPr lang="en-US" sz="1200" dirty="0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5436096" y="4509120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Late MCI</a:t>
              </a:r>
            </a:p>
            <a:p>
              <a:pPr algn="ctr"/>
              <a:r>
                <a:rPr lang="en-US" sz="1200" dirty="0" smtClean="0"/>
                <a:t>Nº= 16</a:t>
              </a:r>
              <a:endParaRPr lang="en-US" sz="1200" dirty="0"/>
            </a:p>
          </p:txBody>
        </p:sp>
        <p:sp>
          <p:nvSpPr>
            <p:cNvPr id="53" name="52 Rectángulo"/>
            <p:cNvSpPr/>
            <p:nvPr/>
          </p:nvSpPr>
          <p:spPr>
            <a:xfrm>
              <a:off x="5436096" y="53732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Dementia AD</a:t>
              </a:r>
            </a:p>
            <a:p>
              <a:pPr algn="ctr"/>
              <a:r>
                <a:rPr lang="en-US" sz="1200" dirty="0" smtClean="0"/>
                <a:t>Nº=11</a:t>
              </a:r>
              <a:endParaRPr lang="en-US" sz="1200" dirty="0"/>
            </a:p>
          </p:txBody>
        </p:sp>
      </p:grpSp>
      <p:grpSp>
        <p:nvGrpSpPr>
          <p:cNvPr id="72" name="71 Grupo"/>
          <p:cNvGrpSpPr/>
          <p:nvPr/>
        </p:nvGrpSpPr>
        <p:grpSpPr>
          <a:xfrm>
            <a:off x="7596336" y="2636912"/>
            <a:ext cx="1440160" cy="3240360"/>
            <a:chOff x="7596336" y="2636912"/>
            <a:chExt cx="1440160" cy="3240360"/>
          </a:xfrm>
        </p:grpSpPr>
        <p:sp>
          <p:nvSpPr>
            <p:cNvPr id="55" name="54 Rectángulo"/>
            <p:cNvSpPr/>
            <p:nvPr/>
          </p:nvSpPr>
          <p:spPr>
            <a:xfrm>
              <a:off x="7596336" y="35730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Early MCI</a:t>
              </a:r>
            </a:p>
            <a:p>
              <a:pPr algn="ctr"/>
              <a:r>
                <a:rPr lang="en-US" sz="1200" dirty="0" smtClean="0"/>
                <a:t>Nº=6</a:t>
              </a:r>
              <a:endParaRPr lang="en-US" sz="1200" dirty="0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7596336" y="2636912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Healthy Controls</a:t>
              </a:r>
            </a:p>
            <a:p>
              <a:pPr algn="ctr"/>
              <a:r>
                <a:rPr lang="en-US" sz="1200" dirty="0" smtClean="0"/>
                <a:t>Nº= 12</a:t>
              </a:r>
              <a:endParaRPr lang="en-US" sz="1200" dirty="0"/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7596336" y="4509120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Late MCI</a:t>
              </a:r>
            </a:p>
            <a:p>
              <a:pPr algn="ctr"/>
              <a:r>
                <a:rPr lang="en-US" sz="1200" dirty="0" smtClean="0"/>
                <a:t>Nº=15</a:t>
              </a:r>
              <a:endParaRPr lang="en-US" sz="1200" dirty="0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7596336" y="53732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Dementia AD</a:t>
              </a:r>
            </a:p>
            <a:p>
              <a:pPr algn="ctr"/>
              <a:r>
                <a:rPr lang="en-US" sz="1200" dirty="0" smtClean="0"/>
                <a:t>Nº=10</a:t>
              </a:r>
              <a:endParaRPr lang="en-US" sz="1200" dirty="0"/>
            </a:p>
          </p:txBody>
        </p:sp>
      </p:grpSp>
      <p:sp>
        <p:nvSpPr>
          <p:cNvPr id="67" name="66 CuadroTexto"/>
          <p:cNvSpPr txBox="1"/>
          <p:nvPr/>
        </p:nvSpPr>
        <p:spPr>
          <a:xfrm>
            <a:off x="7668344" y="3160018"/>
            <a:ext cx="1368151" cy="25391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accent1">
                    <a:lumMod val="75000"/>
                  </a:schemeClr>
                </a:solidFill>
              </a:rPr>
              <a:t>1 Negativa 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7668344" y="4096122"/>
            <a:ext cx="1368151" cy="25391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accent1">
                    <a:lumMod val="75000"/>
                  </a:schemeClr>
                </a:solidFill>
              </a:rPr>
              <a:t>1 Negativa 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7668344" y="5032226"/>
            <a:ext cx="1368151" cy="25391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accent1">
                    <a:lumMod val="75000"/>
                  </a:schemeClr>
                </a:solidFill>
              </a:rPr>
              <a:t>1 Negativa 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7668344" y="5896322"/>
            <a:ext cx="1368151" cy="25391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accent1">
                    <a:lumMod val="75000"/>
                  </a:schemeClr>
                </a:solidFill>
              </a:rPr>
              <a:t>1 Negativa </a:t>
            </a:r>
          </a:p>
        </p:txBody>
      </p:sp>
      <p:pic>
        <p:nvPicPr>
          <p:cNvPr id="76" name="Picture 4" descr="p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43054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6343054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News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07504" y="1772816"/>
          <a:ext cx="8964489" cy="432050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43068"/>
                <a:gridCol w="1028712"/>
                <a:gridCol w="1175671"/>
                <a:gridCol w="734794"/>
                <a:gridCol w="955232"/>
                <a:gridCol w="599833"/>
                <a:gridCol w="1091482"/>
                <a:gridCol w="720080"/>
                <a:gridCol w="1115617"/>
              </a:tblGrid>
              <a:tr h="419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Follow-up 60 months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Projected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Follow-up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5857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  <a:endParaRPr lang="en-US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Follow-up </a:t>
                      </a:r>
                      <a:b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 month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NPS</a:t>
                      </a:r>
                    </a:p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Alz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Costs Survey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MRI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l-G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-tau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(Optional)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PET</a:t>
                      </a:r>
                      <a:b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PiB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PET-tau AV-1451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Healthy Controls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Early MCI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80626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Late MCI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Dementia 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  <a:endParaRPr lang="en-US" sz="1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en-US" sz="17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4" name="33 Grupo"/>
          <p:cNvGrpSpPr/>
          <p:nvPr/>
        </p:nvGrpSpPr>
        <p:grpSpPr>
          <a:xfrm>
            <a:off x="4180879" y="3210252"/>
            <a:ext cx="4371219" cy="2062652"/>
            <a:chOff x="4180879" y="3426276"/>
            <a:chExt cx="4371219" cy="2062652"/>
          </a:xfrm>
        </p:grpSpPr>
        <p:sp>
          <p:nvSpPr>
            <p:cNvPr id="14" name="13 Forma en L"/>
            <p:cNvSpPr/>
            <p:nvPr/>
          </p:nvSpPr>
          <p:spPr>
            <a:xfrm rot="18000000">
              <a:off x="4962026" y="3471608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Forma en L"/>
            <p:cNvSpPr/>
            <p:nvPr/>
          </p:nvSpPr>
          <p:spPr>
            <a:xfrm rot="18000000">
              <a:off x="5719724" y="3471608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15 Forma en L"/>
            <p:cNvSpPr/>
            <p:nvPr/>
          </p:nvSpPr>
          <p:spPr>
            <a:xfrm rot="18000000">
              <a:off x="6474194" y="3471608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Forma en L"/>
            <p:cNvSpPr/>
            <p:nvPr/>
          </p:nvSpPr>
          <p:spPr>
            <a:xfrm rot="18000000">
              <a:off x="7482306" y="3471607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17 Forma en L"/>
            <p:cNvSpPr/>
            <p:nvPr/>
          </p:nvSpPr>
          <p:spPr>
            <a:xfrm rot="18000000">
              <a:off x="8406987" y="3471607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18 Forma en L"/>
            <p:cNvSpPr/>
            <p:nvPr/>
          </p:nvSpPr>
          <p:spPr>
            <a:xfrm rot="18000000">
              <a:off x="4962026" y="4047673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19 Forma en L"/>
            <p:cNvSpPr/>
            <p:nvPr/>
          </p:nvSpPr>
          <p:spPr>
            <a:xfrm rot="18000000">
              <a:off x="5719724" y="4047673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20 Forma en L"/>
            <p:cNvSpPr/>
            <p:nvPr/>
          </p:nvSpPr>
          <p:spPr>
            <a:xfrm rot="18000000">
              <a:off x="6474194" y="4047673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21 Forma en L"/>
            <p:cNvSpPr/>
            <p:nvPr/>
          </p:nvSpPr>
          <p:spPr>
            <a:xfrm rot="18000000">
              <a:off x="7482306" y="4047672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22 Forma en L"/>
            <p:cNvSpPr/>
            <p:nvPr/>
          </p:nvSpPr>
          <p:spPr>
            <a:xfrm rot="18000000">
              <a:off x="8406987" y="4047672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23 Forma en L"/>
            <p:cNvSpPr/>
            <p:nvPr/>
          </p:nvSpPr>
          <p:spPr>
            <a:xfrm rot="18000000">
              <a:off x="4962026" y="4695745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24 Forma en L"/>
            <p:cNvSpPr/>
            <p:nvPr/>
          </p:nvSpPr>
          <p:spPr>
            <a:xfrm rot="18000000">
              <a:off x="5719724" y="4695745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25 Forma en L"/>
            <p:cNvSpPr/>
            <p:nvPr/>
          </p:nvSpPr>
          <p:spPr>
            <a:xfrm rot="18000000">
              <a:off x="6474194" y="4695745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7" name="26 Forma en L"/>
            <p:cNvSpPr/>
            <p:nvPr/>
          </p:nvSpPr>
          <p:spPr>
            <a:xfrm rot="18000000">
              <a:off x="7482306" y="4695744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27 Forma en L"/>
            <p:cNvSpPr/>
            <p:nvPr/>
          </p:nvSpPr>
          <p:spPr>
            <a:xfrm rot="18000000">
              <a:off x="8406987" y="4695744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28 Forma en L"/>
            <p:cNvSpPr/>
            <p:nvPr/>
          </p:nvSpPr>
          <p:spPr>
            <a:xfrm rot="18000000">
              <a:off x="4962026" y="5343817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29 Forma en L"/>
            <p:cNvSpPr/>
            <p:nvPr/>
          </p:nvSpPr>
          <p:spPr>
            <a:xfrm rot="18000000">
              <a:off x="5719724" y="5343817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1" name="30 Forma en L"/>
            <p:cNvSpPr/>
            <p:nvPr/>
          </p:nvSpPr>
          <p:spPr>
            <a:xfrm rot="18000000">
              <a:off x="6474194" y="5343817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2" name="31 Forma en L"/>
            <p:cNvSpPr/>
            <p:nvPr/>
          </p:nvSpPr>
          <p:spPr>
            <a:xfrm rot="18000000">
              <a:off x="7482306" y="5343816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3" name="32 Forma en L"/>
            <p:cNvSpPr/>
            <p:nvPr/>
          </p:nvSpPr>
          <p:spPr>
            <a:xfrm rot="18000000">
              <a:off x="8406987" y="5343816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5" name="34 Forma en L"/>
            <p:cNvSpPr/>
            <p:nvPr/>
          </p:nvSpPr>
          <p:spPr>
            <a:xfrm rot="18000000">
              <a:off x="4135548" y="3471608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6" name="35 Forma en L"/>
            <p:cNvSpPr/>
            <p:nvPr/>
          </p:nvSpPr>
          <p:spPr>
            <a:xfrm rot="18000000">
              <a:off x="4135548" y="4047673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36 Forma en L"/>
            <p:cNvSpPr/>
            <p:nvPr/>
          </p:nvSpPr>
          <p:spPr>
            <a:xfrm rot="18000000">
              <a:off x="4135548" y="4695745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8" name="37 Forma en L"/>
            <p:cNvSpPr/>
            <p:nvPr/>
          </p:nvSpPr>
          <p:spPr>
            <a:xfrm rot="18000000">
              <a:off x="4135548" y="5343817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p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43054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51520" y="2217452"/>
          <a:ext cx="8715404" cy="39248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37669"/>
                <a:gridCol w="655068"/>
                <a:gridCol w="720574"/>
                <a:gridCol w="612790"/>
                <a:gridCol w="763396"/>
                <a:gridCol w="699779"/>
                <a:gridCol w="763396"/>
                <a:gridCol w="954244"/>
                <a:gridCol w="954244"/>
                <a:gridCol w="954244"/>
              </a:tblGrid>
              <a:tr h="5857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</a:t>
                      </a:r>
                    </a:p>
                    <a:p>
                      <a:pPr algn="ctr"/>
                      <a:r>
                        <a:rPr lang="en-US" sz="1600" dirty="0" smtClean="0"/>
                        <a:t>Nº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NPS</a:t>
                      </a:r>
                    </a:p>
                    <a:p>
                      <a:pPr algn="ctr"/>
                      <a:r>
                        <a:rPr lang="en-US" sz="1600" dirty="0" smtClean="0"/>
                        <a:t>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MRI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CSF</a:t>
                      </a:r>
                    </a:p>
                    <a:p>
                      <a:pPr algn="ctr"/>
                      <a:r>
                        <a:rPr lang="en-US" sz="1600" dirty="0" smtClean="0"/>
                        <a:t>A</a:t>
                      </a:r>
                      <a:r>
                        <a:rPr lang="el-GR" sz="1600" dirty="0" smtClean="0"/>
                        <a:t>β</a:t>
                      </a:r>
                      <a:r>
                        <a:rPr lang="en-US" sz="1600" dirty="0" smtClean="0"/>
                        <a:t>-tau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PET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FDG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PET</a:t>
                      </a:r>
                    </a:p>
                    <a:p>
                      <a:pPr algn="ctr"/>
                      <a:r>
                        <a:rPr lang="en-US" sz="1600" dirty="0" err="1" smtClean="0"/>
                        <a:t>PiB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Follow-up</a:t>
                      </a:r>
                    </a:p>
                    <a:p>
                      <a:pPr algn="ctr"/>
                      <a:r>
                        <a:rPr lang="en-US" sz="1600" dirty="0" smtClean="0"/>
                        <a:t>1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Follow-up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30 month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Follow-up</a:t>
                      </a:r>
                      <a:r>
                        <a:rPr lang="en-US" sz="1600" baseline="0" dirty="0" smtClean="0"/>
                        <a:t> 6</a:t>
                      </a:r>
                      <a:r>
                        <a:rPr lang="en-US" sz="1600" dirty="0" smtClean="0"/>
                        <a:t>0 month</a:t>
                      </a:r>
                    </a:p>
                  </a:txBody>
                  <a:tcPr/>
                </a:tc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Healthy Controls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Early MCI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80626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Late MCI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Dementia 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56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40</a:t>
                      </a:r>
                    </a:p>
                    <a:p>
                      <a:pPr algn="ctr"/>
                      <a:r>
                        <a:rPr lang="en-US" sz="1700" b="1" dirty="0" smtClean="0"/>
                        <a:t>(71%)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53</a:t>
                      </a:r>
                    </a:p>
                    <a:p>
                      <a:pPr algn="ctr"/>
                      <a:r>
                        <a:rPr lang="en-US" sz="1700" b="1" dirty="0" smtClean="0"/>
                        <a:t>(95%)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50</a:t>
                      </a:r>
                    </a:p>
                    <a:p>
                      <a:pPr algn="ctr"/>
                      <a:r>
                        <a:rPr lang="en-US" sz="1700" b="1" dirty="0" smtClean="0"/>
                        <a:t>(89%)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50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en-US" sz="17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7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10 Flecha derecha"/>
          <p:cNvSpPr/>
          <p:nvPr/>
        </p:nvSpPr>
        <p:spPr>
          <a:xfrm>
            <a:off x="2823257" y="1628800"/>
            <a:ext cx="3260911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3875595" y="170023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Baseline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883955" y="17002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Follow-up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11 Flecha izquierda y derecha"/>
          <p:cNvSpPr/>
          <p:nvPr/>
        </p:nvSpPr>
        <p:spPr>
          <a:xfrm>
            <a:off x="6084168" y="1628800"/>
            <a:ext cx="2954195" cy="5000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CuadroTexto"/>
          <p:cNvSpPr txBox="1"/>
          <p:nvPr/>
        </p:nvSpPr>
        <p:spPr>
          <a:xfrm>
            <a:off x="7022981" y="17002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Follow-up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17 Conector recto"/>
          <p:cNvCxnSpPr/>
          <p:nvPr/>
        </p:nvCxnSpPr>
        <p:spPr>
          <a:xfrm rot="5400000">
            <a:off x="4299012" y="3990020"/>
            <a:ext cx="3571106" cy="79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rot="5400000">
            <a:off x="770620" y="3990020"/>
            <a:ext cx="3571106" cy="79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rot="5400000">
            <a:off x="6243228" y="3990020"/>
            <a:ext cx="3571106" cy="79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43054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Publications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39552" y="1412776"/>
            <a:ext cx="79928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AR" sz="1600" dirty="0" smtClean="0"/>
              <a:t> </a:t>
            </a:r>
            <a:r>
              <a:rPr lang="es-AR" sz="1600" dirty="0" err="1" smtClean="0"/>
              <a:t>Published</a:t>
            </a:r>
            <a:r>
              <a:rPr lang="es-AR" sz="1600" dirty="0" smtClean="0"/>
              <a:t> 2016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/>
              <a:t> Creation of the Argentina-Alzheimer’s Disease </a:t>
            </a:r>
            <a:r>
              <a:rPr lang="en-US" sz="1600" b="1" dirty="0" err="1" smtClean="0"/>
              <a:t>Neuroimaging</a:t>
            </a:r>
            <a:r>
              <a:rPr lang="en-US" sz="1600" b="1" dirty="0" smtClean="0"/>
              <a:t> Initiative</a:t>
            </a:r>
            <a:r>
              <a:rPr lang="en-US" sz="1600" dirty="0" smtClean="0"/>
              <a:t>. </a:t>
            </a:r>
            <a:r>
              <a:rPr lang="es-AR" sz="1600" dirty="0" err="1" smtClean="0"/>
              <a:t>Marıa</a:t>
            </a:r>
            <a:r>
              <a:rPr lang="es-AR" sz="1600" dirty="0" smtClean="0"/>
              <a:t> Julieta </a:t>
            </a:r>
            <a:r>
              <a:rPr lang="es-AR" sz="1600" dirty="0" err="1" smtClean="0"/>
              <a:t>Russo</a:t>
            </a:r>
            <a:r>
              <a:rPr lang="es-AR" sz="1600" dirty="0" smtClean="0"/>
              <a:t>, </a:t>
            </a:r>
            <a:r>
              <a:rPr lang="en-US" sz="1600" dirty="0" smtClean="0"/>
              <a:t>Gustavo </a:t>
            </a:r>
            <a:r>
              <a:rPr lang="en-US" sz="1600" dirty="0" err="1" smtClean="0"/>
              <a:t>Sevlever</a:t>
            </a:r>
            <a:r>
              <a:rPr lang="en-US" sz="1600" dirty="0" smtClean="0"/>
              <a:t> et al. Alzheimer’s &amp; Dementia 2014:10 S84–S87.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/>
              <a:t> Concordance Between 11C-PIB-PET and Clinical Diagnosis in a Memory Clinic</a:t>
            </a:r>
            <a:r>
              <a:rPr lang="en-US" sz="1600" dirty="0" smtClean="0"/>
              <a:t>. American Journal of Alzheimer’s Disease &amp; Other Dementias 2015:30(6) 599-606.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/>
              <a:t> Cognitive reserve and Aβ1-42 in mild cognitive impairment (Argentina-Alzheimer’s Disease </a:t>
            </a:r>
            <a:r>
              <a:rPr lang="en-US" sz="1600" b="1" dirty="0" err="1" smtClean="0"/>
              <a:t>Neuroimaging</a:t>
            </a:r>
            <a:r>
              <a:rPr lang="en-US" sz="1600" b="1" dirty="0" smtClean="0"/>
              <a:t> Initiative)</a:t>
            </a:r>
            <a:r>
              <a:rPr lang="en-US" sz="1600" dirty="0" smtClean="0"/>
              <a:t>. Paula Harris, Ricardo </a:t>
            </a:r>
            <a:r>
              <a:rPr lang="en-US" sz="1600" dirty="0" err="1" smtClean="0"/>
              <a:t>Allegri</a:t>
            </a:r>
            <a:r>
              <a:rPr lang="en-US" sz="1600" dirty="0" smtClean="0"/>
              <a:t>, et al. Neuropsychiatric Disease and Treatment </a:t>
            </a:r>
            <a:r>
              <a:rPr lang="es-AR" sz="1600" dirty="0" smtClean="0"/>
              <a:t>2015:11 2599–2604.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/>
              <a:t> Predicting episodic memory performance using different biomarkers: results from Argentina</a:t>
            </a:r>
            <a:r>
              <a:rPr lang="en-US" sz="1600" dirty="0" smtClean="0"/>
              <a:t>. </a:t>
            </a:r>
            <a:r>
              <a:rPr lang="en-US" sz="1600" dirty="0" err="1" smtClean="0"/>
              <a:t>Julieta</a:t>
            </a:r>
            <a:r>
              <a:rPr lang="en-US" sz="1600" dirty="0" smtClean="0"/>
              <a:t> Russo, Ricardo Allegri et al. </a:t>
            </a:r>
            <a:r>
              <a:rPr lang="es-AR" sz="1600" dirty="0" err="1" smtClean="0"/>
              <a:t>Neuropsychiatr</a:t>
            </a:r>
            <a:r>
              <a:rPr lang="es-AR" sz="1600" dirty="0" smtClean="0"/>
              <a:t> </a:t>
            </a:r>
            <a:r>
              <a:rPr lang="es-AR" sz="1600" dirty="0" err="1" smtClean="0"/>
              <a:t>Dis</a:t>
            </a:r>
            <a:r>
              <a:rPr lang="es-AR" sz="1600" dirty="0" smtClean="0"/>
              <a:t> </a:t>
            </a:r>
            <a:r>
              <a:rPr lang="es-AR" sz="1600" dirty="0" err="1" smtClean="0"/>
              <a:t>Treat</a:t>
            </a:r>
            <a:r>
              <a:rPr lang="es-AR" sz="1600" dirty="0" smtClean="0"/>
              <a:t>, 2016 vol. 12 pp. 2199-2206</a:t>
            </a:r>
          </a:p>
          <a:p>
            <a:pPr lvl="1">
              <a:buFont typeface="Arial" pitchFamily="34" charset="0"/>
              <a:buChar char="•"/>
            </a:pPr>
            <a:endParaRPr lang="es-AR" sz="1600" dirty="0" smtClean="0"/>
          </a:p>
          <a:p>
            <a:pPr>
              <a:buFont typeface="Arial" pitchFamily="34" charset="0"/>
              <a:buChar char="•"/>
            </a:pPr>
            <a:r>
              <a:rPr lang="es-AR" sz="1600" dirty="0" err="1" smtClean="0"/>
              <a:t>Published</a:t>
            </a:r>
            <a:r>
              <a:rPr lang="es-AR" sz="1600" dirty="0" smtClean="0"/>
              <a:t> 2017</a:t>
            </a:r>
          </a:p>
          <a:p>
            <a:pPr lvl="1">
              <a:buFont typeface="Arial" pitchFamily="34" charset="0"/>
              <a:buChar char="•"/>
            </a:pPr>
            <a:r>
              <a:rPr lang="es-AR" sz="1600" b="1" dirty="0" err="1" smtClean="0"/>
              <a:t>Adding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Recognition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Discriminability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Index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to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the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Delayed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Recall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Is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Useful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to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Predict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Conversion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from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Mild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Cognitive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Impairment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to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Alzheimer's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Disease</a:t>
            </a:r>
            <a:r>
              <a:rPr lang="es-AR" sz="1600" b="1" dirty="0" smtClean="0"/>
              <a:t> in </a:t>
            </a:r>
            <a:r>
              <a:rPr lang="es-AR" sz="1600" b="1" dirty="0" err="1" smtClean="0"/>
              <a:t>the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Alzheimer's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Disease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Neuroimaging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Initiative</a:t>
            </a:r>
            <a:r>
              <a:rPr lang="es-AR" sz="1600" b="1" dirty="0" smtClean="0"/>
              <a:t>.</a:t>
            </a:r>
            <a:r>
              <a:rPr lang="es-AR" sz="1600" dirty="0" smtClean="0"/>
              <a:t> </a:t>
            </a:r>
            <a:r>
              <a:rPr lang="es-AR" sz="1600" dirty="0" err="1" smtClean="0"/>
              <a:t>Russo</a:t>
            </a:r>
            <a:r>
              <a:rPr lang="es-AR" sz="1600" dirty="0" smtClean="0"/>
              <a:t>, MJ; Campos, J; Vázquez, S; Sevlever, G; Allegri, RF; </a:t>
            </a:r>
            <a:r>
              <a:rPr lang="es-AR" sz="1600" b="1" dirty="0" err="1" smtClean="0"/>
              <a:t>Alzheimer's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Disease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Neuroimaging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Initiative</a:t>
            </a:r>
            <a:r>
              <a:rPr lang="es-AR" sz="1600" b="1" dirty="0" smtClean="0"/>
              <a:t>. Front </a:t>
            </a:r>
            <a:r>
              <a:rPr lang="es-AR" sz="1600" b="1" dirty="0" err="1" smtClean="0"/>
              <a:t>Aging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Neurosci</a:t>
            </a:r>
            <a:r>
              <a:rPr lang="es-AR" sz="1600" b="1" dirty="0" smtClean="0"/>
              <a:t>, 2017 vol. 9 pp. 46</a:t>
            </a:r>
          </a:p>
          <a:p>
            <a:pPr lvl="1">
              <a:buFont typeface="Arial" pitchFamily="34" charset="0"/>
              <a:buChar char="•"/>
            </a:pPr>
            <a:endParaRPr lang="es-AR" sz="1600" dirty="0" smtClean="0"/>
          </a:p>
          <a:p>
            <a:pPr lvl="1">
              <a:buFont typeface="Arial" pitchFamily="34" charset="0"/>
              <a:buChar char="•"/>
            </a:pPr>
            <a:endParaRPr lang="es-AR" sz="1600" dirty="0" smtClean="0"/>
          </a:p>
          <a:p>
            <a:pPr lvl="1"/>
            <a:endParaRPr lang="es-A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43054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Publications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39552" y="1412776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In development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b="1" dirty="0" smtClean="0"/>
              <a:t>Argentina Alzheimer’s disease </a:t>
            </a:r>
            <a:r>
              <a:rPr lang="en-US" sz="1600" b="1" dirty="0" err="1" smtClean="0"/>
              <a:t>neuroimaging</a:t>
            </a:r>
            <a:r>
              <a:rPr lang="en-US" sz="1600" b="1" dirty="0" smtClean="0"/>
              <a:t> initiative (</a:t>
            </a:r>
            <a:r>
              <a:rPr lang="en-US" sz="1600" b="1" dirty="0" err="1" smtClean="0"/>
              <a:t>arg</a:t>
            </a:r>
            <a:r>
              <a:rPr lang="en-US" sz="1600" b="1" dirty="0" smtClean="0"/>
              <a:t>-ADNI): Neuropsychology after one-year follow up</a:t>
            </a:r>
            <a:r>
              <a:rPr lang="en-US" sz="1600" dirty="0" smtClean="0"/>
              <a:t>. Patricio </a:t>
            </a:r>
            <a:r>
              <a:rPr lang="en-US" sz="1600" dirty="0" err="1" smtClean="0"/>
              <a:t>Chrem</a:t>
            </a:r>
            <a:r>
              <a:rPr lang="en-US" sz="1600" dirty="0" smtClean="0"/>
              <a:t> Mendez, Ricardo Allegri et al.</a:t>
            </a:r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b="1" dirty="0" smtClean="0"/>
              <a:t>Functional assessment in Argentina-ADNI:  comparison and diagnostic utility of the Everyday Cognition (</a:t>
            </a:r>
            <a:r>
              <a:rPr lang="en-US" sz="1600" b="1" dirty="0" err="1" smtClean="0"/>
              <a:t>ECog</a:t>
            </a:r>
            <a:r>
              <a:rPr lang="en-US" sz="1600" b="1" dirty="0" smtClean="0"/>
              <a:t>) versus Functional Assessment Questionnaire (FAQ)</a:t>
            </a:r>
            <a:r>
              <a:rPr lang="en-US" sz="1600" dirty="0" smtClean="0"/>
              <a:t>. </a:t>
            </a:r>
            <a:r>
              <a:rPr lang="en-US" sz="1600" dirty="0" err="1" smtClean="0"/>
              <a:t>Julieta</a:t>
            </a:r>
            <a:r>
              <a:rPr lang="en-US" sz="1600" dirty="0" smtClean="0"/>
              <a:t> Russo, Ricardo Allegri et al.</a:t>
            </a:r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530</Words>
  <Application>Microsoft Office PowerPoint</Application>
  <PresentationFormat>On-screen Show (4:3)</PresentationFormat>
  <Paragraphs>183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rallegri</dc:creator>
  <cp:lastModifiedBy>James Hendrix</cp:lastModifiedBy>
  <cp:revision>68</cp:revision>
  <dcterms:created xsi:type="dcterms:W3CDTF">2015-07-07T20:25:02Z</dcterms:created>
  <dcterms:modified xsi:type="dcterms:W3CDTF">2017-05-02T22:22:51Z</dcterms:modified>
</cp:coreProperties>
</file>