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1"/>
  </p:sldMasterIdLst>
  <p:notesMasterIdLst>
    <p:notesMasterId r:id="rId8"/>
  </p:notesMasterIdLst>
  <p:sldIdLst>
    <p:sldId id="1212" r:id="rId2"/>
    <p:sldId id="1274" r:id="rId3"/>
    <p:sldId id="1257" r:id="rId4"/>
    <p:sldId id="1262" r:id="rId5"/>
    <p:sldId id="1273" r:id="rId6"/>
    <p:sldId id="1259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00"/>
    <a:srgbClr val="C9C39F"/>
    <a:srgbClr val="5EE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1" autoAdjust="0"/>
    <p:restoredTop sz="85533" autoAdjust="0"/>
  </p:normalViewPr>
  <p:slideViewPr>
    <p:cSldViewPr>
      <p:cViewPr>
        <p:scale>
          <a:sx n="70" d="100"/>
          <a:sy n="70" d="100"/>
        </p:scale>
        <p:origin x="-184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E16D7-5CE5-4779-89A1-F5767D8745C1}" type="doc">
      <dgm:prSet loTypeId="urn:microsoft.com/office/officeart/2005/8/layout/arrow2" loCatId="process" qsTypeId="urn:microsoft.com/office/officeart/2005/8/quickstyle/simple1#1" qsCatId="simple" csTypeId="urn:microsoft.com/office/officeart/2005/8/colors/accent2_4" csCatId="accent2" phldr="1"/>
      <dgm:spPr/>
    </dgm:pt>
    <dgm:pt modelId="{138F65E0-8967-40ED-A6AA-81C89FD76DA0}">
      <dgm:prSet phldrT="[Text]" custT="1"/>
      <dgm:spPr/>
      <dgm:t>
        <a:bodyPr/>
        <a:lstStyle/>
        <a:p>
          <a:pPr algn="ctr"/>
          <a:endParaRPr lang="en-GB" sz="2400" dirty="0" smtClean="0">
            <a:latin typeface="Arial" pitchFamily="34" charset="0"/>
            <a:cs typeface="Arial" pitchFamily="34" charset="0"/>
          </a:endParaRPr>
        </a:p>
      </dgm:t>
    </dgm:pt>
    <dgm:pt modelId="{EDA6C863-6E30-44A1-A31F-9A0C17CA8892}" type="sibTrans" cxnId="{63C3CCA3-4599-4E0E-BD7D-C355B9A7DB58}">
      <dgm:prSet/>
      <dgm:spPr/>
      <dgm:t>
        <a:bodyPr/>
        <a:lstStyle/>
        <a:p>
          <a:endParaRPr lang="en-GB"/>
        </a:p>
      </dgm:t>
    </dgm:pt>
    <dgm:pt modelId="{84E93B80-DCB2-4203-B766-DFA238260039}" type="parTrans" cxnId="{63C3CCA3-4599-4E0E-BD7D-C355B9A7DB58}">
      <dgm:prSet/>
      <dgm:spPr/>
      <dgm:t>
        <a:bodyPr/>
        <a:lstStyle/>
        <a:p>
          <a:endParaRPr lang="en-GB"/>
        </a:p>
      </dgm:t>
    </dgm:pt>
    <dgm:pt modelId="{E63BF99E-06C1-40E7-BB59-4CEC53BC45FF}">
      <dgm:prSet phldrT="[Text]" custT="1"/>
      <dgm:spPr/>
      <dgm:t>
        <a:bodyPr/>
        <a:lstStyle/>
        <a:p>
          <a:endParaRPr lang="en-GB" sz="2400" dirty="0">
            <a:latin typeface="Arial" pitchFamily="34" charset="0"/>
            <a:cs typeface="Arial" pitchFamily="34" charset="0"/>
          </a:endParaRPr>
        </a:p>
      </dgm:t>
    </dgm:pt>
    <dgm:pt modelId="{943D32FA-6566-4CC6-8B95-3DFDF04EBDD1}" type="sibTrans" cxnId="{2F7C2480-5D52-47C5-BE0F-873564EAC880}">
      <dgm:prSet/>
      <dgm:spPr/>
      <dgm:t>
        <a:bodyPr/>
        <a:lstStyle/>
        <a:p>
          <a:endParaRPr lang="en-GB"/>
        </a:p>
      </dgm:t>
    </dgm:pt>
    <dgm:pt modelId="{5A1D2326-10C0-4221-8CB1-EF6BF3C4A3E0}" type="parTrans" cxnId="{2F7C2480-5D52-47C5-BE0F-873564EAC880}">
      <dgm:prSet/>
      <dgm:spPr/>
      <dgm:t>
        <a:bodyPr/>
        <a:lstStyle/>
        <a:p>
          <a:endParaRPr lang="en-GB"/>
        </a:p>
      </dgm:t>
    </dgm:pt>
    <dgm:pt modelId="{9FA43661-F53D-4763-A178-B19EABBF9200}">
      <dgm:prSet phldrT="[Text]"/>
      <dgm:spPr/>
      <dgm:t>
        <a:bodyPr/>
        <a:lstStyle/>
        <a:p>
          <a:endParaRPr lang="en-GB" dirty="0"/>
        </a:p>
      </dgm:t>
    </dgm:pt>
    <dgm:pt modelId="{1C5412E3-0C69-4BC7-826C-E5DCC1797575}" type="sibTrans" cxnId="{0D31F03D-82AF-45B4-A73B-0EB6F4B3CBD6}">
      <dgm:prSet/>
      <dgm:spPr/>
      <dgm:t>
        <a:bodyPr/>
        <a:lstStyle/>
        <a:p>
          <a:endParaRPr lang="en-GB"/>
        </a:p>
      </dgm:t>
    </dgm:pt>
    <dgm:pt modelId="{A796D4E4-DC23-44D8-92B8-3FA44922A30E}" type="parTrans" cxnId="{0D31F03D-82AF-45B4-A73B-0EB6F4B3CBD6}">
      <dgm:prSet/>
      <dgm:spPr/>
      <dgm:t>
        <a:bodyPr/>
        <a:lstStyle/>
        <a:p>
          <a:endParaRPr lang="en-GB"/>
        </a:p>
      </dgm:t>
    </dgm:pt>
    <dgm:pt modelId="{71F2D0C4-391A-4C81-B27B-527167637235}" type="pres">
      <dgm:prSet presAssocID="{8B4E16D7-5CE5-4779-89A1-F5767D8745C1}" presName="arrowDiagram" presStyleCnt="0">
        <dgm:presLayoutVars>
          <dgm:chMax val="5"/>
          <dgm:dir/>
          <dgm:resizeHandles val="exact"/>
        </dgm:presLayoutVars>
      </dgm:prSet>
      <dgm:spPr/>
    </dgm:pt>
    <dgm:pt modelId="{F57A1CDD-2942-4A43-9989-D54F2684AFAD}" type="pres">
      <dgm:prSet presAssocID="{8B4E16D7-5CE5-4779-89A1-F5767D8745C1}" presName="arrow" presStyleLbl="bgShp" presStyleIdx="0" presStyleCnt="1"/>
      <dgm:spPr/>
    </dgm:pt>
    <dgm:pt modelId="{0F511C69-DCC3-4A92-A32B-9FED44DF57D0}" type="pres">
      <dgm:prSet presAssocID="{8B4E16D7-5CE5-4779-89A1-F5767D8745C1}" presName="arrowDiagram3" presStyleCnt="0"/>
      <dgm:spPr/>
    </dgm:pt>
    <dgm:pt modelId="{219BF828-771A-4906-861F-B048BE3EE052}" type="pres">
      <dgm:prSet presAssocID="{138F65E0-8967-40ED-A6AA-81C89FD76DA0}" presName="bullet3a" presStyleLbl="node1" presStyleIdx="0" presStyleCnt="3" custFlipVert="1" custFlipHor="1" custScaleX="28846" custScaleY="28846" custLinFactX="-200000" custLinFactY="200000" custLinFactNeighborX="-211335" custLinFactNeighborY="287726"/>
      <dgm:spPr/>
    </dgm:pt>
    <dgm:pt modelId="{3768F438-44A7-499D-9905-9F45B70CD0A5}" type="pres">
      <dgm:prSet presAssocID="{138F65E0-8967-40ED-A6AA-81C89FD76DA0}" presName="textBox3a" presStyleLbl="revTx" presStyleIdx="0" presStyleCnt="3" custScaleX="232968" custLinFactNeighborX="17963" custLinFactNeighborY="125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DE4F72-965C-4A42-AD25-5037A34BCC46}" type="pres">
      <dgm:prSet presAssocID="{E63BF99E-06C1-40E7-BB59-4CEC53BC45FF}" presName="bullet3b" presStyleLbl="node1" presStyleIdx="1" presStyleCnt="3" custFlipVert="1" custFlipHor="1" custScaleX="15957" custScaleY="15957" custLinFactX="-200000" custLinFactY="110102" custLinFactNeighborX="-289652" custLinFactNeighborY="200000"/>
      <dgm:spPr/>
    </dgm:pt>
    <dgm:pt modelId="{C36099AB-B1BD-4029-80B4-1EC38CD5912F}" type="pres">
      <dgm:prSet presAssocID="{E63BF99E-06C1-40E7-BB59-4CEC53BC45FF}" presName="textBox3b" presStyleLbl="revTx" presStyleIdx="1" presStyleCnt="3" custScaleX="2772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5C6763-49CA-4D3F-86BF-0E43B24D2FBB}" type="pres">
      <dgm:prSet presAssocID="{9FA43661-F53D-4763-A178-B19EABBF9200}" presName="bullet3c" presStyleLbl="node1" presStyleIdx="2" presStyleCnt="3" custFlipVert="0" custFlipHor="1" custScaleX="11538" custScaleY="45383" custLinFactX="-200000" custLinFactY="28463" custLinFactNeighborX="-215215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74AFC8B-0E25-4549-9B23-7173996B4D32}" type="pres">
      <dgm:prSet presAssocID="{9FA43661-F53D-4763-A178-B19EABBF9200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E53CF5A-8B04-BE4E-993B-F4752DF022AB}" type="presOf" srcId="{8B4E16D7-5CE5-4779-89A1-F5767D8745C1}" destId="{71F2D0C4-391A-4C81-B27B-527167637235}" srcOrd="0" destOrd="0" presId="urn:microsoft.com/office/officeart/2005/8/layout/arrow2"/>
    <dgm:cxn modelId="{BF4266CD-56C0-5341-83F6-36D20F0BECBE}" type="presOf" srcId="{E63BF99E-06C1-40E7-BB59-4CEC53BC45FF}" destId="{C36099AB-B1BD-4029-80B4-1EC38CD5912F}" srcOrd="0" destOrd="0" presId="urn:microsoft.com/office/officeart/2005/8/layout/arrow2"/>
    <dgm:cxn modelId="{C746B3DF-8C39-4A48-986F-627ED3678EB1}" type="presOf" srcId="{138F65E0-8967-40ED-A6AA-81C89FD76DA0}" destId="{3768F438-44A7-499D-9905-9F45B70CD0A5}" srcOrd="0" destOrd="0" presId="urn:microsoft.com/office/officeart/2005/8/layout/arrow2"/>
    <dgm:cxn modelId="{2F7C2480-5D52-47C5-BE0F-873564EAC880}" srcId="{8B4E16D7-5CE5-4779-89A1-F5767D8745C1}" destId="{E63BF99E-06C1-40E7-BB59-4CEC53BC45FF}" srcOrd="1" destOrd="0" parTransId="{5A1D2326-10C0-4221-8CB1-EF6BF3C4A3E0}" sibTransId="{943D32FA-6566-4CC6-8B95-3DFDF04EBDD1}"/>
    <dgm:cxn modelId="{4CC032B7-FFE0-9040-A528-F04D9DDCCF89}" type="presOf" srcId="{9FA43661-F53D-4763-A178-B19EABBF9200}" destId="{874AFC8B-0E25-4549-9B23-7173996B4D32}" srcOrd="0" destOrd="0" presId="urn:microsoft.com/office/officeart/2005/8/layout/arrow2"/>
    <dgm:cxn modelId="{63C3CCA3-4599-4E0E-BD7D-C355B9A7DB58}" srcId="{8B4E16D7-5CE5-4779-89A1-F5767D8745C1}" destId="{138F65E0-8967-40ED-A6AA-81C89FD76DA0}" srcOrd="0" destOrd="0" parTransId="{84E93B80-DCB2-4203-B766-DFA238260039}" sibTransId="{EDA6C863-6E30-44A1-A31F-9A0C17CA8892}"/>
    <dgm:cxn modelId="{0D31F03D-82AF-45B4-A73B-0EB6F4B3CBD6}" srcId="{8B4E16D7-5CE5-4779-89A1-F5767D8745C1}" destId="{9FA43661-F53D-4763-A178-B19EABBF9200}" srcOrd="2" destOrd="0" parTransId="{A796D4E4-DC23-44D8-92B8-3FA44922A30E}" sibTransId="{1C5412E3-0C69-4BC7-826C-E5DCC1797575}"/>
    <dgm:cxn modelId="{F2DD8123-BAB8-F047-9289-42D1C190FB96}" type="presParOf" srcId="{71F2D0C4-391A-4C81-B27B-527167637235}" destId="{F57A1CDD-2942-4A43-9989-D54F2684AFAD}" srcOrd="0" destOrd="0" presId="urn:microsoft.com/office/officeart/2005/8/layout/arrow2"/>
    <dgm:cxn modelId="{C5FFBF94-7F74-B243-9FC5-8ED1C3AF2A4A}" type="presParOf" srcId="{71F2D0C4-391A-4C81-B27B-527167637235}" destId="{0F511C69-DCC3-4A92-A32B-9FED44DF57D0}" srcOrd="1" destOrd="0" presId="urn:microsoft.com/office/officeart/2005/8/layout/arrow2"/>
    <dgm:cxn modelId="{F5BBDFE1-7645-A847-A3F3-2DACBA99E43D}" type="presParOf" srcId="{0F511C69-DCC3-4A92-A32B-9FED44DF57D0}" destId="{219BF828-771A-4906-861F-B048BE3EE052}" srcOrd="0" destOrd="0" presId="urn:microsoft.com/office/officeart/2005/8/layout/arrow2"/>
    <dgm:cxn modelId="{7216E0A4-B250-1448-A1FF-9A169B8F8C41}" type="presParOf" srcId="{0F511C69-DCC3-4A92-A32B-9FED44DF57D0}" destId="{3768F438-44A7-499D-9905-9F45B70CD0A5}" srcOrd="1" destOrd="0" presId="urn:microsoft.com/office/officeart/2005/8/layout/arrow2"/>
    <dgm:cxn modelId="{7E5A7AA0-F627-F240-B867-1A59CC353066}" type="presParOf" srcId="{0F511C69-DCC3-4A92-A32B-9FED44DF57D0}" destId="{DBDE4F72-965C-4A42-AD25-5037A34BCC46}" srcOrd="2" destOrd="0" presId="urn:microsoft.com/office/officeart/2005/8/layout/arrow2"/>
    <dgm:cxn modelId="{4DB1A04E-3536-5C4F-8696-6AAA5DE80F31}" type="presParOf" srcId="{0F511C69-DCC3-4A92-A32B-9FED44DF57D0}" destId="{C36099AB-B1BD-4029-80B4-1EC38CD5912F}" srcOrd="3" destOrd="0" presId="urn:microsoft.com/office/officeart/2005/8/layout/arrow2"/>
    <dgm:cxn modelId="{65285E7D-AB38-7340-9571-9A0482D39D29}" type="presParOf" srcId="{0F511C69-DCC3-4A92-A32B-9FED44DF57D0}" destId="{095C6763-49CA-4D3F-86BF-0E43B24D2FBB}" srcOrd="4" destOrd="0" presId="urn:microsoft.com/office/officeart/2005/8/layout/arrow2"/>
    <dgm:cxn modelId="{C7E7FE08-B2F1-1144-9512-133E2722D03A}" type="presParOf" srcId="{0F511C69-DCC3-4A92-A32B-9FED44DF57D0}" destId="{874AFC8B-0E25-4549-9B23-7173996B4D3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1CDD-2942-4A43-9989-D54F2684AFAD}">
      <dsp:nvSpPr>
        <dsp:cNvPr id="0" name=""/>
        <dsp:cNvSpPr/>
      </dsp:nvSpPr>
      <dsp:spPr>
        <a:xfrm>
          <a:off x="45438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BF828-771A-4906-861F-B048BE3EE052}">
      <dsp:nvSpPr>
        <dsp:cNvPr id="0" name=""/>
        <dsp:cNvSpPr/>
      </dsp:nvSpPr>
      <dsp:spPr>
        <a:xfrm flipH="1" flipV="1">
          <a:off x="224069" y="3586076"/>
          <a:ext cx="45719" cy="45719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8F438-44A7-499D-9905-9F45B70CD0A5}">
      <dsp:nvSpPr>
        <dsp:cNvPr id="0" name=""/>
        <dsp:cNvSpPr/>
      </dsp:nvSpPr>
      <dsp:spPr>
        <a:xfrm>
          <a:off x="209701" y="2962909"/>
          <a:ext cx="3309002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 smtClean="0">
            <a:latin typeface="Arial" pitchFamily="34" charset="0"/>
            <a:cs typeface="Arial" pitchFamily="34" charset="0"/>
          </a:endParaRPr>
        </a:p>
      </dsp:txBody>
      <dsp:txXfrm>
        <a:off x="209701" y="2962909"/>
        <a:ext cx="3309002" cy="1101090"/>
      </dsp:txXfrm>
    </dsp:sp>
    <dsp:sp modelId="{DBDE4F72-965C-4A42-AD25-5037A34BCC46}">
      <dsp:nvSpPr>
        <dsp:cNvPr id="0" name=""/>
        <dsp:cNvSpPr/>
      </dsp:nvSpPr>
      <dsp:spPr>
        <a:xfrm flipH="1" flipV="1">
          <a:off x="936147" y="2729980"/>
          <a:ext cx="45718" cy="45718"/>
        </a:xfrm>
        <a:prstGeom prst="ellipse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099AB-B1BD-4029-80B4-1EC38CD5912F}">
      <dsp:nvSpPr>
        <dsp:cNvPr id="0" name=""/>
        <dsp:cNvSpPr/>
      </dsp:nvSpPr>
      <dsp:spPr>
        <a:xfrm>
          <a:off x="1065526" y="1864359"/>
          <a:ext cx="4055824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latin typeface="Arial" pitchFamily="34" charset="0"/>
            <a:cs typeface="Arial" pitchFamily="34" charset="0"/>
          </a:endParaRPr>
        </a:p>
      </dsp:txBody>
      <dsp:txXfrm>
        <a:off x="1065526" y="1864359"/>
        <a:ext cx="4055824" cy="2072640"/>
      </dsp:txXfrm>
    </dsp:sp>
    <dsp:sp modelId="{095C6763-49CA-4D3F-86BF-0E43B24D2FBB}">
      <dsp:nvSpPr>
        <dsp:cNvPr id="0" name=""/>
        <dsp:cNvSpPr/>
      </dsp:nvSpPr>
      <dsp:spPr>
        <a:xfrm flipH="1">
          <a:off x="2431171" y="1708158"/>
          <a:ext cx="45718" cy="17982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FC8B-0E25-4549-9B23-7173996B4D32}">
      <dsp:nvSpPr>
        <dsp:cNvPr id="0" name=""/>
        <dsp:cNvSpPr/>
      </dsp:nvSpPr>
      <dsp:spPr>
        <a:xfrm>
          <a:off x="4099278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099278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0BDC6D6-D10B-475E-B3B5-AE7580E35E61}" type="datetimeFigureOut">
              <a:rPr lang="en-US"/>
              <a:pPr>
                <a:defRPr/>
              </a:pPr>
              <a:t>11/12/2015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FCAB87D-316D-4013-B4CA-41931403EF3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27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noProof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8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84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baseline="0" dirty="0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AC56BDE-5A27-4DBB-AD40-53CD5D18678B}" type="slidenum">
              <a:rPr lang="en-US" sz="1200">
                <a:latin typeface="+mn-lt"/>
                <a:cs typeface="+mn-cs"/>
              </a:rPr>
              <a:pPr algn="r">
                <a:defRPr/>
              </a:pPr>
              <a:t>3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058BC5-77A6-4445-8D42-CBBD2B6BD943}" type="datetime1">
              <a:rPr lang="es-ES"/>
              <a:pPr>
                <a:defRPr/>
              </a:pPr>
              <a:t>12/11/2015</a:t>
            </a:fld>
            <a:endParaRPr lang="es-ES" sz="200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A43C499-9D39-41BF-B458-DB74E54F9DC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86652-75AD-4512-878F-A706D83622BC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F5FDC-21ED-4D3D-8600-7CEA5D3528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96A70-EF9F-439B-9633-B0C542411CA1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47F93-AC80-4FE7-BA81-EBB9FE916F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A50F2-F4A2-4FD8-9174-E7CE0E67CAC5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8F697-8F70-43A9-B917-1540CCA20C6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AAF8-F70C-497C-AA6E-BCBF24F118FD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2890D-D2B3-44E4-A896-A105004D789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AA414-EC20-4D60-9595-F59A06F4E50F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373D-930C-4384-A6C2-0023311865A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1FFE1-D36D-4880-9BA7-96BD2DE85ABE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ACE58-6C55-4E03-8EC5-F9B50849FFF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A9C9-C6D3-44A9-8D0C-999729CBE276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977FDE94-70A0-4F29-8167-6852DB4B840A}" type="slidenum">
              <a:rPr lang="es-ES"/>
              <a:pPr>
                <a:defRPr/>
              </a:pPr>
              <a:t>‹#›</a:t>
            </a:fld>
            <a:endParaRPr lang="es-ES" b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BB5C2-EA66-43D5-A9B0-363E5384F455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1C364-3815-4F2D-9A4A-870AC656C8E7}" type="slidenum">
              <a:rPr lang="es-ES"/>
              <a:pPr>
                <a:defRPr/>
              </a:pPr>
              <a:t>‹#›</a:t>
            </a:fld>
            <a:endParaRPr lang="es-ES" sz="1200" b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722F5-7275-4C09-9405-A988235343A9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0B3E3-880C-4FA4-B13E-0D5F701FA878}" type="slidenum">
              <a:rPr lang="es-ES"/>
              <a:pPr>
                <a:defRPr/>
              </a:pPr>
              <a:t>‹#›</a:t>
            </a:fld>
            <a:endParaRPr lang="es-ES" sz="1200" b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2F496-98F1-4007-AD80-9C7F9AE81862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fld id="{D72B2A30-4943-4FA1-8678-6B3A4CE589A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AA923-237F-4690-A6B8-ED54D5063C79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522B97-7CE0-4938-A21E-6B127B49077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3709-0AF4-486F-9E79-801420232830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b="0"/>
            </a:lvl1pPr>
          </a:lstStyle>
          <a:p>
            <a:pPr>
              <a:defRPr/>
            </a:pPr>
            <a:fld id="{2DC19658-C874-4AB8-B5E6-46C386F1A5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EA3DB-DA48-4FA7-83CE-38B4E0FFD83E}" type="datetime1">
              <a:rPr lang="es-ES"/>
              <a:pPr>
                <a:defRPr/>
              </a:pPr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80FD3412-0B40-482C-B5CD-FF35D5E1D9A1}" type="slidenum">
              <a:rPr lang="es-ES"/>
              <a:pPr>
                <a:defRPr/>
              </a:pPr>
              <a:t>‹#›</a:t>
            </a:fld>
            <a:endParaRPr lang="es-ES" b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66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CFCE9A-9A5C-44A4-8E45-28A5B5FA044C}" type="datetime1">
              <a:rPr lang="es-ES"/>
              <a:pPr>
                <a:defRPr/>
              </a:pPr>
              <a:t>12/11/2015</a:t>
            </a:fld>
            <a:endParaRPr lang="es-ES" sz="140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F0449A-ACC1-4C79-A981-A99C70DD962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08" r:id="rId10"/>
    <p:sldLayoutId id="2147483707" r:id="rId11"/>
    <p:sldLayoutId id="2147483706" r:id="rId12"/>
    <p:sldLayoutId id="2147483705" r:id="rId13"/>
    <p:sldLayoutId id="2147483704" r:id="rId14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/>
          <a:lstStyle/>
          <a:p>
            <a:r>
              <a:rPr lang="es-ES" sz="5400" b="1" dirty="0" err="1" smtClean="0">
                <a:solidFill>
                  <a:schemeClr val="accent1">
                    <a:lumMod val="50000"/>
                  </a:schemeClr>
                </a:solidFill>
                <a:uFillTx/>
              </a:rPr>
              <a:t>Update</a:t>
            </a:r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 </a:t>
            </a:r>
            <a:r>
              <a:rPr lang="es-ES" sz="5400" b="1" dirty="0" err="1" smtClean="0">
                <a:solidFill>
                  <a:schemeClr val="accent1">
                    <a:lumMod val="50000"/>
                  </a:schemeClr>
                </a:solidFill>
                <a:uFillTx/>
              </a:rPr>
              <a:t>Arg</a:t>
            </a:r>
            <a:r>
              <a:rPr lang="es-ES" sz="5400" b="1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-ADNI</a:t>
            </a:r>
            <a:endParaRPr lang="en-US" sz="5400" b="1" dirty="0" smtClean="0">
              <a:solidFill>
                <a:schemeClr val="accent1">
                  <a:lumMod val="50000"/>
                </a:schemeClr>
              </a:solidFill>
              <a:uFillTx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899592" y="2064838"/>
            <a:ext cx="7344816" cy="3164362"/>
          </a:xfrm>
        </p:spPr>
        <p:txBody>
          <a:bodyPr/>
          <a:lstStyle/>
          <a:p>
            <a:r>
              <a:rPr lang="es-AR" sz="1800" dirty="0">
                <a:solidFill>
                  <a:schemeClr val="tx1"/>
                </a:solidFill>
              </a:rPr>
              <a:t>Gustavo E. Sevlever </a:t>
            </a:r>
            <a:r>
              <a:rPr lang="es-AR" sz="1800" dirty="0" smtClean="0">
                <a:solidFill>
                  <a:schemeClr val="tx1"/>
                </a:solidFill>
              </a:rPr>
              <a:t>, </a:t>
            </a:r>
            <a:r>
              <a:rPr lang="es-AR" sz="1800" dirty="0" smtClean="0">
                <a:solidFill>
                  <a:schemeClr val="tx1"/>
                </a:solidFill>
                <a:uFillTx/>
              </a:rPr>
              <a:t>Silvia Vázquez, Deborah R. </a:t>
            </a:r>
            <a:r>
              <a:rPr lang="es-AR" sz="1800" dirty="0" err="1" smtClean="0">
                <a:solidFill>
                  <a:schemeClr val="tx1"/>
                </a:solidFill>
                <a:uFillTx/>
              </a:rPr>
              <a:t>Gustafson</a:t>
            </a:r>
            <a:r>
              <a:rPr lang="es-AR" sz="1800" dirty="0" smtClean="0">
                <a:solidFill>
                  <a:schemeClr val="tx1"/>
                </a:solidFill>
                <a:uFillTx/>
              </a:rPr>
              <a:t>, </a:t>
            </a:r>
          </a:p>
          <a:p>
            <a:r>
              <a:rPr lang="es-AR" sz="1800" dirty="0" smtClean="0">
                <a:solidFill>
                  <a:schemeClr val="tx1"/>
                </a:solidFill>
                <a:uFillTx/>
              </a:rPr>
              <a:t>Salvador M. Guinjoan, </a:t>
            </a:r>
            <a:r>
              <a:rPr lang="es-AR" sz="1800" dirty="0" smtClean="0">
                <a:solidFill>
                  <a:schemeClr val="tx1"/>
                </a:solidFill>
              </a:rPr>
              <a:t>Ricardo F. Allegri (*) </a:t>
            </a:r>
          </a:p>
          <a:p>
            <a:r>
              <a:rPr lang="es-AR" sz="1800" dirty="0" smtClean="0">
                <a:solidFill>
                  <a:schemeClr val="tx1"/>
                </a:solidFill>
              </a:rPr>
              <a:t>and Arg-ADNI group.</a:t>
            </a:r>
          </a:p>
          <a:p>
            <a:endParaRPr lang="es-AR" sz="2000" dirty="0" smtClean="0">
              <a:solidFill>
                <a:schemeClr val="tx1"/>
              </a:solidFill>
              <a:uFillTx/>
            </a:endParaRPr>
          </a:p>
          <a:p>
            <a:endParaRPr lang="es-AR" sz="2000" dirty="0" smtClean="0">
              <a:solidFill>
                <a:schemeClr val="tx1"/>
              </a:solidFill>
              <a:uFillTx/>
            </a:endParaRPr>
          </a:p>
          <a:p>
            <a:r>
              <a:rPr lang="en-US" sz="2400" b="1" dirty="0" smtClean="0">
                <a:solidFill>
                  <a:srgbClr val="254061"/>
                </a:solidFill>
                <a:uFillTx/>
              </a:rPr>
              <a:t>Centro de Memoria y </a:t>
            </a:r>
            <a:r>
              <a:rPr lang="en-US" sz="2400" b="1" dirty="0" err="1" smtClean="0">
                <a:solidFill>
                  <a:srgbClr val="254061"/>
                </a:solidFill>
                <a:uFillTx/>
              </a:rPr>
              <a:t>Envejecimiento</a:t>
            </a:r>
            <a:endParaRPr lang="en-US" sz="2400" b="1" dirty="0" smtClean="0">
              <a:solidFill>
                <a:srgbClr val="254061"/>
              </a:solidFill>
              <a:uFillTx/>
            </a:endParaRPr>
          </a:p>
          <a:p>
            <a:r>
              <a:rPr lang="en-US" sz="2800" b="1" dirty="0" smtClean="0">
                <a:solidFill>
                  <a:srgbClr val="254061"/>
                </a:solidFill>
              </a:rPr>
              <a:t>Instituto de Investigaciones </a:t>
            </a:r>
            <a:r>
              <a:rPr lang="en-US" sz="2800" b="1" dirty="0" err="1" smtClean="0">
                <a:solidFill>
                  <a:srgbClr val="254061"/>
                </a:solidFill>
              </a:rPr>
              <a:t>Neurológicas</a:t>
            </a:r>
            <a:r>
              <a:rPr lang="en-US" sz="2800" b="1" dirty="0" smtClean="0">
                <a:solidFill>
                  <a:srgbClr val="254061"/>
                </a:solidFill>
              </a:rPr>
              <a:t> (FLENI)</a:t>
            </a:r>
          </a:p>
          <a:p>
            <a:r>
              <a:rPr lang="en-US" sz="2000" dirty="0" smtClean="0">
                <a:solidFill>
                  <a:srgbClr val="254061"/>
                </a:solidFill>
                <a:uFillTx/>
              </a:rPr>
              <a:t>Buenos Aires, Argentina</a:t>
            </a:r>
          </a:p>
          <a:p>
            <a:endParaRPr lang="en-US" sz="2400" b="1" dirty="0" smtClean="0">
              <a:solidFill>
                <a:schemeClr val="tx1"/>
              </a:solidFill>
              <a:uFillTx/>
            </a:endParaRPr>
          </a:p>
          <a:p>
            <a:r>
              <a:rPr lang="en-US" sz="2400" b="1" dirty="0" smtClean="0">
                <a:solidFill>
                  <a:schemeClr val="tx1"/>
                </a:solidFill>
                <a:uFillTx/>
              </a:rPr>
              <a:t>Buenos Aires, Nov 10, 2015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uFillTx/>
              </a:rPr>
              <a:t>*speaker</a:t>
            </a:r>
            <a:endParaRPr lang="en-US" sz="1200" dirty="0" smtClean="0">
              <a:solidFill>
                <a:schemeClr val="tx1"/>
              </a:solidFill>
              <a:uFillTx/>
            </a:endParaRPr>
          </a:p>
        </p:txBody>
      </p:sp>
      <p:pic>
        <p:nvPicPr>
          <p:cNvPr id="2052" name="Picture 2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872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409929123"/>
              </p:ext>
            </p:extLst>
          </p:nvPr>
        </p:nvGraphicFramePr>
        <p:xfrm>
          <a:off x="1347887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379939" y="5028952"/>
            <a:ext cx="2015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>
                <a:cs typeface="Arial" charset="0"/>
              </a:rPr>
              <a:t>First patient / first visit</a:t>
            </a:r>
          </a:p>
          <a:p>
            <a:pPr algn="ctr"/>
            <a:r>
              <a:rPr lang="en-GB" dirty="0" smtClean="0">
                <a:cs typeface="Arial" charset="0"/>
              </a:rPr>
              <a:t>Q1 2012</a:t>
            </a:r>
            <a:endParaRPr lang="en-GB" dirty="0">
              <a:cs typeface="Arial" charset="0"/>
            </a:endParaRPr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1353511" y="4166816"/>
            <a:ext cx="19948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>
                <a:cs typeface="Arial" charset="0"/>
              </a:rPr>
              <a:t>Last patient / last visit</a:t>
            </a:r>
          </a:p>
          <a:p>
            <a:pPr algn="ctr"/>
            <a:r>
              <a:rPr lang="en-GB" dirty="0" smtClean="0">
                <a:cs typeface="Arial" charset="0"/>
              </a:rPr>
              <a:t>Q1 2013</a:t>
            </a:r>
            <a:endParaRPr lang="en-GB" dirty="0">
              <a:cs typeface="Arial" charset="0"/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099743" y="3230493"/>
            <a:ext cx="1184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cs typeface="Arial" charset="0"/>
              </a:rPr>
              <a:t>First Year</a:t>
            </a:r>
            <a:endParaRPr lang="en-GB" dirty="0">
              <a:cs typeface="Arial" charset="0"/>
            </a:endParaRPr>
          </a:p>
          <a:p>
            <a:pPr algn="ctr"/>
            <a:r>
              <a:rPr lang="en-GB" dirty="0" smtClean="0">
                <a:cs typeface="Arial" charset="0"/>
              </a:rPr>
              <a:t>2013 / 2014</a:t>
            </a:r>
            <a:endParaRPr lang="en-GB" dirty="0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3568" y="1"/>
            <a:ext cx="7772400" cy="12687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>
              <a:lnSpc>
                <a:spcPct val="80000"/>
              </a:lnSpc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Study Timeline</a:t>
            </a:r>
          </a:p>
        </p:txBody>
      </p:sp>
      <p:sp>
        <p:nvSpPr>
          <p:cNvPr id="8" name="Textfeld 5"/>
          <p:cNvSpPr txBox="1">
            <a:spLocks noChangeArrowheads="1"/>
          </p:cNvSpPr>
          <p:nvPr/>
        </p:nvSpPr>
        <p:spPr bwMode="auto">
          <a:xfrm>
            <a:off x="5155351" y="2726437"/>
            <a:ext cx="1184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cs typeface="Arial" charset="0"/>
              </a:rPr>
              <a:t>Month 30</a:t>
            </a:r>
            <a:endParaRPr lang="en-GB" dirty="0">
              <a:cs typeface="Arial" charset="0"/>
            </a:endParaRPr>
          </a:p>
          <a:p>
            <a:pPr algn="ctr"/>
            <a:r>
              <a:rPr lang="en-GB" dirty="0" smtClean="0">
                <a:cs typeface="Arial" charset="0"/>
              </a:rPr>
              <a:t>2014 / 2015</a:t>
            </a:r>
            <a:endParaRPr lang="en-GB" dirty="0">
              <a:cs typeface="Arial" charset="0"/>
            </a:endParaRPr>
          </a:p>
        </p:txBody>
      </p:sp>
      <p:sp>
        <p:nvSpPr>
          <p:cNvPr id="9" name="Textfeld 5"/>
          <p:cNvSpPr txBox="1">
            <a:spLocks noChangeArrowheads="1"/>
          </p:cNvSpPr>
          <p:nvPr/>
        </p:nvSpPr>
        <p:spPr bwMode="auto">
          <a:xfrm>
            <a:off x="7521829" y="2564904"/>
            <a:ext cx="11897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M</a:t>
            </a:r>
            <a:r>
              <a:rPr lang="en-GB" dirty="0" smtClean="0">
                <a:cs typeface="Arial" charset="0"/>
              </a:rPr>
              <a:t>onth 48</a:t>
            </a:r>
            <a:endParaRPr lang="en-GB" dirty="0">
              <a:cs typeface="Arial" charset="0"/>
            </a:endParaRPr>
          </a:p>
          <a:p>
            <a:pPr algn="ctr"/>
            <a:r>
              <a:rPr lang="en-GB" dirty="0" smtClean="0">
                <a:cs typeface="Arial" charset="0"/>
              </a:rPr>
              <a:t>2016 / 2017</a:t>
            </a:r>
            <a:endParaRPr lang="en-GB" dirty="0">
              <a:cs typeface="Arial" charset="0"/>
            </a:endParaRPr>
          </a:p>
        </p:txBody>
      </p:sp>
      <p:sp>
        <p:nvSpPr>
          <p:cNvPr id="11" name="Dodecágono 10"/>
          <p:cNvSpPr/>
          <p:nvPr/>
        </p:nvSpPr>
        <p:spPr>
          <a:xfrm>
            <a:off x="1443559" y="4812928"/>
            <a:ext cx="216024" cy="216024"/>
          </a:xfrm>
          <a:prstGeom prst="dodec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Dodecágono 11"/>
          <p:cNvSpPr/>
          <p:nvPr/>
        </p:nvSpPr>
        <p:spPr>
          <a:xfrm>
            <a:off x="3603799" y="2868712"/>
            <a:ext cx="360040" cy="360040"/>
          </a:xfrm>
          <a:prstGeom prst="dodec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Dodecágono 12"/>
          <p:cNvSpPr/>
          <p:nvPr/>
        </p:nvSpPr>
        <p:spPr>
          <a:xfrm>
            <a:off x="2267744" y="3876824"/>
            <a:ext cx="288032" cy="288032"/>
          </a:xfrm>
          <a:prstGeom prst="dodec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Dodecágono 13"/>
          <p:cNvSpPr/>
          <p:nvPr/>
        </p:nvSpPr>
        <p:spPr>
          <a:xfrm>
            <a:off x="5403999" y="2148632"/>
            <a:ext cx="648072" cy="648072"/>
          </a:xfrm>
          <a:prstGeom prst="dodec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,5</a:t>
            </a:r>
            <a:endParaRPr lang="en-US" dirty="0"/>
          </a:p>
        </p:txBody>
      </p:sp>
      <p:sp>
        <p:nvSpPr>
          <p:cNvPr id="15" name="Dodecágono 14"/>
          <p:cNvSpPr/>
          <p:nvPr/>
        </p:nvSpPr>
        <p:spPr>
          <a:xfrm>
            <a:off x="7668344" y="1700808"/>
            <a:ext cx="903480" cy="936104"/>
          </a:xfrm>
          <a:prstGeom prst="dodecagon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year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4572000" y="1412776"/>
            <a:ext cx="2304256" cy="2304256"/>
          </a:xfrm>
          <a:prstGeom prst="ellipse">
            <a:avLst/>
          </a:prstGeom>
          <a:noFill/>
          <a:ln w="57150" cmpd="sng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02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1"/>
            <a:ext cx="7772400" cy="12687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>
              <a:lnSpc>
                <a:spcPct val="80000"/>
              </a:lnSpc>
            </a:pPr>
            <a:endParaRPr kumimoji="0" lang="en-US" sz="11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 eaLnBrk="0" hangingPunct="0">
              <a:lnSpc>
                <a:spcPct val="80000"/>
              </a:lnSpc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Patients’ Flowchart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013582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Screened at FLENI</a:t>
            </a:r>
          </a:p>
          <a:p>
            <a:pPr algn="ctr"/>
            <a:r>
              <a:rPr lang="en-US" sz="1200" dirty="0" smtClean="0"/>
              <a:t>Nº= 60</a:t>
            </a:r>
            <a:endParaRPr lang="en-US" sz="1200" dirty="0"/>
          </a:p>
        </p:txBody>
      </p:sp>
      <p:grpSp>
        <p:nvGrpSpPr>
          <p:cNvPr id="4" name="47 Grupo"/>
          <p:cNvGrpSpPr/>
          <p:nvPr/>
        </p:nvGrpSpPr>
        <p:grpSpPr>
          <a:xfrm>
            <a:off x="3275856" y="2365430"/>
            <a:ext cx="864096" cy="2664296"/>
            <a:chOff x="3131840" y="1988840"/>
            <a:chExt cx="864096" cy="2664296"/>
          </a:xfrm>
        </p:grpSpPr>
        <p:sp>
          <p:nvSpPr>
            <p:cNvPr id="6" name="5 Rectángulo"/>
            <p:cNvSpPr/>
            <p:nvPr/>
          </p:nvSpPr>
          <p:spPr>
            <a:xfrm>
              <a:off x="3131840" y="2708920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Nº=12</a:t>
              </a:r>
              <a:endParaRPr lang="en-US" sz="12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131840" y="1988840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15</a:t>
              </a:r>
              <a:endParaRPr lang="en-U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131840" y="3429000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131840" y="4149080"/>
              <a:ext cx="8640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Nº=13</a:t>
              </a:r>
              <a:endParaRPr lang="en-US" sz="12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179512" y="4093622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Screening Failure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7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51520" y="1429406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Screened to ADNI</a:t>
            </a:r>
          </a:p>
          <a:p>
            <a:pPr algn="ctr"/>
            <a:r>
              <a:rPr lang="en-US" sz="1200" dirty="0" smtClean="0"/>
              <a:t>Nº= 108</a:t>
            </a:r>
            <a:endParaRPr lang="en-U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79512" y="4669686"/>
            <a:ext cx="1260000" cy="90024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2 Claustrophobia</a:t>
            </a: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1 Psychiatric Disease </a:t>
            </a: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1 Cancer</a:t>
            </a: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1 Adult ADHD</a:t>
            </a: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2 without informant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024008" y="1357398"/>
            <a:ext cx="11159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(Baseline)</a:t>
            </a:r>
          </a:p>
          <a:p>
            <a:pPr algn="ctr"/>
            <a:r>
              <a:rPr lang="en-US" sz="1200" dirty="0" smtClean="0"/>
              <a:t>Nº= 56</a:t>
            </a:r>
            <a:endParaRPr lang="en-US" sz="1200" dirty="0"/>
          </a:p>
        </p:txBody>
      </p:sp>
      <p:sp>
        <p:nvSpPr>
          <p:cNvPr id="57" name="56 Rectángulo"/>
          <p:cNvSpPr/>
          <p:nvPr/>
        </p:nvSpPr>
        <p:spPr>
          <a:xfrm>
            <a:off x="1547664" y="4093622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Dropout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3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547664" y="4669686"/>
            <a:ext cx="1368152" cy="4154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2 removed </a:t>
            </a:r>
            <a:r>
              <a:rPr lang="en-US" sz="1050" dirty="0" err="1" smtClean="0">
                <a:solidFill>
                  <a:schemeClr val="accent1">
                    <a:lumMod val="75000"/>
                  </a:schemeClr>
                </a:solidFill>
              </a:rPr>
              <a:t>inform.cons</a:t>
            </a:r>
            <a:endParaRPr lang="en-US" sz="10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1 by distance/caregiver</a:t>
            </a:r>
          </a:p>
        </p:txBody>
      </p:sp>
      <p:grpSp>
        <p:nvGrpSpPr>
          <p:cNvPr id="5" name="48 Grupo"/>
          <p:cNvGrpSpPr/>
          <p:nvPr/>
        </p:nvGrpSpPr>
        <p:grpSpPr>
          <a:xfrm>
            <a:off x="4895856" y="2365430"/>
            <a:ext cx="828272" cy="2664296"/>
            <a:chOff x="3131840" y="1988840"/>
            <a:chExt cx="828272" cy="2664296"/>
          </a:xfrm>
        </p:grpSpPr>
        <p:sp>
          <p:nvSpPr>
            <p:cNvPr id="50" name="49 Rectángulo"/>
            <p:cNvSpPr/>
            <p:nvPr/>
          </p:nvSpPr>
          <p:spPr>
            <a:xfrm>
              <a:off x="3131840" y="2708920"/>
              <a:ext cx="8282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Nº=10</a:t>
              </a:r>
              <a:endParaRPr lang="en-US" sz="1200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3131840" y="1988840"/>
              <a:ext cx="8282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13</a:t>
              </a:r>
              <a:endParaRPr lang="en-US" sz="1200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3131840" y="3429000"/>
              <a:ext cx="8282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3131840" y="4149080"/>
              <a:ext cx="82827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Nº=12</a:t>
              </a:r>
              <a:endParaRPr lang="en-US" sz="1200" dirty="0"/>
            </a:p>
          </p:txBody>
        </p:sp>
      </p:grpSp>
      <p:grpSp>
        <p:nvGrpSpPr>
          <p:cNvPr id="7" name="53 Grupo"/>
          <p:cNvGrpSpPr/>
          <p:nvPr/>
        </p:nvGrpSpPr>
        <p:grpSpPr>
          <a:xfrm>
            <a:off x="8028384" y="2365430"/>
            <a:ext cx="864096" cy="2664296"/>
            <a:chOff x="3131840" y="1988840"/>
            <a:chExt cx="864096" cy="2664296"/>
          </a:xfrm>
        </p:grpSpPr>
        <p:sp>
          <p:nvSpPr>
            <p:cNvPr id="55" name="54 Rectángulo"/>
            <p:cNvSpPr/>
            <p:nvPr/>
          </p:nvSpPr>
          <p:spPr>
            <a:xfrm>
              <a:off x="3131840" y="2708920"/>
              <a:ext cx="864096" cy="504056"/>
            </a:xfrm>
            <a:prstGeom prst="rect">
              <a:avLst/>
            </a:prstGeom>
            <a:solidFill>
              <a:srgbClr val="B9CDE5"/>
            </a:solidFill>
            <a:ln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Early MCI</a:t>
              </a:r>
            </a:p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Nº=?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3131840" y="1988840"/>
              <a:ext cx="864096" cy="504056"/>
            </a:xfrm>
            <a:prstGeom prst="rect">
              <a:avLst/>
            </a:prstGeom>
            <a:solidFill>
              <a:srgbClr val="B9CDE5"/>
            </a:solidFill>
            <a:ln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Healthy Controls</a:t>
              </a:r>
            </a:p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Nº= ?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3131840" y="3429000"/>
              <a:ext cx="864096" cy="504056"/>
            </a:xfrm>
            <a:prstGeom prst="rect">
              <a:avLst/>
            </a:prstGeom>
            <a:solidFill>
              <a:srgbClr val="B9CDE5"/>
            </a:solidFill>
            <a:ln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Late MCI</a:t>
              </a:r>
            </a:p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Nº= ?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3131840" y="4149080"/>
              <a:ext cx="864096" cy="504056"/>
            </a:xfrm>
            <a:prstGeom prst="rect">
              <a:avLst/>
            </a:prstGeom>
            <a:solidFill>
              <a:srgbClr val="B9CDE5"/>
            </a:solidFill>
            <a:ln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Dementia AD</a:t>
              </a:r>
            </a:p>
            <a:p>
              <a:pPr algn="ctr"/>
              <a:r>
                <a:rPr lang="en-US" sz="1200" dirty="0" smtClean="0">
                  <a:solidFill>
                    <a:srgbClr val="1F497D"/>
                  </a:solidFill>
                </a:rPr>
                <a:t>Nº=?</a:t>
              </a:r>
              <a:endParaRPr lang="en-US" sz="1200" dirty="0">
                <a:solidFill>
                  <a:srgbClr val="1F497D"/>
                </a:solidFill>
              </a:endParaRPr>
            </a:p>
          </p:txBody>
        </p:sp>
      </p:grpSp>
      <p:cxnSp>
        <p:nvCxnSpPr>
          <p:cNvPr id="64" name="63 Conector recto de flecha"/>
          <p:cNvCxnSpPr/>
          <p:nvPr/>
        </p:nvCxnSpPr>
        <p:spPr>
          <a:xfrm>
            <a:off x="899592" y="2077398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4644008" y="1357318"/>
            <a:ext cx="108012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Month 12</a:t>
            </a:r>
          </a:p>
          <a:p>
            <a:pPr algn="ctr"/>
            <a:r>
              <a:rPr lang="en-US" sz="1200" dirty="0" smtClean="0"/>
              <a:t>Nº= 51</a:t>
            </a:r>
            <a:endParaRPr lang="en-US" sz="1200" dirty="0"/>
          </a:p>
        </p:txBody>
      </p:sp>
      <p:sp>
        <p:nvSpPr>
          <p:cNvPr id="66" name="65 Rectángulo"/>
          <p:cNvSpPr/>
          <p:nvPr/>
        </p:nvSpPr>
        <p:spPr>
          <a:xfrm>
            <a:off x="7776536" y="1357318"/>
            <a:ext cx="1115944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Patients Followed  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Month 48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Nº= ?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1691680" y="1717358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1750040" y="2293422"/>
            <a:ext cx="115212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New Patients Invited to ADNI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>
            <a:off x="899592" y="3748822"/>
            <a:ext cx="0" cy="200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884352" y="3926746"/>
            <a:ext cx="807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1691680" y="1692578"/>
            <a:ext cx="0" cy="22570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3131840" y="4813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117 Grupo"/>
          <p:cNvGrpSpPr/>
          <p:nvPr/>
        </p:nvGrpSpPr>
        <p:grpSpPr>
          <a:xfrm>
            <a:off x="3131840" y="2077398"/>
            <a:ext cx="144016" cy="2736304"/>
            <a:chOff x="3131840" y="2708920"/>
            <a:chExt cx="144016" cy="2736304"/>
          </a:xfrm>
        </p:grpSpPr>
        <p:cxnSp>
          <p:nvCxnSpPr>
            <p:cNvPr id="99" name="98 Conector recto"/>
            <p:cNvCxnSpPr/>
            <p:nvPr/>
          </p:nvCxnSpPr>
          <p:spPr>
            <a:xfrm>
              <a:off x="3131840" y="2708920"/>
              <a:ext cx="0" cy="27363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3131840" y="544522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3131840" y="46531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3131840" y="400506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3131840" y="321297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119 Grupo"/>
          <p:cNvGrpSpPr/>
          <p:nvPr/>
        </p:nvGrpSpPr>
        <p:grpSpPr>
          <a:xfrm>
            <a:off x="4751840" y="2077398"/>
            <a:ext cx="144016" cy="2736304"/>
            <a:chOff x="3131840" y="2708920"/>
            <a:chExt cx="144016" cy="2736304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3131840" y="2708920"/>
              <a:ext cx="0" cy="27363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3131840" y="544522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3131840" y="46531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>
              <a:off x="3131840" y="400506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>
              <a:off x="3131840" y="321297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125 Grupo"/>
          <p:cNvGrpSpPr/>
          <p:nvPr/>
        </p:nvGrpSpPr>
        <p:grpSpPr>
          <a:xfrm>
            <a:off x="7884368" y="2077398"/>
            <a:ext cx="144016" cy="2736304"/>
            <a:chOff x="3131840" y="2708920"/>
            <a:chExt cx="144016" cy="2736304"/>
          </a:xfrm>
        </p:grpSpPr>
        <p:cxnSp>
          <p:nvCxnSpPr>
            <p:cNvPr id="127" name="126 Conector recto"/>
            <p:cNvCxnSpPr/>
            <p:nvPr/>
          </p:nvCxnSpPr>
          <p:spPr>
            <a:xfrm>
              <a:off x="3131840" y="2708920"/>
              <a:ext cx="0" cy="2736304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3131840" y="5445224"/>
              <a:ext cx="144016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3131840" y="4653136"/>
              <a:ext cx="144016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>
              <a:off x="3131840" y="4005064"/>
              <a:ext cx="144016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3131840" y="3212976"/>
              <a:ext cx="144016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131 Flecha a la derecha con bandas"/>
          <p:cNvSpPr/>
          <p:nvPr/>
        </p:nvSpPr>
        <p:spPr>
          <a:xfrm>
            <a:off x="4211960" y="135731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Flecha a la derecha con bandas"/>
          <p:cNvSpPr/>
          <p:nvPr/>
        </p:nvSpPr>
        <p:spPr>
          <a:xfrm>
            <a:off x="7380312" y="135731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  <a:solidFill>
            <a:srgbClr val="B9CDE5"/>
          </a:solidFill>
          <a:ln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4" name="48 Grupo"/>
          <p:cNvGrpSpPr/>
          <p:nvPr/>
        </p:nvGrpSpPr>
        <p:grpSpPr>
          <a:xfrm>
            <a:off x="6480032" y="2365430"/>
            <a:ext cx="828272" cy="2664296"/>
            <a:chOff x="3131840" y="1988840"/>
            <a:chExt cx="828272" cy="2664296"/>
          </a:xfrm>
        </p:grpSpPr>
        <p:sp>
          <p:nvSpPr>
            <p:cNvPr id="58" name="49 Rectángulo"/>
            <p:cNvSpPr/>
            <p:nvPr/>
          </p:nvSpPr>
          <p:spPr>
            <a:xfrm>
              <a:off x="3131840" y="2708920"/>
              <a:ext cx="828272" cy="504056"/>
            </a:xfrm>
            <a:prstGeom prst="rect">
              <a:avLst/>
            </a:prstGeom>
            <a:solidFill>
              <a:srgbClr val="1F49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Nº=6/10</a:t>
              </a:r>
              <a:endParaRPr lang="en-US" sz="1200" dirty="0"/>
            </a:p>
          </p:txBody>
        </p:sp>
        <p:sp>
          <p:nvSpPr>
            <p:cNvPr id="62" name="50 Rectángulo"/>
            <p:cNvSpPr/>
            <p:nvPr/>
          </p:nvSpPr>
          <p:spPr>
            <a:xfrm>
              <a:off x="3131840" y="1988840"/>
              <a:ext cx="828272" cy="504056"/>
            </a:xfrm>
            <a:prstGeom prst="rect">
              <a:avLst/>
            </a:prstGeom>
            <a:solidFill>
              <a:srgbClr val="1F49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10/13</a:t>
              </a:r>
              <a:endParaRPr lang="en-US" sz="1200" dirty="0"/>
            </a:p>
          </p:txBody>
        </p:sp>
        <p:sp>
          <p:nvSpPr>
            <p:cNvPr id="63" name="51 Rectángulo"/>
            <p:cNvSpPr/>
            <p:nvPr/>
          </p:nvSpPr>
          <p:spPr>
            <a:xfrm>
              <a:off x="3131840" y="3429000"/>
              <a:ext cx="828272" cy="504056"/>
            </a:xfrm>
            <a:prstGeom prst="rect">
              <a:avLst/>
            </a:prstGeom>
            <a:solidFill>
              <a:srgbClr val="1F49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12/16</a:t>
              </a:r>
              <a:endParaRPr lang="en-US" sz="1200" dirty="0"/>
            </a:p>
          </p:txBody>
        </p:sp>
        <p:sp>
          <p:nvSpPr>
            <p:cNvPr id="67" name="52 Rectángulo"/>
            <p:cNvSpPr/>
            <p:nvPr/>
          </p:nvSpPr>
          <p:spPr>
            <a:xfrm>
              <a:off x="3131840" y="4149080"/>
              <a:ext cx="828272" cy="504056"/>
            </a:xfrm>
            <a:prstGeom prst="rect">
              <a:avLst/>
            </a:prstGeom>
            <a:solidFill>
              <a:srgbClr val="25406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Nº=4/12</a:t>
              </a:r>
              <a:endParaRPr lang="en-US" sz="1200" dirty="0"/>
            </a:p>
          </p:txBody>
        </p:sp>
      </p:grpSp>
      <p:sp>
        <p:nvSpPr>
          <p:cNvPr id="70" name="64 Rectángulo"/>
          <p:cNvSpPr/>
          <p:nvPr/>
        </p:nvSpPr>
        <p:spPr>
          <a:xfrm>
            <a:off x="6228184" y="1357318"/>
            <a:ext cx="1080120" cy="72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Month 30</a:t>
            </a:r>
          </a:p>
          <a:p>
            <a:pPr algn="ctr"/>
            <a:r>
              <a:rPr lang="en-US" sz="1200" dirty="0" smtClean="0"/>
              <a:t>Nº= 32/51</a:t>
            </a:r>
            <a:endParaRPr lang="en-US" sz="1200" dirty="0"/>
          </a:p>
        </p:txBody>
      </p:sp>
      <p:grpSp>
        <p:nvGrpSpPr>
          <p:cNvPr id="71" name="119 Grupo"/>
          <p:cNvGrpSpPr/>
          <p:nvPr/>
        </p:nvGrpSpPr>
        <p:grpSpPr>
          <a:xfrm>
            <a:off x="6336016" y="2077398"/>
            <a:ext cx="144016" cy="2736304"/>
            <a:chOff x="3131840" y="2708920"/>
            <a:chExt cx="144016" cy="2736304"/>
          </a:xfrm>
        </p:grpSpPr>
        <p:cxnSp>
          <p:nvCxnSpPr>
            <p:cNvPr id="72" name="120 Conector recto"/>
            <p:cNvCxnSpPr/>
            <p:nvPr/>
          </p:nvCxnSpPr>
          <p:spPr>
            <a:xfrm>
              <a:off x="3131840" y="2708920"/>
              <a:ext cx="0" cy="27363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21 Conector recto"/>
            <p:cNvCxnSpPr/>
            <p:nvPr/>
          </p:nvCxnSpPr>
          <p:spPr>
            <a:xfrm>
              <a:off x="3131840" y="544522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122 Conector recto"/>
            <p:cNvCxnSpPr/>
            <p:nvPr/>
          </p:nvCxnSpPr>
          <p:spPr>
            <a:xfrm>
              <a:off x="3131840" y="46531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123 Conector recto"/>
            <p:cNvCxnSpPr/>
            <p:nvPr/>
          </p:nvCxnSpPr>
          <p:spPr>
            <a:xfrm>
              <a:off x="3131840" y="400506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124 Conector recto"/>
            <p:cNvCxnSpPr/>
            <p:nvPr/>
          </p:nvCxnSpPr>
          <p:spPr>
            <a:xfrm>
              <a:off x="3131840" y="321297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131 Flecha a la derecha con bandas"/>
          <p:cNvSpPr/>
          <p:nvPr/>
        </p:nvSpPr>
        <p:spPr>
          <a:xfrm>
            <a:off x="5796136" y="1357318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56 Rectángulo"/>
          <p:cNvSpPr/>
          <p:nvPr/>
        </p:nvSpPr>
        <p:spPr>
          <a:xfrm>
            <a:off x="3923928" y="5156175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Dropout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5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58 CuadroTexto"/>
          <p:cNvSpPr txBox="1"/>
          <p:nvPr/>
        </p:nvSpPr>
        <p:spPr>
          <a:xfrm>
            <a:off x="3923928" y="5732239"/>
            <a:ext cx="1368152" cy="5770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2 removed </a:t>
            </a:r>
            <a:r>
              <a:rPr lang="en-US" sz="1050" dirty="0" err="1" smtClean="0">
                <a:solidFill>
                  <a:schemeClr val="accent1">
                    <a:lumMod val="75000"/>
                  </a:schemeClr>
                </a:solidFill>
              </a:rPr>
              <a:t>inform.cons</a:t>
            </a:r>
            <a:endParaRPr lang="en-US" sz="10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2 Cancer</a:t>
            </a:r>
          </a:p>
          <a:p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</a:rPr>
              <a:t>1 Institutionalized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012160" y="1124744"/>
            <a:ext cx="1656184" cy="4159914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82288"/>
              </p:ext>
            </p:extLst>
          </p:nvPr>
        </p:nvGraphicFramePr>
        <p:xfrm>
          <a:off x="457200" y="1412776"/>
          <a:ext cx="821925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  <a:gridCol w="1440160"/>
                <a:gridCol w="720080"/>
                <a:gridCol w="1530817"/>
                <a:gridCol w="1034791"/>
                <a:gridCol w="103479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Screening /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000" dirty="0" smtClean="0"/>
                    </a:p>
                    <a:p>
                      <a:pPr algn="l"/>
                      <a:r>
                        <a:rPr lang="en-US" sz="1400" dirty="0" smtClean="0"/>
                        <a:t>%</a:t>
                      </a:r>
                    </a:p>
                    <a:p>
                      <a:pPr algn="l"/>
                      <a:r>
                        <a:rPr lang="en-US" sz="1400" dirty="0" err="1" smtClean="0"/>
                        <a:t>compl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 48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Demographic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Clinical, NPS, </a:t>
                      </a:r>
                      <a:r>
                        <a:rPr lang="en-US" sz="1800" dirty="0" err="1" smtClean="0"/>
                        <a:t>NPSq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Cognitive Reserve (MCI)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(+)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MCI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APOE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CSF AB42/Tau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71%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MRI</a:t>
                      </a:r>
                      <a:r>
                        <a:rPr lang="en-US" sz="1800" baseline="0" dirty="0" smtClean="0"/>
                        <a:t> (3T)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FDG PET Scan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95%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PiB</a:t>
                      </a:r>
                      <a:r>
                        <a:rPr lang="en-US" sz="1800" dirty="0" smtClean="0"/>
                        <a:t> PET scan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89%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Tau</a:t>
                      </a:r>
                      <a:r>
                        <a:rPr lang="en-US" sz="1800" b="1" baseline="0" dirty="0" smtClean="0"/>
                        <a:t> PET scan (AVID)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(+)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3568" y="1"/>
            <a:ext cx="7772400" cy="12687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>
              <a:lnSpc>
                <a:spcPct val="80000"/>
              </a:lnSpc>
            </a:pPr>
            <a:endParaRPr kumimoji="0" lang="en-US" sz="11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 algn="ctr" eaLnBrk="0" hangingPunct="0">
              <a:lnSpc>
                <a:spcPct val="80000"/>
              </a:lnSpc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Schedule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467544" y="3212976"/>
            <a:ext cx="82089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4365104"/>
            <a:ext cx="82089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7524328" y="1268760"/>
            <a:ext cx="1224136" cy="4680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5805264"/>
            <a:ext cx="82089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740352" y="83671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2016</a:t>
            </a:r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6706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ChangeArrowheads="1"/>
          </p:cNvSpPr>
          <p:nvPr/>
        </p:nvSpPr>
        <p:spPr bwMode="auto">
          <a:xfrm>
            <a:off x="683568" y="2654910"/>
            <a:ext cx="396044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Tau tracer (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PETscan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 ADNI Cohort</a:t>
            </a:r>
          </a:p>
          <a:p>
            <a:endParaRPr lang="en-US" sz="4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AVID  </a:t>
            </a:r>
            <a:r>
              <a:rPr lang="en-US" sz="3600" dirty="0" smtClean="0">
                <a:solidFill>
                  <a:srgbClr val="FF0000"/>
                </a:solidFill>
              </a:rPr>
              <a:t>(AV 1451)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Start-up: April 2016</a:t>
            </a:r>
          </a:p>
        </p:txBody>
      </p:sp>
      <p:pic>
        <p:nvPicPr>
          <p:cNvPr id="33794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237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9541"/>
              </p:ext>
            </p:extLst>
          </p:nvPr>
        </p:nvGraphicFramePr>
        <p:xfrm>
          <a:off x="7524328" y="908720"/>
          <a:ext cx="103479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 48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(+)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22751"/>
              </p:ext>
            </p:extLst>
          </p:nvPr>
        </p:nvGraphicFramePr>
        <p:xfrm>
          <a:off x="4993704" y="1149960"/>
          <a:ext cx="24586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ADNI cohort (51ptes)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Demographic</a:t>
                      </a:r>
                      <a:r>
                        <a:rPr lang="en-US" sz="1800" baseline="0" dirty="0" smtClean="0"/>
                        <a:t> data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Clinical, NPS, </a:t>
                      </a:r>
                      <a:r>
                        <a:rPr lang="en-US" sz="1800" dirty="0" err="1" smtClean="0"/>
                        <a:t>NPSq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Cognitive Reserve (MCI)</a:t>
                      </a:r>
                      <a:endParaRPr 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Blood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APOE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CSF AB42/Tau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MRI</a:t>
                      </a:r>
                      <a:r>
                        <a:rPr lang="en-US" sz="1800" baseline="0" dirty="0" smtClean="0"/>
                        <a:t> (3T)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FDG PET Scan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PiB</a:t>
                      </a:r>
                      <a:r>
                        <a:rPr lang="en-US" sz="1800" dirty="0" smtClean="0"/>
                        <a:t> PET scan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Tau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 PET scan (AVID)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860032" y="4725144"/>
            <a:ext cx="3888432" cy="72008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www.adni-info.org/App_Themes/Default/Images/adni-masthead.jpg"/>
          <p:cNvPicPr>
            <a:picLocks noChangeAspect="1" noChangeArrowheads="1"/>
          </p:cNvPicPr>
          <p:nvPr/>
        </p:nvPicPr>
        <p:blipFill>
          <a:blip r:embed="rId4" cstate="print"/>
          <a:srcRect r="52489"/>
          <a:stretch>
            <a:fillRect/>
          </a:stretch>
        </p:blipFill>
        <p:spPr bwMode="auto">
          <a:xfrm>
            <a:off x="467544" y="620688"/>
            <a:ext cx="3768353" cy="1652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4022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ChangeArrowheads="1"/>
          </p:cNvSpPr>
          <p:nvPr/>
        </p:nvSpPr>
        <p:spPr bwMode="auto">
          <a:xfrm>
            <a:off x="683568" y="5301208"/>
            <a:ext cx="792080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National </a:t>
            </a:r>
            <a:r>
              <a:rPr lang="en-US" sz="2400" b="1" dirty="0"/>
              <a:t>grant </a:t>
            </a:r>
            <a:r>
              <a:rPr lang="en-US" sz="2400" b="1" dirty="0" smtClean="0"/>
              <a:t>application (CONICET)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Start</a:t>
            </a:r>
            <a:r>
              <a:rPr lang="en-US" sz="2400" dirty="0"/>
              <a:t>-</a:t>
            </a:r>
            <a:r>
              <a:rPr lang="en-US" sz="2400" dirty="0" smtClean="0"/>
              <a:t>up: Nov, 2015</a:t>
            </a:r>
          </a:p>
        </p:txBody>
      </p:sp>
      <p:pic>
        <p:nvPicPr>
          <p:cNvPr id="33794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237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/>
          <a:srcRect l="50053" t="15351" b="32150"/>
          <a:stretch>
            <a:fillRect/>
          </a:stretch>
        </p:blipFill>
        <p:spPr bwMode="auto">
          <a:xfrm>
            <a:off x="611560" y="2564904"/>
            <a:ext cx="8247140" cy="243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49909" t="11719" r="16176" b="66188"/>
          <a:stretch/>
        </p:blipFill>
        <p:spPr bwMode="auto">
          <a:xfrm>
            <a:off x="611560" y="692696"/>
            <a:ext cx="8110961" cy="149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422</Words>
  <Application>Microsoft Office PowerPoint</Application>
  <PresentationFormat>On-screen Show (4:3)</PresentationFormat>
  <Paragraphs>185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Tema1</vt:lpstr>
      <vt:lpstr>Update Arg-ADNI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/>
  <cp:lastModifiedBy/>
  <cp:revision>20</cp:revision>
  <dcterms:created xsi:type="dcterms:W3CDTF">2007-10-06T13:33:53Z</dcterms:created>
  <dcterms:modified xsi:type="dcterms:W3CDTF">2015-11-12T19:17:14Z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