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2" r:id="rId2"/>
    <p:sldId id="309" r:id="rId3"/>
    <p:sldId id="307" r:id="rId4"/>
    <p:sldId id="314" r:id="rId5"/>
    <p:sldId id="344" r:id="rId6"/>
    <p:sldId id="304" r:id="rId7"/>
    <p:sldId id="339" r:id="rId8"/>
    <p:sldId id="340" r:id="rId9"/>
    <p:sldId id="341" r:id="rId10"/>
    <p:sldId id="342" r:id="rId11"/>
  </p:sldIdLst>
  <p:sldSz cx="9144000" cy="6858000" type="screen4x3"/>
  <p:notesSz cx="6805613" cy="99441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5">
          <p15:clr>
            <a:srgbClr val="A4A3A4"/>
          </p15:clr>
        </p15:guide>
        <p15:guide id="2" pos="43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jv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64A51"/>
    <a:srgbClr val="DADADA"/>
    <a:srgbClr val="468490"/>
    <a:srgbClr val="B0D1D8"/>
    <a:srgbClr val="003399"/>
    <a:srgbClr val="5757FF"/>
    <a:srgbClr val="305A62"/>
    <a:srgbClr val="539CAB"/>
    <a:srgbClr val="37B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0" autoAdjust="0"/>
  </p:normalViewPr>
  <p:slideViewPr>
    <p:cSldViewPr snapToGrid="0">
      <p:cViewPr>
        <p:scale>
          <a:sx n="118" d="100"/>
          <a:sy n="118" d="100"/>
        </p:scale>
        <p:origin x="-1422" y="-48"/>
      </p:cViewPr>
      <p:guideLst>
        <p:guide orient="horz" pos="895"/>
        <p:guide pos="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544"/>
    </p:cViewPr>
  </p:sorterViewPr>
  <p:notesViewPr>
    <p:cSldViewPr snapToGrid="0">
      <p:cViewPr varScale="1">
        <p:scale>
          <a:sx n="46" d="100"/>
          <a:sy n="46" d="100"/>
        </p:scale>
        <p:origin x="-2788" y="-72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17053-B592-4DD9-B23A-E8902C0AD0F1}" type="datetimeFigureOut">
              <a:rPr lang="es-ES" smtClean="0"/>
              <a:t>13/11/2015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5FF64-0ABA-4AE6-B040-10D2B4B3C1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705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B38B5-5E17-4E28-8798-92C80702EC37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7F9B-7EAD-4477-A6EF-777DF6E7C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5"/>
              </a:spcAft>
            </a:pPr>
            <a:r>
              <a:rPr lang="es-ES" u="sng" dirty="0" err="1" smtClean="0"/>
              <a:t>Talking</a:t>
            </a:r>
            <a:r>
              <a:rPr lang="es-ES" u="sng" dirty="0" smtClean="0"/>
              <a:t> </a:t>
            </a:r>
            <a:r>
              <a:rPr lang="es-ES" u="sng" dirty="0" err="1" smtClean="0"/>
              <a:t>points</a:t>
            </a:r>
            <a:r>
              <a:rPr lang="es-ES" u="sng" dirty="0" smtClean="0"/>
              <a:t>:</a:t>
            </a:r>
          </a:p>
          <a:p>
            <a:r>
              <a:rPr lang="en-US" dirty="0" smtClean="0"/>
              <a:t>EPAD is a community of 35 diverse partners, including patient organizations, academic institutes, Biotech</a:t>
            </a:r>
            <a:r>
              <a:rPr lang="en-US" baseline="0" dirty="0" smtClean="0"/>
              <a:t> and other SMEs, CROs and </a:t>
            </a:r>
            <a:r>
              <a:rPr lang="en-US" dirty="0" smtClean="0"/>
              <a:t>pharmaceutical</a:t>
            </a:r>
            <a:r>
              <a:rPr lang="en-US" baseline="0" dirty="0" smtClean="0"/>
              <a:t> companies. All are essential to make EPAD a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7F9B-7EAD-4477-A6EF-777DF6E7C7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7F9B-7EAD-4477-A6EF-777DF6E7C7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0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57F9B-7EAD-4477-A6EF-777DF6E7C7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PAD_template_cov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2250"/>
            <a:ext cx="7772400" cy="1470025"/>
          </a:xfrm>
        </p:spPr>
        <p:txBody>
          <a:bodyPr/>
          <a:lstStyle>
            <a:lvl1pPr algn="ctr">
              <a:defRPr sz="4000">
                <a:solidFill>
                  <a:srgbClr val="305A6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95625"/>
            <a:ext cx="6400800" cy="676275"/>
          </a:xfrm>
        </p:spPr>
        <p:txBody>
          <a:bodyPr/>
          <a:lstStyle>
            <a:lvl1pPr marL="0" indent="0" algn="ctr">
              <a:buNone/>
              <a:defRPr>
                <a:solidFill>
                  <a:srgbClr val="305A6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2" descr="C:\Users\lsteuker\Downloads\EUfl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95" y="348329"/>
            <a:ext cx="732652" cy="49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steuker\Downloads\EFPIAlogoWithoutTex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25" y="348329"/>
            <a:ext cx="861452" cy="49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lsteuker\Downloads\IMI Logo2014-HorizPos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37"/>
          <a:stretch/>
        </p:blipFill>
        <p:spPr bwMode="auto">
          <a:xfrm>
            <a:off x="8188558" y="355993"/>
            <a:ext cx="836812" cy="49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5" y="1196752"/>
            <a:ext cx="8365525" cy="4929411"/>
          </a:xfrm>
        </p:spPr>
        <p:txBody>
          <a:bodyPr/>
          <a:lstStyle>
            <a:lvl1pPr marL="457200" indent="-457200">
              <a:buClr>
                <a:srgbClr val="468490"/>
              </a:buClr>
              <a:buFont typeface="Wingdings" panose="05000000000000000000" pitchFamily="2" charset="2"/>
              <a:buChar char="§"/>
              <a:defRPr>
                <a:solidFill>
                  <a:srgbClr val="468490"/>
                </a:solidFill>
              </a:defRPr>
            </a:lvl1pPr>
            <a:lvl2pPr>
              <a:defRPr>
                <a:solidFill>
                  <a:srgbClr val="468490"/>
                </a:solidFill>
              </a:defRPr>
            </a:lvl2pPr>
            <a:lvl3pPr>
              <a:defRPr>
                <a:solidFill>
                  <a:srgbClr val="468490"/>
                </a:solidFill>
              </a:defRPr>
            </a:lvl3pPr>
            <a:lvl4pPr>
              <a:defRPr>
                <a:solidFill>
                  <a:srgbClr val="468490"/>
                </a:solidFill>
              </a:defRPr>
            </a:lvl4pPr>
            <a:lvl5pPr>
              <a:defRPr>
                <a:solidFill>
                  <a:srgbClr val="46849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8357" y="111210"/>
            <a:ext cx="6746789" cy="877330"/>
          </a:xfrm>
        </p:spPr>
        <p:txBody>
          <a:bodyPr/>
          <a:lstStyle>
            <a:lvl1pPr algn="l">
              <a:defRPr sz="3200" baseline="0">
                <a:solidFill>
                  <a:srgbClr val="305A62"/>
                </a:solidFill>
              </a:defRPr>
            </a:lvl1pPr>
          </a:lstStyle>
          <a:p>
            <a:r>
              <a:rPr lang="nl-BE" dirty="0" smtClean="0"/>
              <a:t>Text Slide</a:t>
            </a:r>
            <a:endParaRPr lang="en-US" dirty="0"/>
          </a:p>
        </p:txBody>
      </p:sp>
      <p:pic>
        <p:nvPicPr>
          <p:cNvPr id="15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t="86385" r="27345" b="10473"/>
          <a:stretch/>
        </p:blipFill>
        <p:spPr>
          <a:xfrm>
            <a:off x="1297458" y="988541"/>
            <a:ext cx="7191633" cy="197059"/>
          </a:xfrm>
          <a:prstGeom prst="rect">
            <a:avLst/>
          </a:prstGeom>
        </p:spPr>
      </p:pic>
      <p:pic>
        <p:nvPicPr>
          <p:cNvPr id="16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t="86385" r="27345" b="10473"/>
          <a:stretch/>
        </p:blipFill>
        <p:spPr>
          <a:xfrm rot="10800000">
            <a:off x="661884" y="6060186"/>
            <a:ext cx="7075108" cy="210552"/>
          </a:xfrm>
          <a:prstGeom prst="rect">
            <a:avLst/>
          </a:prstGeom>
        </p:spPr>
      </p:pic>
      <p:pic>
        <p:nvPicPr>
          <p:cNvPr id="10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t="89952" r="81530"/>
          <a:stretch/>
        </p:blipFill>
        <p:spPr>
          <a:xfrm>
            <a:off x="6921" y="6258186"/>
            <a:ext cx="1687655" cy="603857"/>
          </a:xfrm>
          <a:prstGeom prst="rect">
            <a:avLst/>
          </a:prstGeom>
        </p:spPr>
      </p:pic>
      <p:pic>
        <p:nvPicPr>
          <p:cNvPr id="11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l="1856" t="1356" r="71928" b="84511"/>
          <a:stretch/>
        </p:blipFill>
        <p:spPr>
          <a:xfrm>
            <a:off x="0" y="86497"/>
            <a:ext cx="2397211" cy="902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22" y="5985837"/>
            <a:ext cx="1606378" cy="876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415" y="185352"/>
            <a:ext cx="8365525" cy="5940812"/>
          </a:xfrm>
        </p:spPr>
        <p:txBody>
          <a:bodyPr/>
          <a:lstStyle>
            <a:lvl1pPr marL="0" indent="0">
              <a:buClr>
                <a:srgbClr val="468490"/>
              </a:buClr>
              <a:buFont typeface="Wingdings" panose="05000000000000000000" pitchFamily="2" charset="2"/>
              <a:buNone/>
              <a:defRPr baseline="0">
                <a:solidFill>
                  <a:srgbClr val="468490"/>
                </a:solidFill>
              </a:defRPr>
            </a:lvl1pPr>
            <a:lvl2pPr>
              <a:defRPr>
                <a:solidFill>
                  <a:srgbClr val="468490"/>
                </a:solidFill>
              </a:defRPr>
            </a:lvl2pPr>
            <a:lvl3pPr>
              <a:defRPr>
                <a:solidFill>
                  <a:srgbClr val="468490"/>
                </a:solidFill>
              </a:defRPr>
            </a:lvl3pPr>
            <a:lvl4pPr>
              <a:defRPr>
                <a:solidFill>
                  <a:srgbClr val="468490"/>
                </a:solidFill>
              </a:defRPr>
            </a:lvl4pPr>
            <a:lvl5pPr>
              <a:defRPr>
                <a:solidFill>
                  <a:srgbClr val="468490"/>
                </a:solidFill>
              </a:defRPr>
            </a:lvl5pPr>
          </a:lstStyle>
          <a:p>
            <a:pPr lvl="0"/>
            <a:r>
              <a:rPr lang="nl-BE" dirty="0" smtClean="0"/>
              <a:t>Graphics slide</a:t>
            </a:r>
            <a:endParaRPr lang="en-US" dirty="0" smtClean="0"/>
          </a:p>
        </p:txBody>
      </p:sp>
      <p:pic>
        <p:nvPicPr>
          <p:cNvPr id="10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t="86385" r="27345" b="10473"/>
          <a:stretch/>
        </p:blipFill>
        <p:spPr>
          <a:xfrm rot="10800000">
            <a:off x="661884" y="6060186"/>
            <a:ext cx="7075108" cy="210552"/>
          </a:xfrm>
          <a:prstGeom prst="rect">
            <a:avLst/>
          </a:prstGeom>
        </p:spPr>
      </p:pic>
      <p:pic>
        <p:nvPicPr>
          <p:cNvPr id="11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t="89952" r="81530"/>
          <a:stretch/>
        </p:blipFill>
        <p:spPr>
          <a:xfrm>
            <a:off x="6921" y="6258186"/>
            <a:ext cx="1687655" cy="603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22" y="5985837"/>
            <a:ext cx="1606378" cy="8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5" y="1196752"/>
            <a:ext cx="8365525" cy="3721237"/>
          </a:xfrm>
        </p:spPr>
        <p:txBody>
          <a:bodyPr/>
          <a:lstStyle>
            <a:lvl1pPr marL="457200" indent="-457200">
              <a:buClr>
                <a:srgbClr val="468490"/>
              </a:buClr>
              <a:buFont typeface="Wingdings" panose="05000000000000000000" pitchFamily="2" charset="2"/>
              <a:buChar char="§"/>
              <a:defRPr>
                <a:solidFill>
                  <a:srgbClr val="468490"/>
                </a:solidFill>
              </a:defRPr>
            </a:lvl1pPr>
            <a:lvl2pPr>
              <a:defRPr>
                <a:solidFill>
                  <a:srgbClr val="468490"/>
                </a:solidFill>
              </a:defRPr>
            </a:lvl2pPr>
            <a:lvl3pPr>
              <a:defRPr>
                <a:solidFill>
                  <a:srgbClr val="468490"/>
                </a:solidFill>
              </a:defRPr>
            </a:lvl3pPr>
            <a:lvl4pPr>
              <a:defRPr>
                <a:solidFill>
                  <a:srgbClr val="468490"/>
                </a:solidFill>
              </a:defRPr>
            </a:lvl4pPr>
            <a:lvl5pPr>
              <a:defRPr>
                <a:solidFill>
                  <a:srgbClr val="46849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8357" y="111210"/>
            <a:ext cx="6746789" cy="877330"/>
          </a:xfrm>
        </p:spPr>
        <p:txBody>
          <a:bodyPr/>
          <a:lstStyle>
            <a:lvl1pPr algn="l">
              <a:defRPr sz="3200" baseline="0">
                <a:solidFill>
                  <a:srgbClr val="305A62"/>
                </a:solidFill>
              </a:defRPr>
            </a:lvl1pPr>
          </a:lstStyle>
          <a:p>
            <a:r>
              <a:rPr lang="nl-BE" dirty="0" smtClean="0"/>
              <a:t>Acknowledgements</a:t>
            </a:r>
            <a:endParaRPr lang="en-US" dirty="0"/>
          </a:p>
        </p:txBody>
      </p:sp>
      <p:pic>
        <p:nvPicPr>
          <p:cNvPr id="15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t="86385" r="27345" b="10473"/>
          <a:stretch/>
        </p:blipFill>
        <p:spPr>
          <a:xfrm>
            <a:off x="1297458" y="988541"/>
            <a:ext cx="7191633" cy="197059"/>
          </a:xfrm>
          <a:prstGeom prst="rect">
            <a:avLst/>
          </a:prstGeom>
        </p:spPr>
      </p:pic>
      <p:pic>
        <p:nvPicPr>
          <p:cNvPr id="16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t="86385" r="27345" b="10473"/>
          <a:stretch/>
        </p:blipFill>
        <p:spPr>
          <a:xfrm rot="10800000">
            <a:off x="661884" y="6060186"/>
            <a:ext cx="7075108" cy="210552"/>
          </a:xfrm>
          <a:prstGeom prst="rect">
            <a:avLst/>
          </a:prstGeom>
        </p:spPr>
      </p:pic>
      <p:pic>
        <p:nvPicPr>
          <p:cNvPr id="10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t="89952" r="81530"/>
          <a:stretch/>
        </p:blipFill>
        <p:spPr>
          <a:xfrm>
            <a:off x="6921" y="6258186"/>
            <a:ext cx="1687655" cy="603857"/>
          </a:xfrm>
          <a:prstGeom prst="rect">
            <a:avLst/>
          </a:prstGeom>
        </p:spPr>
      </p:pic>
      <p:pic>
        <p:nvPicPr>
          <p:cNvPr id="11" name="Picture 2" descr="EPAD_template_interior.png"/>
          <p:cNvPicPr>
            <a:picLocks noChangeAspect="1"/>
          </p:cNvPicPr>
          <p:nvPr userDrawn="1"/>
        </p:nvPicPr>
        <p:blipFill rotWithShape="1">
          <a:blip r:embed="rId2"/>
          <a:srcRect l="1856" t="1356" r="71928" b="84511"/>
          <a:stretch/>
        </p:blipFill>
        <p:spPr>
          <a:xfrm>
            <a:off x="0" y="86497"/>
            <a:ext cx="2397211" cy="902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22" y="5985837"/>
            <a:ext cx="1606378" cy="87620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32485" y="4941463"/>
            <a:ext cx="83655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smtClean="0">
                <a:solidFill>
                  <a:schemeClr val="tx1"/>
                </a:solidFill>
              </a:rPr>
              <a:t>The research leading to these results has received support from the Innovative Medicines Initiative Joint Undertaking under grant agreement n° 115736, resources of which are composed of financial contribution from the European Union's Seventh Framework Programme (FP7/2007-2013) and EFPIA companies’ in kind contribution.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06180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think-cell Slide" r:id="rId8" imgW="424" imgH="424" progId="TCLayout.ActiveDocument.1">
                  <p:embed/>
                </p:oleObj>
              </mc:Choice>
              <mc:Fallback>
                <p:oleObj name="think-cell Slide" r:id="rId8" imgW="424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635750" cy="8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1794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468490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468490"/>
                </a:solidFill>
                <a:latin typeface="Calibri" pitchFamily="34" charset="0"/>
              </a:defRPr>
            </a:lvl1pPr>
          </a:lstStyle>
          <a:p>
            <a:fld id="{DF47FCCC-0BAF-4004-BD16-F9A9DB79D9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287794" y="6356350"/>
            <a:ext cx="20532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68490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1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305A6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68490"/>
        </a:buClr>
        <a:buSzPct val="90000"/>
        <a:buFont typeface="Wingdings" pitchFamily="2" charset="2"/>
        <a:buChar char="§"/>
        <a:defRPr sz="28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71854"/>
            <a:ext cx="8229600" cy="4554309"/>
          </a:xfrm>
        </p:spPr>
        <p:txBody>
          <a:bodyPr/>
          <a:lstStyle/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European Prevention of Alzheimer's Dementia (EPAD) project aims to develop an infrastructure that efficiently enables the undertaking of adaptive, multi-arm Proof of Concept studies for early and accurate decisions on the ongoing development of drug candidates or drug </a:t>
            </a:r>
            <a:r>
              <a:rPr lang="en-US" sz="2500" dirty="0" smtClean="0">
                <a:solidFill>
                  <a:schemeClr val="bg1">
                    <a:lumMod val="50000"/>
                  </a:schemeClr>
                </a:solidFill>
              </a:rPr>
              <a:t>combinations for the prevention of AD dementia. 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5068" y="112004"/>
            <a:ext cx="6630836" cy="85010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European Prevention of Alzheimer’s Dementia (EPAD) Goal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000" dirty="0" smtClean="0"/>
              <a:t>April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expect First Research Participant to be Recruited into EPAD LCS.</a:t>
            </a:r>
          </a:p>
          <a:p>
            <a:endParaRPr lang="en-US" sz="2000" dirty="0"/>
          </a:p>
          <a:p>
            <a:r>
              <a:rPr lang="en-US" sz="2000" dirty="0" smtClean="0"/>
              <a:t>Success of project predicated on close academic collaboration with Parent Cohorts across Europe and engagement with public on the vision of EPAD.</a:t>
            </a:r>
          </a:p>
          <a:p>
            <a:endParaRPr lang="en-US" sz="2000" dirty="0"/>
          </a:p>
          <a:p>
            <a:r>
              <a:rPr lang="en-US" sz="2000" dirty="0" smtClean="0"/>
              <a:t>Forming a key part of the developing global network of aligning projects:</a:t>
            </a:r>
          </a:p>
          <a:p>
            <a:pPr lvl="1"/>
            <a:r>
              <a:rPr lang="en-US" sz="1800" dirty="0" smtClean="0"/>
              <a:t>GAP, CPAD, JPAD and APAD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937" t="42242" r="75991" b="47096"/>
          <a:stretch/>
        </p:blipFill>
        <p:spPr>
          <a:xfrm>
            <a:off x="47279" y="1440318"/>
            <a:ext cx="4300079" cy="83182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l="4937" t="53437" r="75991" b="41147"/>
          <a:stretch/>
        </p:blipFill>
        <p:spPr>
          <a:xfrm>
            <a:off x="23734" y="2561623"/>
            <a:ext cx="4300079" cy="42256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/>
          <a:srcRect l="16014" t="52236" r="24406" b="36011"/>
          <a:stretch/>
        </p:blipFill>
        <p:spPr>
          <a:xfrm>
            <a:off x="23734" y="3268495"/>
            <a:ext cx="4364751" cy="48411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5"/>
          <a:srcRect l="17610" t="52379" r="27951" b="29897"/>
          <a:stretch/>
        </p:blipFill>
        <p:spPr>
          <a:xfrm>
            <a:off x="4513848" y="3906904"/>
            <a:ext cx="4456418" cy="79875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3734" y="3944331"/>
            <a:ext cx="4364751" cy="820056"/>
            <a:chOff x="23734" y="3944331"/>
            <a:chExt cx="4364751" cy="820056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4"/>
            <a:srcRect l="17968" t="66261" r="28490" b="17168"/>
            <a:stretch/>
          </p:blipFill>
          <p:spPr>
            <a:xfrm>
              <a:off x="23734" y="3944331"/>
              <a:ext cx="4364751" cy="78133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7905" y="4032498"/>
              <a:ext cx="731889" cy="73188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311015" y="1383259"/>
            <a:ext cx="4728403" cy="2634170"/>
            <a:chOff x="4311015" y="1383259"/>
            <a:chExt cx="4728403" cy="26341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7"/>
            <a:srcRect r="2479"/>
            <a:stretch/>
          </p:blipFill>
          <p:spPr>
            <a:xfrm>
              <a:off x="4311015" y="1383259"/>
              <a:ext cx="4728403" cy="263417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084" y="1951139"/>
              <a:ext cx="1081131" cy="29634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EPAD Consortium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389" y="5678826"/>
            <a:ext cx="27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from Craig Ritchie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470" y="5401827"/>
            <a:ext cx="4016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Co-ordination: Serge Van Der </a:t>
            </a:r>
            <a:r>
              <a:rPr lang="en-US" dirty="0" err="1" smtClean="0"/>
              <a:t>Geyten</a:t>
            </a:r>
            <a:endParaRPr lang="en-US" dirty="0"/>
          </a:p>
          <a:p>
            <a:r>
              <a:rPr lang="en-US" dirty="0" smtClean="0"/>
              <a:t>Co-coordination: Craig Richie</a:t>
            </a:r>
          </a:p>
        </p:txBody>
      </p:sp>
    </p:spTree>
    <p:extLst>
      <p:ext uri="{BB962C8B-B14F-4D97-AF65-F5344CB8AC3E}">
        <p14:creationId xmlns:p14="http://schemas.microsoft.com/office/powerpoint/2010/main" val="5699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03" r="6774" b="44841"/>
          <a:stretch/>
        </p:blipFill>
        <p:spPr>
          <a:xfrm>
            <a:off x="291863" y="2127250"/>
            <a:ext cx="8736087" cy="31432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37610" y="204105"/>
            <a:ext cx="6248400" cy="850106"/>
          </a:xfrm>
        </p:spPr>
        <p:txBody>
          <a:bodyPr/>
          <a:lstStyle/>
          <a:p>
            <a:pPr algn="ctr"/>
            <a:r>
              <a:rPr lang="es-ES" dirty="0" smtClean="0"/>
              <a:t>EPAD </a:t>
            </a:r>
            <a:r>
              <a:rPr lang="es-ES" dirty="0" err="1" smtClean="0"/>
              <a:t>funnel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data in Parent Cohorts </a:t>
            </a:r>
          </a:p>
          <a:p>
            <a:endParaRPr lang="en-US" dirty="0"/>
          </a:p>
          <a:p>
            <a:r>
              <a:rPr lang="en-US" dirty="0" smtClean="0"/>
              <a:t>Run Participant Discovery Software (EMIF)</a:t>
            </a:r>
          </a:p>
          <a:p>
            <a:endParaRPr lang="en-US" dirty="0"/>
          </a:p>
          <a:p>
            <a:r>
              <a:rPr lang="en-US" dirty="0" smtClean="0"/>
              <a:t>Generate list to Parent Cohort Owner who invite potential participants to attend local EPAD TDC.</a:t>
            </a:r>
          </a:p>
          <a:p>
            <a:endParaRPr lang="en-US" dirty="0"/>
          </a:p>
          <a:p>
            <a:r>
              <a:rPr lang="en-US" dirty="0" smtClean="0"/>
              <a:t>Parent Cohort Engagement ongoing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Research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EPAD LCS is the gateway into the EPAD Project for the Research Participants</a:t>
            </a:r>
          </a:p>
          <a:p>
            <a:endParaRPr lang="en-US" dirty="0"/>
          </a:p>
          <a:p>
            <a:r>
              <a:rPr lang="en-US" dirty="0" smtClean="0"/>
              <a:t>We need to make sure that the LCS population is fit for purpose</a:t>
            </a:r>
          </a:p>
          <a:p>
            <a:endParaRPr lang="en-US" dirty="0"/>
          </a:p>
          <a:p>
            <a:r>
              <a:rPr lang="en-US" dirty="0" smtClean="0"/>
              <a:t>We do this by looking for data that defines the most suitable people from the parent cohorts for EPAD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and filtering for EPAD LCS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EPAD Longitudinal Cohort Study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Slide Number Placeholder 9"/>
          <p:cNvSpPr txBox="1">
            <a:spLocks/>
          </p:cNvSpPr>
          <p:nvPr/>
        </p:nvSpPr>
        <p:spPr>
          <a:xfrm>
            <a:off x="8696325" y="6466360"/>
            <a:ext cx="34309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200EDBD7-AA30-4D91-9CF7-BA2D0A3BF1F8}" type="slidenum"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834" y="1170900"/>
            <a:ext cx="1952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Loss to Follow Up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878566" y="1309401"/>
            <a:ext cx="7504540" cy="4177483"/>
            <a:chOff x="878566" y="1309401"/>
            <a:chExt cx="7504540" cy="4177483"/>
          </a:xfrm>
        </p:grpSpPr>
        <p:sp>
          <p:nvSpPr>
            <p:cNvPr id="8" name="Right Arrow 7"/>
            <p:cNvSpPr/>
            <p:nvPr/>
          </p:nvSpPr>
          <p:spPr>
            <a:xfrm>
              <a:off x="1848938" y="2356047"/>
              <a:ext cx="6534168" cy="13252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Maintained at N=6,000</a:t>
              </a:r>
              <a:endParaRPr lang="en-US" sz="2400" b="1" dirty="0"/>
            </a:p>
          </p:txBody>
        </p:sp>
        <p:sp>
          <p:nvSpPr>
            <p:cNvPr id="11" name="Up Arrow 10"/>
            <p:cNvSpPr/>
            <p:nvPr/>
          </p:nvSpPr>
          <p:spPr>
            <a:xfrm>
              <a:off x="1560590" y="3540207"/>
              <a:ext cx="576725" cy="103077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8566" y="4655887"/>
              <a:ext cx="1951048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EPAD Cohort Baseline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/>
                <a:t>Clinical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/>
                <a:t>Biomarker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/>
                <a:t>Imaging</a:t>
              </a:r>
              <a:endParaRPr lang="en-US" sz="1200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3504513" y="3539218"/>
              <a:ext cx="576725" cy="103077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5405500" y="3538229"/>
              <a:ext cx="576725" cy="103077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29262" y="4673299"/>
              <a:ext cx="131493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</a:t>
              </a:r>
              <a:r>
                <a:rPr lang="en-US" sz="1200" baseline="30000" dirty="0" smtClean="0"/>
                <a:t>st</a:t>
              </a:r>
              <a:r>
                <a:rPr lang="en-US" sz="1200" dirty="0" smtClean="0"/>
                <a:t> Follow Up 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42513" y="4684582"/>
              <a:ext cx="131493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</a:t>
              </a:r>
              <a:r>
                <a:rPr lang="en-US" sz="1200" baseline="30000" dirty="0" smtClean="0"/>
                <a:t>nd</a:t>
              </a:r>
              <a:r>
                <a:rPr lang="en-US" sz="1200" dirty="0" smtClean="0"/>
                <a:t> Follow Up </a:t>
              </a:r>
              <a:endParaRPr lang="en-US" sz="1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824527" y="2306957"/>
              <a:ext cx="619672" cy="5399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?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450336" y="2564649"/>
              <a:ext cx="938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>
              <a:off x="2884832" y="2557525"/>
              <a:ext cx="938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110984" y="1476689"/>
              <a:ext cx="1946881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Enter Other Clinical Trial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9999" y="1782479"/>
              <a:ext cx="1947867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Enter EPAD Trial</a:t>
              </a:r>
              <a:endParaRPr lang="en-US" sz="1200" dirty="0"/>
            </a:p>
          </p:txBody>
        </p:sp>
        <p:cxnSp>
          <p:nvCxnSpPr>
            <p:cNvPr id="23" name="Elbow Connector 22"/>
            <p:cNvCxnSpPr>
              <a:stCxn id="17" idx="0"/>
              <a:endCxn id="20" idx="1"/>
            </p:cNvCxnSpPr>
            <p:nvPr/>
          </p:nvCxnSpPr>
          <p:spPr>
            <a:xfrm rot="5400000" flipH="1" flipV="1">
              <a:off x="4121320" y="1322444"/>
              <a:ext cx="997557" cy="97147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7" idx="0"/>
              <a:endCxn id="21" idx="1"/>
            </p:cNvCxnSpPr>
            <p:nvPr/>
          </p:nvCxnSpPr>
          <p:spPr>
            <a:xfrm rot="5400000" flipH="1" flipV="1">
              <a:off x="4276789" y="1472763"/>
              <a:ext cx="691768" cy="97662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22" idx="1"/>
            </p:cNvCxnSpPr>
            <p:nvPr/>
          </p:nvCxnSpPr>
          <p:spPr>
            <a:xfrm rot="5400000" flipH="1" flipV="1">
              <a:off x="4468224" y="2046711"/>
              <a:ext cx="767506" cy="5160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2" idx="3"/>
            </p:cNvCxnSpPr>
            <p:nvPr/>
          </p:nvCxnSpPr>
          <p:spPr>
            <a:xfrm>
              <a:off x="7057866" y="1920979"/>
              <a:ext cx="220873" cy="7786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1" idx="3"/>
            </p:cNvCxnSpPr>
            <p:nvPr/>
          </p:nvCxnSpPr>
          <p:spPr>
            <a:xfrm>
              <a:off x="7057865" y="1615189"/>
              <a:ext cx="454018" cy="1090584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51470" y="5208085"/>
              <a:ext cx="4466548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Replenishment from Virtual  EPAD Register</a:t>
              </a:r>
              <a:endParaRPr lang="en-US" sz="12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4738698" y="3337734"/>
              <a:ext cx="6136" cy="1852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6572188" y="3342881"/>
              <a:ext cx="6136" cy="1852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3038215" y="3355152"/>
              <a:ext cx="6136" cy="18529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5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Annual assessments</a:t>
            </a:r>
          </a:p>
          <a:p>
            <a:pPr lvl="1"/>
            <a:r>
              <a:rPr lang="en-US" dirty="0" smtClean="0"/>
              <a:t>6/12 Cognition Assessment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dirty="0" smtClean="0"/>
              <a:t>EPAD Neuropsychological Evaluation (ENE)*</a:t>
            </a:r>
          </a:p>
          <a:p>
            <a:r>
              <a:rPr lang="en-US" sz="2400" dirty="0" smtClean="0"/>
              <a:t>Neuroimaging*</a:t>
            </a:r>
          </a:p>
          <a:p>
            <a:r>
              <a:rPr lang="en-US" sz="2400" dirty="0" smtClean="0"/>
              <a:t>100% will give CSF Sample for 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latin typeface="Symbol" charset="2"/>
                <a:cs typeface="Symbol" charset="2"/>
              </a:rPr>
              <a:t>b</a:t>
            </a:r>
            <a:r>
              <a:rPr lang="en-US" sz="2400" dirty="0" smtClean="0"/>
              <a:t>/Tau (Gothenburg)</a:t>
            </a:r>
          </a:p>
          <a:p>
            <a:r>
              <a:rPr lang="en-US" sz="2400" dirty="0" smtClean="0"/>
              <a:t>Blood, urine and saliva for genomics (blood) and storage for exploratory biomarkers (Edinburgh)</a:t>
            </a:r>
          </a:p>
          <a:p>
            <a:r>
              <a:rPr lang="en-US" sz="2400" dirty="0" smtClean="0"/>
              <a:t>Safety labs done locally at the TDCs</a:t>
            </a:r>
          </a:p>
          <a:p>
            <a:r>
              <a:rPr lang="en-US" sz="2400" dirty="0" smtClean="0"/>
              <a:t>Clinical and other risk factors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EPAD LCS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C</a:t>
            </a:r>
            <a:r>
              <a:rPr lang="en-US" sz="2000" b="1" dirty="0" smtClean="0">
                <a:solidFill>
                  <a:schemeClr val="tx1"/>
                </a:solidFill>
              </a:rPr>
              <a:t>ognition (in order of administration)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519113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RBANS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</a:rPr>
              <a:t>Primary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Verbal Episodic Memory: List Learning &amp; Story </a:t>
            </a:r>
            <a:r>
              <a:rPr lang="en-US" sz="1800" dirty="0" smtClean="0">
                <a:solidFill>
                  <a:schemeClr val="tx1"/>
                </a:solidFill>
              </a:rPr>
              <a:t>Memory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Visual Episodic Memory: Figure Recall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Visuospatial/Constructional</a:t>
            </a:r>
            <a:r>
              <a:rPr lang="en-US" sz="1800" dirty="0">
                <a:solidFill>
                  <a:schemeClr val="tx1"/>
                </a:solidFill>
              </a:rPr>
              <a:t>: Figure Copy &amp; Line Orientation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Language: Picture Naming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Attention/Executive Functioning: Semantic Fluency, Digit Span, </a:t>
            </a:r>
            <a:r>
              <a:rPr lang="en-US" sz="1800" dirty="0" smtClean="0">
                <a:solidFill>
                  <a:schemeClr val="tx1"/>
                </a:solidFill>
              </a:rPr>
              <a:t>Coding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Four </a:t>
            </a:r>
            <a:r>
              <a:rPr lang="en-US" sz="2000" dirty="0" smtClean="0">
                <a:solidFill>
                  <a:schemeClr val="tx1"/>
                </a:solidFill>
              </a:rPr>
              <a:t>Mountains Task -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allocentric </a:t>
            </a:r>
            <a:r>
              <a:rPr lang="en-US" sz="1800" dirty="0" smtClean="0">
                <a:solidFill>
                  <a:schemeClr val="tx1"/>
                </a:solidFill>
              </a:rPr>
              <a:t>space; </a:t>
            </a:r>
            <a:r>
              <a:rPr lang="en-US" sz="1800" b="1" dirty="0" smtClean="0">
                <a:solidFill>
                  <a:schemeClr val="tx1"/>
                </a:solidFill>
              </a:rPr>
              <a:t>Exploratory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Dot counting </a:t>
            </a:r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working </a:t>
            </a:r>
            <a:r>
              <a:rPr lang="en-US" sz="1800" dirty="0" smtClean="0">
                <a:solidFill>
                  <a:schemeClr val="tx1"/>
                </a:solidFill>
              </a:rPr>
              <a:t>memory; </a:t>
            </a:r>
            <a:r>
              <a:rPr lang="en-US" sz="1800" b="1" dirty="0" smtClean="0">
                <a:solidFill>
                  <a:schemeClr val="tx1"/>
                </a:solidFill>
              </a:rPr>
              <a:t>Secondary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Flanker </a:t>
            </a:r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choice reaction time and </a:t>
            </a:r>
            <a:r>
              <a:rPr lang="en-US" sz="1800" dirty="0" smtClean="0">
                <a:solidFill>
                  <a:schemeClr val="tx1"/>
                </a:solidFill>
              </a:rPr>
              <a:t>set-shifting; </a:t>
            </a:r>
            <a:r>
              <a:rPr lang="en-US" sz="1800" b="1" dirty="0" smtClean="0">
                <a:solidFill>
                  <a:schemeClr val="tx1"/>
                </a:solidFill>
              </a:rPr>
              <a:t>Secondary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Name/Face pairs </a:t>
            </a:r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aired </a:t>
            </a: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dirty="0" smtClean="0">
                <a:solidFill>
                  <a:schemeClr val="tx1"/>
                </a:solidFill>
              </a:rPr>
              <a:t>ssociate learning; </a:t>
            </a:r>
            <a:r>
              <a:rPr lang="en-US" sz="1800" b="1" dirty="0" smtClean="0">
                <a:solidFill>
                  <a:schemeClr val="tx1"/>
                </a:solidFill>
              </a:rPr>
              <a:t>Secondary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Supermarket Trolley </a:t>
            </a:r>
            <a:r>
              <a:rPr lang="en-US" sz="2000" dirty="0" smtClean="0">
                <a:solidFill>
                  <a:schemeClr val="tx1"/>
                </a:solidFill>
              </a:rPr>
              <a:t>Virtual </a:t>
            </a:r>
            <a:r>
              <a:rPr lang="en-US" sz="2000" dirty="0">
                <a:solidFill>
                  <a:schemeClr val="tx1"/>
                </a:solidFill>
              </a:rPr>
              <a:t>Reality </a:t>
            </a:r>
            <a:r>
              <a:rPr lang="en-US" sz="2000" dirty="0" smtClean="0">
                <a:solidFill>
                  <a:schemeClr val="tx1"/>
                </a:solidFill>
              </a:rPr>
              <a:t>-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egocentric </a:t>
            </a:r>
            <a:r>
              <a:rPr lang="en-US" sz="1800" dirty="0" smtClean="0">
                <a:solidFill>
                  <a:schemeClr val="tx1"/>
                </a:solidFill>
              </a:rPr>
              <a:t>space; </a:t>
            </a:r>
            <a:r>
              <a:rPr lang="en-US" sz="1800" b="1" dirty="0" smtClean="0">
                <a:solidFill>
                  <a:schemeClr val="tx1"/>
                </a:solidFill>
              </a:rPr>
              <a:t>Exploratory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EPAD Neuropsychological Examination (ENE)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Neuroimaging </a:t>
            </a:r>
            <a:r>
              <a:rPr lang="en-GB" b="1" dirty="0" smtClean="0"/>
              <a:t>outcomes</a:t>
            </a:r>
            <a:endParaRPr lang="en-GB" dirty="0"/>
          </a:p>
          <a:p>
            <a:pPr marL="0" indent="0">
              <a:buNone/>
            </a:pPr>
            <a:r>
              <a:rPr lang="en-GB" sz="2400" i="1" dirty="0" smtClean="0"/>
              <a:t>Structural </a:t>
            </a:r>
            <a:r>
              <a:rPr lang="en-GB" sz="2400" i="1" dirty="0"/>
              <a:t>MRI</a:t>
            </a:r>
            <a:endParaRPr lang="en-GB" sz="2400" dirty="0"/>
          </a:p>
          <a:p>
            <a:r>
              <a:rPr lang="en-GB" sz="1800" dirty="0" smtClean="0"/>
              <a:t>Cortical </a:t>
            </a:r>
            <a:r>
              <a:rPr lang="en-GB" sz="1800" dirty="0"/>
              <a:t>thickness, deep GM volumes</a:t>
            </a:r>
          </a:p>
          <a:p>
            <a:r>
              <a:rPr lang="en-GB" sz="1800" dirty="0" smtClean="0"/>
              <a:t>Fractional </a:t>
            </a:r>
            <a:r>
              <a:rPr lang="en-GB" sz="1800" dirty="0"/>
              <a:t>anisotropy (FA) of temporal lobe, diffusion kurtosis (multi b-value DTI), network alterations</a:t>
            </a:r>
          </a:p>
          <a:p>
            <a:pPr marL="0" indent="0">
              <a:buNone/>
            </a:pPr>
            <a:r>
              <a:rPr lang="en-GB" sz="2400" i="1" dirty="0"/>
              <a:t>Functional MRI</a:t>
            </a:r>
            <a:endParaRPr lang="en-GB" sz="2400" dirty="0"/>
          </a:p>
          <a:p>
            <a:r>
              <a:rPr lang="en-GB" sz="1800" dirty="0" smtClean="0"/>
              <a:t>Global </a:t>
            </a:r>
            <a:r>
              <a:rPr lang="en-GB" sz="1800" dirty="0"/>
              <a:t>&amp; parietal CBF</a:t>
            </a:r>
          </a:p>
          <a:p>
            <a:r>
              <a:rPr lang="en-GB" sz="1800" dirty="0" smtClean="0"/>
              <a:t>Changes </a:t>
            </a:r>
            <a:r>
              <a:rPr lang="en-GB" sz="1800" dirty="0"/>
              <a:t>within the default-mode network (DMN) &amp; relation with hippocampal activity (</a:t>
            </a:r>
            <a:r>
              <a:rPr lang="en-GB" sz="1800" dirty="0" err="1"/>
              <a:t>rsfMRI</a:t>
            </a:r>
            <a:r>
              <a:rPr lang="en-GB" sz="1800" dirty="0"/>
              <a:t>)</a:t>
            </a:r>
          </a:p>
          <a:p>
            <a:r>
              <a:rPr lang="en-GB" sz="1800" dirty="0" smtClean="0"/>
              <a:t>Bolus </a:t>
            </a:r>
            <a:r>
              <a:rPr lang="en-GB" sz="1800" dirty="0"/>
              <a:t>arrival time (multi-delay ASL)</a:t>
            </a:r>
          </a:p>
          <a:p>
            <a:r>
              <a:rPr lang="en-GB" sz="1800" dirty="0" smtClean="0"/>
              <a:t>Network </a:t>
            </a:r>
            <a:r>
              <a:rPr lang="en-GB" sz="1800" dirty="0"/>
              <a:t>analysis (</a:t>
            </a:r>
            <a:r>
              <a:rPr lang="en-GB" sz="1800" dirty="0" err="1"/>
              <a:t>rsfMRI</a:t>
            </a:r>
            <a:r>
              <a:rPr lang="en-GB" sz="1800" dirty="0"/>
              <a:t>) </a:t>
            </a:r>
          </a:p>
          <a:p>
            <a:pPr marL="0" indent="0">
              <a:buNone/>
            </a:pPr>
            <a:r>
              <a:rPr lang="en-GB" sz="2400" i="1" dirty="0"/>
              <a:t>PET Amyloid Imaging </a:t>
            </a:r>
          </a:p>
          <a:p>
            <a:r>
              <a:rPr lang="en-GB" sz="1800" dirty="0" smtClean="0"/>
              <a:t>To be confirmed in IMI2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EPAD Neuroimaging Battery (ENB)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9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MIF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EMIF template</Template>
  <TotalTime>7559</TotalTime>
  <Words>500</Words>
  <Application>Microsoft Office PowerPoint</Application>
  <PresentationFormat>On-screen Show (4:3)</PresentationFormat>
  <Paragraphs>85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EMIF template</vt:lpstr>
      <vt:lpstr>think-cell Slide</vt:lpstr>
      <vt:lpstr>European Prevention of Alzheimer’s Dementia (EPAD) Goal</vt:lpstr>
      <vt:lpstr>EPAD Consortium</vt:lpstr>
      <vt:lpstr>EPAD funnel</vt:lpstr>
      <vt:lpstr>Selection of Research Participants</vt:lpstr>
      <vt:lpstr>Finding and filtering for EPAD LCS</vt:lpstr>
      <vt:lpstr>The EPAD Longitudinal Cohort Study</vt:lpstr>
      <vt:lpstr>The EPAD LCS Protocol</vt:lpstr>
      <vt:lpstr>EPAD Neuropsychological Examination (ENE)</vt:lpstr>
      <vt:lpstr>EPAD Neuroimaging Battery (ENB)</vt:lpstr>
      <vt:lpstr>Conclusions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Storyline first year review</dc:title>
  <dc:creator>Sandra Pla</dc:creator>
  <cp:lastModifiedBy>James Hendrix</cp:lastModifiedBy>
  <cp:revision>324</cp:revision>
  <cp:lastPrinted>2014-03-27T13:52:17Z</cp:lastPrinted>
  <dcterms:created xsi:type="dcterms:W3CDTF">2014-02-10T07:40:18Z</dcterms:created>
  <dcterms:modified xsi:type="dcterms:W3CDTF">2015-11-13T13:53:59Z</dcterms:modified>
</cp:coreProperties>
</file>