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g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8" r:id="rId13"/>
  </p:sldIdLst>
  <p:sldSz cx="7556500" cy="10699750"/>
  <p:notesSz cx="7556500" cy="1069975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014" y="-18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2121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pc="85" dirty="0"/>
              <a:t>S</a:t>
            </a:r>
            <a:r>
              <a:rPr spc="50" dirty="0"/>
              <a:t>E</a:t>
            </a:r>
            <a:r>
              <a:rPr spc="40" dirty="0"/>
              <a:t>M</a:t>
            </a:r>
            <a:r>
              <a:rPr spc="-15" dirty="0"/>
              <a:t>INA</a:t>
            </a:r>
            <a:r>
              <a:rPr spc="40" dirty="0"/>
              <a:t>R</a:t>
            </a:r>
            <a:r>
              <a:rPr spc="-15" dirty="0"/>
              <a:t>I</a:t>
            </a:r>
            <a:r>
              <a:rPr spc="-65" dirty="0"/>
              <a:t>O</a:t>
            </a:r>
            <a:r>
              <a:rPr spc="85" dirty="0"/>
              <a:t>S</a:t>
            </a:r>
            <a:r>
              <a:rPr spc="-114" dirty="0"/>
              <a:t>.</a:t>
            </a:r>
            <a:r>
              <a:rPr spc="-65" dirty="0"/>
              <a:t>O</a:t>
            </a:r>
            <a:r>
              <a:rPr spc="-15" dirty="0"/>
              <a:t>N</a:t>
            </a:r>
            <a:r>
              <a:rPr spc="-5" dirty="0"/>
              <a:t>L</a:t>
            </a:r>
            <a:r>
              <a:rPr spc="-15" dirty="0"/>
              <a:t>IN</a:t>
            </a:r>
            <a:r>
              <a:rPr spc="50" dirty="0"/>
              <a:t>E</a:t>
            </a:r>
            <a:r>
              <a:rPr spc="90" dirty="0"/>
              <a:t>®</a:t>
            </a:r>
            <a:r>
              <a:rPr spc="-90" dirty="0"/>
              <a:t> </a:t>
            </a:r>
            <a:r>
              <a:rPr spc="-220" dirty="0"/>
              <a:t>-</a:t>
            </a:r>
            <a:r>
              <a:rPr spc="-90" dirty="0"/>
              <a:t> </a:t>
            </a: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01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2121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pc="85" dirty="0"/>
              <a:t>S</a:t>
            </a:r>
            <a:r>
              <a:rPr spc="50" dirty="0"/>
              <a:t>E</a:t>
            </a:r>
            <a:r>
              <a:rPr spc="40" dirty="0"/>
              <a:t>M</a:t>
            </a:r>
            <a:r>
              <a:rPr spc="-15" dirty="0"/>
              <a:t>INA</a:t>
            </a:r>
            <a:r>
              <a:rPr spc="40" dirty="0"/>
              <a:t>R</a:t>
            </a:r>
            <a:r>
              <a:rPr spc="-15" dirty="0"/>
              <a:t>I</a:t>
            </a:r>
            <a:r>
              <a:rPr spc="-65" dirty="0"/>
              <a:t>O</a:t>
            </a:r>
            <a:r>
              <a:rPr spc="85" dirty="0"/>
              <a:t>S</a:t>
            </a:r>
            <a:r>
              <a:rPr spc="-114" dirty="0"/>
              <a:t>.</a:t>
            </a:r>
            <a:r>
              <a:rPr spc="-65" dirty="0"/>
              <a:t>O</a:t>
            </a:r>
            <a:r>
              <a:rPr spc="-15" dirty="0"/>
              <a:t>N</a:t>
            </a:r>
            <a:r>
              <a:rPr spc="-5" dirty="0"/>
              <a:t>L</a:t>
            </a:r>
            <a:r>
              <a:rPr spc="-15" dirty="0"/>
              <a:t>IN</a:t>
            </a:r>
            <a:r>
              <a:rPr spc="50" dirty="0"/>
              <a:t>E</a:t>
            </a:r>
            <a:r>
              <a:rPr spc="90" dirty="0"/>
              <a:t>®</a:t>
            </a:r>
            <a:r>
              <a:rPr spc="-90" dirty="0"/>
              <a:t> </a:t>
            </a:r>
            <a:r>
              <a:rPr spc="-220" dirty="0"/>
              <a:t>-</a:t>
            </a:r>
            <a:r>
              <a:rPr spc="-90" dirty="0"/>
              <a:t> </a:t>
            </a: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01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2121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pc="85" dirty="0"/>
              <a:t>S</a:t>
            </a:r>
            <a:r>
              <a:rPr spc="50" dirty="0"/>
              <a:t>E</a:t>
            </a:r>
            <a:r>
              <a:rPr spc="40" dirty="0"/>
              <a:t>M</a:t>
            </a:r>
            <a:r>
              <a:rPr spc="-15" dirty="0"/>
              <a:t>INA</a:t>
            </a:r>
            <a:r>
              <a:rPr spc="40" dirty="0"/>
              <a:t>R</a:t>
            </a:r>
            <a:r>
              <a:rPr spc="-15" dirty="0"/>
              <a:t>I</a:t>
            </a:r>
            <a:r>
              <a:rPr spc="-65" dirty="0"/>
              <a:t>O</a:t>
            </a:r>
            <a:r>
              <a:rPr spc="85" dirty="0"/>
              <a:t>S</a:t>
            </a:r>
            <a:r>
              <a:rPr spc="-114" dirty="0"/>
              <a:t>.</a:t>
            </a:r>
            <a:r>
              <a:rPr spc="-65" dirty="0"/>
              <a:t>O</a:t>
            </a:r>
            <a:r>
              <a:rPr spc="-15" dirty="0"/>
              <a:t>N</a:t>
            </a:r>
            <a:r>
              <a:rPr spc="-5" dirty="0"/>
              <a:t>L</a:t>
            </a:r>
            <a:r>
              <a:rPr spc="-15" dirty="0"/>
              <a:t>IN</a:t>
            </a:r>
            <a:r>
              <a:rPr spc="50" dirty="0"/>
              <a:t>E</a:t>
            </a:r>
            <a:r>
              <a:rPr spc="90" dirty="0"/>
              <a:t>®</a:t>
            </a:r>
            <a:r>
              <a:rPr spc="-90" dirty="0"/>
              <a:t> </a:t>
            </a:r>
            <a:r>
              <a:rPr spc="-220" dirty="0"/>
              <a:t>-</a:t>
            </a:r>
            <a:r>
              <a:rPr spc="-90" dirty="0"/>
              <a:t> </a:t>
            </a: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01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2121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pc="85" dirty="0"/>
              <a:t>S</a:t>
            </a:r>
            <a:r>
              <a:rPr spc="50" dirty="0"/>
              <a:t>E</a:t>
            </a:r>
            <a:r>
              <a:rPr spc="40" dirty="0"/>
              <a:t>M</a:t>
            </a:r>
            <a:r>
              <a:rPr spc="-15" dirty="0"/>
              <a:t>INA</a:t>
            </a:r>
            <a:r>
              <a:rPr spc="40" dirty="0"/>
              <a:t>R</a:t>
            </a:r>
            <a:r>
              <a:rPr spc="-15" dirty="0"/>
              <a:t>I</a:t>
            </a:r>
            <a:r>
              <a:rPr spc="-65" dirty="0"/>
              <a:t>O</a:t>
            </a:r>
            <a:r>
              <a:rPr spc="85" dirty="0"/>
              <a:t>S</a:t>
            </a:r>
            <a:r>
              <a:rPr spc="-114" dirty="0"/>
              <a:t>.</a:t>
            </a:r>
            <a:r>
              <a:rPr spc="-65" dirty="0"/>
              <a:t>O</a:t>
            </a:r>
            <a:r>
              <a:rPr spc="-15" dirty="0"/>
              <a:t>N</a:t>
            </a:r>
            <a:r>
              <a:rPr spc="-5" dirty="0"/>
              <a:t>L</a:t>
            </a:r>
            <a:r>
              <a:rPr spc="-15" dirty="0"/>
              <a:t>IN</a:t>
            </a:r>
            <a:r>
              <a:rPr spc="50" dirty="0"/>
              <a:t>E</a:t>
            </a:r>
            <a:r>
              <a:rPr spc="90" dirty="0"/>
              <a:t>®</a:t>
            </a:r>
            <a:r>
              <a:rPr spc="-90" dirty="0"/>
              <a:t> </a:t>
            </a:r>
            <a:r>
              <a:rPr spc="-220" dirty="0"/>
              <a:t>-</a:t>
            </a:r>
            <a:r>
              <a:rPr spc="-90" dirty="0"/>
              <a:t> </a:t>
            </a: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2121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pc="85" dirty="0"/>
              <a:t>S</a:t>
            </a:r>
            <a:r>
              <a:rPr spc="50" dirty="0"/>
              <a:t>E</a:t>
            </a:r>
            <a:r>
              <a:rPr spc="40" dirty="0"/>
              <a:t>M</a:t>
            </a:r>
            <a:r>
              <a:rPr spc="-15" dirty="0"/>
              <a:t>INA</a:t>
            </a:r>
            <a:r>
              <a:rPr spc="40" dirty="0"/>
              <a:t>R</a:t>
            </a:r>
            <a:r>
              <a:rPr spc="-15" dirty="0"/>
              <a:t>I</a:t>
            </a:r>
            <a:r>
              <a:rPr spc="-65" dirty="0"/>
              <a:t>O</a:t>
            </a:r>
            <a:r>
              <a:rPr spc="85" dirty="0"/>
              <a:t>S</a:t>
            </a:r>
            <a:r>
              <a:rPr spc="-114" dirty="0"/>
              <a:t>.</a:t>
            </a:r>
            <a:r>
              <a:rPr spc="-65" dirty="0"/>
              <a:t>O</a:t>
            </a:r>
            <a:r>
              <a:rPr spc="-15" dirty="0"/>
              <a:t>N</a:t>
            </a:r>
            <a:r>
              <a:rPr spc="-5" dirty="0"/>
              <a:t>L</a:t>
            </a:r>
            <a:r>
              <a:rPr spc="-15" dirty="0"/>
              <a:t>IN</a:t>
            </a:r>
            <a:r>
              <a:rPr spc="50" dirty="0"/>
              <a:t>E</a:t>
            </a:r>
            <a:r>
              <a:rPr spc="90" dirty="0"/>
              <a:t>®</a:t>
            </a:r>
            <a:r>
              <a:rPr spc="-90" dirty="0"/>
              <a:t> </a:t>
            </a:r>
            <a:r>
              <a:rPr spc="-220" dirty="0"/>
              <a:t>-</a:t>
            </a:r>
            <a:r>
              <a:rPr spc="-90" dirty="0"/>
              <a:t> </a:t>
            </a: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343382"/>
            <a:ext cx="1196340" cy="3160395"/>
          </a:xfrm>
          <a:custGeom>
            <a:avLst/>
            <a:gdLst/>
            <a:ahLst/>
            <a:cxnLst/>
            <a:rect l="l" t="t" r="r" b="b"/>
            <a:pathLst>
              <a:path w="1196340" h="3160395">
                <a:moveTo>
                  <a:pt x="0" y="0"/>
                </a:moveTo>
                <a:lnTo>
                  <a:pt x="1189477" y="698396"/>
                </a:lnTo>
                <a:lnTo>
                  <a:pt x="1193342" y="700546"/>
                </a:lnTo>
                <a:lnTo>
                  <a:pt x="1195790" y="704509"/>
                </a:lnTo>
                <a:lnTo>
                  <a:pt x="1195009" y="708867"/>
                </a:lnTo>
                <a:lnTo>
                  <a:pt x="904310" y="3149789"/>
                </a:lnTo>
                <a:lnTo>
                  <a:pt x="904214" y="3154391"/>
                </a:lnTo>
                <a:lnTo>
                  <a:pt x="900449" y="3158459"/>
                </a:lnTo>
                <a:lnTo>
                  <a:pt x="895607" y="3159051"/>
                </a:lnTo>
                <a:lnTo>
                  <a:pt x="890521" y="3160330"/>
                </a:lnTo>
                <a:lnTo>
                  <a:pt x="885970" y="3157936"/>
                </a:lnTo>
                <a:lnTo>
                  <a:pt x="883766" y="3153288"/>
                </a:lnTo>
                <a:lnTo>
                  <a:pt x="876839" y="3140232"/>
                </a:lnTo>
                <a:lnTo>
                  <a:pt x="886683" y="3112601"/>
                </a:lnTo>
                <a:lnTo>
                  <a:pt x="1171922" y="713005"/>
                </a:lnTo>
                <a:lnTo>
                  <a:pt x="0" y="25419"/>
                </a:lnTo>
                <a:lnTo>
                  <a:pt x="0" y="0"/>
                </a:lnTo>
                <a:close/>
              </a:path>
              <a:path w="1196340" h="3160395">
                <a:moveTo>
                  <a:pt x="0" y="1441694"/>
                </a:moveTo>
                <a:lnTo>
                  <a:pt x="886683" y="3112601"/>
                </a:lnTo>
                <a:lnTo>
                  <a:pt x="876839" y="3140232"/>
                </a:lnTo>
                <a:lnTo>
                  <a:pt x="0" y="1487670"/>
                </a:lnTo>
                <a:lnTo>
                  <a:pt x="0" y="1441694"/>
                </a:lnTo>
                <a:close/>
              </a:path>
            </a:pathLst>
          </a:custGeom>
          <a:solidFill>
            <a:srgbClr val="660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2665" y="997851"/>
            <a:ext cx="436816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6601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6821" y="2560841"/>
            <a:ext cx="5382857" cy="5888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953644" y="9809030"/>
            <a:ext cx="1671954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2121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pc="85" dirty="0"/>
              <a:t>S</a:t>
            </a:r>
            <a:r>
              <a:rPr spc="50" dirty="0"/>
              <a:t>E</a:t>
            </a:r>
            <a:r>
              <a:rPr spc="40" dirty="0"/>
              <a:t>M</a:t>
            </a:r>
            <a:r>
              <a:rPr spc="-15" dirty="0"/>
              <a:t>INA</a:t>
            </a:r>
            <a:r>
              <a:rPr spc="40" dirty="0"/>
              <a:t>R</a:t>
            </a:r>
            <a:r>
              <a:rPr spc="-15" dirty="0"/>
              <a:t>I</a:t>
            </a:r>
            <a:r>
              <a:rPr spc="-65" dirty="0"/>
              <a:t>O</a:t>
            </a:r>
            <a:r>
              <a:rPr spc="85" dirty="0"/>
              <a:t>S</a:t>
            </a:r>
            <a:r>
              <a:rPr spc="-114" dirty="0"/>
              <a:t>.</a:t>
            </a:r>
            <a:r>
              <a:rPr spc="-65" dirty="0"/>
              <a:t>O</a:t>
            </a:r>
            <a:r>
              <a:rPr spc="-15" dirty="0"/>
              <a:t>N</a:t>
            </a:r>
            <a:r>
              <a:rPr spc="-5" dirty="0"/>
              <a:t>L</a:t>
            </a:r>
            <a:r>
              <a:rPr spc="-15" dirty="0"/>
              <a:t>IN</a:t>
            </a:r>
            <a:r>
              <a:rPr spc="50" dirty="0"/>
              <a:t>E</a:t>
            </a:r>
            <a:r>
              <a:rPr spc="90" dirty="0"/>
              <a:t>®</a:t>
            </a:r>
            <a:r>
              <a:rPr spc="-90" dirty="0"/>
              <a:t> </a:t>
            </a:r>
            <a:r>
              <a:rPr spc="-220" dirty="0"/>
              <a:t>-</a:t>
            </a:r>
            <a:r>
              <a:rPr spc="-90" dirty="0"/>
              <a:t> </a:t>
            </a: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hotmart.com/es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C5FCC58-E7A7-4ED2-95F2-B07DC7E25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50" y="-1"/>
            <a:ext cx="8045450" cy="106997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4612" y="1288241"/>
            <a:ext cx="1621790" cy="9525"/>
          </a:xfrm>
          <a:custGeom>
            <a:avLst/>
            <a:gdLst/>
            <a:ahLst/>
            <a:cxnLst/>
            <a:rect l="l" t="t" r="r" b="b"/>
            <a:pathLst>
              <a:path w="1621790" h="9525">
                <a:moveTo>
                  <a:pt x="0" y="0"/>
                </a:moveTo>
                <a:lnTo>
                  <a:pt x="1621378" y="0"/>
                </a:lnTo>
                <a:lnTo>
                  <a:pt x="1621378" y="9516"/>
                </a:lnTo>
                <a:lnTo>
                  <a:pt x="0" y="9516"/>
                </a:lnTo>
                <a:lnTo>
                  <a:pt x="0" y="0"/>
                </a:lnTo>
                <a:close/>
              </a:path>
            </a:pathLst>
          </a:custGeom>
          <a:solidFill>
            <a:srgbClr val="660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4795" y="2316586"/>
            <a:ext cx="4319270" cy="218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953644" y="9809030"/>
            <a:ext cx="1671954" cy="18338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es-VE" spc="85" dirty="0"/>
              <a:t>PAYSUP</a:t>
            </a:r>
            <a:r>
              <a:rPr spc="90" dirty="0"/>
              <a:t>®</a:t>
            </a:r>
            <a:r>
              <a:rPr spc="-90" dirty="0"/>
              <a:t> </a:t>
            </a:r>
            <a:r>
              <a:rPr spc="-220" dirty="0"/>
              <a:t>-</a:t>
            </a:r>
            <a:r>
              <a:rPr spc="-90" dirty="0"/>
              <a:t> </a:t>
            </a:r>
            <a:r>
              <a:rPr spc="-25" dirty="0"/>
              <a:t>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2665" y="1037616"/>
            <a:ext cx="4398010" cy="37651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515620" algn="l"/>
                <a:tab pos="1782445" algn="l"/>
                <a:tab pos="2624455" algn="l"/>
                <a:tab pos="3258185" algn="l"/>
              </a:tabLst>
            </a:pPr>
            <a:r>
              <a:rPr spc="110" dirty="0"/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8C06E53-13C8-4BF9-89FD-2F0A40550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25" y="1632598"/>
            <a:ext cx="7556500" cy="349363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A9A5691-7DB2-4BD5-906D-A0827091982D}"/>
              </a:ext>
            </a:extLst>
          </p:cNvPr>
          <p:cNvSpPr txBox="1"/>
          <p:nvPr/>
        </p:nvSpPr>
        <p:spPr>
          <a:xfrm>
            <a:off x="970221" y="5810222"/>
            <a:ext cx="5638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como ganar con la herramienta Además de las funcionalidades y ventajas que ofrece </a:t>
            </a:r>
            <a:r>
              <a:rPr lang="es-ES" dirty="0" err="1"/>
              <a:t>Pawa</a:t>
            </a:r>
            <a:r>
              <a:rPr lang="es-ES" dirty="0"/>
              <a:t>, también es importante destacar que la herramienta ofrece un programa de afiliados que te permite ganar comisiones por recomendar y vender la herramienta a otras </a:t>
            </a:r>
            <a:r>
              <a:rPr lang="es-ES" dirty="0" err="1"/>
              <a:t>personas.Si</a:t>
            </a:r>
            <a:r>
              <a:rPr lang="es-ES" dirty="0"/>
              <a:t> estás interesado en unirte al programa de afiliados de </a:t>
            </a:r>
            <a:r>
              <a:rPr lang="es-ES" dirty="0" err="1"/>
              <a:t>Pawa</a:t>
            </a:r>
            <a:r>
              <a:rPr lang="es-ES" dirty="0"/>
              <a:t>, podrás ganar comisiones por cada venta realizada a través de tu enlace de afiliado. Esto puede ser una excelente oportunidad para generar ingresos adicionales mientras recomiendas una herramienta de automatización de WhatsApp altamente efectiva.</a:t>
            </a:r>
            <a:endParaRPr lang="es-V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4612" y="1288241"/>
            <a:ext cx="1621790" cy="9525"/>
          </a:xfrm>
          <a:custGeom>
            <a:avLst/>
            <a:gdLst/>
            <a:ahLst/>
            <a:cxnLst/>
            <a:rect l="l" t="t" r="r" b="b"/>
            <a:pathLst>
              <a:path w="1621790" h="9525">
                <a:moveTo>
                  <a:pt x="0" y="0"/>
                </a:moveTo>
                <a:lnTo>
                  <a:pt x="1621378" y="0"/>
                </a:lnTo>
                <a:lnTo>
                  <a:pt x="1621378" y="9516"/>
                </a:lnTo>
                <a:lnTo>
                  <a:pt x="0" y="9516"/>
                </a:lnTo>
                <a:lnTo>
                  <a:pt x="0" y="0"/>
                </a:lnTo>
                <a:close/>
              </a:path>
            </a:pathLst>
          </a:custGeom>
          <a:solidFill>
            <a:srgbClr val="660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4795" y="2316592"/>
            <a:ext cx="4341495" cy="6530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010">
              <a:lnSpc>
                <a:spcPct val="114500"/>
              </a:lnSpc>
              <a:spcBef>
                <a:spcPts val="100"/>
              </a:spcBef>
            </a:pPr>
            <a:r>
              <a:rPr lang="es-ES" sz="1200" dirty="0" err="1">
                <a:latin typeface="Lucida Sans Unicode"/>
                <a:cs typeface="Lucida Sans Unicode"/>
              </a:rPr>
              <a:t>Pawa</a:t>
            </a:r>
            <a:r>
              <a:rPr lang="es-ES" sz="1200" dirty="0">
                <a:latin typeface="Lucida Sans Unicode"/>
                <a:cs typeface="Lucida Sans Unicode"/>
              </a:rPr>
              <a:t> puede ser una herramienta útil para aumentar las ventas a través de WhatsApp. Aquí te presento algunas estrategias que puedes utilizar: </a:t>
            </a:r>
          </a:p>
          <a:p>
            <a:pPr marL="12700" marR="80010">
              <a:lnSpc>
                <a:spcPct val="114500"/>
              </a:lnSpc>
              <a:spcBef>
                <a:spcPts val="100"/>
              </a:spcBef>
            </a:pPr>
            <a:r>
              <a:rPr lang="es-ES" sz="1200" dirty="0">
                <a:latin typeface="Lucida Sans Unicode"/>
                <a:cs typeface="Lucida Sans Unicode"/>
              </a:rPr>
              <a:t> </a:t>
            </a:r>
          </a:p>
          <a:p>
            <a:pPr marL="12700" marR="80010">
              <a:lnSpc>
                <a:spcPct val="114500"/>
              </a:lnSpc>
              <a:spcBef>
                <a:spcPts val="100"/>
              </a:spcBef>
            </a:pPr>
            <a:r>
              <a:rPr lang="es-ES" sz="1200" dirty="0">
                <a:latin typeface="Lucida Sans Unicode"/>
                <a:cs typeface="Lucida Sans Unicode"/>
              </a:rPr>
              <a:t>Mensajes personalizados: Con </a:t>
            </a:r>
            <a:r>
              <a:rPr lang="es-ES" sz="1200" dirty="0" err="1">
                <a:latin typeface="Lucida Sans Unicode"/>
                <a:cs typeface="Lucida Sans Unicode"/>
              </a:rPr>
              <a:t>Pawa</a:t>
            </a:r>
            <a:r>
              <a:rPr lang="es-ES" sz="1200" dirty="0">
                <a:latin typeface="Lucida Sans Unicode"/>
                <a:cs typeface="Lucida Sans Unicode"/>
              </a:rPr>
              <a:t>, puedes enviar mensajes personalizados a tus clientes potenciales, lo que puede aumentar la efectividad de tus mensajes y mejorar la relación con tus contactos. </a:t>
            </a:r>
          </a:p>
          <a:p>
            <a:pPr marL="12700" marR="80010">
              <a:lnSpc>
                <a:spcPct val="114500"/>
              </a:lnSpc>
              <a:spcBef>
                <a:spcPts val="100"/>
              </a:spcBef>
            </a:pPr>
            <a:endParaRPr lang="es-ES" sz="1200" dirty="0">
              <a:latin typeface="Lucida Sans Unicode"/>
              <a:cs typeface="Lucida Sans Unicode"/>
            </a:endParaRPr>
          </a:p>
          <a:p>
            <a:pPr marL="12700" marR="80010">
              <a:lnSpc>
                <a:spcPct val="114500"/>
              </a:lnSpc>
              <a:spcBef>
                <a:spcPts val="100"/>
              </a:spcBef>
            </a:pPr>
            <a:r>
              <a:rPr lang="es-ES" sz="1200" dirty="0">
                <a:latin typeface="Lucida Sans Unicode"/>
                <a:cs typeface="Lucida Sans Unicode"/>
              </a:rPr>
              <a:t> Respuestas automáticas: </a:t>
            </a:r>
            <a:r>
              <a:rPr lang="es-ES" sz="1200" dirty="0" err="1">
                <a:latin typeface="Lucida Sans Unicode"/>
                <a:cs typeface="Lucida Sans Unicode"/>
              </a:rPr>
              <a:t>Pawa</a:t>
            </a:r>
            <a:r>
              <a:rPr lang="es-ES" sz="1200" dirty="0">
                <a:latin typeface="Lucida Sans Unicode"/>
                <a:cs typeface="Lucida Sans Unicode"/>
              </a:rPr>
              <a:t> tiene una función de respuesta automática, lo que significa que puedes configurar mensajes de respuesta a preguntas frecuentes o consultas comunes de tus clientes potenciales.</a:t>
            </a:r>
          </a:p>
          <a:p>
            <a:pPr marL="12700" marR="80010">
              <a:lnSpc>
                <a:spcPct val="114500"/>
              </a:lnSpc>
              <a:spcBef>
                <a:spcPts val="100"/>
              </a:spcBef>
            </a:pPr>
            <a:r>
              <a:rPr lang="es-ES" sz="1200" dirty="0">
                <a:latin typeface="Lucida Sans Unicode"/>
                <a:cs typeface="Lucida Sans Unicode"/>
              </a:rPr>
              <a:t>  </a:t>
            </a:r>
          </a:p>
          <a:p>
            <a:pPr marL="12700" marR="80010">
              <a:lnSpc>
                <a:spcPct val="114500"/>
              </a:lnSpc>
              <a:spcBef>
                <a:spcPts val="100"/>
              </a:spcBef>
            </a:pPr>
            <a:r>
              <a:rPr lang="es-ES" sz="1200" dirty="0">
                <a:latin typeface="Lucida Sans Unicode"/>
                <a:cs typeface="Lucida Sans Unicode"/>
              </a:rPr>
              <a:t> </a:t>
            </a:r>
          </a:p>
          <a:p>
            <a:pPr marL="12700" marR="80010">
              <a:lnSpc>
                <a:spcPct val="114500"/>
              </a:lnSpc>
              <a:spcBef>
                <a:spcPts val="100"/>
              </a:spcBef>
            </a:pPr>
            <a:r>
              <a:rPr lang="es-VE" sz="1200" dirty="0">
                <a:latin typeface="Lucida Sans Unicode"/>
                <a:cs typeface="Lucida Sans Unicode"/>
              </a:rPr>
              <a:t>Envío de catálogos: Con </a:t>
            </a:r>
            <a:r>
              <a:rPr lang="es-VE" sz="1200" dirty="0" err="1">
                <a:latin typeface="Lucida Sans Unicode"/>
                <a:cs typeface="Lucida Sans Unicode"/>
              </a:rPr>
              <a:t>Pawa</a:t>
            </a:r>
            <a:r>
              <a:rPr lang="es-VE" sz="1200" dirty="0">
                <a:latin typeface="Lucida Sans Unicode"/>
                <a:cs typeface="Lucida Sans Unicode"/>
              </a:rPr>
              <a:t>, puedes enviar catálogos de productos o servicios directamente a tus clientes potenciales. </a:t>
            </a:r>
          </a:p>
          <a:p>
            <a:pPr marL="12700" marR="80010">
              <a:lnSpc>
                <a:spcPct val="114500"/>
              </a:lnSpc>
              <a:spcBef>
                <a:spcPts val="100"/>
              </a:spcBef>
            </a:pPr>
            <a:endParaRPr lang="es-VE" sz="1200" dirty="0">
              <a:latin typeface="Lucida Sans Unicode"/>
              <a:cs typeface="Lucida Sans Unicode"/>
            </a:endParaRPr>
          </a:p>
          <a:p>
            <a:pPr marL="12700" marR="80010">
              <a:lnSpc>
                <a:spcPct val="114500"/>
              </a:lnSpc>
              <a:spcBef>
                <a:spcPts val="100"/>
              </a:spcBef>
            </a:pPr>
            <a:r>
              <a:rPr lang="es-VE" sz="1200" dirty="0">
                <a:latin typeface="Lucida Sans Unicode"/>
                <a:cs typeface="Lucida Sans Unicode"/>
              </a:rPr>
              <a:t>  </a:t>
            </a:r>
          </a:p>
          <a:p>
            <a:pPr marL="12700" marR="80010">
              <a:lnSpc>
                <a:spcPct val="114500"/>
              </a:lnSpc>
              <a:spcBef>
                <a:spcPts val="100"/>
              </a:spcBef>
            </a:pPr>
            <a:r>
              <a:rPr lang="es-ES" sz="1200" dirty="0">
                <a:latin typeface="Lucida Sans Unicode"/>
                <a:cs typeface="Lucida Sans Unicode"/>
              </a:rPr>
              <a:t>Ofertas especiales: </a:t>
            </a:r>
            <a:r>
              <a:rPr lang="es-ES" sz="1200" dirty="0" err="1">
                <a:latin typeface="Lucida Sans Unicode"/>
                <a:cs typeface="Lucida Sans Unicode"/>
              </a:rPr>
              <a:t>Pawa</a:t>
            </a:r>
            <a:r>
              <a:rPr lang="es-ES" sz="1200" dirty="0">
                <a:latin typeface="Lucida Sans Unicode"/>
                <a:cs typeface="Lucida Sans Unicode"/>
              </a:rPr>
              <a:t> te permite enviar mensajes con ofertas especiales a tus clientes potenciales. Esto puede ser efectivo para aumentar las ventas y crear una sensación de urgencia en tus clientes potenciales.</a:t>
            </a:r>
          </a:p>
          <a:p>
            <a:pPr marL="12700" marR="80010">
              <a:lnSpc>
                <a:spcPct val="114500"/>
              </a:lnSpc>
              <a:spcBef>
                <a:spcPts val="100"/>
              </a:spcBef>
            </a:pPr>
            <a:r>
              <a:rPr lang="es-ES" sz="1200" dirty="0">
                <a:latin typeface="Lucida Sans Unicode"/>
                <a:cs typeface="Lucida Sans Unicode"/>
              </a:rPr>
              <a:t> </a:t>
            </a:r>
          </a:p>
          <a:p>
            <a:pPr marL="12700" marR="80010">
              <a:lnSpc>
                <a:spcPct val="114500"/>
              </a:lnSpc>
              <a:spcBef>
                <a:spcPts val="100"/>
              </a:spcBef>
            </a:pPr>
            <a:r>
              <a:rPr lang="es-ES" sz="1200" dirty="0">
                <a:latin typeface="Lucida Sans Unicode"/>
                <a:cs typeface="Lucida Sans Unicode"/>
              </a:rPr>
              <a:t> Atención al cliente: Con </a:t>
            </a:r>
            <a:r>
              <a:rPr lang="es-ES" sz="1200" dirty="0" err="1">
                <a:latin typeface="Lucida Sans Unicode"/>
                <a:cs typeface="Lucida Sans Unicode"/>
              </a:rPr>
              <a:t>Pawa</a:t>
            </a:r>
            <a:r>
              <a:rPr lang="es-ES" sz="1200" dirty="0">
                <a:latin typeface="Lucida Sans Unicode"/>
                <a:cs typeface="Lucida Sans Unicode"/>
              </a:rPr>
              <a:t>, puedes responder rápidamente a las preguntas y consultas de tus clientes potenciales, lo que aumentará la satisfacción del cliente y aumentará la probabilidad de que compren tus productos o servicios.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953644" y="9809030"/>
            <a:ext cx="1671954" cy="18338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es-VE" spc="90" dirty="0"/>
              <a:t>PAYSUP</a:t>
            </a:r>
            <a:r>
              <a:rPr spc="90" dirty="0"/>
              <a:t>®</a:t>
            </a:r>
            <a:r>
              <a:rPr spc="-90" dirty="0"/>
              <a:t> </a:t>
            </a:r>
            <a:r>
              <a:rPr spc="-220" dirty="0"/>
              <a:t>-</a:t>
            </a:r>
            <a:r>
              <a:rPr spc="-90" dirty="0"/>
              <a:t> </a:t>
            </a:r>
            <a:r>
              <a:rPr spc="-25" dirty="0"/>
              <a:t>19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2665" y="1037616"/>
            <a:ext cx="4965700" cy="7484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306070" algn="l"/>
                <a:tab pos="1482725" algn="l"/>
                <a:tab pos="2235835" algn="l"/>
                <a:tab pos="2548890" algn="l"/>
                <a:tab pos="2812415" algn="l"/>
                <a:tab pos="3169285" algn="l"/>
                <a:tab pos="3364229" algn="l"/>
                <a:tab pos="4515485" algn="l"/>
                <a:tab pos="4650740" algn="l"/>
              </a:tabLst>
            </a:pPr>
            <a:r>
              <a:rPr spc="-165" dirty="0"/>
              <a:t>¿	</a:t>
            </a:r>
            <a:r>
              <a:rPr lang="es-ES" spc="-165" dirty="0"/>
              <a:t>como puedo aumentar mis ventas con esta </a:t>
            </a:r>
            <a:r>
              <a:rPr spc="190" dirty="0"/>
              <a:t>	</a:t>
            </a:r>
            <a:r>
              <a:rPr spc="-165" dirty="0"/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99171E3-F9E2-44BF-856C-81723EC6E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326"/>
            <a:ext cx="7556500" cy="10760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343379"/>
            <a:ext cx="7556500" cy="4499485"/>
            <a:chOff x="0" y="3343379"/>
            <a:chExt cx="7556500" cy="4499485"/>
          </a:xfrm>
        </p:grpSpPr>
        <p:sp>
          <p:nvSpPr>
            <p:cNvPr id="4" name="object 4"/>
            <p:cNvSpPr/>
            <p:nvPr/>
          </p:nvSpPr>
          <p:spPr>
            <a:xfrm>
              <a:off x="0" y="5951200"/>
              <a:ext cx="7556500" cy="1891664"/>
            </a:xfrm>
            <a:custGeom>
              <a:avLst/>
              <a:gdLst/>
              <a:ahLst/>
              <a:cxnLst/>
              <a:rect l="l" t="t" r="r" b="b"/>
              <a:pathLst>
                <a:path w="7556500" h="1891665">
                  <a:moveTo>
                    <a:pt x="7555991" y="1119283"/>
                  </a:moveTo>
                  <a:lnTo>
                    <a:pt x="0" y="1891126"/>
                  </a:lnTo>
                  <a:lnTo>
                    <a:pt x="0" y="771843"/>
                  </a:lnTo>
                  <a:lnTo>
                    <a:pt x="7555991" y="0"/>
                  </a:lnTo>
                  <a:lnTo>
                    <a:pt x="7555991" y="1119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343379"/>
              <a:ext cx="1196340" cy="3160395"/>
            </a:xfrm>
            <a:custGeom>
              <a:avLst/>
              <a:gdLst/>
              <a:ahLst/>
              <a:cxnLst/>
              <a:rect l="l" t="t" r="r" b="b"/>
              <a:pathLst>
                <a:path w="1196340" h="3160395">
                  <a:moveTo>
                    <a:pt x="0" y="0"/>
                  </a:moveTo>
                  <a:lnTo>
                    <a:pt x="1189477" y="698396"/>
                  </a:lnTo>
                  <a:lnTo>
                    <a:pt x="1193342" y="700546"/>
                  </a:lnTo>
                  <a:lnTo>
                    <a:pt x="1195790" y="704509"/>
                  </a:lnTo>
                  <a:lnTo>
                    <a:pt x="1195009" y="708867"/>
                  </a:lnTo>
                  <a:lnTo>
                    <a:pt x="904310" y="3149789"/>
                  </a:lnTo>
                  <a:lnTo>
                    <a:pt x="904214" y="3154391"/>
                  </a:lnTo>
                  <a:lnTo>
                    <a:pt x="900449" y="3158458"/>
                  </a:lnTo>
                  <a:lnTo>
                    <a:pt x="895607" y="3159051"/>
                  </a:lnTo>
                  <a:lnTo>
                    <a:pt x="890520" y="3160330"/>
                  </a:lnTo>
                  <a:lnTo>
                    <a:pt x="885969" y="3157936"/>
                  </a:lnTo>
                  <a:lnTo>
                    <a:pt x="883766" y="3153288"/>
                  </a:lnTo>
                  <a:lnTo>
                    <a:pt x="876839" y="3140232"/>
                  </a:lnTo>
                  <a:lnTo>
                    <a:pt x="886683" y="3112601"/>
                  </a:lnTo>
                  <a:lnTo>
                    <a:pt x="1171922" y="713005"/>
                  </a:lnTo>
                  <a:lnTo>
                    <a:pt x="0" y="25419"/>
                  </a:lnTo>
                  <a:lnTo>
                    <a:pt x="0" y="0"/>
                  </a:lnTo>
                  <a:close/>
                </a:path>
                <a:path w="1196340" h="3160395">
                  <a:moveTo>
                    <a:pt x="0" y="1441694"/>
                  </a:moveTo>
                  <a:lnTo>
                    <a:pt x="886683" y="3112601"/>
                  </a:lnTo>
                  <a:lnTo>
                    <a:pt x="876839" y="3140232"/>
                  </a:lnTo>
                  <a:lnTo>
                    <a:pt x="0" y="1487671"/>
                  </a:lnTo>
                  <a:lnTo>
                    <a:pt x="0" y="1441694"/>
                  </a:lnTo>
                  <a:close/>
                </a:path>
              </a:pathLst>
            </a:custGeom>
            <a:solidFill>
              <a:srgbClr val="660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590147" y="1288241"/>
            <a:ext cx="2966085" cy="9525"/>
          </a:xfrm>
          <a:custGeom>
            <a:avLst/>
            <a:gdLst/>
            <a:ahLst/>
            <a:cxnLst/>
            <a:rect l="l" t="t" r="r" b="b"/>
            <a:pathLst>
              <a:path w="2966084" h="9525">
                <a:moveTo>
                  <a:pt x="0" y="0"/>
                </a:moveTo>
                <a:lnTo>
                  <a:pt x="2965843" y="0"/>
                </a:lnTo>
                <a:lnTo>
                  <a:pt x="2965843" y="9516"/>
                </a:lnTo>
                <a:lnTo>
                  <a:pt x="0" y="9516"/>
                </a:lnTo>
                <a:lnTo>
                  <a:pt x="0" y="0"/>
                </a:lnTo>
                <a:close/>
              </a:path>
            </a:pathLst>
          </a:custGeom>
          <a:solidFill>
            <a:srgbClr val="660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83632" y="255998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1"/>
                </a:moveTo>
                <a:lnTo>
                  <a:pt x="24764" y="57101"/>
                </a:lnTo>
                <a:lnTo>
                  <a:pt x="21122" y="56377"/>
                </a:lnTo>
                <a:lnTo>
                  <a:pt x="0" y="32337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7"/>
                </a:lnTo>
                <a:lnTo>
                  <a:pt x="32337" y="57101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83632" y="276936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1"/>
                </a:moveTo>
                <a:lnTo>
                  <a:pt x="24764" y="57101"/>
                </a:lnTo>
                <a:lnTo>
                  <a:pt x="21122" y="56377"/>
                </a:lnTo>
                <a:lnTo>
                  <a:pt x="0" y="32337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7"/>
                </a:lnTo>
                <a:lnTo>
                  <a:pt x="32337" y="57101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3632" y="297873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1"/>
                </a:moveTo>
                <a:lnTo>
                  <a:pt x="24764" y="57101"/>
                </a:lnTo>
                <a:lnTo>
                  <a:pt x="21122" y="56377"/>
                </a:lnTo>
                <a:lnTo>
                  <a:pt x="0" y="32337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7"/>
                </a:lnTo>
                <a:lnTo>
                  <a:pt x="32337" y="57101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83632" y="318811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1"/>
                </a:moveTo>
                <a:lnTo>
                  <a:pt x="24764" y="57101"/>
                </a:lnTo>
                <a:lnTo>
                  <a:pt x="21122" y="56377"/>
                </a:lnTo>
                <a:lnTo>
                  <a:pt x="0" y="32337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7"/>
                </a:lnTo>
                <a:lnTo>
                  <a:pt x="32337" y="57101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83632" y="339748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1"/>
                </a:moveTo>
                <a:lnTo>
                  <a:pt x="24764" y="57101"/>
                </a:lnTo>
                <a:lnTo>
                  <a:pt x="21122" y="56377"/>
                </a:lnTo>
                <a:lnTo>
                  <a:pt x="0" y="32337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7"/>
                </a:lnTo>
                <a:lnTo>
                  <a:pt x="32337" y="57101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3632" y="360686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1"/>
                </a:moveTo>
                <a:lnTo>
                  <a:pt x="24764" y="57101"/>
                </a:lnTo>
                <a:lnTo>
                  <a:pt x="21122" y="56377"/>
                </a:lnTo>
                <a:lnTo>
                  <a:pt x="0" y="32336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6"/>
                </a:lnTo>
                <a:lnTo>
                  <a:pt x="32337" y="57101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3632" y="381623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1"/>
                </a:moveTo>
                <a:lnTo>
                  <a:pt x="24764" y="57101"/>
                </a:lnTo>
                <a:lnTo>
                  <a:pt x="21122" y="56377"/>
                </a:lnTo>
                <a:lnTo>
                  <a:pt x="0" y="32336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6"/>
                </a:lnTo>
                <a:lnTo>
                  <a:pt x="32337" y="57101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3632" y="402560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1"/>
                </a:moveTo>
                <a:lnTo>
                  <a:pt x="24764" y="57101"/>
                </a:lnTo>
                <a:lnTo>
                  <a:pt x="21122" y="56377"/>
                </a:lnTo>
                <a:lnTo>
                  <a:pt x="0" y="32336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6"/>
                </a:lnTo>
                <a:lnTo>
                  <a:pt x="32337" y="57101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83632" y="423498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1"/>
                </a:moveTo>
                <a:lnTo>
                  <a:pt x="24764" y="57101"/>
                </a:lnTo>
                <a:lnTo>
                  <a:pt x="21122" y="56377"/>
                </a:lnTo>
                <a:lnTo>
                  <a:pt x="0" y="32336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6"/>
                </a:lnTo>
                <a:lnTo>
                  <a:pt x="32337" y="57101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83632" y="444435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1"/>
                </a:moveTo>
                <a:lnTo>
                  <a:pt x="24764" y="57101"/>
                </a:lnTo>
                <a:lnTo>
                  <a:pt x="21122" y="56377"/>
                </a:lnTo>
                <a:lnTo>
                  <a:pt x="0" y="32336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6"/>
                </a:lnTo>
                <a:lnTo>
                  <a:pt x="32337" y="57101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83632" y="465373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1"/>
                </a:moveTo>
                <a:lnTo>
                  <a:pt x="24764" y="57101"/>
                </a:lnTo>
                <a:lnTo>
                  <a:pt x="21122" y="56377"/>
                </a:lnTo>
                <a:lnTo>
                  <a:pt x="0" y="32336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6"/>
                </a:lnTo>
                <a:lnTo>
                  <a:pt x="32337" y="57101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3632" y="486310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2"/>
                </a:moveTo>
                <a:lnTo>
                  <a:pt x="24764" y="57102"/>
                </a:lnTo>
                <a:lnTo>
                  <a:pt x="21122" y="56377"/>
                </a:lnTo>
                <a:lnTo>
                  <a:pt x="0" y="32337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7"/>
                </a:lnTo>
                <a:lnTo>
                  <a:pt x="32337" y="57102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3632" y="507247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1"/>
                </a:moveTo>
                <a:lnTo>
                  <a:pt x="24764" y="57101"/>
                </a:lnTo>
                <a:lnTo>
                  <a:pt x="21122" y="56377"/>
                </a:lnTo>
                <a:lnTo>
                  <a:pt x="0" y="32336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6"/>
                </a:lnTo>
                <a:lnTo>
                  <a:pt x="32337" y="57101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53539" y="1897507"/>
            <a:ext cx="4345940" cy="330390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R="10795" algn="r">
              <a:lnSpc>
                <a:spcPct val="100000"/>
              </a:lnSpc>
              <a:spcBef>
                <a:spcPts val="850"/>
              </a:spcBef>
            </a:pPr>
            <a:r>
              <a:rPr sz="1200" spc="15" dirty="0">
                <a:solidFill>
                  <a:srgbClr val="121212"/>
                </a:solidFill>
                <a:latin typeface="Lucida Sans Unicode"/>
                <a:cs typeface="Lucida Sans Unicode"/>
              </a:rPr>
              <a:t>PÁG</a:t>
            </a: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4137660" algn="l"/>
              </a:tabLst>
            </a:pPr>
            <a:r>
              <a:rPr sz="1200" spc="90" dirty="0">
                <a:solidFill>
                  <a:srgbClr val="121212"/>
                </a:solidFill>
                <a:latin typeface="Lucida Sans Unicode"/>
                <a:cs typeface="Lucida Sans Unicode"/>
              </a:rPr>
              <a:t>	</a:t>
            </a: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4137660" algn="l"/>
              </a:tabLst>
            </a:pPr>
            <a:r>
              <a:rPr sz="1200" spc="10" dirty="0">
                <a:solidFill>
                  <a:srgbClr val="121212"/>
                </a:solidFill>
                <a:latin typeface="Lucida Sans Unicode"/>
                <a:cs typeface="Lucida Sans Unicode"/>
              </a:rPr>
              <a:t>¿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lang="es-VE" sz="1200" spc="-35" dirty="0">
                <a:solidFill>
                  <a:srgbClr val="121212"/>
                </a:solidFill>
                <a:latin typeface="Lucida Sans Unicode"/>
                <a:cs typeface="Lucida Sans Unicode"/>
              </a:rPr>
              <a:t>Como funciona El </a:t>
            </a:r>
            <a:r>
              <a:rPr lang="es-VE" sz="1200" spc="-35" dirty="0" err="1">
                <a:solidFill>
                  <a:srgbClr val="121212"/>
                </a:solidFill>
                <a:latin typeface="Lucida Sans Unicode"/>
                <a:cs typeface="Lucida Sans Unicode"/>
              </a:rPr>
              <a:t>Pawa</a:t>
            </a:r>
            <a:r>
              <a:rPr sz="1200" spc="90" dirty="0">
                <a:solidFill>
                  <a:srgbClr val="121212"/>
                </a:solidFill>
                <a:latin typeface="Lucida Sans Unicode"/>
                <a:cs typeface="Lucida Sans Unicode"/>
              </a:rPr>
              <a:t>?	</a:t>
            </a:r>
            <a:r>
              <a:rPr lang="es-VE" sz="1200" spc="-20" dirty="0">
                <a:solidFill>
                  <a:srgbClr val="121212"/>
                </a:solidFill>
                <a:latin typeface="Lucida Sans Unicode"/>
                <a:cs typeface="Lucida Sans Unicode"/>
              </a:rPr>
              <a:t>3</a:t>
            </a: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4137660" algn="l"/>
              </a:tabLst>
            </a:pPr>
            <a:r>
              <a:rPr sz="1200" spc="10" dirty="0">
                <a:solidFill>
                  <a:srgbClr val="121212"/>
                </a:solidFill>
                <a:latin typeface="Lucida Sans Unicode"/>
                <a:cs typeface="Lucida Sans Unicode"/>
              </a:rPr>
              <a:t>¿</a:t>
            </a:r>
            <a:r>
              <a:rPr lang="es-VE" sz="1200" spc="10" dirty="0">
                <a:solidFill>
                  <a:srgbClr val="121212"/>
                </a:solidFill>
                <a:latin typeface="Lucida Sans Unicode"/>
                <a:cs typeface="Lucida Sans Unicode"/>
              </a:rPr>
              <a:t>Descargando </a:t>
            </a:r>
            <a:r>
              <a:rPr lang="es-VE" sz="1200" spc="10" dirty="0" err="1">
                <a:solidFill>
                  <a:srgbClr val="121212"/>
                </a:solidFill>
                <a:latin typeface="Lucida Sans Unicode"/>
                <a:cs typeface="Lucida Sans Unicode"/>
              </a:rPr>
              <a:t>Pawa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?	</a:t>
            </a:r>
            <a:r>
              <a:rPr lang="es-VE"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4</a:t>
            </a: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4137660" algn="l"/>
              </a:tabLst>
            </a:pPr>
            <a:r>
              <a:rPr sz="1200" spc="10" dirty="0">
                <a:solidFill>
                  <a:srgbClr val="121212"/>
                </a:solidFill>
                <a:latin typeface="Lucida Sans Unicode"/>
                <a:cs typeface="Lucida Sans Unicode"/>
              </a:rPr>
              <a:t>¿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" dirty="0">
                <a:solidFill>
                  <a:srgbClr val="121212"/>
                </a:solidFill>
                <a:latin typeface="Lucida Sans Unicode"/>
                <a:cs typeface="Lucida Sans Unicode"/>
              </a:rPr>
              <a:t>Un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producto</a:t>
            </a:r>
            <a:r>
              <a:rPr sz="1200" spc="-9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digital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21212"/>
                </a:solidFill>
                <a:latin typeface="Lucida Sans Unicode"/>
                <a:cs typeface="Lucida Sans Unicode"/>
              </a:rPr>
              <a:t>se</a:t>
            </a:r>
            <a:r>
              <a:rPr sz="1200" spc="-9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puede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21212"/>
                </a:solidFill>
                <a:latin typeface="Lucida Sans Unicode"/>
                <a:cs typeface="Lucida Sans Unicode"/>
              </a:rPr>
              <a:t>vender</a:t>
            </a:r>
            <a:r>
              <a:rPr sz="1200" spc="-9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21212"/>
                </a:solidFill>
                <a:latin typeface="Lucida Sans Unicode"/>
                <a:cs typeface="Lucida Sans Unicode"/>
              </a:rPr>
              <a:t>masivamente?	</a:t>
            </a:r>
            <a:r>
              <a:rPr sz="1200" spc="-90" dirty="0">
                <a:solidFill>
                  <a:srgbClr val="121212"/>
                </a:solidFill>
                <a:latin typeface="Lucida Sans Unicode"/>
                <a:cs typeface="Lucida Sans Unicode"/>
              </a:rPr>
              <a:t>7</a:t>
            </a: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4137660" algn="l"/>
              </a:tabLst>
            </a:pPr>
            <a:r>
              <a:rPr sz="1200" spc="10" dirty="0">
                <a:solidFill>
                  <a:srgbClr val="121212"/>
                </a:solidFill>
                <a:latin typeface="Lucida Sans Unicode"/>
                <a:cs typeface="Lucida Sans Unicode"/>
              </a:rPr>
              <a:t>¿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Quienes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compran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los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productos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digitales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121212"/>
                </a:solidFill>
                <a:latin typeface="Lucida Sans Unicode"/>
                <a:cs typeface="Lucida Sans Unicode"/>
              </a:rPr>
              <a:t>?	</a:t>
            </a:r>
            <a:r>
              <a:rPr sz="1200" spc="55" dirty="0">
                <a:solidFill>
                  <a:srgbClr val="121212"/>
                </a:solidFill>
                <a:latin typeface="Lucida Sans Unicode"/>
                <a:cs typeface="Lucida Sans Unicode"/>
              </a:rPr>
              <a:t>8</a:t>
            </a: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4137660" algn="l"/>
              </a:tabLst>
            </a:pPr>
            <a:r>
              <a:rPr sz="1200" spc="5" dirty="0">
                <a:solidFill>
                  <a:srgbClr val="121212"/>
                </a:solidFill>
                <a:latin typeface="Lucida Sans Unicode"/>
                <a:cs typeface="Lucida Sans Unicode"/>
              </a:rPr>
              <a:t>El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momento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que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21212"/>
                </a:solidFill>
                <a:latin typeface="Lucida Sans Unicode"/>
                <a:cs typeface="Lucida Sans Unicode"/>
              </a:rPr>
              <a:t>vive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la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121212"/>
                </a:solidFill>
                <a:latin typeface="Lucida Sans Unicode"/>
                <a:cs typeface="Lucida Sans Unicode"/>
              </a:rPr>
              <a:t>industria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EdTech.	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9</a:t>
            </a: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4137660" algn="l"/>
              </a:tabLst>
            </a:pPr>
            <a:r>
              <a:rPr sz="1200" spc="10" dirty="0">
                <a:solidFill>
                  <a:srgbClr val="121212"/>
                </a:solidFill>
                <a:latin typeface="Lucida Sans Unicode"/>
                <a:cs typeface="Lucida Sans Unicode"/>
              </a:rPr>
              <a:t>¿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121212"/>
                </a:solidFill>
                <a:latin typeface="Lucida Sans Unicode"/>
                <a:cs typeface="Lucida Sans Unicode"/>
              </a:rPr>
              <a:t>Es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posible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21212"/>
                </a:solidFill>
                <a:latin typeface="Lucida Sans Unicode"/>
                <a:cs typeface="Lucida Sans Unicode"/>
              </a:rPr>
              <a:t>ganar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sin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invertir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121212"/>
                </a:solidFill>
                <a:latin typeface="Lucida Sans Unicode"/>
                <a:cs typeface="Lucida Sans Unicode"/>
              </a:rPr>
              <a:t>?	</a:t>
            </a:r>
            <a:r>
              <a:rPr sz="1200" spc="-135" dirty="0">
                <a:solidFill>
                  <a:srgbClr val="121212"/>
                </a:solidFill>
                <a:latin typeface="Lucida Sans Unicode"/>
                <a:cs typeface="Lucida Sans Unicode"/>
              </a:rPr>
              <a:t>10</a:t>
            </a: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4137660" algn="l"/>
              </a:tabLst>
            </a:pPr>
            <a:r>
              <a:rPr sz="1200" spc="10" dirty="0">
                <a:solidFill>
                  <a:srgbClr val="121212"/>
                </a:solidFill>
                <a:latin typeface="Lucida Sans Unicode"/>
                <a:cs typeface="Lucida Sans Unicode"/>
              </a:rPr>
              <a:t>¿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75" dirty="0">
                <a:solidFill>
                  <a:srgbClr val="121212"/>
                </a:solidFill>
                <a:latin typeface="Lucida Sans Unicode"/>
                <a:cs typeface="Lucida Sans Unicode"/>
              </a:rPr>
              <a:t>Cómo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funciona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el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121212"/>
                </a:solidFill>
                <a:latin typeface="Lucida Sans Unicode"/>
                <a:cs typeface="Lucida Sans Unicode"/>
              </a:rPr>
              <a:t>marketing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de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121212"/>
                </a:solidFill>
                <a:latin typeface="Lucida Sans Unicode"/>
                <a:cs typeface="Lucida Sans Unicode"/>
              </a:rPr>
              <a:t>afiliación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121212"/>
                </a:solidFill>
                <a:latin typeface="Lucida Sans Unicode"/>
                <a:cs typeface="Lucida Sans Unicode"/>
              </a:rPr>
              <a:t>?	</a:t>
            </a:r>
            <a:r>
              <a:rPr sz="1200" spc="-315" dirty="0">
                <a:solidFill>
                  <a:srgbClr val="121212"/>
                </a:solidFill>
                <a:latin typeface="Lucida Sans Unicode"/>
                <a:cs typeface="Lucida Sans Unicode"/>
              </a:rPr>
              <a:t>11</a:t>
            </a:r>
            <a:endParaRPr sz="1200" dirty="0">
              <a:latin typeface="Lucida Sans Unicode"/>
              <a:cs typeface="Lucida Sans Unicode"/>
            </a:endParaRPr>
          </a:p>
          <a:p>
            <a:pPr marL="12700" marR="39370" algn="just">
              <a:lnSpc>
                <a:spcPct val="114500"/>
              </a:lnSpc>
              <a:tabLst>
                <a:tab pos="4137660" algn="l"/>
              </a:tabLst>
            </a:pPr>
            <a:r>
              <a:rPr sz="1200" spc="-140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l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u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" dirty="0">
                <a:solidFill>
                  <a:srgbClr val="121212"/>
                </a:solidFill>
                <a:latin typeface="Lucida Sans Unicode"/>
                <a:cs typeface="Lucida Sans Unicode"/>
              </a:rPr>
              <a:t>H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-60" dirty="0">
                <a:solidFill>
                  <a:srgbClr val="121212"/>
                </a:solidFill>
                <a:latin typeface="Lucida Sans Unicode"/>
                <a:cs typeface="Lucida Sans Unicode"/>
              </a:rPr>
              <a:t>m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110" dirty="0">
                <a:solidFill>
                  <a:srgbClr val="121212"/>
                </a:solidFill>
                <a:latin typeface="Lucida Sans Unicode"/>
                <a:cs typeface="Lucida Sans Unicode"/>
              </a:rPr>
              <a:t>®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	</a:t>
            </a:r>
            <a:r>
              <a:rPr sz="1200" spc="-315" dirty="0">
                <a:solidFill>
                  <a:srgbClr val="121212"/>
                </a:solidFill>
                <a:latin typeface="Lucida Sans Unicode"/>
                <a:cs typeface="Lucida Sans Unicode"/>
              </a:rPr>
              <a:t>1</a:t>
            </a:r>
            <a:r>
              <a:rPr sz="1200" spc="-20" dirty="0">
                <a:solidFill>
                  <a:srgbClr val="121212"/>
                </a:solidFill>
                <a:latin typeface="Lucida Sans Unicode"/>
                <a:cs typeface="Lucida Sans Unicode"/>
              </a:rPr>
              <a:t>2  </a:t>
            </a:r>
            <a:r>
              <a:rPr sz="1200" spc="110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li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0" dirty="0">
                <a:solidFill>
                  <a:srgbClr val="121212"/>
                </a:solidFill>
                <a:latin typeface="Lucida Sans Unicode"/>
                <a:cs typeface="Lucida Sans Unicode"/>
              </a:rPr>
              <a:t>f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ili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ó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nu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p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u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g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l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140" dirty="0">
                <a:solidFill>
                  <a:srgbClr val="121212"/>
                </a:solidFill>
                <a:latin typeface="Lucida Sans Unicode"/>
                <a:cs typeface="Lucida Sans Unicode"/>
              </a:rPr>
              <a:t>.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	</a:t>
            </a:r>
            <a:r>
              <a:rPr sz="1200" spc="-315" dirty="0">
                <a:solidFill>
                  <a:srgbClr val="121212"/>
                </a:solidFill>
                <a:latin typeface="Lucida Sans Unicode"/>
                <a:cs typeface="Lucida Sans Unicode"/>
              </a:rPr>
              <a:t>1</a:t>
            </a:r>
            <a:r>
              <a:rPr sz="1200" spc="15" dirty="0">
                <a:solidFill>
                  <a:srgbClr val="121212"/>
                </a:solidFill>
                <a:latin typeface="Lucida Sans Unicode"/>
                <a:cs typeface="Lucida Sans Unicode"/>
              </a:rPr>
              <a:t>6  </a:t>
            </a:r>
            <a:r>
              <a:rPr sz="1200" spc="7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l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rr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q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u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p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u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60" dirty="0">
                <a:solidFill>
                  <a:srgbClr val="121212"/>
                </a:solidFill>
                <a:latin typeface="Lucida Sans Unicode"/>
                <a:cs typeface="Lucida Sans Unicode"/>
              </a:rPr>
              <a:t>m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140" dirty="0">
                <a:solidFill>
                  <a:srgbClr val="121212"/>
                </a:solidFill>
                <a:latin typeface="Lucida Sans Unicode"/>
                <a:cs typeface="Lucida Sans Unicode"/>
              </a:rPr>
              <a:t>.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	</a:t>
            </a:r>
            <a:r>
              <a:rPr sz="1200" spc="-315" dirty="0">
                <a:solidFill>
                  <a:srgbClr val="121212"/>
                </a:solidFill>
                <a:latin typeface="Lucida Sans Unicode"/>
                <a:cs typeface="Lucida Sans Unicode"/>
              </a:rPr>
              <a:t>1</a:t>
            </a:r>
            <a:r>
              <a:rPr sz="1200" spc="55" dirty="0">
                <a:solidFill>
                  <a:srgbClr val="121212"/>
                </a:solidFill>
                <a:latin typeface="Lucida Sans Unicode"/>
                <a:cs typeface="Lucida Sans Unicode"/>
              </a:rPr>
              <a:t>8</a:t>
            </a:r>
            <a:endParaRPr sz="1200" dirty="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14500"/>
              </a:lnSpc>
              <a:tabLst>
                <a:tab pos="4137660" algn="l"/>
              </a:tabLst>
            </a:pPr>
            <a:r>
              <a:rPr sz="1200" spc="10" dirty="0">
                <a:solidFill>
                  <a:srgbClr val="121212"/>
                </a:solidFill>
                <a:latin typeface="Lucida Sans Unicode"/>
                <a:cs typeface="Lucida Sans Unicode"/>
              </a:rPr>
              <a:t>¿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75" dirty="0">
                <a:solidFill>
                  <a:srgbClr val="121212"/>
                </a:solidFill>
                <a:latin typeface="Lucida Sans Unicode"/>
                <a:cs typeface="Lucida Sans Unicode"/>
              </a:rPr>
              <a:t>Cómo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usar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el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cupón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de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descuento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en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la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" dirty="0">
                <a:solidFill>
                  <a:srgbClr val="121212"/>
                </a:solidFill>
                <a:latin typeface="Lucida Sans Unicode"/>
                <a:cs typeface="Lucida Sans Unicode"/>
              </a:rPr>
              <a:t>venta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121212"/>
                </a:solidFill>
                <a:latin typeface="Lucida Sans Unicode"/>
                <a:cs typeface="Lucida Sans Unicode"/>
              </a:rPr>
              <a:t>?	</a:t>
            </a:r>
            <a:r>
              <a:rPr sz="1200" spc="-150" dirty="0">
                <a:solidFill>
                  <a:srgbClr val="121212"/>
                </a:solidFill>
                <a:latin typeface="Lucida Sans Unicode"/>
                <a:cs typeface="Lucida Sans Unicode"/>
              </a:rPr>
              <a:t>19 </a:t>
            </a:r>
            <a:r>
              <a:rPr sz="1200" spc="-14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u</a:t>
            </a:r>
            <a:r>
              <a:rPr sz="1200" spc="-60" dirty="0">
                <a:solidFill>
                  <a:srgbClr val="121212"/>
                </a:solidFill>
                <a:latin typeface="Lucida Sans Unicode"/>
                <a:cs typeface="Lucida Sans Unicode"/>
              </a:rPr>
              <a:t>m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l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k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121212"/>
                </a:solidFill>
                <a:latin typeface="Lucida Sans Unicode"/>
                <a:cs typeface="Lucida Sans Unicode"/>
              </a:rPr>
              <a:t>v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Or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125" dirty="0">
                <a:solidFill>
                  <a:srgbClr val="121212"/>
                </a:solidFill>
                <a:latin typeface="Lucida Sans Unicode"/>
                <a:cs typeface="Lucida Sans Unicode"/>
              </a:rPr>
              <a:t>B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u</a:t>
            </a:r>
            <a:r>
              <a:rPr sz="1200" spc="-60" dirty="0">
                <a:solidFill>
                  <a:srgbClr val="121212"/>
                </a:solidFill>
                <a:latin typeface="Lucida Sans Unicode"/>
                <a:cs typeface="Lucida Sans Unicode"/>
              </a:rPr>
              <a:t>m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p</a:t>
            </a:r>
            <a:r>
              <a:rPr sz="1200" spc="-140" dirty="0">
                <a:solidFill>
                  <a:srgbClr val="121212"/>
                </a:solidFill>
                <a:latin typeface="Lucida Sans Unicode"/>
                <a:cs typeface="Lucida Sans Unicode"/>
              </a:rPr>
              <a:t>.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	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2</a:t>
            </a:r>
            <a:r>
              <a:rPr sz="1200" spc="45" dirty="0">
                <a:solidFill>
                  <a:srgbClr val="121212"/>
                </a:solidFill>
                <a:latin typeface="Lucida Sans Unicode"/>
                <a:cs typeface="Lucida Sans Unicode"/>
              </a:rPr>
              <a:t>0</a:t>
            </a:r>
            <a:endParaRPr sz="1200" dirty="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210"/>
              </a:spcBef>
              <a:tabLst>
                <a:tab pos="4137660" algn="l"/>
              </a:tabLst>
            </a:pPr>
            <a:r>
              <a:rPr sz="1200" spc="40" dirty="0">
                <a:solidFill>
                  <a:srgbClr val="121212"/>
                </a:solidFill>
                <a:latin typeface="Lucida Sans Unicode"/>
                <a:cs typeface="Lucida Sans Unicode"/>
              </a:rPr>
              <a:t>Su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primera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21212"/>
                </a:solidFill>
                <a:latin typeface="Lucida Sans Unicode"/>
                <a:cs typeface="Lucida Sans Unicode"/>
              </a:rPr>
              <a:t>estrategia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21212"/>
                </a:solidFill>
                <a:latin typeface="Lucida Sans Unicode"/>
                <a:cs typeface="Lucida Sans Unicode"/>
              </a:rPr>
              <a:t>para</a:t>
            </a:r>
            <a:r>
              <a:rPr sz="1200" spc="-9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vender.	</a:t>
            </a:r>
            <a:r>
              <a:rPr sz="1200" spc="-175" dirty="0">
                <a:solidFill>
                  <a:srgbClr val="121212"/>
                </a:solidFill>
                <a:latin typeface="Lucida Sans Unicode"/>
                <a:cs typeface="Lucida Sans Unicode"/>
              </a:rPr>
              <a:t>21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42665" y="1028099"/>
            <a:ext cx="252857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250" dirty="0"/>
              <a:t>CONTENIDO</a:t>
            </a:r>
            <a:endParaRPr sz="290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B689736A-C069-48AD-9873-E3B6DD0A5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0" y="6285698"/>
            <a:ext cx="7556501" cy="4386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4933" y="1288243"/>
            <a:ext cx="1931670" cy="9525"/>
          </a:xfrm>
          <a:custGeom>
            <a:avLst/>
            <a:gdLst/>
            <a:ahLst/>
            <a:cxnLst/>
            <a:rect l="l" t="t" r="r" b="b"/>
            <a:pathLst>
              <a:path w="1931670" h="9525">
                <a:moveTo>
                  <a:pt x="0" y="0"/>
                </a:moveTo>
                <a:lnTo>
                  <a:pt x="1931058" y="0"/>
                </a:lnTo>
                <a:lnTo>
                  <a:pt x="1931058" y="9516"/>
                </a:lnTo>
                <a:lnTo>
                  <a:pt x="0" y="9516"/>
                </a:lnTo>
                <a:lnTo>
                  <a:pt x="0" y="0"/>
                </a:lnTo>
                <a:close/>
              </a:path>
            </a:pathLst>
          </a:custGeom>
          <a:solidFill>
            <a:srgbClr val="660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8850" y="1894849"/>
            <a:ext cx="5965825" cy="1280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980">
              <a:lnSpc>
                <a:spcPct val="114500"/>
              </a:lnSpc>
              <a:spcBef>
                <a:spcPts val="100"/>
              </a:spcBef>
            </a:pPr>
            <a:r>
              <a:rPr lang="es-ES" sz="1200" dirty="0" err="1">
                <a:latin typeface="Lucida Sans Unicode"/>
                <a:cs typeface="Lucida Sans Unicode"/>
              </a:rPr>
              <a:t>Pawa</a:t>
            </a:r>
            <a:r>
              <a:rPr lang="es-ES" sz="1200" dirty="0">
                <a:latin typeface="Lucida Sans Unicode"/>
                <a:cs typeface="Lucida Sans Unicode"/>
              </a:rPr>
              <a:t> es un software de automatización de WhatsApp que te permite enviar mensajes a personas y grupos, así como enviar botones y archivos. Además, tiene la capacidad de capturar miembros en grupos, enlaces de WhatsApp y unirse automáticamente a grupos. También cuenta con filtros de números de WhatsApp, capturador de lista de chat, capturador de número de miembros activos del grupo y capturador de contactos de Google.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pc="85" dirty="0"/>
              <a:t>S</a:t>
            </a:r>
            <a:r>
              <a:rPr spc="50" dirty="0"/>
              <a:t>E</a:t>
            </a:r>
            <a:r>
              <a:rPr spc="40" dirty="0"/>
              <a:t>M</a:t>
            </a:r>
            <a:r>
              <a:rPr spc="-15" dirty="0"/>
              <a:t>INA</a:t>
            </a:r>
            <a:r>
              <a:rPr spc="40" dirty="0"/>
              <a:t>R</a:t>
            </a:r>
            <a:r>
              <a:rPr spc="-15" dirty="0"/>
              <a:t>I</a:t>
            </a:r>
            <a:r>
              <a:rPr spc="-65" dirty="0"/>
              <a:t>O</a:t>
            </a:r>
            <a:r>
              <a:rPr spc="85" dirty="0"/>
              <a:t>S</a:t>
            </a:r>
            <a:r>
              <a:rPr spc="-114" dirty="0"/>
              <a:t>.</a:t>
            </a:r>
            <a:r>
              <a:rPr spc="-65" dirty="0"/>
              <a:t>O</a:t>
            </a:r>
            <a:r>
              <a:rPr spc="-15" dirty="0"/>
              <a:t>N</a:t>
            </a:r>
            <a:r>
              <a:rPr spc="-5" dirty="0"/>
              <a:t>L</a:t>
            </a:r>
            <a:r>
              <a:rPr spc="-15" dirty="0"/>
              <a:t>IN</a:t>
            </a:r>
            <a:r>
              <a:rPr spc="50" dirty="0"/>
              <a:t>E</a:t>
            </a:r>
            <a:r>
              <a:rPr spc="90" dirty="0"/>
              <a:t>®</a:t>
            </a:r>
            <a:r>
              <a:rPr spc="-90" dirty="0"/>
              <a:t> </a:t>
            </a:r>
            <a:r>
              <a:rPr spc="-220" dirty="0"/>
              <a:t>-</a:t>
            </a:r>
            <a:r>
              <a:rPr spc="-90" dirty="0"/>
              <a:t> </a:t>
            </a:r>
            <a:r>
              <a:rPr spc="-25" dirty="0"/>
              <a:t>11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2665" y="1037619"/>
            <a:ext cx="455958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6070" algn="l"/>
                <a:tab pos="1482725" algn="l"/>
                <a:tab pos="3457575" algn="l"/>
              </a:tabLst>
            </a:pPr>
            <a:r>
              <a:rPr spc="-165" dirty="0"/>
              <a:t>¿	</a:t>
            </a:r>
            <a:r>
              <a:rPr spc="125" dirty="0"/>
              <a:t>C</a:t>
            </a:r>
            <a:r>
              <a:rPr spc="270" dirty="0"/>
              <a:t>Ó</a:t>
            </a:r>
            <a:r>
              <a:rPr spc="340" dirty="0"/>
              <a:t>M</a:t>
            </a:r>
            <a:r>
              <a:rPr spc="35" dirty="0"/>
              <a:t>O</a:t>
            </a:r>
            <a:r>
              <a:rPr dirty="0"/>
              <a:t>	</a:t>
            </a:r>
            <a:r>
              <a:rPr spc="130" dirty="0"/>
              <a:t>F</a:t>
            </a:r>
            <a:r>
              <a:rPr spc="290" dirty="0"/>
              <a:t>U</a:t>
            </a:r>
            <a:r>
              <a:rPr spc="345" dirty="0"/>
              <a:t>N</a:t>
            </a:r>
            <a:r>
              <a:rPr spc="125" dirty="0"/>
              <a:t>C</a:t>
            </a:r>
            <a:r>
              <a:rPr spc="225" dirty="0"/>
              <a:t>I</a:t>
            </a:r>
            <a:r>
              <a:rPr spc="270" dirty="0"/>
              <a:t>O</a:t>
            </a:r>
            <a:r>
              <a:rPr spc="345" dirty="0"/>
              <a:t>N</a:t>
            </a:r>
            <a:r>
              <a:rPr spc="95" dirty="0"/>
              <a:t>A</a:t>
            </a:r>
            <a:r>
              <a:rPr dirty="0"/>
              <a:t>	</a:t>
            </a:r>
            <a:r>
              <a:rPr spc="80" dirty="0"/>
              <a:t>E</a:t>
            </a:r>
            <a:r>
              <a:rPr spc="-200" dirty="0"/>
              <a:t>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48277" y="1024036"/>
            <a:ext cx="654078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4715" algn="l"/>
                <a:tab pos="2729230" algn="l"/>
                <a:tab pos="4864100" algn="l"/>
              </a:tabLst>
            </a:pPr>
            <a:r>
              <a:rPr lang="es-VE" sz="2400" b="1" spc="-165" dirty="0">
                <a:solidFill>
                  <a:srgbClr val="660166"/>
                </a:solidFill>
                <a:latin typeface="Arial"/>
                <a:cs typeface="Arial"/>
              </a:rPr>
              <a:t>PAWA</a:t>
            </a:r>
            <a:r>
              <a:rPr sz="2400" b="1" spc="-165" dirty="0">
                <a:solidFill>
                  <a:srgbClr val="660166"/>
                </a:solidFill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A8270F9-1C57-4BBD-A831-3126981CF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5349875"/>
            <a:ext cx="6750050" cy="34550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4933" y="1288244"/>
            <a:ext cx="1931670" cy="9525"/>
          </a:xfrm>
          <a:custGeom>
            <a:avLst/>
            <a:gdLst/>
            <a:ahLst/>
            <a:cxnLst/>
            <a:rect l="l" t="t" r="r" b="b"/>
            <a:pathLst>
              <a:path w="1931670" h="9525">
                <a:moveTo>
                  <a:pt x="0" y="0"/>
                </a:moveTo>
                <a:lnTo>
                  <a:pt x="1931058" y="0"/>
                </a:lnTo>
                <a:lnTo>
                  <a:pt x="1931058" y="9516"/>
                </a:lnTo>
                <a:lnTo>
                  <a:pt x="0" y="9516"/>
                </a:lnTo>
                <a:lnTo>
                  <a:pt x="0" y="0"/>
                </a:lnTo>
                <a:close/>
              </a:path>
            </a:pathLst>
          </a:custGeom>
          <a:solidFill>
            <a:srgbClr val="660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flipV="1">
            <a:off x="9264650" y="3825875"/>
            <a:ext cx="6889187" cy="430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00"/>
              </a:lnSpc>
              <a:spcBef>
                <a:spcPts val="100"/>
              </a:spcBef>
            </a:pPr>
            <a:r>
              <a:rPr sz="1200" spc="-35" dirty="0">
                <a:solidFill>
                  <a:srgbClr val="121212"/>
                </a:solidFill>
                <a:latin typeface="Lucida Sans Unicode"/>
                <a:cs typeface="Lucida Sans Unicode"/>
              </a:rPr>
              <a:t>Al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ingresar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al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sitio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web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de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Hotmart®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(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  <a:hlinkClick r:id="rId2"/>
              </a:rPr>
              <a:t>www.hotmart.com/es) 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í</a:t>
            </a:r>
            <a:r>
              <a:rPr sz="1200" spc="-75" dirty="0">
                <a:solidFill>
                  <a:srgbClr val="121212"/>
                </a:solidFill>
                <a:latin typeface="Lucida Sans Unicode"/>
                <a:cs typeface="Lucida Sans Unicode"/>
              </a:rPr>
              <a:t>j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l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q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u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u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p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h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121212"/>
                </a:solidFill>
                <a:latin typeface="Lucida Sans Unicode"/>
                <a:cs typeface="Lucida Sans Unicode"/>
              </a:rPr>
              <a:t>y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h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g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li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l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b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ó</a:t>
            </a:r>
            <a:r>
              <a:rPr sz="1200" spc="-20" dirty="0">
                <a:solidFill>
                  <a:srgbClr val="121212"/>
                </a:solidFill>
                <a:latin typeface="Lucida Sans Unicode"/>
                <a:cs typeface="Lucida Sans Unicode"/>
              </a:rPr>
              <a:t>n  Regístrate.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 flipH="1">
            <a:off x="2907924" y="11369674"/>
            <a:ext cx="260725" cy="12606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pc="85" dirty="0"/>
              <a:t>S</a:t>
            </a:r>
            <a:r>
              <a:rPr spc="50" dirty="0"/>
              <a:t>E</a:t>
            </a:r>
            <a:r>
              <a:rPr spc="40" dirty="0"/>
              <a:t>M</a:t>
            </a:r>
            <a:r>
              <a:rPr spc="-15" dirty="0"/>
              <a:t>INA</a:t>
            </a:r>
            <a:r>
              <a:rPr spc="40" dirty="0"/>
              <a:t>R</a:t>
            </a:r>
            <a:r>
              <a:rPr spc="-15" dirty="0"/>
              <a:t>I</a:t>
            </a:r>
            <a:r>
              <a:rPr spc="-65" dirty="0"/>
              <a:t>O</a:t>
            </a:r>
            <a:r>
              <a:rPr spc="85" dirty="0"/>
              <a:t>S</a:t>
            </a:r>
            <a:r>
              <a:rPr spc="-114" dirty="0"/>
              <a:t>.</a:t>
            </a:r>
            <a:r>
              <a:rPr spc="-65" dirty="0"/>
              <a:t>O</a:t>
            </a:r>
            <a:r>
              <a:rPr spc="-15" dirty="0"/>
              <a:t>N</a:t>
            </a:r>
            <a:r>
              <a:rPr spc="-5" dirty="0"/>
              <a:t>L</a:t>
            </a:r>
            <a:r>
              <a:rPr spc="-15" dirty="0"/>
              <a:t>IN</a:t>
            </a:r>
            <a:r>
              <a:rPr spc="50" dirty="0"/>
              <a:t>E</a:t>
            </a:r>
            <a:r>
              <a:rPr spc="90" dirty="0"/>
              <a:t>®</a:t>
            </a:r>
            <a:r>
              <a:rPr spc="-90" dirty="0"/>
              <a:t> </a:t>
            </a:r>
            <a:r>
              <a:rPr spc="-220" dirty="0"/>
              <a:t>-</a:t>
            </a:r>
            <a:r>
              <a:rPr spc="-90" dirty="0"/>
              <a:t> </a:t>
            </a:r>
            <a:r>
              <a:rPr spc="-25" dirty="0"/>
              <a:t>12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7389" y="1165005"/>
            <a:ext cx="5549480" cy="37651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588645" algn="l"/>
                <a:tab pos="1840864" algn="l"/>
                <a:tab pos="2417445" algn="l"/>
              </a:tabLst>
            </a:pPr>
            <a:r>
              <a:rPr lang="es-VE" spc="120" dirty="0"/>
              <a:t>DESCARGANDO PAWA</a:t>
            </a:r>
            <a:r>
              <a:rPr spc="120" dirty="0"/>
              <a:t>®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45C9021-558C-4832-B6BC-7F00F91F7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" y="2073275"/>
            <a:ext cx="7556500" cy="55023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4933" y="1288241"/>
            <a:ext cx="1931670" cy="9525"/>
          </a:xfrm>
          <a:custGeom>
            <a:avLst/>
            <a:gdLst/>
            <a:ahLst/>
            <a:cxnLst/>
            <a:rect l="l" t="t" r="r" b="b"/>
            <a:pathLst>
              <a:path w="1931670" h="9525">
                <a:moveTo>
                  <a:pt x="0" y="0"/>
                </a:moveTo>
                <a:lnTo>
                  <a:pt x="1931058" y="0"/>
                </a:lnTo>
                <a:lnTo>
                  <a:pt x="1931058" y="9516"/>
                </a:lnTo>
                <a:lnTo>
                  <a:pt x="0" y="9516"/>
                </a:lnTo>
                <a:lnTo>
                  <a:pt x="0" y="0"/>
                </a:lnTo>
                <a:close/>
              </a:path>
            </a:pathLst>
          </a:custGeom>
          <a:solidFill>
            <a:srgbClr val="660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7495" y="2998711"/>
            <a:ext cx="4349269" cy="22745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94795" y="2316586"/>
            <a:ext cx="417195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sz="1200" spc="-140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nú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l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p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121212"/>
                </a:solidFill>
                <a:latin typeface="Lucida Sans Unicode"/>
                <a:cs typeface="Lucida Sans Unicode"/>
              </a:rPr>
              <a:t>y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p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10" dirty="0">
                <a:solidFill>
                  <a:srgbClr val="121212"/>
                </a:solidFill>
                <a:latin typeface="Lucida Sans Unicode"/>
                <a:cs typeface="Lucida Sans Unicode"/>
              </a:rPr>
              <a:t>f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q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u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(</a:t>
            </a:r>
            <a:r>
              <a:rPr sz="1200" spc="-75" dirty="0">
                <a:solidFill>
                  <a:srgbClr val="121212"/>
                </a:solidFill>
                <a:latin typeface="Lucida Sans Unicode"/>
                <a:cs typeface="Lucida Sans Unicode"/>
              </a:rPr>
              <a:t>Q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u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121212"/>
                </a:solidFill>
                <a:latin typeface="Lucida Sans Unicode"/>
                <a:cs typeface="Lucida Sans Unicode"/>
              </a:rPr>
              <a:t>v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p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od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u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2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10" dirty="0">
                <a:solidFill>
                  <a:srgbClr val="121212"/>
                </a:solidFill>
                <a:latin typeface="Lucida Sans Unicode"/>
                <a:cs typeface="Lucida Sans Unicode"/>
              </a:rPr>
              <a:t>s 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g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2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l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2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p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20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)</a:t>
            </a:r>
            <a:r>
              <a:rPr sz="1200" spc="-140" dirty="0">
                <a:solidFill>
                  <a:srgbClr val="121212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953644" y="9809030"/>
            <a:ext cx="1671954" cy="18338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es-VE" spc="90" dirty="0"/>
              <a:t>PAYSUP</a:t>
            </a:r>
            <a:r>
              <a:rPr spc="90" dirty="0"/>
              <a:t>®</a:t>
            </a:r>
            <a:r>
              <a:rPr spc="-90" dirty="0"/>
              <a:t> </a:t>
            </a:r>
            <a:r>
              <a:rPr spc="-220" dirty="0"/>
              <a:t>-</a:t>
            </a:r>
            <a:r>
              <a:rPr spc="-90" dirty="0"/>
              <a:t> </a:t>
            </a:r>
            <a:r>
              <a:rPr spc="-25"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07495" y="1066660"/>
            <a:ext cx="3829050" cy="37651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588645" algn="l"/>
                <a:tab pos="1840864" algn="l"/>
                <a:tab pos="2417445" algn="l"/>
              </a:tabLst>
            </a:pPr>
            <a:r>
              <a:rPr lang="es-VE" spc="120" dirty="0"/>
              <a:t>Instalar </a:t>
            </a:r>
            <a:r>
              <a:rPr lang="es-VE" spc="120" dirty="0" err="1"/>
              <a:t>Pawa</a:t>
            </a:r>
            <a:r>
              <a:rPr spc="120" dirty="0"/>
              <a:t>®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94795" y="5585247"/>
            <a:ext cx="429196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sz="1200" spc="110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g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p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p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121212"/>
                </a:solidFill>
                <a:latin typeface="Lucida Sans Unicode"/>
                <a:cs typeface="Lucida Sans Unicode"/>
              </a:rPr>
              <a:t>y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p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l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p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g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un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q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u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l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p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l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0" dirty="0">
                <a:solidFill>
                  <a:srgbClr val="121212"/>
                </a:solidFill>
                <a:latin typeface="Lucida Sans Unicode"/>
                <a:cs typeface="Lucida Sans Unicode"/>
              </a:rPr>
              <a:t>f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60" dirty="0">
                <a:solidFill>
                  <a:srgbClr val="121212"/>
                </a:solidFill>
                <a:latin typeface="Lucida Sans Unicode"/>
                <a:cs typeface="Lucida Sans Unicode"/>
              </a:rPr>
              <a:t>m</a:t>
            </a:r>
            <a:r>
              <a:rPr sz="1200" spc="15" dirty="0">
                <a:solidFill>
                  <a:srgbClr val="121212"/>
                </a:solidFill>
                <a:latin typeface="Lucida Sans Unicode"/>
                <a:cs typeface="Lucida Sans Unicode"/>
              </a:rPr>
              <a:t>a  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le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formula, 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por 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ejemplo </a:t>
            </a:r>
            <a:r>
              <a:rPr sz="1200" spc="-35" dirty="0">
                <a:solidFill>
                  <a:srgbClr val="121212"/>
                </a:solidFill>
                <a:latin typeface="Lucida Sans Unicode"/>
                <a:cs typeface="Lucida Sans Unicode"/>
              </a:rPr>
              <a:t>seleccione </a:t>
            </a:r>
            <a:r>
              <a:rPr sz="1200" spc="-60" dirty="0">
                <a:solidFill>
                  <a:srgbClr val="121212"/>
                </a:solidFill>
                <a:latin typeface="Lucida Sans Unicode"/>
                <a:cs typeface="Lucida Sans Unicode"/>
              </a:rPr>
              <a:t>(No, 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nunca 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he 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vendido 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p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u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g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l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)</a:t>
            </a:r>
            <a:endParaRPr sz="1200">
              <a:latin typeface="Lucida Sans Unicode"/>
              <a:cs typeface="Lucida Sans Unicode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E9CAE02-F89E-4870-A26F-9197198D3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013"/>
            <a:ext cx="6516009" cy="565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4933" y="1288241"/>
            <a:ext cx="1931670" cy="9525"/>
          </a:xfrm>
          <a:custGeom>
            <a:avLst/>
            <a:gdLst/>
            <a:ahLst/>
            <a:cxnLst/>
            <a:rect l="l" t="t" r="r" b="b"/>
            <a:pathLst>
              <a:path w="1931670" h="9525">
                <a:moveTo>
                  <a:pt x="0" y="0"/>
                </a:moveTo>
                <a:lnTo>
                  <a:pt x="1931058" y="0"/>
                </a:lnTo>
                <a:lnTo>
                  <a:pt x="1931058" y="9516"/>
                </a:lnTo>
                <a:lnTo>
                  <a:pt x="0" y="9516"/>
                </a:lnTo>
                <a:lnTo>
                  <a:pt x="0" y="0"/>
                </a:lnTo>
                <a:close/>
              </a:path>
            </a:pathLst>
          </a:custGeom>
          <a:solidFill>
            <a:srgbClr val="660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953644" y="9809030"/>
            <a:ext cx="1671954" cy="18338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es-VE" spc="90" dirty="0"/>
              <a:t>PAYSUP</a:t>
            </a:r>
            <a:r>
              <a:rPr spc="90" dirty="0"/>
              <a:t>®</a:t>
            </a:r>
            <a:r>
              <a:rPr spc="-90" dirty="0"/>
              <a:t> </a:t>
            </a:r>
            <a:r>
              <a:rPr spc="-220" dirty="0"/>
              <a:t>-</a:t>
            </a:r>
            <a:r>
              <a:rPr spc="-90" dirty="0"/>
              <a:t> </a:t>
            </a:r>
            <a:r>
              <a:rPr spc="-25" dirty="0"/>
              <a:t>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2665" y="1037616"/>
            <a:ext cx="3829050" cy="7484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588645" algn="l"/>
                <a:tab pos="1840864" algn="l"/>
                <a:tab pos="2417445" algn="l"/>
              </a:tabLst>
            </a:pPr>
            <a:r>
              <a:rPr lang="es-VE" spc="120" dirty="0"/>
              <a:t>Permisos para abrir </a:t>
            </a:r>
            <a:r>
              <a:rPr lang="es-VE" spc="120" dirty="0" err="1"/>
              <a:t>pawa</a:t>
            </a:r>
            <a:r>
              <a:rPr spc="120" dirty="0"/>
              <a:t>®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94795" y="5857163"/>
            <a:ext cx="379031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Complete 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los 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datos de </a:t>
            </a:r>
            <a:r>
              <a:rPr sz="1200" spc="-20" dirty="0">
                <a:solidFill>
                  <a:srgbClr val="121212"/>
                </a:solidFill>
                <a:latin typeface="Lucida Sans Unicode"/>
                <a:cs typeface="Lucida Sans Unicode"/>
              </a:rPr>
              <a:t>su 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perfil </a:t>
            </a:r>
            <a:r>
              <a:rPr sz="1200" spc="90" dirty="0">
                <a:solidFill>
                  <a:srgbClr val="121212"/>
                </a:solidFill>
                <a:latin typeface="Lucida Sans Unicode"/>
                <a:cs typeface="Lucida Sans Unicode"/>
              </a:rPr>
              <a:t>y 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complete los 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Datos 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114" dirty="0">
                <a:solidFill>
                  <a:srgbClr val="121212"/>
                </a:solidFill>
                <a:latin typeface="Lucida Sans Unicode"/>
                <a:cs typeface="Lucida Sans Unicode"/>
              </a:rPr>
              <a:t>P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70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l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140" dirty="0">
                <a:solidFill>
                  <a:srgbClr val="121212"/>
                </a:solidFill>
                <a:latin typeface="Lucida Sans Unicode"/>
                <a:cs typeface="Lucida Sans Unicode"/>
              </a:rPr>
              <a:t>.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g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u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q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u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(</a:t>
            </a:r>
            <a:r>
              <a:rPr sz="1200" spc="-75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spc="7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125" dirty="0">
                <a:solidFill>
                  <a:srgbClr val="121212"/>
                </a:solidFill>
                <a:latin typeface="Lucida Sans Unicode"/>
                <a:cs typeface="Lucida Sans Unicode"/>
              </a:rPr>
              <a:t>B</a:t>
            </a:r>
            <a:r>
              <a:rPr sz="1200" spc="7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0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10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7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55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75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spc="-1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-7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75" dirty="0">
                <a:solidFill>
                  <a:srgbClr val="121212"/>
                </a:solidFill>
                <a:latin typeface="Lucida Sans Unicode"/>
                <a:cs typeface="Lucida Sans Unicode"/>
              </a:rPr>
              <a:t>S  </a:t>
            </a:r>
            <a:r>
              <a:rPr sz="1200" spc="55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7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1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5" dirty="0">
                <a:solidFill>
                  <a:srgbClr val="121212"/>
                </a:solidFill>
                <a:latin typeface="Lucida Sans Unicode"/>
                <a:cs typeface="Lucida Sans Unicode"/>
              </a:rPr>
              <a:t>L</a:t>
            </a:r>
            <a:r>
              <a:rPr sz="1200" spc="7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10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121212"/>
                </a:solidFill>
                <a:latin typeface="Lucida Sans Unicode"/>
                <a:cs typeface="Lucida Sans Unicode"/>
              </a:rPr>
              <a:t>F</a:t>
            </a:r>
            <a:r>
              <a:rPr sz="1200" spc="-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75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spc="70" dirty="0">
                <a:solidFill>
                  <a:srgbClr val="121212"/>
                </a:solidFill>
                <a:latin typeface="Lucida Sans Unicode"/>
                <a:cs typeface="Lucida Sans Unicode"/>
              </a:rPr>
              <a:t>E</a:t>
            </a:r>
            <a:r>
              <a:rPr sz="1200" spc="-75" dirty="0">
                <a:solidFill>
                  <a:srgbClr val="121212"/>
                </a:solidFill>
                <a:latin typeface="Lucida Sans Unicode"/>
                <a:cs typeface="Lucida Sans Unicode"/>
              </a:rPr>
              <a:t>D</a:t>
            </a:r>
            <a:r>
              <a:rPr sz="1200" spc="-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60" dirty="0">
                <a:solidFill>
                  <a:srgbClr val="121212"/>
                </a:solidFill>
                <a:latin typeface="Lucida Sans Unicode"/>
                <a:cs typeface="Lucida Sans Unicode"/>
              </a:rPr>
              <a:t>G</a:t>
            </a:r>
            <a:r>
              <a:rPr sz="1200" spc="-10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75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100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)</a:t>
            </a:r>
            <a:r>
              <a:rPr sz="1200" spc="-140" dirty="0">
                <a:solidFill>
                  <a:srgbClr val="121212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1A27432-91A0-42E3-BC50-A9F1516B2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068249"/>
            <a:ext cx="6763694" cy="51156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4933" y="1288244"/>
            <a:ext cx="1931670" cy="9525"/>
          </a:xfrm>
          <a:custGeom>
            <a:avLst/>
            <a:gdLst/>
            <a:ahLst/>
            <a:cxnLst/>
            <a:rect l="l" t="t" r="r" b="b"/>
            <a:pathLst>
              <a:path w="1931670" h="9525">
                <a:moveTo>
                  <a:pt x="0" y="0"/>
                </a:moveTo>
                <a:lnTo>
                  <a:pt x="1931058" y="0"/>
                </a:lnTo>
                <a:lnTo>
                  <a:pt x="1931058" y="9516"/>
                </a:lnTo>
                <a:lnTo>
                  <a:pt x="0" y="9516"/>
                </a:lnTo>
                <a:lnTo>
                  <a:pt x="0" y="0"/>
                </a:lnTo>
                <a:close/>
              </a:path>
            </a:pathLst>
          </a:custGeom>
          <a:solidFill>
            <a:srgbClr val="660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953644" y="9809030"/>
            <a:ext cx="1671954" cy="18338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es-VE" spc="90" dirty="0"/>
              <a:t>PAYSUP</a:t>
            </a:r>
            <a:r>
              <a:rPr spc="90" dirty="0"/>
              <a:t>®</a:t>
            </a:r>
            <a:r>
              <a:rPr spc="-90" dirty="0"/>
              <a:t> </a:t>
            </a:r>
            <a:r>
              <a:rPr spc="-220" dirty="0"/>
              <a:t>-</a:t>
            </a:r>
            <a:r>
              <a:rPr spc="-90" dirty="0"/>
              <a:t> </a:t>
            </a:r>
            <a:r>
              <a:rPr spc="-25" dirty="0"/>
              <a:t>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2665" y="1037619"/>
            <a:ext cx="3829050" cy="37651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588645" algn="l"/>
                <a:tab pos="1840864" algn="l"/>
                <a:tab pos="2417445" algn="l"/>
              </a:tabLst>
            </a:pPr>
            <a:r>
              <a:rPr lang="es-VE" spc="120" dirty="0"/>
              <a:t>¨Paso 2 de </a:t>
            </a:r>
            <a:r>
              <a:rPr lang="es-VE" spc="120" dirty="0" err="1"/>
              <a:t>instalacion</a:t>
            </a:r>
            <a:r>
              <a:rPr spc="120" dirty="0"/>
              <a:t>®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73B20F0-A4C0-45CC-B735-2411C4202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770"/>
            <a:ext cx="7556500" cy="49501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4612" y="1288243"/>
            <a:ext cx="1621790" cy="9525"/>
          </a:xfrm>
          <a:custGeom>
            <a:avLst/>
            <a:gdLst/>
            <a:ahLst/>
            <a:cxnLst/>
            <a:rect l="l" t="t" r="r" b="b"/>
            <a:pathLst>
              <a:path w="1621790" h="9525">
                <a:moveTo>
                  <a:pt x="0" y="0"/>
                </a:moveTo>
                <a:lnTo>
                  <a:pt x="1621378" y="0"/>
                </a:lnTo>
                <a:lnTo>
                  <a:pt x="1621378" y="9516"/>
                </a:lnTo>
                <a:lnTo>
                  <a:pt x="0" y="9516"/>
                </a:lnTo>
                <a:lnTo>
                  <a:pt x="0" y="0"/>
                </a:lnTo>
                <a:close/>
              </a:path>
            </a:pathLst>
          </a:custGeom>
          <a:solidFill>
            <a:srgbClr val="660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7495" y="3189328"/>
            <a:ext cx="4349269" cy="22935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94795" y="2316592"/>
            <a:ext cx="3301365" cy="4445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En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21212"/>
                </a:solidFill>
                <a:latin typeface="Lucida Sans Unicode"/>
                <a:cs typeface="Lucida Sans Unicode"/>
              </a:rPr>
              <a:t>una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pestaña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5" dirty="0">
                <a:solidFill>
                  <a:srgbClr val="121212"/>
                </a:solidFill>
                <a:latin typeface="Lucida Sans Unicode"/>
                <a:cs typeface="Lucida Sans Unicode"/>
              </a:rPr>
              <a:t>nueva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121212"/>
                </a:solidFill>
                <a:latin typeface="Lucida Sans Unicode"/>
                <a:cs typeface="Lucida Sans Unicode"/>
              </a:rPr>
              <a:t>del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21212"/>
                </a:solidFill>
                <a:latin typeface="Lucida Sans Unicode"/>
                <a:cs typeface="Lucida Sans Unicode"/>
              </a:rPr>
              <a:t>navegador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ingrese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u="sng" spc="-15" dirty="0">
                <a:solidFill>
                  <a:srgbClr val="121212"/>
                </a:solidFill>
                <a:uFill>
                  <a:solidFill>
                    <a:srgbClr val="121212"/>
                  </a:solidFill>
                </a:uFill>
                <a:latin typeface="Lucida Sans Unicode"/>
                <a:cs typeface="Lucida Sans Unicode"/>
              </a:rPr>
              <a:t>www.</a:t>
            </a:r>
            <a:r>
              <a:rPr lang="es-VE" sz="1200" u="sng" spc="-15" dirty="0">
                <a:solidFill>
                  <a:srgbClr val="121212"/>
                </a:solidFill>
                <a:uFill>
                  <a:solidFill>
                    <a:srgbClr val="121212"/>
                  </a:solidFill>
                </a:uFill>
                <a:latin typeface="Lucida Sans Unicode"/>
                <a:cs typeface="Lucida Sans Unicode"/>
              </a:rPr>
              <a:t>sys.paysupgo.com 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953644" y="9809030"/>
            <a:ext cx="1671954" cy="18338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es-VE" spc="90" dirty="0"/>
              <a:t>PAYSUP</a:t>
            </a:r>
            <a:r>
              <a:rPr spc="90" dirty="0"/>
              <a:t>®</a:t>
            </a:r>
            <a:r>
              <a:rPr spc="-90" dirty="0"/>
              <a:t> </a:t>
            </a:r>
            <a:r>
              <a:rPr spc="-220" dirty="0"/>
              <a:t>-</a:t>
            </a:r>
            <a:r>
              <a:rPr spc="-90" dirty="0"/>
              <a:t> </a:t>
            </a:r>
            <a:r>
              <a:rPr spc="-25" dirty="0"/>
              <a:t>16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5050" y="1141437"/>
            <a:ext cx="5076825" cy="37651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372110" algn="l"/>
                <a:tab pos="1154430" algn="l"/>
                <a:tab pos="2504440" algn="l"/>
                <a:tab pos="3055620" algn="l"/>
              </a:tabLst>
            </a:pPr>
            <a:r>
              <a:rPr lang="es-VE" spc="120" dirty="0"/>
              <a:t>PASO 3 de </a:t>
            </a:r>
            <a:r>
              <a:rPr lang="es-VE" spc="120" dirty="0" err="1"/>
              <a:t>instalacion</a:t>
            </a:r>
            <a:endParaRPr spc="120" dirty="0"/>
          </a:p>
        </p:txBody>
      </p:sp>
      <p:sp>
        <p:nvSpPr>
          <p:cNvPr id="7" name="object 7"/>
          <p:cNvSpPr txBox="1"/>
          <p:nvPr/>
        </p:nvSpPr>
        <p:spPr>
          <a:xfrm>
            <a:off x="2094795" y="5857166"/>
            <a:ext cx="430847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sz="1200" spc="-20" dirty="0">
                <a:solidFill>
                  <a:srgbClr val="121212"/>
                </a:solidFill>
                <a:latin typeface="Lucida Sans Unicode"/>
                <a:cs typeface="Lucida Sans Unicode"/>
              </a:rPr>
              <a:t>Seleccione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21212"/>
                </a:solidFill>
                <a:latin typeface="Lucida Sans Unicode"/>
                <a:cs typeface="Lucida Sans Unicode"/>
              </a:rPr>
              <a:t>una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categoría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en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el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menú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121212"/>
                </a:solidFill>
                <a:latin typeface="Lucida Sans Unicode"/>
                <a:cs typeface="Lucida Sans Unicode"/>
              </a:rPr>
              <a:t>y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examine</a:t>
            </a:r>
            <a:r>
              <a:rPr sz="1200" spc="-10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121212"/>
                </a:solidFill>
                <a:latin typeface="Lucida Sans Unicode"/>
                <a:cs typeface="Lucida Sans Unicode"/>
              </a:rPr>
              <a:t>los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productos </a:t>
            </a:r>
            <a:r>
              <a:rPr sz="1200" spc="-365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disponibles. </a:t>
            </a:r>
            <a:r>
              <a:rPr sz="1200" spc="-20" dirty="0">
                <a:solidFill>
                  <a:srgbClr val="121212"/>
                </a:solidFill>
                <a:latin typeface="Lucida Sans Unicode"/>
                <a:cs typeface="Lucida Sans Unicode"/>
              </a:rPr>
              <a:t>Luego </a:t>
            </a:r>
            <a:r>
              <a:rPr sz="1200" spc="-35" dirty="0">
                <a:solidFill>
                  <a:srgbClr val="121212"/>
                </a:solidFill>
                <a:latin typeface="Lucida Sans Unicode"/>
                <a:cs typeface="Lucida Sans Unicode"/>
              </a:rPr>
              <a:t>seleccione </a:t>
            </a:r>
            <a:r>
              <a:rPr sz="1200" spc="-25" dirty="0">
                <a:solidFill>
                  <a:srgbClr val="121212"/>
                </a:solidFill>
                <a:latin typeface="Lucida Sans Unicode"/>
                <a:cs typeface="Lucida Sans Unicode"/>
              </a:rPr>
              <a:t>un 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producto </a:t>
            </a:r>
            <a:r>
              <a:rPr sz="1200" spc="90" dirty="0">
                <a:solidFill>
                  <a:srgbClr val="121212"/>
                </a:solidFill>
                <a:latin typeface="Lucida Sans Unicode"/>
                <a:cs typeface="Lucida Sans Unicode"/>
              </a:rPr>
              <a:t>y </a:t>
            </a:r>
            <a:r>
              <a:rPr sz="1200" spc="-5" dirty="0">
                <a:solidFill>
                  <a:srgbClr val="121212"/>
                </a:solidFill>
                <a:latin typeface="Lucida Sans Unicode"/>
                <a:cs typeface="Lucida Sans Unicode"/>
              </a:rPr>
              <a:t>haga </a:t>
            </a:r>
            <a:r>
              <a:rPr sz="1200" spc="-60" dirty="0">
                <a:solidFill>
                  <a:srgbClr val="121212"/>
                </a:solidFill>
                <a:latin typeface="Lucida Sans Unicode"/>
                <a:cs typeface="Lucida Sans Unicode"/>
              </a:rPr>
              <a:t>clic </a:t>
            </a:r>
            <a:r>
              <a:rPr sz="1200" spc="-15" dirty="0">
                <a:solidFill>
                  <a:srgbClr val="121212"/>
                </a:solidFill>
                <a:latin typeface="Lucida Sans Unicode"/>
                <a:cs typeface="Lucida Sans Unicode"/>
              </a:rPr>
              <a:t>en </a:t>
            </a:r>
            <a:r>
              <a:rPr sz="1200" spc="-1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105" dirty="0">
                <a:solidFill>
                  <a:srgbClr val="121212"/>
                </a:solidFill>
                <a:latin typeface="Lucida Sans Unicode"/>
                <a:cs typeface="Lucida Sans Unicode"/>
              </a:rPr>
              <a:t>S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o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li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20" dirty="0">
                <a:solidFill>
                  <a:srgbClr val="121212"/>
                </a:solidFill>
                <a:latin typeface="Lucida Sans Unicode"/>
                <a:cs typeface="Lucida Sans Unicode"/>
              </a:rPr>
              <a:t>t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55" dirty="0">
                <a:solidFill>
                  <a:srgbClr val="121212"/>
                </a:solidFill>
                <a:latin typeface="Lucida Sans Unicode"/>
                <a:cs typeface="Lucida Sans Unicode"/>
              </a:rPr>
              <a:t>r</a:t>
            </a:r>
            <a:r>
              <a:rPr sz="1200" spc="-100" dirty="0">
                <a:solidFill>
                  <a:srgbClr val="121212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dirty="0">
                <a:solidFill>
                  <a:srgbClr val="121212"/>
                </a:solidFill>
                <a:latin typeface="Lucida Sans Unicode"/>
                <a:cs typeface="Lucida Sans Unicode"/>
              </a:rPr>
              <a:t>f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ili</a:t>
            </a:r>
            <a:r>
              <a:rPr sz="1200" spc="20" dirty="0">
                <a:solidFill>
                  <a:srgbClr val="121212"/>
                </a:solidFill>
                <a:latin typeface="Lucida Sans Unicode"/>
                <a:cs typeface="Lucida Sans Unicode"/>
              </a:rPr>
              <a:t>a</a:t>
            </a:r>
            <a:r>
              <a:rPr sz="1200" spc="-65" dirty="0">
                <a:solidFill>
                  <a:srgbClr val="121212"/>
                </a:solidFill>
                <a:latin typeface="Lucida Sans Unicode"/>
                <a:cs typeface="Lucida Sans Unicode"/>
              </a:rPr>
              <a:t>c</a:t>
            </a:r>
            <a:r>
              <a:rPr sz="1200" spc="-45" dirty="0">
                <a:solidFill>
                  <a:srgbClr val="121212"/>
                </a:solidFill>
                <a:latin typeface="Lucida Sans Unicode"/>
                <a:cs typeface="Lucida Sans Unicode"/>
              </a:rPr>
              <a:t>i</a:t>
            </a:r>
            <a:r>
              <a:rPr sz="1200" spc="-50" dirty="0">
                <a:solidFill>
                  <a:srgbClr val="121212"/>
                </a:solidFill>
                <a:latin typeface="Lucida Sans Unicode"/>
                <a:cs typeface="Lucida Sans Unicode"/>
              </a:rPr>
              <a:t>ó</a:t>
            </a:r>
            <a:r>
              <a:rPr sz="1200" spc="-30" dirty="0">
                <a:solidFill>
                  <a:srgbClr val="121212"/>
                </a:solidFill>
                <a:latin typeface="Lucida Sans Unicode"/>
                <a:cs typeface="Lucida Sans Unicode"/>
              </a:rPr>
              <a:t>n</a:t>
            </a:r>
            <a:r>
              <a:rPr sz="1200" spc="-114" dirty="0">
                <a:solidFill>
                  <a:srgbClr val="121212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E9DC939-A1BD-4F31-BC55-3DBACB8C8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7" y="2873029"/>
            <a:ext cx="7297168" cy="49536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4612" y="1288244"/>
            <a:ext cx="1621790" cy="9525"/>
          </a:xfrm>
          <a:custGeom>
            <a:avLst/>
            <a:gdLst/>
            <a:ahLst/>
            <a:cxnLst/>
            <a:rect l="l" t="t" r="r" b="b"/>
            <a:pathLst>
              <a:path w="1621790" h="9525">
                <a:moveTo>
                  <a:pt x="0" y="0"/>
                </a:moveTo>
                <a:lnTo>
                  <a:pt x="1621378" y="0"/>
                </a:lnTo>
                <a:lnTo>
                  <a:pt x="1621378" y="9516"/>
                </a:lnTo>
                <a:lnTo>
                  <a:pt x="0" y="9516"/>
                </a:lnTo>
                <a:lnTo>
                  <a:pt x="0" y="0"/>
                </a:lnTo>
                <a:close/>
              </a:path>
            </a:pathLst>
          </a:custGeom>
          <a:solidFill>
            <a:srgbClr val="660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953644" y="9809030"/>
            <a:ext cx="1671954" cy="18338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es-VE" spc="90" dirty="0"/>
              <a:t>PAYSUP</a:t>
            </a:r>
            <a:r>
              <a:rPr spc="90" dirty="0"/>
              <a:t>®</a:t>
            </a:r>
            <a:r>
              <a:rPr spc="-90" dirty="0"/>
              <a:t> </a:t>
            </a:r>
            <a:r>
              <a:rPr spc="-220" dirty="0"/>
              <a:t>-</a:t>
            </a:r>
            <a:r>
              <a:rPr spc="-90" dirty="0"/>
              <a:t> </a:t>
            </a:r>
            <a:r>
              <a:rPr spc="-25" dirty="0"/>
              <a:t>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1208" y="1034720"/>
            <a:ext cx="5076825" cy="37651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372110" algn="l"/>
                <a:tab pos="1154430" algn="l"/>
                <a:tab pos="2504440" algn="l"/>
                <a:tab pos="3055620" algn="l"/>
              </a:tabLst>
            </a:pPr>
            <a:r>
              <a:rPr lang="es-VE" spc="120" dirty="0"/>
              <a:t>PASO 4 INSTALACION</a:t>
            </a:r>
            <a:endParaRPr spc="12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019EE93-5B38-422B-9BAD-721914E4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1699312"/>
            <a:ext cx="4574200" cy="36505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695</Words>
  <Application>Microsoft Office PowerPoint</Application>
  <PresentationFormat>Personalizado</PresentationFormat>
  <Paragraphs>54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Lucida Sans Unicode</vt:lpstr>
      <vt:lpstr>Office Theme</vt:lpstr>
      <vt:lpstr>Presentación de PowerPoint</vt:lpstr>
      <vt:lpstr>CONTENIDO</vt:lpstr>
      <vt:lpstr>¿ CÓMO FUNCIONA EL</vt:lpstr>
      <vt:lpstr>DESCARGANDO PAWA®</vt:lpstr>
      <vt:lpstr>Instalar Pawa®</vt:lpstr>
      <vt:lpstr>Permisos para abrir pawa®</vt:lpstr>
      <vt:lpstr>¨Paso 2 de instalacion®</vt:lpstr>
      <vt:lpstr>PASO 3 de instalacion</vt:lpstr>
      <vt:lpstr>PASO 4 INSTALACION</vt:lpstr>
      <vt:lpstr>.</vt:lpstr>
      <vt:lpstr>¿ como puedo aumentar mis ventas con esta  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VENDE PRODUCTOS DIGITALES</dc:title>
  <dc:creator>eB Solutions Group SAS</dc:creator>
  <cp:keywords>DAFOY_TlkPc,BAEK-Z-4r5A</cp:keywords>
  <cp:lastModifiedBy>user</cp:lastModifiedBy>
  <cp:revision>10</cp:revision>
  <dcterms:created xsi:type="dcterms:W3CDTF">2023-05-02T18:22:36Z</dcterms:created>
  <dcterms:modified xsi:type="dcterms:W3CDTF">2023-05-03T00:55:26Z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2022-10-09T00:00:00Z</vt:filetime>
  </property>
  <property fmtid="{D5CDD505-2E9C-101B-9397-08002B2CF9AE}" pid="3" name="Creator">
    <vt:lpwstr>Canva</vt:lpwstr>
  </property>
  <property fmtid="{D5CDD505-2E9C-101B-9397-08002B2CF9AE}" pid="4" name="LastSaved">
    <vt:filetime>2022-10-09T00:00:00Z</vt:filetime>
  </property>
</Properties>
</file>