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7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2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554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31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95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860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025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1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6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30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26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40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76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9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51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4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b="1" dirty="0" smtClean="0"/>
              <a:t>PLAN DE EMPRESA</a:t>
            </a:r>
            <a:endParaRPr lang="es-ES" sz="3200" b="1" dirty="0"/>
          </a:p>
        </p:txBody>
      </p:sp>
      <p:pic>
        <p:nvPicPr>
          <p:cNvPr id="4" name="Imagen 3" descr="C:\Users\casa\AppData\Local\Microsoft\Windows\INetCache\Content.Word\sell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01" y="664531"/>
            <a:ext cx="8053900" cy="268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Personalidad</a:t>
            </a:r>
          </a:p>
          <a:p>
            <a:pPr lvl="1"/>
            <a:r>
              <a:rPr lang="es-ES" sz="3600" dirty="0" smtClean="0"/>
              <a:t>Buena relación calidad-precio</a:t>
            </a:r>
          </a:p>
          <a:p>
            <a:pPr lvl="1"/>
            <a:r>
              <a:rPr lang="es-ES" sz="3600" dirty="0" smtClean="0"/>
              <a:t>Clientes satisfechos</a:t>
            </a:r>
          </a:p>
          <a:p>
            <a:pPr lvl="1"/>
            <a:r>
              <a:rPr lang="es-ES" sz="3600" dirty="0" smtClean="0"/>
              <a:t>Atención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360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Filosofía</a:t>
            </a:r>
          </a:p>
          <a:p>
            <a:pPr lvl="1"/>
            <a:r>
              <a:rPr lang="es-ES" sz="3600" dirty="0" smtClean="0"/>
              <a:t>El cliente es lo primero</a:t>
            </a:r>
          </a:p>
          <a:p>
            <a:pPr lvl="1"/>
            <a:r>
              <a:rPr lang="es-ES" sz="3600" dirty="0" smtClean="0"/>
              <a:t>Trato personalizado</a:t>
            </a:r>
          </a:p>
          <a:p>
            <a:pPr lvl="1"/>
            <a:r>
              <a:rPr lang="es-ES" sz="3600" dirty="0" smtClean="0"/>
              <a:t>Esfuerzo por la calidad</a:t>
            </a:r>
          </a:p>
          <a:p>
            <a:pPr lvl="1"/>
            <a:r>
              <a:rPr lang="es-ES" sz="3600" dirty="0"/>
              <a:t>Ú</a:t>
            </a:r>
            <a:r>
              <a:rPr lang="es-ES" sz="3600" dirty="0" smtClean="0"/>
              <a:t>ltimas tecnologías</a:t>
            </a:r>
          </a:p>
          <a:p>
            <a:pPr lvl="1"/>
            <a:r>
              <a:rPr lang="es-ES" sz="3600" dirty="0" smtClean="0"/>
              <a:t>Facilidad de uso</a:t>
            </a:r>
          </a:p>
        </p:txBody>
      </p:sp>
    </p:spTree>
    <p:extLst>
      <p:ext uri="{BB962C8B-B14F-4D97-AF65-F5344CB8AC3E}">
        <p14:creationId xmlns:p14="http://schemas.microsoft.com/office/powerpoint/2010/main" val="4219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La visión</a:t>
            </a:r>
          </a:p>
          <a:p>
            <a:pPr lvl="1"/>
            <a:r>
              <a:rPr lang="es-ES" sz="3600" dirty="0" smtClean="0"/>
              <a:t>Clientes corporativos</a:t>
            </a:r>
          </a:p>
          <a:p>
            <a:pPr lvl="1"/>
            <a:r>
              <a:rPr lang="es-ES" sz="3600" dirty="0" smtClean="0"/>
              <a:t>Contrataciones</a:t>
            </a:r>
          </a:p>
          <a:p>
            <a:pPr lvl="1"/>
            <a:r>
              <a:rPr lang="es-ES" sz="3600" dirty="0" smtClean="0"/>
              <a:t>Formación </a:t>
            </a:r>
          </a:p>
        </p:txBody>
      </p:sp>
    </p:spTree>
    <p:extLst>
      <p:ext uri="{BB962C8B-B14F-4D97-AF65-F5344CB8AC3E}">
        <p14:creationId xmlns:p14="http://schemas.microsoft.com/office/powerpoint/2010/main" val="203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Los valores</a:t>
            </a:r>
          </a:p>
          <a:p>
            <a:pPr lvl="1"/>
            <a:r>
              <a:rPr lang="es-ES" sz="3600" dirty="0" smtClean="0"/>
              <a:t>Aprendizaje</a:t>
            </a:r>
          </a:p>
          <a:p>
            <a:pPr lvl="1"/>
            <a:r>
              <a:rPr lang="es-ES" sz="3600" dirty="0" smtClean="0"/>
              <a:t>Disciplina</a:t>
            </a:r>
          </a:p>
          <a:p>
            <a:pPr lvl="1"/>
            <a:r>
              <a:rPr lang="es-ES" sz="3600" dirty="0" smtClean="0"/>
              <a:t>Perseverancia</a:t>
            </a:r>
          </a:p>
          <a:p>
            <a:pPr lvl="1"/>
            <a:r>
              <a:rPr lang="es-ES" sz="3600" dirty="0" smtClean="0"/>
              <a:t>Responsabilidad </a:t>
            </a:r>
          </a:p>
        </p:txBody>
      </p:sp>
    </p:spTree>
    <p:extLst>
      <p:ext uri="{BB962C8B-B14F-4D97-AF65-F5344CB8AC3E}">
        <p14:creationId xmlns:p14="http://schemas.microsoft.com/office/powerpoint/2010/main" val="40176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3054645"/>
          </a:xfrm>
        </p:spPr>
        <p:txBody>
          <a:bodyPr>
            <a:normAutofit lnSpcReduction="10000"/>
          </a:bodyPr>
          <a:lstStyle/>
          <a:p>
            <a:r>
              <a:rPr lang="es-ES" sz="4000" dirty="0" smtClean="0"/>
              <a:t>Imagen Corporativa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Conocimiento por boca a boca 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Gran presencia en redes sociales</a:t>
            </a:r>
          </a:p>
          <a:p>
            <a:pPr marL="0" indent="0">
              <a:buNone/>
            </a:pPr>
            <a:r>
              <a:rPr lang="es-ES" sz="4000" dirty="0" smtClean="0"/>
              <a:t>		Campañas </a:t>
            </a:r>
            <a:r>
              <a:rPr lang="es-ES" sz="4000" dirty="0"/>
              <a:t>publicitarias y </a:t>
            </a:r>
            <a:r>
              <a:rPr lang="es-ES" sz="4000" dirty="0" smtClean="0"/>
              <a:t>videos</a:t>
            </a:r>
          </a:p>
        </p:txBody>
      </p:sp>
      <p:pic>
        <p:nvPicPr>
          <p:cNvPr id="4" name="Imagen 3" descr="C:\Users\casa\AppData\Local\Microsoft\Windows\INetCache\Content.Word\sell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6" y="3951349"/>
            <a:ext cx="8053900" cy="268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484310" y="1142036"/>
            <a:ext cx="10683216" cy="3054645"/>
          </a:xfrm>
        </p:spPr>
        <p:txBody>
          <a:bodyPr>
            <a:normAutofit lnSpcReduction="10000"/>
          </a:bodyPr>
          <a:lstStyle/>
          <a:p>
            <a:r>
              <a:rPr lang="es-ES" sz="4000" dirty="0" smtClean="0"/>
              <a:t>Responsabilidad social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Sistema arbitral de consumo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Apostar por la formación de los trabajadores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Aplicaciones accesibles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9" y="3376073"/>
            <a:ext cx="2059041" cy="296185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0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Localización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910" y="2989173"/>
            <a:ext cx="5933090" cy="3868827"/>
          </a:xfrm>
          <a:prstGeom prst="rect">
            <a:avLst/>
          </a:prstGeom>
        </p:spPr>
      </p:pic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dirty="0" smtClean="0"/>
              <a:t>San </a:t>
            </a:r>
            <a:r>
              <a:rPr lang="es-ES" sz="4000" dirty="0" err="1" smtClean="0"/>
              <a:t>Sebastian</a:t>
            </a:r>
            <a:r>
              <a:rPr lang="es-ES" sz="4000" dirty="0" smtClean="0"/>
              <a:t> de los Reyes</a:t>
            </a:r>
            <a:endParaRPr lang="es-ES" sz="4000" dirty="0"/>
          </a:p>
          <a:p>
            <a:pPr marL="0" indent="0">
              <a:buNone/>
            </a:pPr>
            <a:r>
              <a:rPr lang="es-ES" sz="4000" dirty="0" smtClean="0"/>
              <a:t>	</a:t>
            </a:r>
            <a:r>
              <a:rPr lang="es-ES" sz="4000" dirty="0"/>
              <a:t>Cercanía de transporte público</a:t>
            </a:r>
          </a:p>
          <a:p>
            <a:pPr marL="0" indent="0">
              <a:buFont typeface="Arial"/>
              <a:buNone/>
            </a:pPr>
            <a:r>
              <a:rPr lang="es-ES" sz="4000" dirty="0" smtClean="0"/>
              <a:t>	Razones económicas</a:t>
            </a:r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r>
              <a:rPr lang="es-ES" sz="4000" dirty="0" smtClean="0"/>
              <a:t>Venta online</a:t>
            </a:r>
          </a:p>
          <a:p>
            <a:pPr marL="0" indent="0">
              <a:buFont typeface="Arial"/>
              <a:buNone/>
            </a:pPr>
            <a:r>
              <a:rPr lang="es-ES" sz="4000" dirty="0" smtClean="0"/>
              <a:t>	</a:t>
            </a: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68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Localización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Externalización de los servicios</a:t>
            </a:r>
          </a:p>
          <a:p>
            <a:pPr marL="0" indent="0">
              <a:buNone/>
            </a:pPr>
            <a:r>
              <a:rPr lang="es-ES" sz="4000" dirty="0" smtClean="0"/>
              <a:t>	Servicio de </a:t>
            </a:r>
            <a:r>
              <a:rPr lang="es-ES" sz="4000" dirty="0" err="1" smtClean="0"/>
              <a:t>hosting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 smtClean="0"/>
              <a:t>	</a:t>
            </a: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36" y="3338347"/>
            <a:ext cx="5609427" cy="31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políticos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Poco intervencionismo estatal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Perteneciente a la Unión Europea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Necesidad de crear empleo</a:t>
            </a:r>
            <a:r>
              <a:rPr lang="es-ES" sz="4000" dirty="0" smtClean="0"/>
              <a:t>	</a:t>
            </a: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38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económicos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Problema para obtener financiación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Reducción de ventas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 err="1" smtClean="0"/>
              <a:t>Creditos</a:t>
            </a:r>
            <a:r>
              <a:rPr lang="es-ES" sz="3200" dirty="0" smtClean="0"/>
              <a:t> baratos</a:t>
            </a: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7166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1042586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8367"/>
            <a:ext cx="10018713" cy="5722834"/>
          </a:xfrm>
        </p:spPr>
        <p:txBody>
          <a:bodyPr>
            <a:normAutofit/>
          </a:bodyPr>
          <a:lstStyle/>
          <a:p>
            <a:r>
              <a:rPr lang="es-ES" sz="3600" dirty="0" smtClean="0"/>
              <a:t>Idea Empresarial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300" y="1987267"/>
            <a:ext cx="3785786" cy="44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jurídicos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Normativa laboral </a:t>
            </a:r>
            <a:r>
              <a:rPr lang="es-ES" sz="3200" dirty="0" smtClean="0">
                <a:sym typeface="Wingdings" panose="05000000000000000000" pitchFamily="2" charset="2"/>
              </a:rPr>
              <a:t></a:t>
            </a:r>
            <a:r>
              <a:rPr lang="es-ES" sz="3200" dirty="0" smtClean="0"/>
              <a:t> favorece la contratación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Reducción de costes de contratación.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Normativa fiscal </a:t>
            </a:r>
            <a:r>
              <a:rPr lang="es-ES" sz="3200" dirty="0" smtClean="0">
                <a:sym typeface="Wingdings" panose="05000000000000000000" pitchFamily="2" charset="2"/>
              </a:rPr>
              <a:t> libros de cuentas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9092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demográficos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Sociedad envejecida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Diseño de aplicaciones Web accesibles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4404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socio-culturales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Nuevas tecnologías</a:t>
            </a:r>
          </a:p>
          <a:p>
            <a:pPr marL="0" indent="0">
              <a:buNone/>
            </a:pPr>
            <a:r>
              <a:rPr lang="es-ES" sz="3200" dirty="0"/>
              <a:t>		</a:t>
            </a:r>
            <a:r>
              <a:rPr lang="es-ES" sz="3200" dirty="0" smtClean="0"/>
              <a:t>Estilo de vida actual dependiente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6004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tecnológicos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Rápida obsolescencia</a:t>
            </a:r>
          </a:p>
          <a:p>
            <a:pPr marL="0" indent="0">
              <a:buNone/>
            </a:pPr>
            <a:r>
              <a:rPr lang="es-ES" sz="3200" dirty="0"/>
              <a:t>		</a:t>
            </a:r>
            <a:r>
              <a:rPr lang="es-ES" sz="3200" dirty="0" smtClean="0"/>
              <a:t>Remodelación y mantenimiento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11865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Micro entorno</a:t>
            </a:r>
          </a:p>
          <a:p>
            <a:pPr marL="0" indent="0">
              <a:buNone/>
            </a:pPr>
            <a:r>
              <a:rPr lang="es-ES" sz="4000" dirty="0" smtClean="0"/>
              <a:t>	Intermediarios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Venta online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Servicios de </a:t>
            </a:r>
            <a:r>
              <a:rPr lang="es-ES" sz="3200" dirty="0" err="1" smtClean="0"/>
              <a:t>hosting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6370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Micro entorno</a:t>
            </a:r>
          </a:p>
          <a:p>
            <a:pPr marL="0" indent="0">
              <a:buNone/>
            </a:pPr>
            <a:r>
              <a:rPr lang="es-ES" sz="4000" dirty="0" smtClean="0"/>
              <a:t>	Clientes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Edad</a:t>
            </a:r>
          </a:p>
          <a:p>
            <a:pPr marL="0" indent="0">
              <a:buNone/>
            </a:pPr>
            <a:r>
              <a:rPr lang="es-ES" sz="3200" dirty="0" smtClean="0"/>
              <a:t>		Sexo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Religión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Empresas, particulares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10570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Micro entorno</a:t>
            </a:r>
          </a:p>
          <a:p>
            <a:pPr marL="0" indent="0">
              <a:buNone/>
            </a:pPr>
            <a:r>
              <a:rPr lang="es-ES" sz="4000" dirty="0" smtClean="0"/>
              <a:t>	Competidores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Abundante y bien posicionada</a:t>
            </a:r>
          </a:p>
          <a:p>
            <a:pPr marL="0" indent="0">
              <a:buNone/>
            </a:pPr>
            <a:r>
              <a:rPr lang="es-ES" sz="3200" dirty="0" smtClean="0"/>
              <a:t>		Estrategia diferenciadora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3081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Micro entorno</a:t>
            </a:r>
          </a:p>
          <a:p>
            <a:pPr marL="0" indent="0">
              <a:buNone/>
            </a:pPr>
            <a:r>
              <a:rPr lang="es-ES" sz="4000" dirty="0" smtClean="0"/>
              <a:t>	Proveedores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Sin asociación</a:t>
            </a:r>
          </a:p>
          <a:p>
            <a:pPr marL="0" indent="0">
              <a:buNone/>
            </a:pPr>
            <a:r>
              <a:rPr lang="es-ES" sz="3200" dirty="0" smtClean="0"/>
              <a:t>		Mejor precio en cada momento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7853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Matriz DAFO</a:t>
            </a:r>
          </a:p>
          <a:p>
            <a:pPr marL="0" indent="0">
              <a:buNone/>
            </a:pPr>
            <a:r>
              <a:rPr lang="es-ES" sz="4000" dirty="0" smtClean="0"/>
              <a:t>	Debilidades</a:t>
            </a:r>
            <a:endParaRPr lang="es-ES" sz="3200" dirty="0"/>
          </a:p>
          <a:p>
            <a:pPr marL="914400" lvl="2" indent="0">
              <a:buNone/>
            </a:pPr>
            <a:r>
              <a:rPr lang="es-ES" sz="2600" dirty="0" smtClean="0"/>
              <a:t>Insuficientes </a:t>
            </a:r>
            <a:r>
              <a:rPr lang="es-ES" sz="2600" dirty="0"/>
              <a:t>responsables de ventas.</a:t>
            </a:r>
          </a:p>
          <a:p>
            <a:pPr marL="914400" lvl="2" indent="0">
              <a:buNone/>
            </a:pPr>
            <a:r>
              <a:rPr lang="es-ES" sz="2600" dirty="0"/>
              <a:t>Falta de experiencia de los empleados.</a:t>
            </a:r>
          </a:p>
          <a:p>
            <a:pPr marL="914400" lvl="2" indent="0">
              <a:buNone/>
            </a:pPr>
            <a:r>
              <a:rPr lang="es-ES" sz="2600" dirty="0"/>
              <a:t>Pocos recursos financieros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9992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Matriz DAFO</a:t>
            </a:r>
          </a:p>
          <a:p>
            <a:pPr marL="0" indent="0">
              <a:buNone/>
            </a:pPr>
            <a:r>
              <a:rPr lang="es-ES" sz="4000" dirty="0" smtClean="0"/>
              <a:t>	Amenazas</a:t>
            </a:r>
            <a:endParaRPr lang="es-ES" sz="3200" dirty="0"/>
          </a:p>
          <a:p>
            <a:pPr marL="1257300" lvl="3" indent="0">
              <a:buNone/>
            </a:pPr>
            <a:r>
              <a:rPr lang="es-ES" sz="3200" dirty="0"/>
              <a:t>Competencia global en el mercado.</a:t>
            </a:r>
          </a:p>
          <a:p>
            <a:pPr marL="1257300" lvl="3" indent="0">
              <a:buNone/>
            </a:pPr>
            <a:r>
              <a:rPr lang="es-ES" sz="3200" dirty="0"/>
              <a:t>Crisis económica.</a:t>
            </a:r>
          </a:p>
          <a:p>
            <a:pPr marL="1257300" lvl="3" indent="0">
              <a:buNone/>
            </a:pPr>
            <a:r>
              <a:rPr lang="es-ES" sz="3200" dirty="0"/>
              <a:t>Tecnología en continuo cambio.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6553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55" y="1820966"/>
            <a:ext cx="6004845" cy="50370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974220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8367"/>
            <a:ext cx="10018713" cy="5722834"/>
          </a:xfrm>
        </p:spPr>
        <p:txBody>
          <a:bodyPr>
            <a:normAutofit/>
          </a:bodyPr>
          <a:lstStyle/>
          <a:p>
            <a:r>
              <a:rPr lang="es-ES" sz="3600" dirty="0" smtClean="0"/>
              <a:t>Actividad a realizar</a:t>
            </a:r>
          </a:p>
        </p:txBody>
      </p:sp>
    </p:spTree>
    <p:extLst>
      <p:ext uri="{BB962C8B-B14F-4D97-AF65-F5344CB8AC3E}">
        <p14:creationId xmlns:p14="http://schemas.microsoft.com/office/powerpoint/2010/main" val="21373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Matriz DAFO</a:t>
            </a:r>
          </a:p>
          <a:p>
            <a:pPr marL="0" indent="0">
              <a:buNone/>
            </a:pPr>
            <a:r>
              <a:rPr lang="es-ES" sz="4000" dirty="0" smtClean="0"/>
              <a:t>	Fortalezas</a:t>
            </a:r>
            <a:endParaRPr lang="es-ES" sz="3200" dirty="0"/>
          </a:p>
          <a:p>
            <a:pPr marL="914400" lvl="2" indent="0">
              <a:buNone/>
            </a:pPr>
            <a:r>
              <a:rPr lang="es-ES" sz="2900" dirty="0"/>
              <a:t>Buen control de calidad.</a:t>
            </a:r>
          </a:p>
          <a:p>
            <a:pPr marL="914400" lvl="2" indent="0">
              <a:buNone/>
            </a:pPr>
            <a:r>
              <a:rPr lang="es-ES" sz="2900" dirty="0"/>
              <a:t>Buen conocimiento de </a:t>
            </a:r>
            <a:r>
              <a:rPr lang="es-ES" sz="2900" dirty="0" smtClean="0"/>
              <a:t>diseño </a:t>
            </a:r>
            <a:r>
              <a:rPr lang="es-ES" sz="2900" dirty="0"/>
              <a:t>Web.</a:t>
            </a:r>
          </a:p>
          <a:p>
            <a:pPr marL="914400" lvl="2" indent="0">
              <a:buNone/>
            </a:pPr>
            <a:r>
              <a:rPr lang="es-ES" sz="2900" dirty="0"/>
              <a:t>Servicio de mantenimiento.</a:t>
            </a:r>
          </a:p>
          <a:p>
            <a:pPr marL="914400" lvl="2" indent="0">
              <a:buNone/>
            </a:pPr>
            <a:r>
              <a:rPr lang="es-ES" sz="2900" dirty="0" smtClean="0"/>
              <a:t>Servicio </a:t>
            </a:r>
            <a:r>
              <a:rPr lang="es-ES" sz="2900" dirty="0"/>
              <a:t>de atención al cliente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7668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Matriz DAFO</a:t>
            </a:r>
          </a:p>
          <a:p>
            <a:pPr marL="0" indent="0">
              <a:buNone/>
            </a:pPr>
            <a:r>
              <a:rPr lang="es-ES" sz="4000" dirty="0" smtClean="0"/>
              <a:t>	Oportunidades</a:t>
            </a:r>
            <a:endParaRPr lang="es-ES" sz="3200" dirty="0"/>
          </a:p>
          <a:p>
            <a:pPr marL="914400" lvl="2" indent="0">
              <a:buNone/>
            </a:pPr>
            <a:r>
              <a:rPr lang="es-ES" sz="3200" dirty="0"/>
              <a:t>Mercado en continua expansión.</a:t>
            </a:r>
          </a:p>
          <a:p>
            <a:pPr marL="914400" lvl="2" indent="0">
              <a:buNone/>
            </a:pPr>
            <a:r>
              <a:rPr lang="es-ES" sz="3200" dirty="0"/>
              <a:t>Posibilidad de venta de manera global.</a:t>
            </a:r>
          </a:p>
          <a:p>
            <a:pPr marL="914400" lvl="2" indent="0">
              <a:buNone/>
            </a:pPr>
            <a:r>
              <a:rPr lang="es-ES" sz="3200" dirty="0" smtClean="0"/>
              <a:t>Bajos </a:t>
            </a:r>
            <a:r>
              <a:rPr lang="es-ES" sz="3200" dirty="0"/>
              <a:t>tipos de interés en créditos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608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Forma Jurídica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Sociedad Limitada</a:t>
            </a:r>
          </a:p>
          <a:p>
            <a:pPr marL="0" indent="0">
              <a:buFont typeface="Arial"/>
              <a:buNone/>
            </a:pPr>
            <a:r>
              <a:rPr lang="es-ES" sz="4000" b="1" dirty="0"/>
              <a:t>	</a:t>
            </a:r>
            <a:r>
              <a:rPr lang="es-ES" sz="3200" dirty="0" smtClean="0"/>
              <a:t>Capital 20,000 €</a:t>
            </a:r>
          </a:p>
          <a:p>
            <a:pPr marL="0" indent="0">
              <a:buFont typeface="Arial"/>
              <a:buNone/>
            </a:pPr>
            <a:r>
              <a:rPr lang="es-ES" sz="3200" dirty="0"/>
              <a:t>	</a:t>
            </a:r>
            <a:r>
              <a:rPr lang="es-ES" sz="3200" dirty="0" smtClean="0"/>
              <a:t>Número de socios 2</a:t>
            </a:r>
          </a:p>
          <a:p>
            <a:pPr marL="0" indent="0">
              <a:buFont typeface="Arial"/>
              <a:buNone/>
            </a:pPr>
            <a:r>
              <a:rPr lang="es-ES" sz="3200" dirty="0"/>
              <a:t>	</a:t>
            </a:r>
            <a:r>
              <a:rPr lang="es-ES" sz="3200" dirty="0" smtClean="0"/>
              <a:t>Responsabilidad limitada</a:t>
            </a:r>
          </a:p>
          <a:p>
            <a:pPr marL="0" indent="0">
              <a:buFont typeface="Arial"/>
              <a:buNone/>
            </a:pPr>
            <a:r>
              <a:rPr lang="es-ES" sz="3200" dirty="0"/>
              <a:t>	</a:t>
            </a:r>
            <a:r>
              <a:rPr lang="es-ES" sz="3200" dirty="0" smtClean="0"/>
              <a:t>Derechos proporcionales a las aportaciones</a:t>
            </a: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3085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Forma Jurídica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Sociedad Limitada</a:t>
            </a:r>
          </a:p>
          <a:p>
            <a:pPr marL="0" indent="0">
              <a:buFont typeface="Arial"/>
              <a:buNone/>
            </a:pPr>
            <a:r>
              <a:rPr lang="es-ES" sz="4000" b="1" dirty="0"/>
              <a:t>	</a:t>
            </a:r>
            <a:r>
              <a:rPr lang="es-ES" sz="3200" dirty="0" smtClean="0"/>
              <a:t>Posibilidad de ampliación del capital</a:t>
            </a:r>
          </a:p>
          <a:p>
            <a:pPr marL="0" indent="0">
              <a:buFont typeface="Arial"/>
              <a:buNone/>
            </a:pPr>
            <a:r>
              <a:rPr lang="es-ES" sz="3200" dirty="0"/>
              <a:t>	</a:t>
            </a:r>
            <a:r>
              <a:rPr lang="es-ES" sz="3200" dirty="0" smtClean="0"/>
              <a:t>Denominación </a:t>
            </a:r>
            <a:r>
              <a:rPr lang="es-ES" sz="3200" dirty="0" err="1" smtClean="0"/>
              <a:t>ImposingWeb</a:t>
            </a:r>
            <a:r>
              <a:rPr lang="es-ES" sz="3200" dirty="0" smtClean="0"/>
              <a:t> S.L.</a:t>
            </a: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99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Certificación negativa del nombre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err="1" smtClean="0"/>
              <a:t>ImposingWeb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ImposingWebDesign</a:t>
            </a:r>
            <a:endParaRPr lang="es-ES" sz="3200" dirty="0"/>
          </a:p>
          <a:p>
            <a:pPr marL="0" indent="0"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ImposingDesign</a:t>
            </a: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07" y="2956341"/>
            <a:ext cx="4502150" cy="33210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28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36445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Apertura de cuenta Bancaria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Cuenta día a día sin comisiones</a:t>
            </a: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20" y="4125838"/>
            <a:ext cx="51149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50472" y="1580971"/>
            <a:ext cx="10226016" cy="2184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/>
              <a:t>Estatutos de la </a:t>
            </a:r>
            <a:r>
              <a:rPr lang="es-ES" sz="3200" b="1" dirty="0" smtClean="0"/>
              <a:t>sociedad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16" y="2765562"/>
            <a:ext cx="5608801" cy="38189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01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50472" y="341832"/>
            <a:ext cx="10226016" cy="642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3200" b="1" dirty="0" smtClean="0"/>
          </a:p>
          <a:p>
            <a:pPr marL="0" indent="0">
              <a:buNone/>
            </a:pPr>
            <a:r>
              <a:rPr lang="es-ES" sz="3200" b="1" dirty="0" smtClean="0"/>
              <a:t>Escritura </a:t>
            </a:r>
            <a:r>
              <a:rPr lang="es-ES" sz="3200" b="1" dirty="0"/>
              <a:t>pública ante </a:t>
            </a:r>
            <a:r>
              <a:rPr lang="es-ES" sz="3200" b="1" dirty="0" smtClean="0"/>
              <a:t>notario</a:t>
            </a:r>
          </a:p>
          <a:p>
            <a:pPr lvl="0"/>
            <a:r>
              <a:rPr lang="es-ES" sz="3200" dirty="0" smtClean="0"/>
              <a:t>D.N.I</a:t>
            </a:r>
            <a:r>
              <a:rPr lang="es-ES" sz="3200" dirty="0"/>
              <a:t>. y en su caso los documentos que acrediten el matrimonio, divorcio... </a:t>
            </a:r>
          </a:p>
          <a:p>
            <a:pPr lvl="0"/>
            <a:r>
              <a:rPr lang="es-ES" sz="3200" dirty="0"/>
              <a:t>Certificación Negativa de la Denominación Social. </a:t>
            </a:r>
          </a:p>
          <a:p>
            <a:pPr lvl="0"/>
            <a:r>
              <a:rPr lang="es-ES" sz="3200" dirty="0"/>
              <a:t>Aportación de cada socio en cantidad y cualidad (bienes, metálico o derecho) y proporción desembolsada en el momento de la constitución. </a:t>
            </a:r>
          </a:p>
          <a:p>
            <a:pPr lvl="0"/>
            <a:r>
              <a:rPr lang="es-ES" sz="3200" dirty="0"/>
              <a:t>Designación de los socios que ostenten los cargos. </a:t>
            </a:r>
          </a:p>
          <a:p>
            <a:pPr lvl="0"/>
            <a:r>
              <a:rPr lang="es-ES" sz="3200" dirty="0"/>
              <a:t>Fecha de inicio de la actividad. </a:t>
            </a:r>
          </a:p>
          <a:p>
            <a:pPr lvl="0"/>
            <a:r>
              <a:rPr lang="es-ES" sz="3200" dirty="0"/>
              <a:t>Gastos de Constitución. </a:t>
            </a:r>
          </a:p>
          <a:p>
            <a:pPr lvl="0"/>
            <a:r>
              <a:rPr lang="es-ES" sz="3200" dirty="0"/>
              <a:t>Estatutos sociales aprobados por los socios (también los puede hacer el notario) </a:t>
            </a:r>
          </a:p>
          <a:p>
            <a:pPr lvl="0"/>
            <a:r>
              <a:rPr lang="es-ES" sz="3200" dirty="0"/>
              <a:t>La escritura pública deberá presentarse a inscripción en el Registro Mercantil en el plazo de dos meses desde el otorgamiento. 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7503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777524" y="413126"/>
            <a:ext cx="8178709" cy="264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Solicitud </a:t>
            </a:r>
            <a:r>
              <a:rPr lang="es-ES" sz="3200" b="1" dirty="0"/>
              <a:t>del </a:t>
            </a:r>
            <a:r>
              <a:rPr lang="es-ES" sz="3200" b="1" dirty="0" smtClean="0"/>
              <a:t>CIF</a:t>
            </a: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35" y="2751745"/>
            <a:ext cx="6434030" cy="30580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29" y="3546476"/>
            <a:ext cx="7245013" cy="29923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11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777524" y="413126"/>
            <a:ext cx="8178709" cy="644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/>
              <a:t>Registro del nacimiento de la </a:t>
            </a:r>
            <a:r>
              <a:rPr lang="es-ES" sz="3200" b="1" dirty="0" smtClean="0"/>
              <a:t>empresa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Registro Mercantil de Madrid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145" y="4540487"/>
            <a:ext cx="31146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1153682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4419" y="1580971"/>
            <a:ext cx="10118603" cy="4210229"/>
          </a:xfrm>
        </p:spPr>
        <p:txBody>
          <a:bodyPr>
            <a:noAutofit/>
          </a:bodyPr>
          <a:lstStyle/>
          <a:p>
            <a:endParaRPr lang="es-ES" sz="3600" dirty="0" smtClean="0"/>
          </a:p>
          <a:p>
            <a:pPr marL="0" indent="0">
              <a:buNone/>
            </a:pPr>
            <a:r>
              <a:rPr lang="es-ES" sz="4700" dirty="0" smtClean="0"/>
              <a:t>Productos o servicios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4700" dirty="0" smtClean="0"/>
              <a:t>Desarrollo de páginas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4700" dirty="0" smtClean="0"/>
              <a:t>Implantación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4700" dirty="0" smtClean="0"/>
              <a:t>Modificación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4700" dirty="0" smtClean="0"/>
              <a:t>Mantenimiento</a:t>
            </a:r>
          </a:p>
        </p:txBody>
      </p:sp>
    </p:spTree>
    <p:extLst>
      <p:ext uri="{BB962C8B-B14F-4D97-AF65-F5344CB8AC3E}">
        <p14:creationId xmlns:p14="http://schemas.microsoft.com/office/powerpoint/2010/main" val="17425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777524" y="413126"/>
            <a:ext cx="8178709" cy="644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Hacienda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Alta en el IAE</a:t>
            </a:r>
          </a:p>
          <a:p>
            <a:pPr marL="0" indent="0">
              <a:buNone/>
            </a:pPr>
            <a:r>
              <a:rPr lang="es-ES" sz="3200" dirty="0" smtClean="0"/>
              <a:t>	Alta en el Impuesto sobre sociedades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Alta en el IVA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044" y="4042161"/>
            <a:ext cx="6084605" cy="26091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32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777524" y="413126"/>
            <a:ext cx="8178709" cy="644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Ayuntamiento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Licencia de apertura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Pago de las tasas municipales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0725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98062" y="353305"/>
            <a:ext cx="8178709" cy="644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/>
              <a:t>Seguridad Social</a:t>
            </a:r>
            <a:r>
              <a:rPr lang="es-ES" sz="3200" b="1" dirty="0"/>
              <a:t>	</a:t>
            </a:r>
            <a:endParaRPr lang="es-ES" sz="3200" b="1" dirty="0" smtClean="0"/>
          </a:p>
          <a:p>
            <a:pPr marL="457200" lvl="1" indent="0">
              <a:buNone/>
            </a:pPr>
            <a:r>
              <a:rPr lang="es-ES" sz="2800" dirty="0" smtClean="0"/>
              <a:t>Inscripción de la empresa en la S.S.</a:t>
            </a:r>
          </a:p>
          <a:p>
            <a:pPr marL="457200" lvl="1" indent="0">
              <a:buNone/>
            </a:pPr>
            <a:r>
              <a:rPr lang="es-ES" sz="2800" dirty="0" smtClean="0"/>
              <a:t>Alta de Joao Ortiz en el régimen de autónomos</a:t>
            </a:r>
          </a:p>
          <a:p>
            <a:pPr marL="457200" lvl="1" indent="0">
              <a:buNone/>
            </a:pPr>
            <a:r>
              <a:rPr lang="es-ES" sz="2800" dirty="0" smtClean="0"/>
              <a:t>Alta de David </a:t>
            </a:r>
            <a:r>
              <a:rPr lang="es-ES" sz="2800" dirty="0" err="1" smtClean="0"/>
              <a:t>Villaluenga</a:t>
            </a:r>
            <a:r>
              <a:rPr lang="es-ES" sz="2800" dirty="0" smtClean="0"/>
              <a:t> en el régimen general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98" y="4269873"/>
            <a:ext cx="6365401" cy="25283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98" y="4274304"/>
            <a:ext cx="4919044" cy="21325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20" y="4269873"/>
            <a:ext cx="4622800" cy="17456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0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98062" y="353305"/>
            <a:ext cx="9579838" cy="464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/>
              <a:t>Comunicación de Apertura a la Consejería de Empleo</a:t>
            </a:r>
            <a:r>
              <a:rPr lang="es-ES" sz="3200" b="1" dirty="0"/>
              <a:t>	</a:t>
            </a:r>
            <a:endParaRPr lang="es-ES" sz="3200" b="1" dirty="0" smtClean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09" y="3402828"/>
            <a:ext cx="6863401" cy="2724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86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98062" y="353305"/>
            <a:ext cx="9579838" cy="464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Libro de visitas y sellado</a:t>
            </a:r>
            <a:r>
              <a:rPr lang="es-ES" sz="3200" b="1" dirty="0"/>
              <a:t>	</a:t>
            </a:r>
            <a:endParaRPr lang="es-ES" sz="32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79" y="2304041"/>
            <a:ext cx="4318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98062" y="353305"/>
            <a:ext cx="9579838" cy="464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Registro Mercantil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Libro de actas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Libro de registro de socios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Documentación contable</a:t>
            </a:r>
          </a:p>
        </p:txBody>
      </p:sp>
    </p:spTree>
    <p:extLst>
      <p:ext uri="{BB962C8B-B14F-4D97-AF65-F5344CB8AC3E}">
        <p14:creationId xmlns:p14="http://schemas.microsoft.com/office/powerpoint/2010/main" val="33628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1153682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4419" y="1580971"/>
            <a:ext cx="10118603" cy="4210229"/>
          </a:xfrm>
        </p:spPr>
        <p:txBody>
          <a:bodyPr>
            <a:noAutofit/>
          </a:bodyPr>
          <a:lstStyle/>
          <a:p>
            <a:endParaRPr lang="es-ES" sz="3600" dirty="0" smtClean="0"/>
          </a:p>
          <a:p>
            <a:pPr marL="0" indent="0">
              <a:buNone/>
            </a:pPr>
            <a:r>
              <a:rPr lang="es-ES" sz="4700" dirty="0" smtClean="0"/>
              <a:t>Objetivos a un año</a:t>
            </a:r>
          </a:p>
          <a:p>
            <a:pPr lvl="1"/>
            <a:r>
              <a:rPr lang="es-ES" sz="4300" dirty="0"/>
              <a:t>	</a:t>
            </a:r>
            <a:r>
              <a:rPr lang="es-ES" sz="4300" dirty="0" smtClean="0"/>
              <a:t>Aportaciones 20,000 €</a:t>
            </a:r>
          </a:p>
          <a:p>
            <a:pPr lvl="1"/>
            <a:r>
              <a:rPr lang="es-ES" sz="4300" dirty="0"/>
              <a:t>	</a:t>
            </a:r>
            <a:r>
              <a:rPr lang="es-ES" sz="4300" dirty="0" smtClean="0"/>
              <a:t>Facturación 60,000 €</a:t>
            </a:r>
          </a:p>
          <a:p>
            <a:pPr marL="0" indent="0">
              <a:buNone/>
            </a:pPr>
            <a:r>
              <a:rPr lang="es-ES" sz="4700" dirty="0"/>
              <a:t>	</a:t>
            </a:r>
            <a:endParaRPr lang="es-ES" sz="4700" dirty="0" smtClean="0"/>
          </a:p>
          <a:p>
            <a:pPr marL="0" indent="0">
              <a:buNone/>
            </a:pPr>
            <a:r>
              <a:rPr lang="es-ES" sz="4700" dirty="0"/>
              <a:t>	</a:t>
            </a:r>
            <a:endParaRPr lang="es-ES" sz="4700" dirty="0" smtClean="0"/>
          </a:p>
        </p:txBody>
      </p:sp>
    </p:spTree>
    <p:extLst>
      <p:ext uri="{BB962C8B-B14F-4D97-AF65-F5344CB8AC3E}">
        <p14:creationId xmlns:p14="http://schemas.microsoft.com/office/powerpoint/2010/main" val="16555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1153682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2842" y="1108005"/>
            <a:ext cx="8870181" cy="5434684"/>
          </a:xfrm>
        </p:spPr>
        <p:txBody>
          <a:bodyPr>
            <a:normAutofit fontScale="85000" lnSpcReduction="20000"/>
          </a:bodyPr>
          <a:lstStyle/>
          <a:p>
            <a:endParaRPr lang="es-ES" sz="3600" dirty="0" smtClean="0"/>
          </a:p>
          <a:p>
            <a:pPr marL="0" indent="0">
              <a:buNone/>
            </a:pPr>
            <a:r>
              <a:rPr lang="es-ES" sz="4700" dirty="0" smtClean="0"/>
              <a:t>Gastos estimados</a:t>
            </a:r>
          </a:p>
          <a:p>
            <a:pPr marL="457200" lvl="1" indent="0">
              <a:buNone/>
            </a:pPr>
            <a:r>
              <a:rPr lang="es-ES" sz="4700" dirty="0"/>
              <a:t>	</a:t>
            </a:r>
            <a:r>
              <a:rPr lang="es-ES" sz="4700" dirty="0" smtClean="0"/>
              <a:t>Primer </a:t>
            </a:r>
            <a:r>
              <a:rPr lang="es-ES" sz="4700" dirty="0"/>
              <a:t>establecimiento: 500€</a:t>
            </a:r>
          </a:p>
          <a:p>
            <a:pPr marL="457200" lvl="1" indent="0">
              <a:buNone/>
            </a:pPr>
            <a:r>
              <a:rPr lang="es-ES" sz="4700" dirty="0"/>
              <a:t>	Herramientas 200€</a:t>
            </a:r>
          </a:p>
          <a:p>
            <a:pPr marL="457200" lvl="1" indent="0">
              <a:buNone/>
            </a:pPr>
            <a:r>
              <a:rPr lang="es-ES" sz="4700" dirty="0"/>
              <a:t>	Equipos informáticos 3000</a:t>
            </a:r>
            <a:r>
              <a:rPr lang="es-ES" sz="4700" dirty="0" smtClean="0"/>
              <a:t>€</a:t>
            </a:r>
          </a:p>
          <a:p>
            <a:pPr marL="457200" lvl="1" indent="0">
              <a:buNone/>
            </a:pPr>
            <a:r>
              <a:rPr lang="es-ES" sz="4700" dirty="0"/>
              <a:t>	</a:t>
            </a:r>
            <a:r>
              <a:rPr lang="es-ES" sz="4700" dirty="0" smtClean="0"/>
              <a:t>Licencias de software 725,88€</a:t>
            </a:r>
          </a:p>
          <a:p>
            <a:pPr marL="457200" lvl="1" indent="0">
              <a:buNone/>
            </a:pPr>
            <a:r>
              <a:rPr lang="es-ES" sz="4700" dirty="0"/>
              <a:t>	</a:t>
            </a:r>
            <a:r>
              <a:rPr lang="es-ES" sz="4700" dirty="0" smtClean="0"/>
              <a:t>Gastos de constitución 700€</a:t>
            </a:r>
          </a:p>
          <a:p>
            <a:pPr marL="457200" lvl="1" indent="0">
              <a:buNone/>
            </a:pPr>
            <a:r>
              <a:rPr lang="es-ES" sz="4700" dirty="0"/>
              <a:t>	</a:t>
            </a:r>
            <a:r>
              <a:rPr lang="es-ES" sz="4700" dirty="0" smtClean="0"/>
              <a:t>Total 5065€</a:t>
            </a:r>
            <a:endParaRPr lang="es-ES" sz="4700" dirty="0"/>
          </a:p>
          <a:p>
            <a:pPr marL="0" indent="0">
              <a:buNone/>
            </a:pPr>
            <a:endParaRPr lang="es-ES" sz="4700" dirty="0" smtClean="0"/>
          </a:p>
        </p:txBody>
      </p:sp>
    </p:spTree>
    <p:extLst>
      <p:ext uri="{BB962C8B-B14F-4D97-AF65-F5344CB8AC3E}">
        <p14:creationId xmlns:p14="http://schemas.microsoft.com/office/powerpoint/2010/main" val="35427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00B0F0"/>
                </a:solidFill>
              </a:rPr>
              <a:t>Presentación de los </a:t>
            </a:r>
            <a:r>
              <a:rPr lang="es-ES" sz="4800" b="1" dirty="0" smtClean="0">
                <a:solidFill>
                  <a:srgbClr val="00B0F0"/>
                </a:solidFill>
              </a:rPr>
              <a:t>promotores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smtClean="0"/>
              <a:t>Joao Marco Ortiz Alegre</a:t>
            </a:r>
          </a:p>
          <a:p>
            <a:pPr lvl="1"/>
            <a:r>
              <a:rPr lang="es-ES" sz="4000" dirty="0" smtClean="0"/>
              <a:t>Técnico </a:t>
            </a:r>
            <a:r>
              <a:rPr lang="es-ES" sz="4000" dirty="0"/>
              <a:t>Superior en Desarrollo de Aplicaciones </a:t>
            </a:r>
            <a:r>
              <a:rPr lang="es-ES" sz="4000" dirty="0" smtClean="0"/>
              <a:t>Web</a:t>
            </a:r>
          </a:p>
          <a:p>
            <a:pPr lvl="1"/>
            <a:r>
              <a:rPr lang="es-ES" sz="4000" dirty="0" smtClean="0"/>
              <a:t>Experiencia en diseño y promoción.</a:t>
            </a:r>
          </a:p>
          <a:p>
            <a:pPr lvl="1"/>
            <a:r>
              <a:rPr lang="es-ES" sz="4000" dirty="0" smtClean="0"/>
              <a:t>Habilidades comunicativas y capacidad de liderazgo.</a:t>
            </a:r>
          </a:p>
          <a:p>
            <a:pPr lvl="1"/>
            <a:r>
              <a:rPr lang="es-ES" sz="4000" dirty="0" smtClean="0"/>
              <a:t>Diseño, promoción y desarrollo.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6023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00B0F0"/>
                </a:solidFill>
              </a:rPr>
              <a:t>Presentación de los </a:t>
            </a:r>
            <a:r>
              <a:rPr lang="es-ES" sz="4800" b="1" dirty="0" smtClean="0">
                <a:solidFill>
                  <a:srgbClr val="00B0F0"/>
                </a:solidFill>
              </a:rPr>
              <a:t>promotores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4000" b="1" dirty="0" smtClean="0"/>
              <a:t>David </a:t>
            </a:r>
            <a:r>
              <a:rPr lang="es-ES" sz="4000" b="1" dirty="0" err="1" smtClean="0"/>
              <a:t>Villaluenga</a:t>
            </a:r>
            <a:r>
              <a:rPr lang="es-ES" sz="4000" b="1" dirty="0" smtClean="0"/>
              <a:t> Casasola</a:t>
            </a:r>
          </a:p>
          <a:p>
            <a:pPr lvl="1"/>
            <a:r>
              <a:rPr lang="es-ES" sz="4000" dirty="0" smtClean="0"/>
              <a:t>Técnico </a:t>
            </a:r>
            <a:r>
              <a:rPr lang="es-ES" sz="4000" dirty="0"/>
              <a:t>Superior en Desarrollo de Aplicaciones </a:t>
            </a:r>
            <a:r>
              <a:rPr lang="es-ES" sz="4000" dirty="0" smtClean="0"/>
              <a:t>Web</a:t>
            </a:r>
          </a:p>
          <a:p>
            <a:pPr lvl="1"/>
            <a:r>
              <a:rPr lang="es-ES" sz="4000" dirty="0" smtClean="0"/>
              <a:t>Experiencia como técnico de hardware.</a:t>
            </a:r>
          </a:p>
          <a:p>
            <a:pPr lvl="1"/>
            <a:r>
              <a:rPr lang="es-ES" sz="4000" dirty="0" smtClean="0"/>
              <a:t>Habilidades de trabajo en equipo y resolución de problemas.</a:t>
            </a:r>
          </a:p>
          <a:p>
            <a:pPr lvl="1"/>
            <a:r>
              <a:rPr lang="es-ES" sz="4000" dirty="0" smtClean="0"/>
              <a:t>Desarrollo, implantación y mantenimiento.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5159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00B0F0"/>
                </a:solidFill>
              </a:rPr>
              <a:t>Presentación de los </a:t>
            </a:r>
            <a:r>
              <a:rPr lang="es-ES" sz="4800" b="1" dirty="0" smtClean="0">
                <a:solidFill>
                  <a:srgbClr val="00B0F0"/>
                </a:solidFill>
              </a:rPr>
              <a:t>promotores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Socios al 50%</a:t>
            </a:r>
          </a:p>
          <a:p>
            <a:r>
              <a:rPr lang="es-ES" sz="4000" dirty="0" smtClean="0"/>
              <a:t>Capital aportado en el momento de la fundación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675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</TotalTime>
  <Words>497</Words>
  <Application>Microsoft Office PowerPoint</Application>
  <PresentationFormat>Panorámica</PresentationFormat>
  <Paragraphs>272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Corbel</vt:lpstr>
      <vt:lpstr>Wingdings</vt:lpstr>
      <vt:lpstr>Parallax</vt:lpstr>
      <vt:lpstr> </vt:lpstr>
      <vt:lpstr>Descripción de la empresa</vt:lpstr>
      <vt:lpstr>Descripción de la empresa</vt:lpstr>
      <vt:lpstr>Descripción de la empresa</vt:lpstr>
      <vt:lpstr>Descripción de la empresa</vt:lpstr>
      <vt:lpstr>Descripción de la empresa</vt:lpstr>
      <vt:lpstr>Presentación de los promotores</vt:lpstr>
      <vt:lpstr>Presentación de los promotores</vt:lpstr>
      <vt:lpstr>Presentación de los promotores</vt:lpstr>
      <vt:lpstr>Misión de la empresa</vt:lpstr>
      <vt:lpstr>Misión de la empresa</vt:lpstr>
      <vt:lpstr>Misión de la empresa</vt:lpstr>
      <vt:lpstr>Misión de la empresa</vt:lpstr>
      <vt:lpstr>Misión de la empresa</vt:lpstr>
      <vt:lpstr>Misión de la empresa</vt:lpstr>
      <vt:lpstr>Localización de la empresa</vt:lpstr>
      <vt:lpstr>Localización de la empresa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Forma Jurídica</vt:lpstr>
      <vt:lpstr>Forma Jurídica</vt:lpstr>
      <vt:lpstr>Trámites para constituir la sociedad</vt:lpstr>
      <vt:lpstr>Trámites para constituir la sociedad</vt:lpstr>
      <vt:lpstr>Trámites para constituir la sociedad</vt:lpstr>
      <vt:lpstr>Trámites para constituir la sociedad</vt:lpstr>
      <vt:lpstr>Trámites para constituir la sociedad</vt:lpstr>
      <vt:lpstr>Trámites para constituir la sociedad</vt:lpstr>
      <vt:lpstr>Trámites de puesta en marcha</vt:lpstr>
      <vt:lpstr>Trámites de puesta en marcha</vt:lpstr>
      <vt:lpstr>Trámites de puesta en marcha</vt:lpstr>
      <vt:lpstr>Trámites de puesta en marcha</vt:lpstr>
      <vt:lpstr>Trámites de puesta en marcha</vt:lpstr>
      <vt:lpstr>Trámites de puesta en marcha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Dav</dc:creator>
  <cp:lastModifiedBy>Dav</cp:lastModifiedBy>
  <cp:revision>14</cp:revision>
  <dcterms:created xsi:type="dcterms:W3CDTF">2016-02-12T07:57:20Z</dcterms:created>
  <dcterms:modified xsi:type="dcterms:W3CDTF">2016-02-12T10:04:59Z</dcterms:modified>
</cp:coreProperties>
</file>