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2" r:id="rId3"/>
    <p:sldId id="257" r:id="rId4"/>
    <p:sldId id="267" r:id="rId5"/>
    <p:sldId id="275" r:id="rId6"/>
    <p:sldId id="265" r:id="rId7"/>
    <p:sldId id="266" r:id="rId8"/>
    <p:sldId id="259" r:id="rId9"/>
    <p:sldId id="268" r:id="rId10"/>
    <p:sldId id="270" r:id="rId11"/>
    <p:sldId id="271" r:id="rId12"/>
    <p:sldId id="260" r:id="rId13"/>
    <p:sldId id="263" r:id="rId14"/>
    <p:sldId id="287" r:id="rId15"/>
    <p:sldId id="261" r:id="rId16"/>
    <p:sldId id="286" r:id="rId17"/>
    <p:sldId id="280" r:id="rId18"/>
    <p:sldId id="278" r:id="rId19"/>
    <p:sldId id="277" r:id="rId20"/>
    <p:sldId id="279" r:id="rId21"/>
    <p:sldId id="281" r:id="rId22"/>
    <p:sldId id="282" r:id="rId23"/>
    <p:sldId id="264" r:id="rId24"/>
    <p:sldId id="283" r:id="rId25"/>
    <p:sldId id="284" r:id="rId26"/>
    <p:sldId id="285" r:id="rId2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 jasny 1 — Ak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Styl jasny 3 — Ak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Styl jasny 3 — Ak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6" autoAdjust="0"/>
    <p:restoredTop sz="87276" autoAdjust="0"/>
  </p:normalViewPr>
  <p:slideViewPr>
    <p:cSldViewPr>
      <p:cViewPr varScale="1">
        <p:scale>
          <a:sx n="99" d="100"/>
          <a:sy n="99" d="100"/>
        </p:scale>
        <p:origin x="197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3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n Kaszkowiak" userId="b06abdf10289f01e" providerId="LiveId" clId="{5A6853CD-8F1E-4F8F-BE01-05B0B789BB40}"/>
    <pc:docChg chg="modSld">
      <pc:chgData name="Marcin Kaszkowiak" userId="b06abdf10289f01e" providerId="LiveId" clId="{5A6853CD-8F1E-4F8F-BE01-05B0B789BB40}" dt="2017-12-04T21:49:39.630" v="4" actId="1076"/>
      <pc:docMkLst>
        <pc:docMk/>
      </pc:docMkLst>
      <pc:sldChg chg="modSp">
        <pc:chgData name="Marcin Kaszkowiak" userId="b06abdf10289f01e" providerId="LiveId" clId="{5A6853CD-8F1E-4F8F-BE01-05B0B789BB40}" dt="2017-12-04T21:49:39.630" v="4" actId="1076"/>
        <pc:sldMkLst>
          <pc:docMk/>
          <pc:sldMk cId="2893351227" sldId="267"/>
        </pc:sldMkLst>
        <pc:graphicFrameChg chg="mod">
          <ac:chgData name="Marcin Kaszkowiak" userId="b06abdf10289f01e" providerId="LiveId" clId="{5A6853CD-8F1E-4F8F-BE01-05B0B789BB40}" dt="2017-12-04T21:49:39.630" v="4" actId="1076"/>
          <ac:graphicFrameMkLst>
            <pc:docMk/>
            <pc:sldMk cId="2893351227" sldId="267"/>
            <ac:graphicFrameMk id="9" creationId="{597D063E-8746-4954-A168-770B323C444B}"/>
          </ac:graphicFrameMkLst>
        </pc:graphicFrameChg>
      </pc:sldChg>
      <pc:sldChg chg="modSp">
        <pc:chgData name="Marcin Kaszkowiak" userId="b06abdf10289f01e" providerId="LiveId" clId="{5A6853CD-8F1E-4F8F-BE01-05B0B789BB40}" dt="2017-12-04T21:49:09.369" v="3" actId="20577"/>
        <pc:sldMkLst>
          <pc:docMk/>
          <pc:sldMk cId="2318443513" sldId="270"/>
        </pc:sldMkLst>
        <pc:spChg chg="mod">
          <ac:chgData name="Marcin Kaszkowiak" userId="b06abdf10289f01e" providerId="LiveId" clId="{5A6853CD-8F1E-4F8F-BE01-05B0B789BB40}" dt="2017-12-04T21:49:09.369" v="3" actId="20577"/>
          <ac:spMkLst>
            <pc:docMk/>
            <pc:sldMk cId="2318443513" sldId="270"/>
            <ac:spMk id="9" creationId="{99C3BBDB-B2A5-49CA-AEEC-9C5F3F21413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85679-1472-4A9B-97D7-E2DEB0129FB2}" type="datetimeFigureOut">
              <a:rPr lang="pl-PL" smtClean="0"/>
              <a:pPr/>
              <a:t>10.12.2017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659D2-8048-44B0-AB79-2B662D6F955D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1</a:t>
            </a:fld>
            <a:endParaRPr lang="pl-P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9093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12</a:t>
            </a:fld>
            <a:endParaRPr lang="pl-P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15</a:t>
            </a:fld>
            <a:endParaRPr lang="pl-P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26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2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3</a:t>
            </a:fld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4</a:t>
            </a:fld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5</a:t>
            </a:fld>
            <a:endParaRPr 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6</a:t>
            </a:fld>
            <a:endParaRPr 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7</a:t>
            </a:fld>
            <a:endParaRPr lang="pl-P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1443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344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10.12.2017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10.12.2017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10.12.2017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10.12.2017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10.12.2017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10.12.2017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10.12.2017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10.12.2017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10.12.2017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10.12.2017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10.12.2017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10.12.2017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tif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21.xml"/><Relationship Id="rId7" Type="http://schemas.openxmlformats.org/officeDocument/2006/relationships/slide" Target="slide25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4.xml"/><Relationship Id="rId5" Type="http://schemas.openxmlformats.org/officeDocument/2006/relationships/slide" Target="slide23.xml"/><Relationship Id="rId4" Type="http://schemas.openxmlformats.org/officeDocument/2006/relationships/slide" Target="slide22.xml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4221088"/>
            <a:ext cx="9144000" cy="1008112"/>
          </a:xfrm>
        </p:spPr>
        <p:txBody>
          <a:bodyPr>
            <a:normAutofit/>
          </a:bodyPr>
          <a:lstStyle/>
          <a:p>
            <a:pPr algn="l"/>
            <a:r>
              <a:rPr lang="pl-PL" sz="4000" b="1" dirty="0"/>
              <a:t>Czy stan zapalny ma wpływ na raka płuca? </a:t>
            </a:r>
            <a:endParaRPr lang="pl-PL" sz="40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0" y="5157192"/>
            <a:ext cx="9144000" cy="2135088"/>
          </a:xfrm>
        </p:spPr>
        <p:txBody>
          <a:bodyPr>
            <a:normAutofit/>
          </a:bodyPr>
          <a:lstStyle/>
          <a:p>
            <a:pPr algn="l"/>
            <a:r>
              <a:rPr lang="pl-PL" sz="2200" u="sng" dirty="0"/>
              <a:t>B. Szmyd</a:t>
            </a:r>
            <a:r>
              <a:rPr lang="pl-PL" sz="2200" u="sng" baseline="30000" dirty="0"/>
              <a:t>1</a:t>
            </a:r>
            <a:r>
              <a:rPr lang="pl-PL" sz="2200" dirty="0"/>
              <a:t>, M. Kaszkowiak</a:t>
            </a:r>
            <a:r>
              <a:rPr lang="pl-PL" sz="2200" baseline="30000" dirty="0"/>
              <a:t>1</a:t>
            </a:r>
            <a:r>
              <a:rPr lang="pl-PL" sz="2200" dirty="0"/>
              <a:t>, A. Dutkowska</a:t>
            </a:r>
            <a:r>
              <a:rPr lang="pl-PL" sz="2200" baseline="30000" dirty="0"/>
              <a:t>2</a:t>
            </a:r>
            <a:r>
              <a:rPr lang="pl-PL" sz="2200" dirty="0"/>
              <a:t>, D. Domańska-Senderowska</a:t>
            </a:r>
            <a:r>
              <a:rPr lang="pl-PL" sz="2200" baseline="30000" dirty="0"/>
              <a:t>1</a:t>
            </a:r>
            <a:r>
              <a:rPr lang="pl-PL" sz="2200" dirty="0"/>
              <a:t>, 	        D. Pastuszak-Lewandoska</a:t>
            </a:r>
            <a:r>
              <a:rPr lang="pl-PL" sz="2200" baseline="30000" dirty="0"/>
              <a:t>1</a:t>
            </a:r>
            <a:r>
              <a:rPr lang="pl-PL" sz="2200" dirty="0"/>
              <a:t>, E. Brzeziańska-Lasota</a:t>
            </a:r>
            <a:r>
              <a:rPr lang="pl-PL" sz="2200" baseline="30000" dirty="0"/>
              <a:t>1</a:t>
            </a:r>
            <a:r>
              <a:rPr lang="pl-PL" sz="2200" dirty="0"/>
              <a:t>, A. Antczak</a:t>
            </a:r>
            <a:r>
              <a:rPr lang="pl-PL" sz="2200" baseline="30000" dirty="0"/>
              <a:t>2</a:t>
            </a:r>
            <a:endParaRPr lang="pl-PL" sz="2200" dirty="0"/>
          </a:p>
          <a:p>
            <a:pPr algn="l"/>
            <a:r>
              <a:rPr lang="pl-PL" sz="2200" baseline="30000" dirty="0"/>
              <a:t>1</a:t>
            </a:r>
            <a:r>
              <a:rPr lang="pl-PL" sz="2200" dirty="0"/>
              <a:t>Zakład Biomedycyny i Genetyki, Uniwersytet Medyczny w Łodzi</a:t>
            </a:r>
          </a:p>
          <a:p>
            <a:pPr algn="l"/>
            <a:r>
              <a:rPr lang="pl-PL" sz="2200" baseline="30000" dirty="0"/>
              <a:t>2 </a:t>
            </a:r>
            <a:r>
              <a:rPr lang="pl-PL" sz="2200" dirty="0"/>
              <a:t>Klinika Onkologii Ogólnej i Pulmonologicznej, Uniwersytet Medyczny w Łodzi</a:t>
            </a:r>
          </a:p>
          <a:p>
            <a:endParaRPr lang="pl-PL" dirty="0"/>
          </a:p>
        </p:txBody>
      </p:sp>
      <p:pic>
        <p:nvPicPr>
          <p:cNvPr id="1026" name="Picture 2" descr="Znalezione obrazy dla zapytania lung canc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44371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0FDDEAE6-85FE-4F39-8D84-9E252DD4B391}"/>
              </a:ext>
            </a:extLst>
          </p:cNvPr>
          <p:cNvSpPr txBox="1"/>
          <p:nvPr/>
        </p:nvSpPr>
        <p:spPr>
          <a:xfrm>
            <a:off x="210468" y="3643559"/>
            <a:ext cx="4345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Ryc</a:t>
            </a:r>
            <a:r>
              <a:rPr lang="en-US" b="1" dirty="0"/>
              <a:t>. 4 </a:t>
            </a:r>
            <a:r>
              <a:rPr lang="en-US" dirty="0" err="1"/>
              <a:t>Korelacja</a:t>
            </a:r>
            <a:r>
              <a:rPr lang="en-US" dirty="0"/>
              <a:t> </a:t>
            </a:r>
            <a:r>
              <a:rPr lang="en-US" dirty="0" err="1"/>
              <a:t>między</a:t>
            </a:r>
            <a:r>
              <a:rPr lang="en-US" dirty="0"/>
              <a:t> </a:t>
            </a:r>
            <a:r>
              <a:rPr lang="en-US" dirty="0" err="1"/>
              <a:t>liczbą</a:t>
            </a:r>
            <a:r>
              <a:rPr lang="en-US" dirty="0"/>
              <a:t> </a:t>
            </a:r>
            <a:r>
              <a:rPr lang="en-US" dirty="0" err="1"/>
              <a:t>paczkolat</a:t>
            </a:r>
            <a:r>
              <a:rPr lang="en-US" dirty="0"/>
              <a:t>        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ekspresją</a:t>
            </a:r>
            <a:r>
              <a:rPr lang="en-US" dirty="0"/>
              <a:t> IL-1b </a:t>
            </a:r>
            <a:r>
              <a:rPr lang="en-US" dirty="0" err="1"/>
              <a:t>przed</a:t>
            </a:r>
            <a:r>
              <a:rPr lang="en-US" dirty="0"/>
              <a:t> </a:t>
            </a:r>
            <a:r>
              <a:rPr lang="en-US" dirty="0" err="1"/>
              <a:t>operacją</a:t>
            </a:r>
            <a:r>
              <a:rPr lang="en-US" dirty="0"/>
              <a:t> </a:t>
            </a:r>
            <a:r>
              <a:rPr lang="en-US" b="1" dirty="0"/>
              <a:t>(p=0,03;    r=-0,41; </a:t>
            </a:r>
            <a:r>
              <a:rPr lang="en-US" b="1" dirty="0" err="1"/>
              <a:t>korelacja</a:t>
            </a:r>
            <a:r>
              <a:rPr lang="en-US" b="1" dirty="0"/>
              <a:t> rang </a:t>
            </a:r>
            <a:r>
              <a:rPr lang="en-US" b="1" dirty="0" err="1"/>
              <a:t>Spearmana</a:t>
            </a:r>
            <a:r>
              <a:rPr lang="en-US" b="1" dirty="0"/>
              <a:t>)</a:t>
            </a:r>
            <a:endParaRPr lang="pl-PL" b="1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8F4C059-1BC2-45D7-84D5-75E411D066D7}"/>
              </a:ext>
            </a:extLst>
          </p:cNvPr>
          <p:cNvSpPr txBox="1"/>
          <p:nvPr/>
        </p:nvSpPr>
        <p:spPr>
          <a:xfrm>
            <a:off x="4932040" y="5660864"/>
            <a:ext cx="4345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Ryc</a:t>
            </a:r>
            <a:r>
              <a:rPr lang="en-US" b="1" dirty="0"/>
              <a:t>. 5 </a:t>
            </a:r>
            <a:r>
              <a:rPr lang="en-US" dirty="0" err="1"/>
              <a:t>Korelacja</a:t>
            </a:r>
            <a:r>
              <a:rPr lang="en-US" dirty="0"/>
              <a:t> </a:t>
            </a:r>
            <a:r>
              <a:rPr lang="en-US" dirty="0" err="1"/>
              <a:t>między</a:t>
            </a:r>
            <a:r>
              <a:rPr lang="en-US" dirty="0"/>
              <a:t> </a:t>
            </a:r>
            <a:r>
              <a:rPr lang="en-US" dirty="0" err="1"/>
              <a:t>liczbą</a:t>
            </a:r>
            <a:r>
              <a:rPr lang="en-US" dirty="0"/>
              <a:t> </a:t>
            </a:r>
            <a:r>
              <a:rPr lang="en-US" dirty="0" err="1"/>
              <a:t>paczkolat</a:t>
            </a:r>
            <a:r>
              <a:rPr lang="en-US" dirty="0"/>
              <a:t>        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ekspresją</a:t>
            </a:r>
            <a:r>
              <a:rPr lang="en-US" dirty="0"/>
              <a:t> IL-6 </a:t>
            </a:r>
            <a:r>
              <a:rPr lang="en-US" dirty="0" err="1"/>
              <a:t>przed</a:t>
            </a:r>
            <a:r>
              <a:rPr lang="en-US" dirty="0"/>
              <a:t> </a:t>
            </a:r>
            <a:r>
              <a:rPr lang="en-US" dirty="0" err="1"/>
              <a:t>operacją</a:t>
            </a:r>
            <a:r>
              <a:rPr lang="en-US" dirty="0"/>
              <a:t> </a:t>
            </a:r>
            <a:r>
              <a:rPr lang="en-US" b="1" dirty="0"/>
              <a:t>(p=0,001;      r=-0,56; </a:t>
            </a:r>
            <a:r>
              <a:rPr lang="en-US" b="1" dirty="0" err="1"/>
              <a:t>korelacja</a:t>
            </a:r>
            <a:r>
              <a:rPr lang="en-US" b="1" dirty="0"/>
              <a:t> rang </a:t>
            </a:r>
            <a:r>
              <a:rPr lang="en-US" b="1" dirty="0" err="1"/>
              <a:t>Spearmana</a:t>
            </a:r>
            <a:r>
              <a:rPr lang="en-US" b="1" dirty="0"/>
              <a:t>)</a:t>
            </a:r>
            <a:endParaRPr lang="pl-PL" b="1" dirty="0"/>
          </a:p>
        </p:txBody>
      </p:sp>
      <p:graphicFrame>
        <p:nvGraphicFramePr>
          <p:cNvPr id="2" name="Obiekt 1">
            <a:extLst>
              <a:ext uri="{FF2B5EF4-FFF2-40B4-BE49-F238E27FC236}">
                <a16:creationId xmlns:a16="http://schemas.microsoft.com/office/drawing/2014/main" id="{F81CA7E2-0CD6-44C0-AC83-19CBB09348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868618"/>
              </p:ext>
            </p:extLst>
          </p:nvPr>
        </p:nvGraphicFramePr>
        <p:xfrm>
          <a:off x="30496" y="203191"/>
          <a:ext cx="4603083" cy="34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Graph" r:id="rId4" imgW="5943600" imgH="4462200" progId="Statistica.Graph">
                  <p:embed/>
                </p:oleObj>
              </mc:Choice>
              <mc:Fallback>
                <p:oleObj name="Graph" r:id="rId4" imgW="5943600" imgH="4462200" progId="Statistica.Graph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6" y="203191"/>
                        <a:ext cx="4603083" cy="345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iekt 2">
            <a:extLst>
              <a:ext uri="{FF2B5EF4-FFF2-40B4-BE49-F238E27FC236}">
                <a16:creationId xmlns:a16="http://schemas.microsoft.com/office/drawing/2014/main" id="{D5F5F94E-F578-41F9-9472-4B3C3CDE8F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629271"/>
              </p:ext>
            </p:extLst>
          </p:nvPr>
        </p:nvGraphicFramePr>
        <p:xfrm>
          <a:off x="4433413" y="2204864"/>
          <a:ext cx="4603083" cy="34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Graph" r:id="rId6" imgW="5943600" imgH="4462200" progId="Statistica.Graph">
                  <p:embed/>
                </p:oleObj>
              </mc:Choice>
              <mc:Fallback>
                <p:oleObj name="Graph" r:id="rId6" imgW="5943600" imgH="4462200" progId="Statistica.Graph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3413" y="2204864"/>
                        <a:ext cx="4603083" cy="345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844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C0CE9966-9FA9-4913-A3F2-286BDAA062EA}"/>
              </a:ext>
            </a:extLst>
          </p:cNvPr>
          <p:cNvSpPr txBox="1"/>
          <p:nvPr/>
        </p:nvSpPr>
        <p:spPr>
          <a:xfrm>
            <a:off x="755576" y="594928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Ryc</a:t>
            </a:r>
            <a:r>
              <a:rPr lang="en-US" b="1" dirty="0"/>
              <a:t>. 7 </a:t>
            </a:r>
            <a:r>
              <a:rPr lang="pl-PL" dirty="0"/>
              <a:t>Poziom ekspresji microRNA-9 przed operacją w  zmianach sklasyfikowanych jako stopień I </a:t>
            </a:r>
            <a:r>
              <a:rPr lang="pl-PL" dirty="0" err="1"/>
              <a:t>i</a:t>
            </a:r>
            <a:r>
              <a:rPr lang="pl-PL" dirty="0"/>
              <a:t> II rozwoju nowotworu </a:t>
            </a:r>
            <a:r>
              <a:rPr lang="pl-PL" dirty="0" err="1"/>
              <a:t>wg</a:t>
            </a:r>
            <a:r>
              <a:rPr lang="pl-PL" dirty="0"/>
              <a:t>. AJCC </a:t>
            </a:r>
            <a:r>
              <a:rPr lang="en-US" dirty="0"/>
              <a:t> </a:t>
            </a:r>
            <a:r>
              <a:rPr lang="en-US" b="1" dirty="0"/>
              <a:t>(p=0,01, test UMW)</a:t>
            </a:r>
          </a:p>
        </p:txBody>
      </p:sp>
      <p:graphicFrame>
        <p:nvGraphicFramePr>
          <p:cNvPr id="3" name="Obiekt 2">
            <a:extLst>
              <a:ext uri="{FF2B5EF4-FFF2-40B4-BE49-F238E27FC236}">
                <a16:creationId xmlns:a16="http://schemas.microsoft.com/office/drawing/2014/main" id="{8FBE7A3C-BBF4-4C8D-8DB8-1ABE0CDE69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54255"/>
              </p:ext>
            </p:extLst>
          </p:nvPr>
        </p:nvGraphicFramePr>
        <p:xfrm>
          <a:off x="758091" y="275417"/>
          <a:ext cx="7499189" cy="56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Graph" r:id="rId4" imgW="89154000" imgH="66932175" progId="Statistica.Graph">
                  <p:embed/>
                </p:oleObj>
              </mc:Choice>
              <mc:Fallback>
                <p:oleObj name="Graph" r:id="rId4" imgW="89154000" imgH="66932175" progId="Statistica.Graph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091" y="275417"/>
                        <a:ext cx="7499189" cy="56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upa 17">
            <a:extLst>
              <a:ext uri="{FF2B5EF4-FFF2-40B4-BE49-F238E27FC236}">
                <a16:creationId xmlns:a16="http://schemas.microsoft.com/office/drawing/2014/main" id="{37C4BEF0-A31A-4E2E-B54D-63D91B5BE9E9}"/>
              </a:ext>
            </a:extLst>
          </p:cNvPr>
          <p:cNvGrpSpPr/>
          <p:nvPr/>
        </p:nvGrpSpPr>
        <p:grpSpPr>
          <a:xfrm>
            <a:off x="3131840" y="275417"/>
            <a:ext cx="3321175" cy="4233702"/>
            <a:chOff x="-293038" y="3987876"/>
            <a:chExt cx="2029607" cy="3668777"/>
          </a:xfrm>
        </p:grpSpPr>
        <p:cxnSp>
          <p:nvCxnSpPr>
            <p:cNvPr id="19" name="Łącznik prosty ze strzałką 18">
              <a:extLst>
                <a:ext uri="{FF2B5EF4-FFF2-40B4-BE49-F238E27FC236}">
                  <a16:creationId xmlns:a16="http://schemas.microsoft.com/office/drawing/2014/main" id="{5910114A-9A15-40F6-AD21-9553669E42B5}"/>
                </a:ext>
              </a:extLst>
            </p:cNvPr>
            <p:cNvCxnSpPr>
              <a:cxnSpLocks/>
            </p:cNvCxnSpPr>
            <p:nvPr/>
          </p:nvCxnSpPr>
          <p:spPr>
            <a:xfrm>
              <a:off x="-293038" y="4365102"/>
              <a:ext cx="0" cy="32915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>
              <a:extLst>
                <a:ext uri="{FF2B5EF4-FFF2-40B4-BE49-F238E27FC236}">
                  <a16:creationId xmlns:a16="http://schemas.microsoft.com/office/drawing/2014/main" id="{1A4B1A18-28AE-4F3E-B080-833D79B6DBE2}"/>
                </a:ext>
              </a:extLst>
            </p:cNvPr>
            <p:cNvCxnSpPr>
              <a:cxnSpLocks/>
            </p:cNvCxnSpPr>
            <p:nvPr/>
          </p:nvCxnSpPr>
          <p:spPr>
            <a:xfrm>
              <a:off x="-293038" y="4365102"/>
              <a:ext cx="20242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ze strzałką 20">
              <a:extLst>
                <a:ext uri="{FF2B5EF4-FFF2-40B4-BE49-F238E27FC236}">
                  <a16:creationId xmlns:a16="http://schemas.microsoft.com/office/drawing/2014/main" id="{542BF90C-B06D-4A41-B658-EAC4F8922ADD}"/>
                </a:ext>
              </a:extLst>
            </p:cNvPr>
            <p:cNvCxnSpPr>
              <a:cxnSpLocks/>
            </p:cNvCxnSpPr>
            <p:nvPr/>
          </p:nvCxnSpPr>
          <p:spPr>
            <a:xfrm>
              <a:off x="1736569" y="4365102"/>
              <a:ext cx="0" cy="3651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pole tekstowe 21">
              <a:extLst>
                <a:ext uri="{FF2B5EF4-FFF2-40B4-BE49-F238E27FC236}">
                  <a16:creationId xmlns:a16="http://schemas.microsoft.com/office/drawing/2014/main" id="{0EC704B1-6644-4228-9380-5328E79CC449}"/>
                </a:ext>
              </a:extLst>
            </p:cNvPr>
            <p:cNvSpPr txBox="1"/>
            <p:nvPr/>
          </p:nvSpPr>
          <p:spPr>
            <a:xfrm>
              <a:off x="611063" y="3987876"/>
              <a:ext cx="216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6831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Istotne </a:t>
            </a:r>
            <a:r>
              <a:rPr lang="pl-PL" b="1" dirty="0"/>
              <a:t>różnice w ekspresji </a:t>
            </a:r>
            <a:r>
              <a:rPr lang="pl-PL" b="1" i="1" dirty="0"/>
              <a:t>IL-1β, IL-6 </a:t>
            </a:r>
            <a:r>
              <a:rPr lang="pl-PL" dirty="0"/>
              <a:t>pomiędzy prawidłową i zmienioną nowotworowo tkanką płuca </a:t>
            </a:r>
            <a:r>
              <a:rPr lang="pl-PL" b="1" dirty="0"/>
              <a:t>sugerują powiązanie procesu zapalnego z etiopatogenezą NDRP</a:t>
            </a:r>
            <a:r>
              <a:rPr lang="pl-PL" dirty="0"/>
              <a:t>. </a:t>
            </a:r>
          </a:p>
          <a:p>
            <a:r>
              <a:rPr lang="pl-PL" dirty="0"/>
              <a:t>Korelacje poziomu ekspresji genów z liczbą </a:t>
            </a:r>
            <a:r>
              <a:rPr lang="pl-PL" dirty="0" err="1"/>
              <a:t>paczkolat</a:t>
            </a:r>
            <a:r>
              <a:rPr lang="pl-PL" dirty="0"/>
              <a:t> </a:t>
            </a:r>
            <a:r>
              <a:rPr lang="pl-PL" b="1" dirty="0"/>
              <a:t>potwierdzają wpływ palenia </a:t>
            </a:r>
            <a:r>
              <a:rPr lang="pl-PL" dirty="0"/>
              <a:t>papierosów </a:t>
            </a:r>
            <a:r>
              <a:rPr lang="pl-PL" b="1" dirty="0"/>
              <a:t>na</a:t>
            </a:r>
            <a:r>
              <a:rPr lang="pl-PL" dirty="0"/>
              <a:t> mechanizm </a:t>
            </a:r>
            <a:r>
              <a:rPr lang="pl-PL" b="1" dirty="0"/>
              <a:t>rozwoj</a:t>
            </a:r>
            <a:r>
              <a:rPr lang="pl-PL" dirty="0"/>
              <a:t>u </a:t>
            </a:r>
            <a:r>
              <a:rPr lang="pl-PL" b="1" dirty="0"/>
              <a:t>NDRP.</a:t>
            </a:r>
          </a:p>
          <a:p>
            <a:r>
              <a:rPr lang="pl-PL" dirty="0"/>
              <a:t>Otrzymane wyniki mogą wskazywać na potencjalne znaczenie </a:t>
            </a:r>
            <a:r>
              <a:rPr lang="pl-PL" b="1" dirty="0"/>
              <a:t>miR-9 jako </a:t>
            </a:r>
            <a:r>
              <a:rPr lang="pl-PL" b="1" dirty="0" err="1"/>
              <a:t>biomarkera</a:t>
            </a:r>
            <a:r>
              <a:rPr lang="pl-PL" b="1" dirty="0"/>
              <a:t> </a:t>
            </a:r>
            <a:r>
              <a:rPr lang="pl-PL" dirty="0"/>
              <a:t>różnicującego stopień rozwoju NDRP. 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ymbol zastępczy zawartości 6" descr="papieros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5736" y="111148"/>
            <a:ext cx="4766682" cy="6126164"/>
          </a:xfrm>
        </p:spPr>
      </p:pic>
      <p:sp>
        <p:nvSpPr>
          <p:cNvPr id="6" name="pole tekstowe 5"/>
          <p:cNvSpPr txBox="1"/>
          <p:nvPr/>
        </p:nvSpPr>
        <p:spPr>
          <a:xfrm>
            <a:off x="0" y="5934670"/>
            <a:ext cx="7770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Zaadaptowano z:</a:t>
            </a:r>
          </a:p>
          <a:p>
            <a:r>
              <a:rPr lang="en-US" dirty="0"/>
              <a:t>P. J. Barnes, I. M. Adcock, K. Ito: </a:t>
            </a:r>
            <a:endParaRPr lang="pl-PL" dirty="0"/>
          </a:p>
          <a:p>
            <a:r>
              <a:rPr lang="en-US" dirty="0" err="1"/>
              <a:t>Histone</a:t>
            </a:r>
            <a:r>
              <a:rPr lang="en-US" dirty="0"/>
              <a:t> </a:t>
            </a:r>
            <a:r>
              <a:rPr lang="en-US" dirty="0" err="1"/>
              <a:t>acetylation</a:t>
            </a:r>
            <a:r>
              <a:rPr lang="en-US" dirty="0"/>
              <a:t> and </a:t>
            </a:r>
            <a:r>
              <a:rPr lang="en-US" dirty="0" err="1"/>
              <a:t>deacetylation</a:t>
            </a:r>
            <a:r>
              <a:rPr lang="en-US" dirty="0"/>
              <a:t>: importance in inflammatory lung diseases</a:t>
            </a:r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Symbol zastępczy zawartości 5" descr="hipoteza (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67744" y="72008"/>
            <a:ext cx="4981682" cy="6093296"/>
          </a:xfrm>
        </p:spPr>
      </p:pic>
      <p:sp>
        <p:nvSpPr>
          <p:cNvPr id="7" name="pole tekstowe 6"/>
          <p:cNvSpPr txBox="1"/>
          <p:nvPr/>
        </p:nvSpPr>
        <p:spPr>
          <a:xfrm>
            <a:off x="0" y="6075873"/>
            <a:ext cx="687842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u="sng" dirty="0"/>
              <a:t>Dane do zielonego prostokąta:</a:t>
            </a:r>
          </a:p>
          <a:p>
            <a:r>
              <a:rPr lang="pl-PL" sz="1400" dirty="0" err="1"/>
              <a:t>Jin</a:t>
            </a:r>
            <a:r>
              <a:rPr lang="pl-PL" sz="1400" dirty="0"/>
              <a:t> Y1 et </a:t>
            </a:r>
            <a:r>
              <a:rPr lang="pl-PL" sz="1400" dirty="0" err="1"/>
              <a:t>al.:</a:t>
            </a:r>
            <a:r>
              <a:rPr lang="pl-PL" sz="1400" i="1" dirty="0" err="1"/>
              <a:t>Cigarette</a:t>
            </a:r>
            <a:r>
              <a:rPr lang="pl-PL" sz="1400" i="1" dirty="0"/>
              <a:t> Smoking, </a:t>
            </a:r>
            <a:r>
              <a:rPr lang="pl-PL" sz="1400" i="1" dirty="0" err="1"/>
              <a:t>BPDE-DNA</a:t>
            </a:r>
            <a:r>
              <a:rPr lang="pl-PL" sz="1400" i="1" dirty="0"/>
              <a:t> </a:t>
            </a:r>
            <a:r>
              <a:rPr lang="pl-PL" sz="1400" i="1" dirty="0" err="1"/>
              <a:t>Adducts</a:t>
            </a:r>
            <a:r>
              <a:rPr lang="pl-PL" sz="1400" i="1" dirty="0"/>
              <a:t>, and </a:t>
            </a:r>
            <a:r>
              <a:rPr lang="pl-PL" sz="1400" i="1" dirty="0" err="1"/>
              <a:t>Aberrant</a:t>
            </a:r>
            <a:r>
              <a:rPr lang="pl-PL" sz="1400" i="1" dirty="0"/>
              <a:t> </a:t>
            </a:r>
            <a:r>
              <a:rPr lang="pl-PL" sz="1400" i="1" dirty="0" err="1"/>
              <a:t>Promoter</a:t>
            </a:r>
            <a:r>
              <a:rPr lang="pl-PL" sz="1400" i="1" dirty="0"/>
              <a:t> </a:t>
            </a:r>
            <a:r>
              <a:rPr lang="pl-PL" sz="1400" i="1" dirty="0" err="1"/>
              <a:t>Methylations</a:t>
            </a:r>
            <a:r>
              <a:rPr lang="pl-PL" sz="1400" i="1" dirty="0"/>
              <a:t> of </a:t>
            </a:r>
          </a:p>
          <a:p>
            <a:r>
              <a:rPr lang="pl-PL" sz="1400" i="1" dirty="0"/>
              <a:t>Tumor </a:t>
            </a:r>
            <a:r>
              <a:rPr lang="pl-PL" sz="1400" i="1" dirty="0" err="1"/>
              <a:t>Suppressor</a:t>
            </a:r>
            <a:r>
              <a:rPr lang="pl-PL" sz="1400" i="1" dirty="0"/>
              <a:t> </a:t>
            </a:r>
            <a:r>
              <a:rPr lang="pl-PL" sz="1400" i="1" dirty="0" err="1"/>
              <a:t>Genes</a:t>
            </a:r>
            <a:r>
              <a:rPr lang="pl-PL" sz="1400" i="1" dirty="0"/>
              <a:t> (</a:t>
            </a:r>
            <a:r>
              <a:rPr lang="pl-PL" sz="1400" i="1" dirty="0" err="1"/>
              <a:t>TSGs</a:t>
            </a:r>
            <a:r>
              <a:rPr lang="pl-PL" sz="1400" i="1" dirty="0"/>
              <a:t>) </a:t>
            </a:r>
            <a:r>
              <a:rPr lang="pl-PL" sz="1400" i="1" dirty="0" err="1"/>
              <a:t>in</a:t>
            </a:r>
            <a:r>
              <a:rPr lang="pl-PL" sz="1400" i="1" dirty="0"/>
              <a:t> NSCLC </a:t>
            </a:r>
            <a:r>
              <a:rPr lang="pl-PL" sz="1400" i="1" dirty="0" err="1"/>
              <a:t>from</a:t>
            </a:r>
            <a:r>
              <a:rPr lang="pl-PL" sz="1400" i="1" dirty="0"/>
              <a:t> </a:t>
            </a:r>
            <a:r>
              <a:rPr lang="pl-PL" sz="1400" i="1" dirty="0" err="1"/>
              <a:t>Chinese</a:t>
            </a:r>
            <a:r>
              <a:rPr lang="pl-PL" sz="1400" i="1" dirty="0"/>
              <a:t> </a:t>
            </a:r>
            <a:r>
              <a:rPr lang="pl-PL" sz="1400" i="1" dirty="0" err="1"/>
              <a:t>Population</a:t>
            </a:r>
            <a:r>
              <a:rPr lang="pl-PL" sz="1400" i="1" dirty="0"/>
              <a:t>.</a:t>
            </a:r>
          </a:p>
          <a:p>
            <a:endParaRPr lang="pl-PL" sz="1400" i="1" dirty="0"/>
          </a:p>
          <a:p>
            <a:endParaRPr lang="pl-PL" sz="1400" i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no_b_Logo.png" descr="no_b_Logo.png">
            <a:extLst>
              <a:ext uri="{FF2B5EF4-FFF2-40B4-BE49-F238E27FC236}">
                <a16:creationId xmlns:a16="http://schemas.microsoft.com/office/drawing/2014/main" id="{6F1EBDA4-A964-4BE7-A3E7-3B23C6F9AB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/>
          </a:blip>
          <a:srcRect l="29420" t="17826" r="26132" b="20625"/>
          <a:stretch>
            <a:fillRect/>
          </a:stretch>
        </p:blipFill>
        <p:spPr>
          <a:xfrm>
            <a:off x="1740143" y="230767"/>
            <a:ext cx="5663713" cy="5544616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E9170F3-CA8A-4106-B855-2C6906C36C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5812049" y="5742756"/>
            <a:ext cx="3162126" cy="8342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6" name="Picture 2" descr="http://stn.umed.pl/wp-content/uploads/2017/01/logo-web.png">
            <a:extLst>
              <a:ext uri="{FF2B5EF4-FFF2-40B4-BE49-F238E27FC236}">
                <a16:creationId xmlns:a16="http://schemas.microsoft.com/office/drawing/2014/main" id="{A50498B3-3F6D-4EBB-8ED9-9B5516022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59" y="4292021"/>
            <a:ext cx="2333807" cy="233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Dodatkowe informacje</a:t>
            </a:r>
          </a:p>
        </p:txBody>
      </p:sp>
      <p:sp>
        <p:nvSpPr>
          <p:cNvPr id="8" name="Symbol zastępczy zawartości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err="1">
                <a:hlinkClick r:id="rId2" action="ppaction://hlinksldjump"/>
              </a:rPr>
              <a:t>Egzosomy</a:t>
            </a:r>
            <a:endParaRPr lang="pl-PL" dirty="0"/>
          </a:p>
          <a:p>
            <a:r>
              <a:rPr lang="pl-PL" dirty="0" err="1">
                <a:hlinkClick r:id="rId3" action="ppaction://hlinksldjump"/>
              </a:rPr>
              <a:t>microRNA</a:t>
            </a:r>
            <a:endParaRPr lang="pl-PL" dirty="0"/>
          </a:p>
          <a:p>
            <a:r>
              <a:rPr lang="pl-PL" dirty="0" err="1">
                <a:hlinkClick r:id="rId4" action="ppaction://hlinksldjump"/>
              </a:rPr>
              <a:t>qPCR</a:t>
            </a:r>
            <a:endParaRPr lang="pl-PL" dirty="0"/>
          </a:p>
          <a:p>
            <a:r>
              <a:rPr lang="pl-PL" dirty="0">
                <a:hlinkClick r:id="rId4" action="ppaction://hlinksldjump"/>
              </a:rPr>
              <a:t>Sondy </a:t>
            </a:r>
            <a:r>
              <a:rPr lang="pl-PL" dirty="0" err="1">
                <a:hlinkClick r:id="rId4" action="ppaction://hlinksldjump"/>
              </a:rPr>
              <a:t>TaqMan</a:t>
            </a:r>
            <a:endParaRPr lang="pl-PL" dirty="0"/>
          </a:p>
          <a:p>
            <a:r>
              <a:rPr lang="pl-PL" dirty="0">
                <a:hlinkClick r:id="rId5" action="ppaction://hlinksldjump"/>
              </a:rPr>
              <a:t>Global </a:t>
            </a:r>
            <a:r>
              <a:rPr lang="pl-PL" dirty="0" err="1">
                <a:hlinkClick r:id="rId5" action="ppaction://hlinksldjump"/>
              </a:rPr>
              <a:t>normalization</a:t>
            </a:r>
            <a:endParaRPr lang="pl-PL" dirty="0"/>
          </a:p>
          <a:p>
            <a:r>
              <a:rPr lang="pl-PL" dirty="0">
                <a:hlinkClick r:id="rId6" action="ppaction://hlinksldjump"/>
              </a:rPr>
              <a:t>Skale:</a:t>
            </a:r>
            <a:endParaRPr lang="pl-PL" dirty="0"/>
          </a:p>
          <a:p>
            <a:pPr lvl="2"/>
            <a:r>
              <a:rPr lang="pl-PL" dirty="0" err="1">
                <a:hlinkClick r:id="rId7" action="ppaction://hlinksldjump"/>
              </a:rPr>
              <a:t>pTNM</a:t>
            </a:r>
            <a:endParaRPr lang="pl-PL" dirty="0"/>
          </a:p>
          <a:p>
            <a:pPr lvl="2"/>
            <a:r>
              <a:rPr lang="pl-PL" dirty="0">
                <a:hlinkClick r:id="rId8" action="ppaction://hlinksldjump"/>
              </a:rPr>
              <a:t>AJCC</a:t>
            </a:r>
            <a:endParaRPr lang="pl-PL" dirty="0"/>
          </a:p>
        </p:txBody>
      </p:sp>
      <p:sp>
        <p:nvSpPr>
          <p:cNvPr id="9" name="Symbol zastępczy zawartości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932040" y="1412776"/>
            <a:ext cx="3528392" cy="501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EGZOSOMY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Znalezione obrazy dla zapytania exosom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04664"/>
            <a:ext cx="7200800" cy="5304963"/>
          </a:xfrm>
          <a:prstGeom prst="rect">
            <a:avLst/>
          </a:prstGeom>
          <a:noFill/>
        </p:spPr>
      </p:pic>
      <p:sp>
        <p:nvSpPr>
          <p:cNvPr id="5" name="pole tekstowe 4"/>
          <p:cNvSpPr txBox="1"/>
          <p:nvPr/>
        </p:nvSpPr>
        <p:spPr>
          <a:xfrm>
            <a:off x="1547664" y="5805264"/>
            <a:ext cx="6012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Ryc. 1a.</a:t>
            </a:r>
            <a:r>
              <a:rPr lang="pl-PL" dirty="0"/>
              <a:t> Przekazywanie informacji za pomocą </a:t>
            </a:r>
            <a:r>
              <a:rPr lang="pl-PL" dirty="0" err="1"/>
              <a:t>egzosomów</a:t>
            </a:r>
            <a:endParaRPr lang="pl-PL" dirty="0"/>
          </a:p>
          <a:p>
            <a:pPr algn="ctr"/>
            <a:r>
              <a:rPr lang="pl-PL" dirty="0"/>
              <a:t>(G. </a:t>
            </a:r>
            <a:r>
              <a:rPr lang="pl-PL" dirty="0" err="1"/>
              <a:t>Raposo</a:t>
            </a:r>
            <a:r>
              <a:rPr lang="pl-PL" dirty="0"/>
              <a:t>, W. </a:t>
            </a:r>
            <a:r>
              <a:rPr lang="pl-PL" dirty="0" err="1"/>
              <a:t>Stoorvogel</a:t>
            </a:r>
            <a:r>
              <a:rPr lang="pl-PL" dirty="0"/>
              <a:t>: </a:t>
            </a:r>
            <a:r>
              <a:rPr lang="pl-PL" i="1" dirty="0" err="1"/>
              <a:t>Extracellular</a:t>
            </a:r>
            <a:r>
              <a:rPr lang="pl-PL" i="1" dirty="0"/>
              <a:t> </a:t>
            </a:r>
            <a:r>
              <a:rPr lang="pl-PL" i="1" dirty="0" err="1"/>
              <a:t>vesicles</a:t>
            </a:r>
            <a:r>
              <a:rPr lang="pl-PL" i="1" dirty="0"/>
              <a:t>: </a:t>
            </a:r>
            <a:r>
              <a:rPr lang="pl-PL" i="1" dirty="0" err="1"/>
              <a:t>Exosomes</a:t>
            </a:r>
            <a:r>
              <a:rPr lang="pl-PL" i="1" dirty="0"/>
              <a:t>, </a:t>
            </a:r>
            <a:r>
              <a:rPr lang="pl-PL" i="1" dirty="0" err="1"/>
              <a:t>microvesicles</a:t>
            </a:r>
            <a:r>
              <a:rPr lang="pl-PL" i="1" dirty="0"/>
              <a:t>, and </a:t>
            </a:r>
            <a:r>
              <a:rPr lang="pl-PL" i="1" dirty="0" err="1"/>
              <a:t>friends</a:t>
            </a:r>
            <a:r>
              <a:rPr lang="pl-PL" i="1" dirty="0"/>
              <a:t> </a:t>
            </a:r>
            <a:r>
              <a:rPr lang="pl-PL" i="1" dirty="0" err="1"/>
              <a:t>Graça</a:t>
            </a:r>
            <a:r>
              <a:rPr lang="pl-PL" i="1" dirty="0"/>
              <a:t> </a:t>
            </a:r>
            <a:r>
              <a:rPr lang="pl-PL" i="1" dirty="0" err="1"/>
              <a:t>Raposo</a:t>
            </a:r>
            <a:r>
              <a:rPr lang="pl-PL" i="1" dirty="0"/>
              <a:t>, </a:t>
            </a:r>
            <a:r>
              <a:rPr lang="pl-PL" i="1" dirty="0" err="1"/>
              <a:t>Willem</a:t>
            </a:r>
            <a:r>
              <a:rPr lang="pl-PL" i="1" dirty="0"/>
              <a:t> </a:t>
            </a:r>
            <a:r>
              <a:rPr lang="pl-PL" i="1" dirty="0" err="1"/>
              <a:t>Stoorvogel</a:t>
            </a:r>
            <a:r>
              <a:rPr lang="pl-PL" dirty="0"/>
              <a:t>)</a:t>
            </a:r>
            <a:endParaRPr lang="pl-PL" i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2" name="Picture 6" descr="Znalezione obrazy dla zapytania exosom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836712"/>
            <a:ext cx="6228184" cy="4657785"/>
          </a:xfrm>
          <a:prstGeom prst="rect">
            <a:avLst/>
          </a:prstGeom>
          <a:noFill/>
        </p:spPr>
      </p:pic>
      <p:sp>
        <p:nvSpPr>
          <p:cNvPr id="14" name="pole tekstowe 13"/>
          <p:cNvSpPr txBox="1"/>
          <p:nvPr/>
        </p:nvSpPr>
        <p:spPr>
          <a:xfrm>
            <a:off x="1907704" y="5661248"/>
            <a:ext cx="5076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Ryc. 1b</a:t>
            </a:r>
            <a:r>
              <a:rPr lang="pl-PL" dirty="0"/>
              <a:t>. Struktura </a:t>
            </a:r>
            <a:r>
              <a:rPr lang="pl-PL" dirty="0" err="1"/>
              <a:t>egzosomu</a:t>
            </a:r>
            <a:r>
              <a:rPr lang="pl-PL" dirty="0"/>
              <a:t> </a:t>
            </a:r>
          </a:p>
          <a:p>
            <a:pPr algn="ctr"/>
            <a:r>
              <a:rPr lang="pl-PL" dirty="0"/>
              <a:t>(</a:t>
            </a:r>
            <a:r>
              <a:rPr lang="en-US" dirty="0"/>
              <a:t>J. Paul Mitchell</a:t>
            </a:r>
            <a:r>
              <a:rPr lang="pl-PL" dirty="0"/>
              <a:t>: </a:t>
            </a:r>
            <a:r>
              <a:rPr lang="en-US" i="1" dirty="0" err="1"/>
              <a:t>Exosomes</a:t>
            </a:r>
            <a:r>
              <a:rPr lang="en-US" i="1" dirty="0"/>
              <a:t> in cancer immunology</a:t>
            </a:r>
            <a:r>
              <a:rPr lang="pl-PL" sz="1600" dirty="0"/>
              <a:t>)</a:t>
            </a:r>
            <a:endParaRPr lang="pl-PL" sz="16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ole tekstowe 12"/>
          <p:cNvSpPr txBox="1"/>
          <p:nvPr/>
        </p:nvSpPr>
        <p:spPr>
          <a:xfrm>
            <a:off x="0" y="6380946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Zaadaptowano na podstawie:</a:t>
            </a:r>
            <a:br>
              <a:rPr lang="pl-PL" sz="1400" dirty="0"/>
            </a:br>
            <a:r>
              <a:rPr lang="pl-PL" sz="1400" dirty="0" err="1"/>
              <a:t>Schetter</a:t>
            </a:r>
            <a:r>
              <a:rPr lang="pl-PL" sz="1400" dirty="0"/>
              <a:t> AJ et al.:  </a:t>
            </a:r>
            <a:r>
              <a:rPr lang="pl-PL" sz="1400" i="1" dirty="0" err="1"/>
              <a:t>Inflammation</a:t>
            </a:r>
            <a:r>
              <a:rPr lang="pl-PL" sz="1400" i="1" dirty="0"/>
              <a:t> and </a:t>
            </a:r>
            <a:r>
              <a:rPr lang="pl-PL" sz="1400" i="1" dirty="0" err="1"/>
              <a:t>cancer</a:t>
            </a:r>
            <a:r>
              <a:rPr lang="pl-PL" sz="1400" i="1" dirty="0"/>
              <a:t>: </a:t>
            </a:r>
            <a:r>
              <a:rPr lang="pl-PL" sz="1400" i="1" dirty="0" err="1"/>
              <a:t>interweaving</a:t>
            </a:r>
            <a:r>
              <a:rPr lang="pl-PL" sz="1400" i="1" dirty="0"/>
              <a:t> </a:t>
            </a:r>
            <a:r>
              <a:rPr lang="pl-PL" sz="1400" i="1" dirty="0" err="1"/>
              <a:t>microRNA</a:t>
            </a:r>
            <a:r>
              <a:rPr lang="pl-PL" sz="1400" i="1" dirty="0"/>
              <a:t>, </a:t>
            </a:r>
            <a:r>
              <a:rPr lang="pl-PL" sz="1400" i="1" dirty="0" err="1"/>
              <a:t>free</a:t>
            </a:r>
            <a:r>
              <a:rPr lang="pl-PL" sz="1400" i="1" dirty="0"/>
              <a:t> </a:t>
            </a:r>
            <a:r>
              <a:rPr lang="pl-PL" sz="1400" i="1" dirty="0" err="1"/>
              <a:t>radical</a:t>
            </a:r>
            <a:r>
              <a:rPr lang="pl-PL" sz="1400" i="1" dirty="0"/>
              <a:t>, </a:t>
            </a:r>
            <a:r>
              <a:rPr lang="pl-PL" sz="1400" i="1" dirty="0" err="1"/>
              <a:t>cytokine</a:t>
            </a:r>
            <a:r>
              <a:rPr lang="pl-PL" sz="1400" i="1" dirty="0"/>
              <a:t> and p53 </a:t>
            </a:r>
            <a:r>
              <a:rPr lang="pl-PL" sz="1400" i="1" dirty="0" err="1"/>
              <a:t>pathways</a:t>
            </a:r>
            <a:r>
              <a:rPr lang="pl-PL" sz="1400" i="1" dirty="0"/>
              <a:t>.</a:t>
            </a:r>
          </a:p>
          <a:p>
            <a:endParaRPr lang="pl-PL" sz="1400" dirty="0"/>
          </a:p>
        </p:txBody>
      </p:sp>
      <p:pic>
        <p:nvPicPr>
          <p:cNvPr id="5" name="Obraz 4" descr="rownowag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72008"/>
            <a:ext cx="6739676" cy="63093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3474432" cy="4032448"/>
          </a:xfrm>
          <a:prstGeom prst="rect">
            <a:avLst/>
          </a:prstGeom>
          <a:noFill/>
        </p:spPr>
      </p:pic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Izolacja </a:t>
            </a:r>
            <a:r>
              <a:rPr lang="pl-PL" dirty="0" err="1"/>
              <a:t>egzosomów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sz="half" idx="2"/>
          </p:nvPr>
        </p:nvSpPr>
        <p:spPr>
          <a:xfrm>
            <a:off x="4211960" y="1916832"/>
            <a:ext cx="4474840" cy="31969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l-PL" sz="2400" b="1" dirty="0"/>
              <a:t>Total </a:t>
            </a:r>
            <a:r>
              <a:rPr lang="pl-PL" sz="2400" b="1" dirty="0" err="1"/>
              <a:t>Exosome</a:t>
            </a:r>
            <a:r>
              <a:rPr lang="pl-PL" sz="2400" b="1" dirty="0"/>
              <a:t> </a:t>
            </a:r>
            <a:r>
              <a:rPr lang="pl-PL" sz="2400" b="1" dirty="0" err="1"/>
              <a:t>Isolation</a:t>
            </a:r>
            <a:r>
              <a:rPr lang="pl-PL" sz="2400" b="1" dirty="0"/>
              <a:t> Reagent </a:t>
            </a:r>
            <a:r>
              <a:rPr lang="pl-PL" sz="2400" dirty="0"/>
              <a:t>wiąże cząsteczki wody</a:t>
            </a:r>
          </a:p>
          <a:p>
            <a:pPr algn="ctr">
              <a:buNone/>
            </a:pPr>
            <a:endParaRPr lang="pl-PL" sz="2400" dirty="0"/>
          </a:p>
          <a:p>
            <a:pPr algn="ctr">
              <a:buNone/>
            </a:pPr>
            <a:endParaRPr lang="pl-PL" sz="2400" dirty="0"/>
          </a:p>
          <a:p>
            <a:pPr algn="ctr">
              <a:buNone/>
            </a:pPr>
            <a:endParaRPr lang="pl-PL" sz="2400" dirty="0"/>
          </a:p>
          <a:p>
            <a:pPr algn="ctr">
              <a:buNone/>
            </a:pPr>
            <a:r>
              <a:rPr lang="pl-PL" sz="2400" dirty="0"/>
              <a:t>wytrącanie związków o mniejszej gęstości</a:t>
            </a:r>
          </a:p>
        </p:txBody>
      </p:sp>
      <p:sp>
        <p:nvSpPr>
          <p:cNvPr id="7" name="Strzałka w dół 6"/>
          <p:cNvSpPr/>
          <p:nvPr/>
        </p:nvSpPr>
        <p:spPr>
          <a:xfrm>
            <a:off x="6084168" y="2809527"/>
            <a:ext cx="720080" cy="108012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trzałka zakrzywiona w lewo 7">
            <a:hlinkClick r:id="rId3" action="ppaction://hlinksldjump"/>
          </p:cNvPr>
          <p:cNvSpPr/>
          <p:nvPr/>
        </p:nvSpPr>
        <p:spPr>
          <a:xfrm>
            <a:off x="8172400" y="5949280"/>
            <a:ext cx="720080" cy="6480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pl-PL" dirty="0" err="1"/>
              <a:t>microRNA</a:t>
            </a:r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>
          <a:xfrm>
            <a:off x="395536" y="2420888"/>
            <a:ext cx="3106688" cy="2808312"/>
          </a:xfrm>
        </p:spPr>
        <p:txBody>
          <a:bodyPr>
            <a:normAutofit/>
          </a:bodyPr>
          <a:lstStyle/>
          <a:p>
            <a:r>
              <a:rPr lang="pl-PL" sz="2800" u="sng" dirty="0"/>
              <a:t>Wpływ na:</a:t>
            </a:r>
          </a:p>
          <a:p>
            <a:pPr lvl="2"/>
            <a:r>
              <a:rPr lang="pl-PL" sz="2000" dirty="0" err="1"/>
              <a:t>Nowotworzenie</a:t>
            </a:r>
            <a:endParaRPr lang="pl-PL" sz="2000" dirty="0"/>
          </a:p>
          <a:p>
            <a:pPr lvl="2"/>
            <a:r>
              <a:rPr lang="pl-PL" sz="2000" dirty="0"/>
              <a:t>Metabolizm</a:t>
            </a:r>
          </a:p>
          <a:p>
            <a:pPr lvl="2"/>
            <a:r>
              <a:rPr lang="pl-PL" sz="2000" dirty="0"/>
              <a:t>Starzenie</a:t>
            </a:r>
          </a:p>
          <a:p>
            <a:pPr lvl="2"/>
            <a:r>
              <a:rPr lang="pl-PL" sz="2000" dirty="0" err="1"/>
              <a:t>Apoptozę</a:t>
            </a:r>
            <a:endParaRPr lang="pl-PL" sz="2000" dirty="0"/>
          </a:p>
          <a:p>
            <a:pPr lvl="2"/>
            <a:r>
              <a:rPr lang="pl-PL" sz="2000" dirty="0"/>
              <a:t>Różnicowanie komórek</a:t>
            </a:r>
          </a:p>
        </p:txBody>
      </p:sp>
      <p:pic>
        <p:nvPicPr>
          <p:cNvPr id="46082" name="Picture 2" descr="Znalezione obrazy dla zapytania microRN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1904" y="1124744"/>
            <a:ext cx="5192096" cy="5373216"/>
          </a:xfrm>
          <a:prstGeom prst="rect">
            <a:avLst/>
          </a:prstGeom>
          <a:noFill/>
        </p:spPr>
      </p:pic>
      <p:sp>
        <p:nvSpPr>
          <p:cNvPr id="10" name="pole tekstowe 9"/>
          <p:cNvSpPr txBox="1"/>
          <p:nvPr/>
        </p:nvSpPr>
        <p:spPr>
          <a:xfrm>
            <a:off x="0" y="6178078"/>
            <a:ext cx="9169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Ryc. 2. </a:t>
            </a:r>
            <a:r>
              <a:rPr lang="pl-PL" dirty="0" err="1"/>
              <a:t>microRNA</a:t>
            </a:r>
            <a:r>
              <a:rPr lang="pl-PL" dirty="0"/>
              <a:t> – budowa i działanie</a:t>
            </a:r>
          </a:p>
          <a:p>
            <a:r>
              <a:rPr lang="pl-PL" dirty="0"/>
              <a:t>(</a:t>
            </a:r>
            <a:r>
              <a:rPr lang="en-US" dirty="0"/>
              <a:t>Julia Winter et al.: </a:t>
            </a:r>
            <a:r>
              <a:rPr lang="en-US" i="1" dirty="0"/>
              <a:t>Many roads to maturity: </a:t>
            </a:r>
            <a:r>
              <a:rPr lang="en-US" i="1" dirty="0" err="1"/>
              <a:t>microRNA</a:t>
            </a:r>
            <a:r>
              <a:rPr lang="en-US" i="1" dirty="0"/>
              <a:t> biogenesis pathways and their regulation</a:t>
            </a:r>
            <a:r>
              <a:rPr lang="pl-PL" dirty="0"/>
              <a:t>)</a:t>
            </a:r>
            <a:endParaRPr lang="en-US" dirty="0"/>
          </a:p>
          <a:p>
            <a:endParaRPr lang="pl-PL" dirty="0"/>
          </a:p>
        </p:txBody>
      </p:sp>
      <p:sp>
        <p:nvSpPr>
          <p:cNvPr id="11" name="Strzałka zakrzywiona w lewo 10">
            <a:hlinkClick r:id="rId3" action="ppaction://hlinksldjump"/>
          </p:cNvPr>
          <p:cNvSpPr/>
          <p:nvPr/>
        </p:nvSpPr>
        <p:spPr>
          <a:xfrm>
            <a:off x="8100392" y="260648"/>
            <a:ext cx="720080" cy="6480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qPCR</a:t>
            </a:r>
            <a:r>
              <a:rPr lang="pl-PL" dirty="0"/>
              <a:t> z sondami </a:t>
            </a:r>
            <a:r>
              <a:rPr lang="pl-PL" dirty="0" err="1"/>
              <a:t>TaqMan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0" y="623731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Anna Studzińska i </a:t>
            </a:r>
            <a:r>
              <a:rPr lang="pl-PL" dirty="0" err="1"/>
              <a:t>wsp</a:t>
            </a:r>
            <a:r>
              <a:rPr lang="pl-PL" dirty="0"/>
              <a:t>.: </a:t>
            </a:r>
          </a:p>
          <a:p>
            <a:r>
              <a:rPr lang="pl-PL" i="1" dirty="0"/>
              <a:t>PCR w czasie rzeczywistym. Istota metody i strategie monitorowania przebiegu reakcji</a:t>
            </a:r>
          </a:p>
          <a:p>
            <a:endParaRPr lang="pl-PL" dirty="0"/>
          </a:p>
        </p:txBody>
      </p:sp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8" y="2247900"/>
            <a:ext cx="823912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348880"/>
            <a:ext cx="842996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9088" y="2138363"/>
            <a:ext cx="85058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9563" y="1395413"/>
            <a:ext cx="852487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trzałka zakrzywiona w lewo 11">
            <a:hlinkClick r:id="rId6" action="ppaction://hlinksldjump"/>
          </p:cNvPr>
          <p:cNvSpPr/>
          <p:nvPr/>
        </p:nvSpPr>
        <p:spPr>
          <a:xfrm>
            <a:off x="8172400" y="5949280"/>
            <a:ext cx="720080" cy="6480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pl-PL" dirty="0"/>
              <a:t>Global </a:t>
            </a:r>
            <a:r>
              <a:rPr lang="pl-PL" dirty="0" err="1"/>
              <a:t>normalization</a:t>
            </a:r>
            <a:endParaRPr lang="pl-PL" dirty="0"/>
          </a:p>
        </p:txBody>
      </p:sp>
      <p:sp>
        <p:nvSpPr>
          <p:cNvPr id="4" name="Strzałka zakrzywiona w lewo 3">
            <a:hlinkClick r:id="rId2" action="ppaction://hlinksldjump"/>
          </p:cNvPr>
          <p:cNvSpPr/>
          <p:nvPr/>
        </p:nvSpPr>
        <p:spPr>
          <a:xfrm>
            <a:off x="8172400" y="5949280"/>
            <a:ext cx="720080" cy="6480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196752"/>
            <a:ext cx="43243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3746" y="4149080"/>
            <a:ext cx="51625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Używane skale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pTNM</a:t>
            </a:r>
            <a:endParaRPr lang="pl-PL" dirty="0"/>
          </a:p>
        </p:txBody>
      </p:sp>
      <p:sp>
        <p:nvSpPr>
          <p:cNvPr id="8" name="Strzałka zakrzywiona w lewo 7">
            <a:hlinkClick r:id="rId2" action="ppaction://hlinksldjump"/>
          </p:cNvPr>
          <p:cNvSpPr/>
          <p:nvPr/>
        </p:nvSpPr>
        <p:spPr>
          <a:xfrm>
            <a:off x="8172400" y="5949280"/>
            <a:ext cx="720080" cy="6480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77B3DA8E-4C7C-4158-A554-EC515F43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887204"/>
              </p:ext>
            </p:extLst>
          </p:nvPr>
        </p:nvGraphicFramePr>
        <p:xfrm>
          <a:off x="395536" y="1628800"/>
          <a:ext cx="4519930" cy="1854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471930">
                  <a:extLst>
                    <a:ext uri="{9D8B030D-6E8A-4147-A177-3AD203B41FA5}">
                      <a16:colId xmlns:a16="http://schemas.microsoft.com/office/drawing/2014/main" val="378868146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23460113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pT</a:t>
                      </a:r>
                      <a:r>
                        <a:rPr lang="en-GB" dirty="0"/>
                        <a:t> (</a:t>
                      </a:r>
                      <a:r>
                        <a:rPr lang="en-GB" dirty="0" err="1"/>
                        <a:t>guz</a:t>
                      </a:r>
                      <a:r>
                        <a:rPr lang="en-GB" dirty="0"/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6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Tx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Nie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można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ocenić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79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Rak</a:t>
                      </a:r>
                      <a:r>
                        <a:rPr lang="en-GB" dirty="0"/>
                        <a:t> in situ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65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Brak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śladów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guza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12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T1, T2, T3, T4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Etapy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wzrostu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rozwoju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guza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901916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2A8888D1-E847-413B-972D-E69EFCD46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748295"/>
              </p:ext>
            </p:extLst>
          </p:nvPr>
        </p:nvGraphicFramePr>
        <p:xfrm>
          <a:off x="1907704" y="3933056"/>
          <a:ext cx="5167062" cy="2225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55906">
                  <a:extLst>
                    <a:ext uri="{9D8B030D-6E8A-4147-A177-3AD203B41FA5}">
                      <a16:colId xmlns:a16="http://schemas.microsoft.com/office/drawing/2014/main" val="3788681469"/>
                    </a:ext>
                  </a:extLst>
                </a:gridCol>
                <a:gridCol w="3911156">
                  <a:extLst>
                    <a:ext uri="{9D8B030D-6E8A-4147-A177-3AD203B41FA5}">
                      <a16:colId xmlns:a16="http://schemas.microsoft.com/office/drawing/2014/main" val="123460113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pN</a:t>
                      </a:r>
                      <a:r>
                        <a:rPr lang="en-GB" dirty="0"/>
                        <a:t> (</a:t>
                      </a:r>
                      <a:r>
                        <a:rPr lang="en-GB" dirty="0" err="1"/>
                        <a:t>zajęte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węzły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chłonne</a:t>
                      </a:r>
                      <a:r>
                        <a:rPr lang="en-GB" dirty="0"/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6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Nx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Nie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można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ocenić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79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Brak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przerzutów</a:t>
                      </a:r>
                      <a:r>
                        <a:rPr lang="en-GB" dirty="0"/>
                        <a:t> do </a:t>
                      </a:r>
                      <a:r>
                        <a:rPr lang="en-GB" dirty="0" err="1"/>
                        <a:t>węzłów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65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Przerzut</a:t>
                      </a:r>
                      <a:r>
                        <a:rPr lang="en-GB" dirty="0"/>
                        <a:t> do </a:t>
                      </a:r>
                      <a:r>
                        <a:rPr lang="en-GB" dirty="0" err="1"/>
                        <a:t>okolicznych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węzłów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12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Pomiędzy</a:t>
                      </a:r>
                      <a:r>
                        <a:rPr lang="en-GB" dirty="0"/>
                        <a:t> N1 </a:t>
                      </a:r>
                      <a:r>
                        <a:rPr lang="en-GB" dirty="0" err="1"/>
                        <a:t>i</a:t>
                      </a:r>
                      <a:r>
                        <a:rPr lang="en-GB" dirty="0"/>
                        <a:t> N3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360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Przerzut</a:t>
                      </a:r>
                      <a:r>
                        <a:rPr lang="en-GB" dirty="0"/>
                        <a:t> do </a:t>
                      </a:r>
                      <a:r>
                        <a:rPr lang="en-GB" dirty="0" err="1"/>
                        <a:t>odległych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węzłów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901916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4DD69FF1-0967-48B2-9FAE-3FBDE1FA4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256808"/>
              </p:ext>
            </p:extLst>
          </p:nvPr>
        </p:nvGraphicFramePr>
        <p:xfrm>
          <a:off x="5304668" y="1628800"/>
          <a:ext cx="3443796" cy="1828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3788681469"/>
                    </a:ext>
                  </a:extLst>
                </a:gridCol>
                <a:gridCol w="2844991">
                  <a:extLst>
                    <a:ext uri="{9D8B030D-6E8A-4147-A177-3AD203B41FA5}">
                      <a16:colId xmlns:a16="http://schemas.microsoft.com/office/drawing/2014/main" val="1234601138"/>
                    </a:ext>
                  </a:extLst>
                </a:gridCol>
              </a:tblGrid>
              <a:tr h="284332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pM</a:t>
                      </a:r>
                      <a:r>
                        <a:rPr lang="en-GB" dirty="0"/>
                        <a:t> (</a:t>
                      </a:r>
                      <a:r>
                        <a:rPr lang="en-GB" dirty="0" err="1"/>
                        <a:t>dalekie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przerzuty</a:t>
                      </a:r>
                      <a:r>
                        <a:rPr lang="en-GB" dirty="0"/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63841"/>
                  </a:ext>
                </a:extLst>
              </a:tr>
              <a:tr h="2843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Nie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można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ocenić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797313"/>
                  </a:ext>
                </a:extLst>
              </a:tr>
              <a:tr h="2843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Brak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przerzutów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658809"/>
                  </a:ext>
                </a:extLst>
              </a:tr>
              <a:tr h="2843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Przerzuty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121157"/>
                  </a:ext>
                </a:extLst>
              </a:tr>
              <a:tr h="2843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Przerzuty</a:t>
                      </a:r>
                      <a:r>
                        <a:rPr lang="en-GB" dirty="0"/>
                        <a:t> do OUN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942494"/>
                  </a:ext>
                </a:extLst>
              </a:tr>
            </a:tbl>
          </a:graphicData>
        </a:graphic>
      </p:graphicFrame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48350"/>
            <a:ext cx="12573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pole tekstowe 10"/>
          <p:cNvSpPr txBox="1"/>
          <p:nvPr/>
        </p:nvSpPr>
        <p:spPr>
          <a:xfrm>
            <a:off x="1187624" y="6488668"/>
            <a:ext cx="505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Na podstawie: https://www.uicc.org/resources/tnm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załka zakrzywiona w lewo 3">
            <a:hlinkClick r:id="rId3" action="ppaction://hlinksldjump"/>
          </p:cNvPr>
          <p:cNvSpPr/>
          <p:nvPr/>
        </p:nvSpPr>
        <p:spPr>
          <a:xfrm>
            <a:off x="8172400" y="5949280"/>
            <a:ext cx="720080" cy="6480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0"/>
            <a:ext cx="4692873" cy="141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1556792"/>
            <a:ext cx="296227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6056" y="2564904"/>
            <a:ext cx="30765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pracy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pl-PL" sz="2800" dirty="0"/>
              <a:t>Ocena ekspresji </a:t>
            </a:r>
            <a:r>
              <a:rPr lang="pl-PL" sz="2800" i="1" dirty="0"/>
              <a:t>IL-1β, IL-6</a:t>
            </a:r>
            <a:r>
              <a:rPr lang="pl-PL" sz="2800" dirty="0"/>
              <a:t> i miR-9 u pacjentów z NDRP</a:t>
            </a:r>
          </a:p>
          <a:p>
            <a:pPr lvl="0"/>
            <a:r>
              <a:rPr lang="pl-PL" sz="2800" dirty="0"/>
              <a:t>Ocena użyteczności powyższych parametrów jako </a:t>
            </a:r>
            <a:r>
              <a:rPr lang="pl-PL" sz="2800" dirty="0" err="1"/>
              <a:t>biomarkerów</a:t>
            </a:r>
            <a:r>
              <a:rPr lang="pl-PL" sz="2800" dirty="0"/>
              <a:t> diagnostycznych</a:t>
            </a:r>
          </a:p>
          <a:p>
            <a:endParaRPr lang="pl-PL" sz="2800" dirty="0"/>
          </a:p>
        </p:txBody>
      </p:sp>
      <p:pic>
        <p:nvPicPr>
          <p:cNvPr id="6" name="Obraz 5" descr="Cytokin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3501008"/>
            <a:ext cx="7236296" cy="30911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597D063E-8746-4954-A168-770B323C4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211400"/>
              </p:ext>
            </p:extLst>
          </p:nvPr>
        </p:nvGraphicFramePr>
        <p:xfrm>
          <a:off x="3275856" y="1124744"/>
          <a:ext cx="3312368" cy="198057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405920349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849346464"/>
                    </a:ext>
                  </a:extLst>
                </a:gridCol>
              </a:tblGrid>
              <a:tr h="6601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Wywiad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rodzinny</a:t>
                      </a:r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83112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Dodatni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Ujemny</a:t>
                      </a:r>
                      <a:r>
                        <a:rPr lang="en-US" dirty="0"/>
                        <a:t> 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727270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021132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5AD90983-CEFA-4223-AE5C-A3C96540F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25301"/>
              </p:ext>
            </p:extLst>
          </p:nvPr>
        </p:nvGraphicFramePr>
        <p:xfrm>
          <a:off x="1043608" y="3429000"/>
          <a:ext cx="7128788" cy="316835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16699">
                  <a:extLst>
                    <a:ext uri="{9D8B030D-6E8A-4147-A177-3AD203B41FA5}">
                      <a16:colId xmlns:a16="http://schemas.microsoft.com/office/drawing/2014/main" val="1693357772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val="374442443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val="886042104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val="2648502109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val="2436883859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val="2861511621"/>
                    </a:ext>
                  </a:extLst>
                </a:gridCol>
                <a:gridCol w="461604">
                  <a:extLst>
                    <a:ext uri="{9D8B030D-6E8A-4147-A177-3AD203B41FA5}">
                      <a16:colId xmlns:a16="http://schemas.microsoft.com/office/drawing/2014/main" val="3537628510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val="881022842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val="3370350225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val="1444410191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val="4059203491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val="4204423908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val="2801729913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val="1584507648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val="3347299052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val="3849346464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val="3563804931"/>
                    </a:ext>
                  </a:extLst>
                </a:gridCol>
              </a:tblGrid>
              <a:tr h="939895">
                <a:tc gridSpan="17"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pTNM</a:t>
                      </a:r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383112"/>
                  </a:ext>
                </a:extLst>
              </a:tr>
              <a:tr h="742819">
                <a:tc gridSpan="7">
                  <a:txBody>
                    <a:bodyPr/>
                    <a:lstStyle/>
                    <a:p>
                      <a:pPr algn="ctr"/>
                      <a:r>
                        <a:rPr lang="en-GB" sz="2000" b="1" dirty="0" err="1"/>
                        <a:t>pT</a:t>
                      </a:r>
                      <a:endParaRPr lang="pl-PL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pN</a:t>
                      </a:r>
                      <a:endParaRPr lang="pl-PL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sz="20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pM</a:t>
                      </a:r>
                      <a:endParaRPr lang="pl-PL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32727270"/>
                  </a:ext>
                </a:extLst>
              </a:tr>
              <a:tr h="74281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x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is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  <a:endParaRPr lang="pl-PL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x</a:t>
                      </a:r>
                      <a:endParaRPr lang="pl-PL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  <a:endParaRPr lang="pl-PL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021132"/>
                  </a:ext>
                </a:extLst>
              </a:tr>
              <a:tr h="74281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31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33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931701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228ABD70-D29B-46E0-AF4B-D59DF6AD2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838443"/>
              </p:ext>
            </p:extLst>
          </p:nvPr>
        </p:nvGraphicFramePr>
        <p:xfrm>
          <a:off x="6688111" y="1125582"/>
          <a:ext cx="2159732" cy="198057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79866">
                  <a:extLst>
                    <a:ext uri="{9D8B030D-6E8A-4147-A177-3AD203B41FA5}">
                      <a16:colId xmlns:a16="http://schemas.microsoft.com/office/drawing/2014/main" val="4059203491"/>
                    </a:ext>
                  </a:extLst>
                </a:gridCol>
                <a:gridCol w="1079866">
                  <a:extLst>
                    <a:ext uri="{9D8B030D-6E8A-4147-A177-3AD203B41FA5}">
                      <a16:colId xmlns:a16="http://schemas.microsoft.com/office/drawing/2014/main" val="3849346464"/>
                    </a:ext>
                  </a:extLst>
                </a:gridCol>
              </a:tblGrid>
              <a:tr h="6601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Podtyp</a:t>
                      </a:r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83112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SCC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727270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021132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EE659871-2BA5-4638-B28B-4CADB6F4E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377344"/>
              </p:ext>
            </p:extLst>
          </p:nvPr>
        </p:nvGraphicFramePr>
        <p:xfrm>
          <a:off x="295650" y="1125582"/>
          <a:ext cx="2880320" cy="198057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405920349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32062436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05164914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849346464"/>
                    </a:ext>
                  </a:extLst>
                </a:gridCol>
              </a:tblGrid>
              <a:tr h="660192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AJCC</a:t>
                      </a:r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83112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727270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26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021132"/>
                  </a:ext>
                </a:extLst>
              </a:tr>
            </a:tbl>
          </a:graphicData>
        </a:graphic>
      </p:graphicFrame>
      <p:sp>
        <p:nvSpPr>
          <p:cNvPr id="8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pl-PL" b="1" dirty="0"/>
              <a:t>Materiały i metody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9335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Materiały i metody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39</a:t>
            </a:r>
            <a:r>
              <a:rPr lang="pl-PL" dirty="0"/>
              <a:t> pacjentów z </a:t>
            </a:r>
            <a:r>
              <a:rPr lang="pl-PL" b="1" dirty="0" err="1"/>
              <a:t>niedrobnokomórkowym</a:t>
            </a:r>
            <a:r>
              <a:rPr lang="pl-PL" b="1" dirty="0"/>
              <a:t> rakiem płuca</a:t>
            </a:r>
            <a:endParaRPr lang="pl-PL" dirty="0"/>
          </a:p>
          <a:p>
            <a:pPr>
              <a:buNone/>
            </a:pPr>
            <a:endParaRPr lang="pl-PL" dirty="0"/>
          </a:p>
        </p:txBody>
      </p:sp>
      <p:pic>
        <p:nvPicPr>
          <p:cNvPr id="6" name="Obraz 5" descr="Izolacja materiał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6024" y="2996952"/>
            <a:ext cx="8676456" cy="26824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Procedur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015" y="188640"/>
            <a:ext cx="8892481" cy="65029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6"/>
          <p:cNvGraphicFramePr>
            <a:graphicFrameLocks noGrp="1"/>
          </p:cNvGraphicFramePr>
          <p:nvPr>
            <p:extLst/>
          </p:nvPr>
        </p:nvGraphicFramePr>
        <p:xfrm>
          <a:off x="611560" y="116632"/>
          <a:ext cx="8043342" cy="6560613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030134">
                  <a:extLst>
                    <a:ext uri="{9D8B030D-6E8A-4147-A177-3AD203B41FA5}">
                      <a16:colId xmlns:a16="http://schemas.microsoft.com/office/drawing/2014/main" val="3894142520"/>
                    </a:ext>
                  </a:extLst>
                </a:gridCol>
                <a:gridCol w="5013208">
                  <a:extLst>
                    <a:ext uri="{9D8B030D-6E8A-4147-A177-3AD203B41FA5}">
                      <a16:colId xmlns:a16="http://schemas.microsoft.com/office/drawing/2014/main" val="1413516115"/>
                    </a:ext>
                  </a:extLst>
                </a:gridCol>
              </a:tblGrid>
              <a:tr h="601036">
                <a:tc>
                  <a:txBody>
                    <a:bodyPr/>
                    <a:lstStyle/>
                    <a:p>
                      <a:r>
                        <a:rPr lang="pl-PL" sz="2800" dirty="0"/>
                        <a:t>Procedura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800" dirty="0"/>
                        <a:t>Odczynniki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34205"/>
                  </a:ext>
                </a:extLst>
              </a:tr>
              <a:tr h="653272">
                <a:tc>
                  <a:txBody>
                    <a:bodyPr/>
                    <a:lstStyle/>
                    <a:p>
                      <a:r>
                        <a:rPr lang="pl-PL" sz="1600" dirty="0"/>
                        <a:t>Izolacja </a:t>
                      </a:r>
                      <a:r>
                        <a:rPr lang="pl-PL" sz="1600" dirty="0" err="1"/>
                        <a:t>egzosomów</a:t>
                      </a:r>
                      <a:endParaRPr lang="pl-PL" sz="1600" dirty="0">
                        <a:latin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Total </a:t>
                      </a:r>
                      <a:r>
                        <a:rPr lang="pl-PL" sz="1600" dirty="0" err="1"/>
                        <a:t>Exosome</a:t>
                      </a:r>
                      <a:r>
                        <a:rPr lang="pl-PL" sz="1600" dirty="0"/>
                        <a:t> </a:t>
                      </a:r>
                      <a:r>
                        <a:rPr lang="pl-PL" sz="1600" dirty="0" err="1"/>
                        <a:t>Isolation</a:t>
                      </a:r>
                      <a:r>
                        <a:rPr lang="pl-PL" sz="1600" dirty="0"/>
                        <a:t> Kit (from serum) (</a:t>
                      </a:r>
                      <a:r>
                        <a:rPr lang="pl-PL" sz="1600" dirty="0" err="1"/>
                        <a:t>cat</a:t>
                      </a:r>
                      <a:r>
                        <a:rPr lang="pl-PL" sz="1600" dirty="0"/>
                        <a:t>. No.:4484450, </a:t>
                      </a:r>
                      <a:r>
                        <a:rPr lang="pl-PL" sz="1600" dirty="0" err="1"/>
                        <a:t>Invitrogen</a:t>
                      </a:r>
                      <a:r>
                        <a:rPr lang="pl-PL" sz="1600" dirty="0"/>
                        <a:t>)</a:t>
                      </a:r>
                      <a:endParaRPr lang="pl-PL" sz="1600" dirty="0">
                        <a:solidFill>
                          <a:srgbClr val="33333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074627"/>
                  </a:ext>
                </a:extLst>
              </a:tr>
              <a:tr h="627154">
                <a:tc>
                  <a:txBody>
                    <a:bodyPr/>
                    <a:lstStyle/>
                    <a:p>
                      <a:r>
                        <a:rPr lang="pl-PL" sz="1600" dirty="0"/>
                        <a:t>Izolacja RNA (</a:t>
                      </a:r>
                      <a:r>
                        <a:rPr lang="pl-PL" sz="1600" dirty="0" err="1"/>
                        <a:t>miRNA</a:t>
                      </a:r>
                      <a:r>
                        <a:rPr lang="pl-PL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 </a:t>
                      </a:r>
                      <a:r>
                        <a:rPr lang="en-US" sz="1600" dirty="0" err="1"/>
                        <a:t>Exosome</a:t>
                      </a:r>
                      <a:r>
                        <a:rPr lang="en-US" sz="1600" dirty="0"/>
                        <a:t> RNA and Protein Isolation Kit  (cat. No.:4478545</a:t>
                      </a:r>
                      <a:r>
                        <a:rPr lang="pl-PL" sz="1600" dirty="0"/>
                        <a:t>, </a:t>
                      </a:r>
                      <a:r>
                        <a:rPr lang="pl-PL" sz="1600" dirty="0" err="1"/>
                        <a:t>Invitrogen</a:t>
                      </a:r>
                      <a:r>
                        <a:rPr lang="pl-PL" sz="1600" dirty="0"/>
                        <a:t>)</a:t>
                      </a:r>
                      <a:endParaRPr lang="en-US" sz="1600" dirty="0">
                        <a:solidFill>
                          <a:srgbClr val="33333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183566"/>
                  </a:ext>
                </a:extLst>
              </a:tr>
              <a:tr h="671745">
                <a:tc>
                  <a:txBody>
                    <a:bodyPr/>
                    <a:lstStyle/>
                    <a:p>
                      <a:r>
                        <a:rPr lang="pl-PL" sz="1600" dirty="0"/>
                        <a:t>Odwrotna transkrypcja (</a:t>
                      </a:r>
                      <a:r>
                        <a:rPr lang="pl-PL" sz="1600" dirty="0" err="1"/>
                        <a:t>miRNA</a:t>
                      </a:r>
                      <a:r>
                        <a:rPr lang="pl-PL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High-Capacity </a:t>
                      </a:r>
                      <a:r>
                        <a:rPr lang="en-US" sz="1600" dirty="0" err="1"/>
                        <a:t>cDNA</a:t>
                      </a:r>
                      <a:r>
                        <a:rPr lang="en-US" sz="1600" dirty="0"/>
                        <a:t> Reverse Transcription Kit with </a:t>
                      </a:r>
                      <a:r>
                        <a:rPr lang="en-US" sz="1600" dirty="0" err="1"/>
                        <a:t>RNase</a:t>
                      </a:r>
                      <a:r>
                        <a:rPr lang="en-US" sz="1600" dirty="0"/>
                        <a:t> Inhibitor</a:t>
                      </a:r>
                      <a:r>
                        <a:rPr lang="pl-PL" sz="1600" dirty="0"/>
                        <a:t> (</a:t>
                      </a:r>
                      <a:r>
                        <a:rPr lang="pl-PL" sz="1600" dirty="0" err="1"/>
                        <a:t>cat</a:t>
                      </a:r>
                      <a:r>
                        <a:rPr lang="pl-PL" sz="1600" dirty="0"/>
                        <a:t>. No. 4374966, Applied Biosystem)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525509"/>
                  </a:ext>
                </a:extLst>
              </a:tr>
              <a:tr h="671745">
                <a:tc>
                  <a:txBody>
                    <a:bodyPr/>
                    <a:lstStyle/>
                    <a:p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Qiagen</a:t>
                      </a:r>
                      <a:r>
                        <a:rPr lang="en-US" sz="1600" dirty="0"/>
                        <a:t> RNA</a:t>
                      </a:r>
                      <a:r>
                        <a:rPr lang="pl-PL" sz="1600" dirty="0"/>
                        <a:t> </a:t>
                      </a:r>
                      <a:r>
                        <a:rPr lang="en-US" sz="1600" dirty="0"/>
                        <a:t>mini Kit (</a:t>
                      </a:r>
                      <a:r>
                        <a:rPr lang="pl-PL" sz="1600" dirty="0" err="1"/>
                        <a:t>Cat</a:t>
                      </a:r>
                      <a:r>
                        <a:rPr lang="pl-PL" sz="1600" dirty="0"/>
                        <a:t>. No.</a:t>
                      </a:r>
                      <a:r>
                        <a:rPr lang="pl-PL" sz="1600" baseline="0" dirty="0"/>
                        <a:t> 74106, </a:t>
                      </a:r>
                      <a:r>
                        <a:rPr lang="en-US" sz="1600" dirty="0"/>
                        <a:t>QIAGEN, CA, USA)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1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Odwrotna transkrypcja (geny)</a:t>
                      </a:r>
                    </a:p>
                    <a:p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High-Capacity </a:t>
                      </a:r>
                      <a:r>
                        <a:rPr lang="en-US" sz="1600" dirty="0" err="1"/>
                        <a:t>cDNA</a:t>
                      </a:r>
                      <a:r>
                        <a:rPr lang="en-US" sz="1600" dirty="0"/>
                        <a:t> Reverse Transcription Kit</a:t>
                      </a:r>
                      <a:r>
                        <a:rPr lang="pl-PL" sz="1600" dirty="0"/>
                        <a:t> (</a:t>
                      </a:r>
                      <a:r>
                        <a:rPr lang="pl-PL" sz="1600" dirty="0" err="1"/>
                        <a:t>cat</a:t>
                      </a:r>
                      <a:r>
                        <a:rPr lang="pl-PL" sz="1600" dirty="0"/>
                        <a:t>. No. 4368814, Applied Biosystem))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2215">
                <a:tc>
                  <a:txBody>
                    <a:bodyPr/>
                    <a:lstStyle/>
                    <a:p>
                      <a:r>
                        <a:rPr lang="pl-PL" sz="1600" b="0" err="1">
                          <a:solidFill>
                            <a:schemeClr val="tx1"/>
                          </a:solidFill>
                        </a:rPr>
                        <a:t>qPCR</a:t>
                      </a:r>
                      <a:endParaRPr lang="pl-PL" sz="16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 dirty="0">
                          <a:solidFill>
                            <a:schemeClr val="tx1"/>
                          </a:solidFill>
                        </a:rPr>
                        <a:t>KAPA PROBE FAST </a:t>
                      </a:r>
                      <a:r>
                        <a:rPr lang="pl-PL" sz="1600" b="0" dirty="0" err="1">
                          <a:solidFill>
                            <a:schemeClr val="tx1"/>
                          </a:solidFill>
                        </a:rPr>
                        <a:t>qPCR</a:t>
                      </a:r>
                      <a:r>
                        <a:rPr lang="pl-PL" sz="1600" b="0" dirty="0">
                          <a:solidFill>
                            <a:schemeClr val="tx1"/>
                          </a:solidFill>
                        </a:rPr>
                        <a:t> Kit, ROX (ABI </a:t>
                      </a:r>
                      <a:r>
                        <a:rPr lang="pl-PL" sz="1600" b="0" dirty="0" err="1">
                          <a:solidFill>
                            <a:schemeClr val="tx1"/>
                          </a:solidFill>
                        </a:rPr>
                        <a:t>Prism</a:t>
                      </a:r>
                      <a:r>
                        <a:rPr lang="pl-PL" sz="1600" b="0" dirty="0">
                          <a:solidFill>
                            <a:schemeClr val="tx1"/>
                          </a:solidFill>
                        </a:rPr>
                        <a:t>®)</a:t>
                      </a:r>
                      <a:r>
                        <a:rPr lang="pl-PL" sz="1600" b="0" baseline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pl-PL" sz="1600" b="0" baseline="0" dirty="0" err="1">
                          <a:solidFill>
                            <a:schemeClr val="tx1"/>
                          </a:solidFill>
                        </a:rPr>
                        <a:t>cat</a:t>
                      </a:r>
                      <a:r>
                        <a:rPr lang="pl-PL" sz="1600" b="0" baseline="0" dirty="0">
                          <a:solidFill>
                            <a:schemeClr val="tx1"/>
                          </a:solidFill>
                        </a:rPr>
                        <a:t>. No. KK4706, Kapa Biosystem)</a:t>
                      </a:r>
                      <a:endParaRPr lang="pl-PL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l-PL" sz="1600" b="0" u="sng" dirty="0">
                          <a:solidFill>
                            <a:schemeClr val="tx1"/>
                          </a:solidFill>
                        </a:rPr>
                        <a:t>Sondy:</a:t>
                      </a:r>
                    </a:p>
                    <a:p>
                      <a:r>
                        <a:rPr lang="pl-PL" sz="1600" b="0" dirty="0">
                          <a:solidFill>
                            <a:schemeClr val="tx1"/>
                          </a:solidFill>
                        </a:rPr>
                        <a:t>- hsa-miR-9*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pl-PL" sz="1600" b="0" dirty="0">
                          <a:solidFill>
                            <a:schemeClr val="tx1"/>
                          </a:solidFill>
                        </a:rPr>
                        <a:t> hsa-miR-122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pl-PL" sz="1600" b="0" baseline="0" dirty="0">
                          <a:solidFill>
                            <a:schemeClr val="tx1"/>
                          </a:solidFill>
                        </a:rPr>
                        <a:t> Hs99999903_m1 (ACTB)</a:t>
                      </a:r>
                      <a:endParaRPr lang="pl-PL" sz="1600" b="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pl-PL" sz="1600" b="0" baseline="0" dirty="0">
                          <a:solidFill>
                            <a:schemeClr val="tx1"/>
                          </a:solidFill>
                        </a:rPr>
                        <a:t> Hs01555410_m1 (IL1B)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pl-PL" sz="1600" b="0" dirty="0">
                          <a:solidFill>
                            <a:schemeClr val="tx1"/>
                          </a:solidFill>
                        </a:rPr>
                        <a:t> Hs00985639_m1 (IL6)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944203"/>
                  </a:ext>
                </a:extLst>
              </a:tr>
              <a:tr h="451701">
                <a:tc>
                  <a:txBody>
                    <a:bodyPr/>
                    <a:lstStyle/>
                    <a:p>
                      <a:r>
                        <a:rPr lang="pl-PL" sz="1600" dirty="0"/>
                        <a:t>Analiza statystyczna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l-PL" sz="1600" dirty="0" err="1"/>
                        <a:t>Statistica</a:t>
                      </a:r>
                      <a:r>
                        <a:rPr lang="pl-PL" sz="1600" dirty="0"/>
                        <a:t> 13.1, PL. (</a:t>
                      </a:r>
                      <a:r>
                        <a:rPr lang="pl-PL" sz="1600" dirty="0" err="1"/>
                        <a:t>StatSoft</a:t>
                      </a:r>
                      <a:r>
                        <a:rPr lang="pl-PL" sz="1600" dirty="0"/>
                        <a:t> PL)</a:t>
                      </a:r>
                      <a:endParaRPr lang="pl-PL" sz="1600" dirty="0">
                        <a:latin typeface="Cambri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1886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rmAutofit/>
          </a:bodyPr>
          <a:lstStyle/>
          <a:p>
            <a:r>
              <a:rPr lang="pl-PL" sz="6600" dirty="0"/>
              <a:t>Wyniki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iekt 5">
            <a:extLst>
              <a:ext uri="{FF2B5EF4-FFF2-40B4-BE49-F238E27FC236}">
                <a16:creationId xmlns:a16="http://schemas.microsoft.com/office/drawing/2014/main" id="{4A192DF6-E2BF-4A9B-90A4-D628F974F7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620097"/>
              </p:ext>
            </p:extLst>
          </p:nvPr>
        </p:nvGraphicFramePr>
        <p:xfrm>
          <a:off x="4744242" y="2685402"/>
          <a:ext cx="4075646" cy="30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Graph" r:id="rId4" imgW="5943600" imgH="4462200" progId="Statistica.Graph">
                  <p:embed/>
                </p:oleObj>
              </mc:Choice>
              <mc:Fallback>
                <p:oleObj name="Graph" r:id="rId4" imgW="5943600" imgH="4462200" progId="Statistica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44242" y="2685402"/>
                        <a:ext cx="4075646" cy="30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ole tekstowe 7">
            <a:extLst>
              <a:ext uri="{FF2B5EF4-FFF2-40B4-BE49-F238E27FC236}">
                <a16:creationId xmlns:a16="http://schemas.microsoft.com/office/drawing/2014/main" id="{6D933E18-258C-4D66-A13D-3F584E0AB4E0}"/>
              </a:ext>
            </a:extLst>
          </p:cNvPr>
          <p:cNvSpPr txBox="1"/>
          <p:nvPr/>
        </p:nvSpPr>
        <p:spPr>
          <a:xfrm>
            <a:off x="899592" y="3717032"/>
            <a:ext cx="3456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err="1"/>
              <a:t>Ryc</a:t>
            </a:r>
            <a:r>
              <a:rPr lang="en-US" sz="1400" b="1" dirty="0"/>
              <a:t>. </a:t>
            </a:r>
            <a:r>
              <a:rPr lang="pl-PL" sz="1400" b="1" dirty="0"/>
              <a:t>1</a:t>
            </a:r>
            <a:r>
              <a:rPr lang="en-US" sz="1400" b="1" dirty="0"/>
              <a:t> </a:t>
            </a:r>
            <a:r>
              <a:rPr lang="pl-PL" sz="1400" dirty="0"/>
              <a:t>Poziom ekspresji </a:t>
            </a:r>
            <a:r>
              <a:rPr lang="en-US" sz="1400" dirty="0"/>
              <a:t>IL-1b </a:t>
            </a:r>
            <a:r>
              <a:rPr lang="pl-PL" sz="1400" dirty="0"/>
              <a:t>w</a:t>
            </a:r>
            <a:r>
              <a:rPr lang="en-US" sz="1400" dirty="0"/>
              <a:t> </a:t>
            </a:r>
            <a:r>
              <a:rPr lang="en-US" sz="1400" dirty="0" err="1"/>
              <a:t>tka</a:t>
            </a:r>
            <a:r>
              <a:rPr lang="pl-PL" sz="1400" dirty="0" err="1"/>
              <a:t>nce</a:t>
            </a:r>
            <a:r>
              <a:rPr lang="pl-PL" sz="1400" dirty="0"/>
              <a:t> nowotworowej i w tkance niezmienionej makroskopowo</a:t>
            </a:r>
            <a:r>
              <a:rPr lang="en-US" sz="1400" dirty="0"/>
              <a:t> </a:t>
            </a:r>
            <a:r>
              <a:rPr lang="en-US" sz="1400" b="1" dirty="0"/>
              <a:t>(p&lt;0.001; test UMW)</a:t>
            </a:r>
            <a:endParaRPr lang="pl-PL" sz="1400" b="1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C72D0B3-5C1D-4ECE-ACAC-224B5E77C8BD}"/>
              </a:ext>
            </a:extLst>
          </p:cNvPr>
          <p:cNvSpPr txBox="1"/>
          <p:nvPr/>
        </p:nvSpPr>
        <p:spPr>
          <a:xfrm>
            <a:off x="5220072" y="5733256"/>
            <a:ext cx="32450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err="1"/>
              <a:t>Ryc</a:t>
            </a:r>
            <a:r>
              <a:rPr lang="en-US" sz="1400" b="1" dirty="0"/>
              <a:t>. </a:t>
            </a:r>
            <a:r>
              <a:rPr lang="pl-PL" sz="1400" b="1" dirty="0"/>
              <a:t>2 </a:t>
            </a:r>
            <a:r>
              <a:rPr lang="pl-PL" sz="1400" dirty="0"/>
              <a:t>Poziom ekspresji </a:t>
            </a:r>
            <a:r>
              <a:rPr lang="en-US" sz="1400" dirty="0"/>
              <a:t>IL-</a:t>
            </a:r>
            <a:r>
              <a:rPr lang="pl-PL" sz="1400" dirty="0"/>
              <a:t>6</a:t>
            </a:r>
            <a:r>
              <a:rPr lang="en-US" sz="1400" dirty="0"/>
              <a:t> </a:t>
            </a:r>
            <a:r>
              <a:rPr lang="pl-PL" sz="1400" dirty="0"/>
              <a:t>w</a:t>
            </a:r>
            <a:r>
              <a:rPr lang="en-US" sz="1400" dirty="0"/>
              <a:t> </a:t>
            </a:r>
            <a:r>
              <a:rPr lang="en-US" sz="1400" dirty="0" err="1"/>
              <a:t>tka</a:t>
            </a:r>
            <a:r>
              <a:rPr lang="pl-PL" sz="1400" dirty="0" err="1"/>
              <a:t>nce</a:t>
            </a:r>
            <a:r>
              <a:rPr lang="pl-PL" sz="1400" dirty="0"/>
              <a:t> nowotworowej i w tkance niezmienionej makroskopowo</a:t>
            </a:r>
            <a:r>
              <a:rPr lang="en-US" sz="1400" b="1" dirty="0"/>
              <a:t> (p&lt;0,001; test UMW)</a:t>
            </a:r>
            <a:endParaRPr lang="pl-PL" sz="1400" b="1" dirty="0"/>
          </a:p>
        </p:txBody>
      </p:sp>
      <p:grpSp>
        <p:nvGrpSpPr>
          <p:cNvPr id="27" name="Grupa 26">
            <a:extLst>
              <a:ext uri="{FF2B5EF4-FFF2-40B4-BE49-F238E27FC236}">
                <a16:creationId xmlns:a16="http://schemas.microsoft.com/office/drawing/2014/main" id="{2217D796-721D-4E2F-A570-D2EB58CAC3F2}"/>
              </a:ext>
            </a:extLst>
          </p:cNvPr>
          <p:cNvGrpSpPr/>
          <p:nvPr/>
        </p:nvGrpSpPr>
        <p:grpSpPr>
          <a:xfrm>
            <a:off x="6084168" y="2204864"/>
            <a:ext cx="1800200" cy="2736111"/>
            <a:chOff x="139114" y="4072715"/>
            <a:chExt cx="1584176" cy="2101268"/>
          </a:xfrm>
        </p:grpSpPr>
        <p:cxnSp>
          <p:nvCxnSpPr>
            <p:cNvPr id="28" name="Łącznik prosty ze strzałką 27">
              <a:extLst>
                <a:ext uri="{FF2B5EF4-FFF2-40B4-BE49-F238E27FC236}">
                  <a16:creationId xmlns:a16="http://schemas.microsoft.com/office/drawing/2014/main" id="{4EA35BB9-0447-4BEE-8C3E-54110F4FA3F0}"/>
                </a:ext>
              </a:extLst>
            </p:cNvPr>
            <p:cNvCxnSpPr>
              <a:cxnSpLocks/>
            </p:cNvCxnSpPr>
            <p:nvPr/>
          </p:nvCxnSpPr>
          <p:spPr>
            <a:xfrm>
              <a:off x="139114" y="4365104"/>
              <a:ext cx="0" cy="18088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Łącznik prosty ze strzałką 29">
              <a:extLst>
                <a:ext uri="{FF2B5EF4-FFF2-40B4-BE49-F238E27FC236}">
                  <a16:creationId xmlns:a16="http://schemas.microsoft.com/office/drawing/2014/main" id="{E53C19C7-0A42-490B-AA98-6E196110C6AF}"/>
                </a:ext>
              </a:extLst>
            </p:cNvPr>
            <p:cNvCxnSpPr>
              <a:cxnSpLocks/>
            </p:cNvCxnSpPr>
            <p:nvPr/>
          </p:nvCxnSpPr>
          <p:spPr>
            <a:xfrm>
              <a:off x="1723290" y="4365103"/>
              <a:ext cx="0" cy="3712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ole tekstowe 30">
              <a:extLst>
                <a:ext uri="{FF2B5EF4-FFF2-40B4-BE49-F238E27FC236}">
                  <a16:creationId xmlns:a16="http://schemas.microsoft.com/office/drawing/2014/main" id="{B86BB8DC-0F64-40AD-8CBF-26F2107B9807}"/>
                </a:ext>
              </a:extLst>
            </p:cNvPr>
            <p:cNvSpPr txBox="1"/>
            <p:nvPr/>
          </p:nvSpPr>
          <p:spPr>
            <a:xfrm>
              <a:off x="771986" y="4072715"/>
              <a:ext cx="216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*</a:t>
              </a:r>
            </a:p>
          </p:txBody>
        </p:sp>
        <p:cxnSp>
          <p:nvCxnSpPr>
            <p:cNvPr id="29" name="Łącznik prosty 28">
              <a:extLst>
                <a:ext uri="{FF2B5EF4-FFF2-40B4-BE49-F238E27FC236}">
                  <a16:creationId xmlns:a16="http://schemas.microsoft.com/office/drawing/2014/main" id="{69780187-51D2-4796-9820-AD7C572C9817}"/>
                </a:ext>
              </a:extLst>
            </p:cNvPr>
            <p:cNvCxnSpPr>
              <a:cxnSpLocks/>
            </p:cNvCxnSpPr>
            <p:nvPr/>
          </p:nvCxnSpPr>
          <p:spPr>
            <a:xfrm>
              <a:off x="139114" y="4365104"/>
              <a:ext cx="15841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Obiekt 1">
            <a:extLst>
              <a:ext uri="{FF2B5EF4-FFF2-40B4-BE49-F238E27FC236}">
                <a16:creationId xmlns:a16="http://schemas.microsoft.com/office/drawing/2014/main" id="{65AFE162-F362-44A3-A53F-0F7DF40266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127585"/>
              </p:ext>
            </p:extLst>
          </p:nvPr>
        </p:nvGraphicFramePr>
        <p:xfrm>
          <a:off x="412550" y="732968"/>
          <a:ext cx="4075646" cy="30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Graph" r:id="rId6" imgW="5943600" imgH="4462200" progId="Statistica.Graph">
                  <p:embed/>
                </p:oleObj>
              </mc:Choice>
              <mc:Fallback>
                <p:oleObj name="Graph" r:id="rId6" imgW="5943600" imgH="4462200" progId="Statistica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2550" y="732968"/>
                        <a:ext cx="4075646" cy="30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upa 32">
            <a:extLst>
              <a:ext uri="{FF2B5EF4-FFF2-40B4-BE49-F238E27FC236}">
                <a16:creationId xmlns:a16="http://schemas.microsoft.com/office/drawing/2014/main" id="{51F1E5BC-6999-4922-BB3C-2E286FFD5900}"/>
              </a:ext>
            </a:extLst>
          </p:cNvPr>
          <p:cNvGrpSpPr/>
          <p:nvPr/>
        </p:nvGrpSpPr>
        <p:grpSpPr>
          <a:xfrm>
            <a:off x="1763687" y="260648"/>
            <a:ext cx="1800201" cy="2664296"/>
            <a:chOff x="139114" y="4072715"/>
            <a:chExt cx="1584176" cy="2136365"/>
          </a:xfrm>
        </p:grpSpPr>
        <p:cxnSp>
          <p:nvCxnSpPr>
            <p:cNvPr id="34" name="Łącznik prosty ze strzałką 33">
              <a:extLst>
                <a:ext uri="{FF2B5EF4-FFF2-40B4-BE49-F238E27FC236}">
                  <a16:creationId xmlns:a16="http://schemas.microsoft.com/office/drawing/2014/main" id="{890860EF-825E-4186-977A-4CAD520D5709}"/>
                </a:ext>
              </a:extLst>
            </p:cNvPr>
            <p:cNvCxnSpPr>
              <a:cxnSpLocks/>
            </p:cNvCxnSpPr>
            <p:nvPr/>
          </p:nvCxnSpPr>
          <p:spPr>
            <a:xfrm>
              <a:off x="139114" y="4365104"/>
              <a:ext cx="0" cy="18439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Łącznik prosty 34">
              <a:extLst>
                <a:ext uri="{FF2B5EF4-FFF2-40B4-BE49-F238E27FC236}">
                  <a16:creationId xmlns:a16="http://schemas.microsoft.com/office/drawing/2014/main" id="{EBCE9FEE-4880-4B06-9500-548787858707}"/>
                </a:ext>
              </a:extLst>
            </p:cNvPr>
            <p:cNvCxnSpPr>
              <a:cxnSpLocks/>
            </p:cNvCxnSpPr>
            <p:nvPr/>
          </p:nvCxnSpPr>
          <p:spPr>
            <a:xfrm>
              <a:off x="139114" y="4365104"/>
              <a:ext cx="15841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Łącznik prosty ze strzałką 35">
              <a:extLst>
                <a:ext uri="{FF2B5EF4-FFF2-40B4-BE49-F238E27FC236}">
                  <a16:creationId xmlns:a16="http://schemas.microsoft.com/office/drawing/2014/main" id="{8D34F59A-34FF-4A82-A3F6-9F006CAB7AB9}"/>
                </a:ext>
              </a:extLst>
            </p:cNvPr>
            <p:cNvCxnSpPr>
              <a:cxnSpLocks/>
            </p:cNvCxnSpPr>
            <p:nvPr/>
          </p:nvCxnSpPr>
          <p:spPr>
            <a:xfrm>
              <a:off x="1723290" y="4365103"/>
              <a:ext cx="0" cy="2923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pole tekstowe 36">
              <a:extLst>
                <a:ext uri="{FF2B5EF4-FFF2-40B4-BE49-F238E27FC236}">
                  <a16:creationId xmlns:a16="http://schemas.microsoft.com/office/drawing/2014/main" id="{01313A9D-F0B5-4096-B7BC-DFFB108DB8C9}"/>
                </a:ext>
              </a:extLst>
            </p:cNvPr>
            <p:cNvSpPr txBox="1"/>
            <p:nvPr/>
          </p:nvSpPr>
          <p:spPr>
            <a:xfrm>
              <a:off x="771986" y="4072715"/>
              <a:ext cx="216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56219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739</Words>
  <Application>Microsoft Office PowerPoint</Application>
  <PresentationFormat>Pokaz na ekranie (4:3)</PresentationFormat>
  <Paragraphs>186</Paragraphs>
  <Slides>26</Slides>
  <Notes>13</Notes>
  <HiddenSlides>0</HiddenSlides>
  <MMClips>0</MMClips>
  <ScaleCrop>false</ScaleCrop>
  <HeadingPairs>
    <vt:vector size="8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2</vt:i4>
      </vt:variant>
      <vt:variant>
        <vt:lpstr>Tytuły slajdów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</vt:lpstr>
      <vt:lpstr>Motyw pakietu Office</vt:lpstr>
      <vt:lpstr>Graph</vt:lpstr>
      <vt:lpstr>STATISTICA Graph</vt:lpstr>
      <vt:lpstr>Czy stan zapalny ma wpływ na raka płuca? </vt:lpstr>
      <vt:lpstr>Prezentacja programu PowerPoint</vt:lpstr>
      <vt:lpstr>Cele pracy</vt:lpstr>
      <vt:lpstr>Materiały i metody</vt:lpstr>
      <vt:lpstr>Materiały i metody</vt:lpstr>
      <vt:lpstr>Prezentacja programu PowerPoint</vt:lpstr>
      <vt:lpstr>Prezentacja programu PowerPoint</vt:lpstr>
      <vt:lpstr>Wyniki</vt:lpstr>
      <vt:lpstr>Prezentacja programu PowerPoint</vt:lpstr>
      <vt:lpstr>Prezentacja programu PowerPoint</vt:lpstr>
      <vt:lpstr>Prezentacja programu PowerPoint</vt:lpstr>
      <vt:lpstr>Podsumowanie</vt:lpstr>
      <vt:lpstr>Prezentacja programu PowerPoint</vt:lpstr>
      <vt:lpstr>Prezentacja programu PowerPoint</vt:lpstr>
      <vt:lpstr>Prezentacja programu PowerPoint</vt:lpstr>
      <vt:lpstr>Dodatkowe informacje</vt:lpstr>
      <vt:lpstr>EGZOSOMY</vt:lpstr>
      <vt:lpstr>Prezentacja programu PowerPoint</vt:lpstr>
      <vt:lpstr>Prezentacja programu PowerPoint</vt:lpstr>
      <vt:lpstr>Izolacja egzosomów</vt:lpstr>
      <vt:lpstr>microRNA</vt:lpstr>
      <vt:lpstr>qPCR z sondami TaqMan</vt:lpstr>
      <vt:lpstr>Global normalization</vt:lpstr>
      <vt:lpstr>Używane skale</vt:lpstr>
      <vt:lpstr>pTNM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Czy stan zapalny ma wpływ na raka płuca?</dc:title>
  <dc:creator>Bartek</dc:creator>
  <cp:lastModifiedBy>Kaszkowiak Marcin</cp:lastModifiedBy>
  <cp:revision>76</cp:revision>
  <dcterms:created xsi:type="dcterms:W3CDTF">2017-11-26T15:33:10Z</dcterms:created>
  <dcterms:modified xsi:type="dcterms:W3CDTF">2017-12-10T19:25:14Z</dcterms:modified>
</cp:coreProperties>
</file>