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tiff" ContentType="image/tiff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57" r:id="rId4"/>
    <p:sldId id="267" r:id="rId5"/>
    <p:sldId id="275" r:id="rId6"/>
    <p:sldId id="265" r:id="rId7"/>
    <p:sldId id="266" r:id="rId8"/>
    <p:sldId id="259" r:id="rId9"/>
    <p:sldId id="268" r:id="rId10"/>
    <p:sldId id="270" r:id="rId11"/>
    <p:sldId id="271" r:id="rId12"/>
    <p:sldId id="260" r:id="rId13"/>
    <p:sldId id="263" r:id="rId14"/>
    <p:sldId id="287" r:id="rId15"/>
    <p:sldId id="261" r:id="rId16"/>
    <p:sldId id="286" r:id="rId17"/>
    <p:sldId id="280" r:id="rId18"/>
    <p:sldId id="278" r:id="rId19"/>
    <p:sldId id="277" r:id="rId20"/>
    <p:sldId id="279" r:id="rId21"/>
    <p:sldId id="281" r:id="rId22"/>
    <p:sldId id="282" r:id="rId23"/>
    <p:sldId id="264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6" autoAdjust="0"/>
    <p:restoredTop sz="69355" autoAdjust="0"/>
  </p:normalViewPr>
  <p:slideViewPr>
    <p:cSldViewPr>
      <p:cViewPr varScale="1">
        <p:scale>
          <a:sx n="45" d="100"/>
          <a:sy n="45" d="100"/>
        </p:scale>
        <p:origin x="-20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3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2909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Dodać mówiąc, że palenie indukuje</a:t>
            </a:r>
            <a:r>
              <a:rPr lang="pl-PL" baseline="0" dirty="0" smtClean="0"/>
              <a:t> proces zapalny.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(dopracować) Badaniem objęto 39 pacjentów z histopatologicznie potwierdzonym </a:t>
            </a:r>
            <a:r>
              <a:rPr lang="pl-PL" dirty="0" err="1"/>
              <a:t>niedrobnokomórkowym</a:t>
            </a:r>
            <a:r>
              <a:rPr lang="pl-PL" baseline="0" dirty="0"/>
              <a:t> rakiem płuca</a:t>
            </a:r>
            <a:r>
              <a:rPr lang="pl-PL" dirty="0"/>
              <a:t>. Grupa</a:t>
            </a:r>
            <a:r>
              <a:rPr lang="pl-PL" baseline="0" dirty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/>
              <a:t>pogrup</a:t>
            </a:r>
            <a:r>
              <a:rPr lang="pl-PL" baseline="0" dirty="0"/>
              <a:t> w zależności od skal AJCC i </a:t>
            </a:r>
            <a:r>
              <a:rPr lang="pl-PL" baseline="0" dirty="0" err="1"/>
              <a:t>cTNM</a:t>
            </a:r>
            <a:r>
              <a:rPr lang="pl-PL" baseline="0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RNA do oceny</a:t>
            </a:r>
            <a:r>
              <a:rPr lang="pl-PL" baseline="0" dirty="0"/>
              <a:t> ekspresji genów</a:t>
            </a:r>
            <a:r>
              <a:rPr lang="pl-PL" dirty="0"/>
              <a:t> zostało wyizolowane z fragmentu tkanki płuca pobranego podczas lobektomii/</a:t>
            </a:r>
            <a:r>
              <a:rPr lang="pl-PL" dirty="0" err="1"/>
              <a:t>pulmonektomii</a:t>
            </a:r>
            <a:r>
              <a:rPr lang="pl-PL" dirty="0"/>
              <a:t>. Natomiast RNA</a:t>
            </a:r>
            <a:r>
              <a:rPr lang="pl-PL" baseline="0" dirty="0"/>
              <a:t> do badań </a:t>
            </a:r>
            <a:r>
              <a:rPr lang="pl-PL" dirty="0" err="1"/>
              <a:t>miRNA</a:t>
            </a:r>
            <a:r>
              <a:rPr lang="pl-PL" dirty="0"/>
              <a:t> uzyskano z </a:t>
            </a:r>
            <a:r>
              <a:rPr lang="pl-PL" dirty="0" err="1"/>
              <a:t>egzosomów</a:t>
            </a:r>
            <a:r>
              <a:rPr lang="pl-PL" dirty="0"/>
              <a:t> z surowicy krwi obwodowej. Krew pobierano odpowiednio 3 dni przed i 7</a:t>
            </a:r>
            <a:r>
              <a:rPr lang="pl-PL" baseline="0" dirty="0"/>
              <a:t> po </a:t>
            </a:r>
            <a:r>
              <a:rPr lang="pl-PL" dirty="0"/>
              <a:t>zabiegu operacyjnym .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Wyizolowane</a:t>
            </a:r>
            <a:r>
              <a:rPr lang="pl-PL" baseline="0" dirty="0"/>
              <a:t> RNA przepisano na </a:t>
            </a:r>
            <a:r>
              <a:rPr lang="pl-PL" baseline="0" dirty="0" err="1"/>
              <a:t>cDNA</a:t>
            </a:r>
            <a:r>
              <a:rPr lang="pl-PL" baseline="0" dirty="0"/>
              <a:t> w procesie odwrotnej transkrypcji. Następnie p</a:t>
            </a:r>
            <a:r>
              <a:rPr lang="pl-PL" dirty="0"/>
              <a:t>oziom ekspresji (RQ) oznaczono metodą </a:t>
            </a:r>
            <a:r>
              <a:rPr lang="pl-PL" dirty="0" err="1"/>
              <a:t>qPCR</a:t>
            </a:r>
            <a:r>
              <a:rPr lang="pl-PL" dirty="0"/>
              <a:t>, na podstawie metody 2</a:t>
            </a:r>
            <a:r>
              <a:rPr lang="pl-PL" baseline="30000" dirty="0"/>
              <a:t>-</a:t>
            </a:r>
            <a:r>
              <a:rPr lang="en-US" baseline="30000" dirty="0"/>
              <a:t>ΔΔ</a:t>
            </a:r>
            <a:r>
              <a:rPr lang="pl-PL" baseline="30000" dirty="0" err="1"/>
              <a:t>Ct</a:t>
            </a:r>
            <a:r>
              <a:rPr lang="pl-PL" dirty="0"/>
              <a:t> względem </a:t>
            </a:r>
            <a:r>
              <a:rPr lang="pl-PL" dirty="0" err="1"/>
              <a:t>β-aktyny</a:t>
            </a:r>
            <a:r>
              <a:rPr lang="pl-PL" dirty="0"/>
              <a:t> dla</a:t>
            </a:r>
            <a:r>
              <a:rPr lang="pl-PL" baseline="0" dirty="0"/>
              <a:t> genów</a:t>
            </a:r>
            <a:r>
              <a:rPr lang="pl-PL" dirty="0"/>
              <a:t> i global </a:t>
            </a:r>
            <a:r>
              <a:rPr lang="pl-PL" dirty="0" err="1"/>
              <a:t>normalization</a:t>
            </a:r>
            <a:r>
              <a:rPr lang="pl-PL" dirty="0"/>
              <a:t> dla</a:t>
            </a:r>
            <a:r>
              <a:rPr lang="pl-PL" baseline="0" dirty="0"/>
              <a:t> </a:t>
            </a:r>
            <a:r>
              <a:rPr lang="pl-PL" dirty="0" err="1"/>
              <a:t>miRNA</a:t>
            </a:r>
            <a:r>
              <a:rPr lang="pl-PL" dirty="0"/>
              <a:t>. Do analizy statystycznej wykorzystano program </a:t>
            </a:r>
            <a:r>
              <a:rPr lang="pl-PL" dirty="0" err="1"/>
              <a:t>Statistica</a:t>
            </a:r>
            <a:r>
              <a:rPr lang="pl-PL" dirty="0"/>
              <a:t> 13.1.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714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6134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2017-12-08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(p=0,03;    r=-0,41;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(p=0,001;      r=-0,56;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graphicFrame>
        <p:nvGraphicFramePr>
          <p:cNvPr id="2" name="Obiekt 1">
            <a:extLst>
              <a:ext uri="{FF2B5EF4-FFF2-40B4-BE49-F238E27FC236}">
                <a16:creationId xmlns:a16="http://schemas.microsoft.com/office/drawing/2014/main" xmlns="" id="{F81CA7E2-0CD6-44C0-AC83-19CBB0934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8868618"/>
              </p:ext>
            </p:extLst>
          </p:nvPr>
        </p:nvGraphicFramePr>
        <p:xfrm>
          <a:off x="30496" y="203191"/>
          <a:ext cx="4603083" cy="3456000"/>
        </p:xfrm>
        <a:graphic>
          <a:graphicData uri="http://schemas.openxmlformats.org/presentationml/2006/ole">
            <p:oleObj spid="_x0000_s3104" name="Graph" r:id="rId4" imgW="5943600" imgH="4462200" progId="Statistica.Graph">
              <p:embed/>
            </p:oleObj>
          </a:graphicData>
        </a:graphic>
      </p:graphicFrame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xmlns="" id="{D5F5F94E-F578-41F9-9472-4B3C3CDE8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8629271"/>
              </p:ext>
            </p:extLst>
          </p:nvPr>
        </p:nvGraphicFramePr>
        <p:xfrm>
          <a:off x="4433413" y="2204864"/>
          <a:ext cx="4603083" cy="3456000"/>
        </p:xfrm>
        <a:graphic>
          <a:graphicData uri="http://schemas.openxmlformats.org/presentationml/2006/ole">
            <p:oleObj spid="_x0000_s3105" name="Graph" r:id="rId5" imgW="5943600" imgH="4462200" progId="Statistica.Grap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184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C0CE9966-9FA9-4913-A3F2-286BDAA062EA}"/>
              </a:ext>
            </a:extLst>
          </p:cNvPr>
          <p:cNvSpPr txBox="1"/>
          <p:nvPr/>
        </p:nvSpPr>
        <p:spPr>
          <a:xfrm>
            <a:off x="467544" y="59492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(AJCC) </a:t>
            </a:r>
            <a:r>
              <a:rPr lang="en-US" b="1" dirty="0"/>
              <a:t>(p=0,01, test </a:t>
            </a:r>
            <a:r>
              <a:rPr lang="en-US" b="1" dirty="0" smtClean="0"/>
              <a:t>UMW</a:t>
            </a:r>
            <a:r>
              <a:rPr lang="en-US" b="1" dirty="0"/>
              <a:t>)</a:t>
            </a:r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xmlns="" id="{8FBE7A3C-BBF4-4C8D-8DB8-1ABE0CDE6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054255"/>
              </p:ext>
            </p:extLst>
          </p:nvPr>
        </p:nvGraphicFramePr>
        <p:xfrm>
          <a:off x="758091" y="275417"/>
          <a:ext cx="7499189" cy="5630400"/>
        </p:xfrm>
        <a:graphic>
          <a:graphicData uri="http://schemas.openxmlformats.org/presentationml/2006/ole">
            <p:oleObj spid="_x0000_s4112" name="Graph" r:id="rId4" imgW="89154000" imgH="66932175" progId="Statistica.Graph">
              <p:embed/>
            </p:oleObj>
          </a:graphicData>
        </a:graphic>
      </p:graphicFrame>
      <p:grpSp>
        <p:nvGrpSpPr>
          <p:cNvPr id="18" name="Grupa 17">
            <a:extLst>
              <a:ext uri="{FF2B5EF4-FFF2-40B4-BE49-F238E27FC236}">
                <a16:creationId xmlns:a16="http://schemas.microsoft.com/office/drawing/2014/main" xmlns="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xmlns="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xmlns="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xmlns="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xmlns="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268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 smtClean="0"/>
              <a:t>pomiędzy prawidłową </a:t>
            </a:r>
            <a:r>
              <a:rPr lang="pl-PL" dirty="0"/>
              <a:t>i </a:t>
            </a:r>
            <a:r>
              <a:rPr lang="pl-PL" dirty="0" smtClean="0"/>
              <a:t>zmienioną </a:t>
            </a:r>
            <a:r>
              <a:rPr lang="pl-PL" dirty="0"/>
              <a:t>nowotworowo </a:t>
            </a:r>
            <a:r>
              <a:rPr lang="pl-PL" dirty="0" smtClean="0"/>
              <a:t>tkanką </a:t>
            </a:r>
            <a:r>
              <a:rPr lang="pl-PL" dirty="0"/>
              <a:t>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papieros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11148"/>
            <a:ext cx="4766682" cy="6126164"/>
          </a:xfrm>
        </p:spPr>
      </p:pic>
      <p:sp>
        <p:nvSpPr>
          <p:cNvPr id="6" name="pole tekstowe 5"/>
          <p:cNvSpPr txBox="1"/>
          <p:nvPr/>
        </p:nvSpPr>
        <p:spPr>
          <a:xfrm>
            <a:off x="0" y="5934670"/>
            <a:ext cx="7770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Zaadaptowano z:</a:t>
            </a:r>
          </a:p>
          <a:p>
            <a:r>
              <a:rPr lang="en-US" dirty="0" smtClean="0"/>
              <a:t>P. J. Barnes, I. M. Adcock, K. Ito: </a:t>
            </a:r>
            <a:endParaRPr lang="pl-PL" dirty="0" smtClean="0"/>
          </a:p>
          <a:p>
            <a:r>
              <a:rPr lang="en-US" dirty="0" err="1" smtClean="0"/>
              <a:t>Histone</a:t>
            </a:r>
            <a:r>
              <a:rPr lang="en-US" dirty="0" smtClean="0"/>
              <a:t> </a:t>
            </a:r>
            <a:r>
              <a:rPr lang="en-US" dirty="0" err="1" smtClean="0"/>
              <a:t>acetylation</a:t>
            </a:r>
            <a:r>
              <a:rPr lang="en-US" dirty="0" smtClean="0"/>
              <a:t> and </a:t>
            </a:r>
            <a:r>
              <a:rPr lang="en-US" dirty="0" err="1" smtClean="0"/>
              <a:t>deacetylation</a:t>
            </a:r>
            <a:r>
              <a:rPr lang="en-US" dirty="0" smtClean="0"/>
              <a:t>: importance in inflammatory lung diseases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 descr="hipoteza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72008"/>
            <a:ext cx="4981682" cy="6093296"/>
          </a:xfrm>
        </p:spPr>
      </p:pic>
      <p:sp>
        <p:nvSpPr>
          <p:cNvPr id="7" name="pole tekstowe 6"/>
          <p:cNvSpPr txBox="1"/>
          <p:nvPr/>
        </p:nvSpPr>
        <p:spPr>
          <a:xfrm>
            <a:off x="0" y="6075873"/>
            <a:ext cx="68784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u="sng" dirty="0" smtClean="0"/>
              <a:t>Dane do zielonego prostokąta:</a:t>
            </a:r>
          </a:p>
          <a:p>
            <a:r>
              <a:rPr lang="pl-PL" sz="1400" dirty="0" err="1" smtClean="0"/>
              <a:t>Jin</a:t>
            </a:r>
            <a:r>
              <a:rPr lang="pl-PL" sz="1400" dirty="0" smtClean="0"/>
              <a:t> Y1 et </a:t>
            </a:r>
            <a:r>
              <a:rPr lang="pl-PL" sz="1400" dirty="0" err="1" smtClean="0"/>
              <a:t>al.:</a:t>
            </a:r>
            <a:r>
              <a:rPr lang="pl-PL" sz="1400" i="1" dirty="0" err="1" smtClean="0"/>
              <a:t>Cigarette</a:t>
            </a:r>
            <a:r>
              <a:rPr lang="pl-PL" sz="1400" i="1" dirty="0" smtClean="0"/>
              <a:t> Smoking, </a:t>
            </a:r>
            <a:r>
              <a:rPr lang="pl-PL" sz="1400" i="1" dirty="0" err="1" smtClean="0"/>
              <a:t>BPDE-DNA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Adducts</a:t>
            </a:r>
            <a:r>
              <a:rPr lang="pl-PL" sz="1400" i="1" dirty="0" smtClean="0"/>
              <a:t>, and </a:t>
            </a:r>
            <a:r>
              <a:rPr lang="pl-PL" sz="1400" i="1" dirty="0" err="1" smtClean="0"/>
              <a:t>Aberrant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Promoter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Methylations</a:t>
            </a:r>
            <a:r>
              <a:rPr lang="pl-PL" sz="1400" i="1" dirty="0" smtClean="0"/>
              <a:t> of </a:t>
            </a:r>
          </a:p>
          <a:p>
            <a:r>
              <a:rPr lang="pl-PL" sz="1400" i="1" dirty="0" smtClean="0"/>
              <a:t>Tumor </a:t>
            </a:r>
            <a:r>
              <a:rPr lang="pl-PL" sz="1400" i="1" dirty="0" err="1" smtClean="0"/>
              <a:t>Suppressor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Genes</a:t>
            </a:r>
            <a:r>
              <a:rPr lang="pl-PL" sz="1400" i="1" dirty="0" smtClean="0"/>
              <a:t> (</a:t>
            </a:r>
            <a:r>
              <a:rPr lang="pl-PL" sz="1400" i="1" dirty="0" err="1" smtClean="0"/>
              <a:t>TSGs</a:t>
            </a:r>
            <a:r>
              <a:rPr lang="pl-PL" sz="1400" i="1" dirty="0" smtClean="0"/>
              <a:t>) </a:t>
            </a:r>
            <a:r>
              <a:rPr lang="pl-PL" sz="1400" i="1" dirty="0" err="1" smtClean="0"/>
              <a:t>in</a:t>
            </a:r>
            <a:r>
              <a:rPr lang="pl-PL" sz="1400" i="1" dirty="0" smtClean="0"/>
              <a:t> NSCLC </a:t>
            </a:r>
            <a:r>
              <a:rPr lang="pl-PL" sz="1400" i="1" dirty="0" err="1" smtClean="0"/>
              <a:t>from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Chinese</a:t>
            </a:r>
            <a:r>
              <a:rPr lang="pl-PL" sz="1400" i="1" dirty="0" smtClean="0"/>
              <a:t> </a:t>
            </a:r>
            <a:r>
              <a:rPr lang="pl-PL" sz="1400" i="1" dirty="0" err="1" smtClean="0"/>
              <a:t>Population</a:t>
            </a:r>
            <a:r>
              <a:rPr lang="pl-PL" sz="1400" i="1" dirty="0" smtClean="0"/>
              <a:t>.</a:t>
            </a:r>
          </a:p>
          <a:p>
            <a:endParaRPr lang="pl-PL" sz="1400" i="1" dirty="0" smtClean="0"/>
          </a:p>
          <a:p>
            <a:endParaRPr lang="pl-PL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xmlns="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xmlns="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xmlns="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Dodatkowe informacje</a:t>
            </a:r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>
                <a:hlinkClick r:id="rId2" action="ppaction://hlinksldjump"/>
              </a:rPr>
              <a:t>Egzosomy</a:t>
            </a:r>
            <a:endParaRPr lang="pl-PL" dirty="0"/>
          </a:p>
          <a:p>
            <a:r>
              <a:rPr lang="pl-PL" dirty="0" err="1">
                <a:hlinkClick r:id="rId3" action="ppaction://hlinksldjump"/>
              </a:rPr>
              <a:t>microRNA</a:t>
            </a:r>
            <a:endParaRPr lang="pl-PL" dirty="0"/>
          </a:p>
          <a:p>
            <a:r>
              <a:rPr lang="pl-PL" dirty="0" err="1">
                <a:hlinkClick r:id="rId4" action="ppaction://hlinksldjump"/>
              </a:rPr>
              <a:t>qPCR</a:t>
            </a:r>
            <a:endParaRPr lang="pl-PL" dirty="0"/>
          </a:p>
          <a:p>
            <a:r>
              <a:rPr lang="pl-PL" dirty="0">
                <a:hlinkClick r:id="rId4" action="ppaction://hlinksldjump"/>
              </a:rPr>
              <a:t>Sondy </a:t>
            </a:r>
            <a:r>
              <a:rPr lang="pl-PL" dirty="0" err="1">
                <a:hlinkClick r:id="rId4" action="ppaction://hlinksldjump"/>
              </a:rPr>
              <a:t>TaqMan</a:t>
            </a:r>
            <a:endParaRPr lang="pl-PL" dirty="0"/>
          </a:p>
          <a:p>
            <a:r>
              <a:rPr lang="pl-PL" dirty="0">
                <a:hlinkClick r:id="rId5" action="ppaction://hlinksldjump"/>
              </a:rPr>
              <a:t>Global </a:t>
            </a:r>
            <a:r>
              <a:rPr lang="pl-PL" dirty="0" err="1">
                <a:hlinkClick r:id="rId5" action="ppaction://hlinksldjump"/>
              </a:rPr>
              <a:t>normalization</a:t>
            </a:r>
            <a:endParaRPr lang="pl-PL" dirty="0"/>
          </a:p>
          <a:p>
            <a:r>
              <a:rPr lang="pl-PL" dirty="0">
                <a:hlinkClick r:id="rId6" action="ppaction://hlinksldjump"/>
              </a:rPr>
              <a:t>Skale:</a:t>
            </a:r>
            <a:endParaRPr lang="pl-PL" dirty="0"/>
          </a:p>
          <a:p>
            <a:pPr lvl="2"/>
            <a:r>
              <a:rPr lang="pl-PL" dirty="0" err="1">
                <a:hlinkClick r:id="rId7" action="ppaction://hlinksldjump"/>
              </a:rPr>
              <a:t>pTNM</a:t>
            </a:r>
            <a:endParaRPr lang="pl-PL" dirty="0"/>
          </a:p>
          <a:p>
            <a:pPr lvl="2"/>
            <a:r>
              <a:rPr lang="pl-PL" dirty="0">
                <a:hlinkClick r:id="rId8" action="ppaction://hlinksldjump"/>
              </a:rPr>
              <a:t>AJCC</a:t>
            </a:r>
            <a:endParaRPr lang="pl-PL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1412776"/>
            <a:ext cx="3528392" cy="50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EGZOSOMY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200800" cy="5304963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1547664" y="5805264"/>
            <a:ext cx="601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1a.</a:t>
            </a:r>
            <a:r>
              <a:rPr lang="pl-PL" dirty="0"/>
              <a:t> Przekazywanie informacji za pomocą </a:t>
            </a:r>
            <a:r>
              <a:rPr lang="pl-PL" dirty="0" err="1"/>
              <a:t>egzosomów</a:t>
            </a:r>
            <a:endParaRPr lang="pl-PL" dirty="0"/>
          </a:p>
          <a:p>
            <a:pPr algn="ctr"/>
            <a:r>
              <a:rPr lang="pl-PL" dirty="0"/>
              <a:t>(G. </a:t>
            </a:r>
            <a:r>
              <a:rPr lang="pl-PL" dirty="0" err="1"/>
              <a:t>Raposo</a:t>
            </a:r>
            <a:r>
              <a:rPr lang="pl-PL" dirty="0"/>
              <a:t>, W. </a:t>
            </a:r>
            <a:r>
              <a:rPr lang="pl-PL" dirty="0" err="1"/>
              <a:t>Stoorvogel</a:t>
            </a:r>
            <a:r>
              <a:rPr lang="pl-PL" dirty="0"/>
              <a:t>: </a:t>
            </a:r>
            <a:r>
              <a:rPr lang="pl-PL" i="1" dirty="0" err="1"/>
              <a:t>Extracellular</a:t>
            </a:r>
            <a:r>
              <a:rPr lang="pl-PL" i="1" dirty="0"/>
              <a:t> </a:t>
            </a:r>
            <a:r>
              <a:rPr lang="pl-PL" i="1" dirty="0" err="1"/>
              <a:t>vesicles</a:t>
            </a:r>
            <a:r>
              <a:rPr lang="pl-PL" i="1" dirty="0"/>
              <a:t>: </a:t>
            </a:r>
            <a:r>
              <a:rPr lang="pl-PL" i="1" dirty="0" err="1"/>
              <a:t>Exosomes</a:t>
            </a:r>
            <a:r>
              <a:rPr lang="pl-PL" i="1" dirty="0"/>
              <a:t>, </a:t>
            </a:r>
            <a:r>
              <a:rPr lang="pl-PL" i="1" dirty="0" err="1"/>
              <a:t>microvesicles</a:t>
            </a:r>
            <a:r>
              <a:rPr lang="pl-PL" i="1" dirty="0"/>
              <a:t>, and </a:t>
            </a:r>
            <a:r>
              <a:rPr lang="pl-PL" i="1" dirty="0" err="1"/>
              <a:t>friends</a:t>
            </a:r>
            <a:r>
              <a:rPr lang="pl-PL" i="1" dirty="0"/>
              <a:t> </a:t>
            </a:r>
            <a:r>
              <a:rPr lang="pl-PL" i="1" dirty="0" err="1"/>
              <a:t>Graça</a:t>
            </a:r>
            <a:r>
              <a:rPr lang="pl-PL" i="1" dirty="0"/>
              <a:t> </a:t>
            </a:r>
            <a:r>
              <a:rPr lang="pl-PL" i="1" dirty="0" err="1"/>
              <a:t>Raposo</a:t>
            </a:r>
            <a:r>
              <a:rPr lang="pl-PL" i="1" dirty="0"/>
              <a:t>, </a:t>
            </a:r>
            <a:r>
              <a:rPr lang="pl-PL" i="1" dirty="0" err="1"/>
              <a:t>Willem</a:t>
            </a:r>
            <a:r>
              <a:rPr lang="pl-PL" i="1" dirty="0"/>
              <a:t> </a:t>
            </a:r>
            <a:r>
              <a:rPr lang="pl-PL" i="1" dirty="0" err="1"/>
              <a:t>Stoorvogel</a:t>
            </a:r>
            <a:r>
              <a:rPr lang="pl-PL" dirty="0"/>
              <a:t>)</a:t>
            </a:r>
            <a:endParaRPr lang="pl-P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Znalezione obrazy dla zapytania exosom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836712"/>
            <a:ext cx="6228184" cy="4657785"/>
          </a:xfrm>
          <a:prstGeom prst="rect">
            <a:avLst/>
          </a:prstGeom>
          <a:noFill/>
        </p:spPr>
      </p:pic>
      <p:sp>
        <p:nvSpPr>
          <p:cNvPr id="14" name="pole tekstowe 13"/>
          <p:cNvSpPr txBox="1"/>
          <p:nvPr/>
        </p:nvSpPr>
        <p:spPr>
          <a:xfrm>
            <a:off x="1907704" y="5661248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Ryc. 1b</a:t>
            </a:r>
            <a:r>
              <a:rPr lang="pl-PL" dirty="0"/>
              <a:t>. Struktura </a:t>
            </a:r>
            <a:r>
              <a:rPr lang="pl-PL" dirty="0" err="1"/>
              <a:t>egzosomu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(</a:t>
            </a:r>
            <a:r>
              <a:rPr lang="en-US" dirty="0"/>
              <a:t>J. Paul Mitchell</a:t>
            </a:r>
            <a:r>
              <a:rPr lang="pl-PL" dirty="0"/>
              <a:t>: </a:t>
            </a:r>
            <a:r>
              <a:rPr lang="en-US" i="1" dirty="0" err="1"/>
              <a:t>Exosomes</a:t>
            </a:r>
            <a:r>
              <a:rPr lang="en-US" i="1" dirty="0"/>
              <a:t> in cancer immunology</a:t>
            </a:r>
            <a:r>
              <a:rPr lang="pl-PL" sz="1600" dirty="0"/>
              <a:t>)</a:t>
            </a:r>
            <a:endParaRPr lang="pl-PL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/>
          <p:cNvSpPr txBox="1"/>
          <p:nvPr/>
        </p:nvSpPr>
        <p:spPr>
          <a:xfrm>
            <a:off x="0" y="6380946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Zaadaptowano na </a:t>
            </a:r>
            <a:r>
              <a:rPr lang="pl-PL" sz="1400" dirty="0" err="1"/>
              <a:t>posttawie</a:t>
            </a:r>
            <a:r>
              <a:rPr lang="pl-PL" sz="1400" dirty="0"/>
              <a:t>:</a:t>
            </a:r>
            <a:br>
              <a:rPr lang="pl-PL" sz="1400" dirty="0"/>
            </a:br>
            <a:r>
              <a:rPr lang="pl-PL" sz="1400" dirty="0" err="1"/>
              <a:t>Schetter</a:t>
            </a:r>
            <a:r>
              <a:rPr lang="pl-PL" sz="1400" dirty="0"/>
              <a:t> AJ et al.: 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  <p:pic>
        <p:nvPicPr>
          <p:cNvPr id="4" name="Obraz 3" descr="DPL_ propozycja (1)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5" y="129672"/>
            <a:ext cx="6624736" cy="6194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474432" cy="4032448"/>
          </a:xfrm>
          <a:prstGeom prst="rect">
            <a:avLst/>
          </a:prstGeom>
          <a:noFill/>
        </p:spPr>
      </p:pic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Izolacja </a:t>
            </a:r>
            <a:r>
              <a:rPr lang="pl-PL" dirty="0" err="1"/>
              <a:t>egzosomów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>
          <a:xfrm>
            <a:off x="4211960" y="1916832"/>
            <a:ext cx="4474840" cy="31969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400" b="1" dirty="0"/>
              <a:t>Total </a:t>
            </a:r>
            <a:r>
              <a:rPr lang="pl-PL" sz="2400" b="1" dirty="0" err="1"/>
              <a:t>Exosome</a:t>
            </a:r>
            <a:r>
              <a:rPr lang="pl-PL" sz="2400" b="1" dirty="0"/>
              <a:t> </a:t>
            </a:r>
            <a:r>
              <a:rPr lang="pl-PL" sz="2400" b="1" dirty="0" err="1"/>
              <a:t>Isolation</a:t>
            </a:r>
            <a:r>
              <a:rPr lang="pl-PL" sz="2400" b="1" dirty="0"/>
              <a:t> Reagent </a:t>
            </a:r>
            <a:r>
              <a:rPr lang="pl-PL" sz="2400" dirty="0"/>
              <a:t>wiąże cząsteczki wody</a:t>
            </a:r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endParaRPr lang="pl-PL" sz="2400" dirty="0"/>
          </a:p>
          <a:p>
            <a:pPr algn="ctr">
              <a:buNone/>
            </a:pPr>
            <a:r>
              <a:rPr lang="pl-PL" sz="2400" dirty="0"/>
              <a:t>wytrącanie związków o mniejszej gęstości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6084168" y="2809527"/>
            <a:ext cx="720080" cy="10801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zakrzywiona w lewo 7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 err="1"/>
              <a:t>microRNA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95536" y="2420888"/>
            <a:ext cx="3106688" cy="2808312"/>
          </a:xfrm>
        </p:spPr>
        <p:txBody>
          <a:bodyPr>
            <a:normAutofit/>
          </a:bodyPr>
          <a:lstStyle/>
          <a:p>
            <a:r>
              <a:rPr lang="pl-PL" sz="2800" u="sng" dirty="0"/>
              <a:t>Wpływ na:</a:t>
            </a:r>
          </a:p>
          <a:p>
            <a:pPr lvl="2"/>
            <a:r>
              <a:rPr lang="pl-PL" sz="2000" dirty="0" err="1"/>
              <a:t>Nowotworzenie</a:t>
            </a:r>
            <a:endParaRPr lang="pl-PL" sz="2000" dirty="0"/>
          </a:p>
          <a:p>
            <a:pPr lvl="2"/>
            <a:r>
              <a:rPr lang="pl-PL" sz="2000" dirty="0"/>
              <a:t>Metabolizm</a:t>
            </a:r>
          </a:p>
          <a:p>
            <a:pPr lvl="2"/>
            <a:r>
              <a:rPr lang="pl-PL" sz="2000" dirty="0"/>
              <a:t>Starzenie</a:t>
            </a:r>
          </a:p>
          <a:p>
            <a:pPr lvl="2"/>
            <a:r>
              <a:rPr lang="pl-PL" sz="2000" dirty="0" err="1"/>
              <a:t>Apoptozę</a:t>
            </a:r>
            <a:endParaRPr lang="pl-PL" sz="2000" dirty="0"/>
          </a:p>
          <a:p>
            <a:pPr lvl="2"/>
            <a:r>
              <a:rPr lang="pl-PL" sz="2000" dirty="0"/>
              <a:t>Różnicowanie komórek</a:t>
            </a:r>
          </a:p>
        </p:txBody>
      </p:sp>
      <p:pic>
        <p:nvPicPr>
          <p:cNvPr id="46082" name="Picture 2" descr="Znalezione obrazy dla zapytania microR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1904" y="1124744"/>
            <a:ext cx="5192096" cy="5373216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0" y="6178078"/>
            <a:ext cx="9169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Ryc. 2. </a:t>
            </a:r>
            <a:r>
              <a:rPr lang="pl-PL" dirty="0" err="1"/>
              <a:t>microRNA</a:t>
            </a:r>
            <a:r>
              <a:rPr lang="pl-PL" dirty="0"/>
              <a:t> – budowa i działanie</a:t>
            </a:r>
          </a:p>
          <a:p>
            <a:r>
              <a:rPr lang="pl-PL" dirty="0"/>
              <a:t>(</a:t>
            </a:r>
            <a:r>
              <a:rPr lang="en-US" dirty="0"/>
              <a:t>Julia Winter et al.: </a:t>
            </a:r>
            <a:r>
              <a:rPr lang="en-US" i="1" dirty="0"/>
              <a:t>Many roads to maturity: </a:t>
            </a:r>
            <a:r>
              <a:rPr lang="en-US" i="1" dirty="0" err="1"/>
              <a:t>microRNA</a:t>
            </a:r>
            <a:r>
              <a:rPr lang="en-US" i="1" dirty="0"/>
              <a:t> biogenesis pathways and their regulation</a:t>
            </a:r>
            <a:r>
              <a:rPr lang="pl-PL" dirty="0"/>
              <a:t>)</a:t>
            </a:r>
            <a:endParaRPr lang="en-US" dirty="0"/>
          </a:p>
          <a:p>
            <a:endParaRPr lang="pl-PL" dirty="0"/>
          </a:p>
        </p:txBody>
      </p:sp>
      <p:sp>
        <p:nvSpPr>
          <p:cNvPr id="11" name="Strzałka zakrzywiona w lewo 10">
            <a:hlinkClick r:id="rId3" action="ppaction://hlinksldjump"/>
          </p:cNvPr>
          <p:cNvSpPr/>
          <p:nvPr/>
        </p:nvSpPr>
        <p:spPr>
          <a:xfrm>
            <a:off x="8100392" y="260648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qPCR</a:t>
            </a:r>
            <a:r>
              <a:rPr lang="pl-PL" dirty="0"/>
              <a:t> z sondami </a:t>
            </a:r>
            <a:r>
              <a:rPr lang="pl-PL" dirty="0" err="1"/>
              <a:t>TaqMan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23731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Anna Studzińska i </a:t>
            </a:r>
            <a:r>
              <a:rPr lang="pl-PL" dirty="0" err="1"/>
              <a:t>wsp</a:t>
            </a:r>
            <a:r>
              <a:rPr lang="pl-PL" dirty="0"/>
              <a:t>.: </a:t>
            </a:r>
          </a:p>
          <a:p>
            <a:r>
              <a:rPr lang="pl-PL" i="1" dirty="0"/>
              <a:t>PCR w czasie rzeczywistym. Istota metody i strategie monitorowania przebiegu reakcji</a:t>
            </a:r>
          </a:p>
          <a:p>
            <a:endParaRPr lang="pl-PL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2247900"/>
            <a:ext cx="82391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84299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088" y="2138363"/>
            <a:ext cx="85058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63" y="1395413"/>
            <a:ext cx="85248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trzałka zakrzywiona w lewo 11">
            <a:hlinkClick r:id="rId6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4" name="Strzałka zakrzywiona w lewo 3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96752"/>
            <a:ext cx="43243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3746" y="4149080"/>
            <a:ext cx="51625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Używane skale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pTNM</a:t>
            </a:r>
            <a:endParaRPr lang="pl-PL" dirty="0"/>
          </a:p>
        </p:txBody>
      </p:sp>
      <p:sp>
        <p:nvSpPr>
          <p:cNvPr id="8" name="Strzałka zakrzywiona w lewo 7">
            <a:hlinkClick r:id="rId2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xmlns="" id="{77B3DA8E-4C7C-4158-A554-EC515F43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9887204"/>
              </p:ext>
            </p:extLst>
          </p:nvPr>
        </p:nvGraphicFramePr>
        <p:xfrm>
          <a:off x="395536" y="1628800"/>
          <a:ext cx="451993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xmlns="" val="3788681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pT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guz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Rak</a:t>
                      </a:r>
                      <a:r>
                        <a:rPr lang="en-GB" dirty="0"/>
                        <a:t> in situ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śladów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T1, T2, T3, 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Etapy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wzrostu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rozwoju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guza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690191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xmlns="" id="{2A8888D1-E847-413B-972D-E69EFCD46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2748295"/>
              </p:ext>
            </p:extLst>
          </p:nvPr>
        </p:nvGraphicFramePr>
        <p:xfrm>
          <a:off x="1907704" y="3933056"/>
          <a:ext cx="5167062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55906">
                  <a:extLst>
                    <a:ext uri="{9D8B030D-6E8A-4147-A177-3AD203B41FA5}">
                      <a16:colId xmlns:a16="http://schemas.microsoft.com/office/drawing/2014/main" xmlns="" val="3788681469"/>
                    </a:ext>
                  </a:extLst>
                </a:gridCol>
                <a:gridCol w="3911156">
                  <a:extLst>
                    <a:ext uri="{9D8B030D-6E8A-4147-A177-3AD203B41FA5}">
                      <a16:colId xmlns:a16="http://schemas.microsoft.com/office/drawing/2014/main" xmlns="" val="12346011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pN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zajęte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chłonne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7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765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okolicznych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Pomiędzy</a:t>
                      </a:r>
                      <a:r>
                        <a:rPr lang="en-GB" dirty="0"/>
                        <a:t> N1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 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360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odległych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węzłów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69019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xmlns="" id="{4DD69FF1-0967-48B2-9FAE-3FBDE1FA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6256808"/>
              </p:ext>
            </p:extLst>
          </p:nvPr>
        </p:nvGraphicFramePr>
        <p:xfrm>
          <a:off x="5304668" y="1628800"/>
          <a:ext cx="3443796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xmlns="" val="3788681469"/>
                    </a:ext>
                  </a:extLst>
                </a:gridCol>
                <a:gridCol w="2844991">
                  <a:extLst>
                    <a:ext uri="{9D8B030D-6E8A-4147-A177-3AD203B41FA5}">
                      <a16:colId xmlns:a16="http://schemas.microsoft.com/office/drawing/2014/main" xmlns="" val="1234601138"/>
                    </a:ext>
                  </a:extLst>
                </a:gridCol>
              </a:tblGrid>
              <a:tr h="284332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pM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dalekie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0163841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można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ocenić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797313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Brak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przerzutów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07658809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21157"/>
                  </a:ext>
                </a:extLst>
              </a:tr>
              <a:tr h="2843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Przerzuty</a:t>
                      </a:r>
                      <a:r>
                        <a:rPr lang="en-GB" dirty="0"/>
                        <a:t> do OUN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0942494"/>
                  </a:ext>
                </a:extLst>
              </a:tr>
            </a:tbl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48350"/>
            <a:ext cx="12573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1187624" y="6488668"/>
            <a:ext cx="505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 podstawie: https://www.uicc.org/resources/tnm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załka zakrzywiona w lewo 3">
            <a:hlinkClick r:id="rId3" action="ppaction://hlinksldjump"/>
          </p:cNvPr>
          <p:cNvSpPr/>
          <p:nvPr/>
        </p:nvSpPr>
        <p:spPr>
          <a:xfrm>
            <a:off x="8172400" y="5949280"/>
            <a:ext cx="720080" cy="6480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4692873" cy="14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1556792"/>
            <a:ext cx="29622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564904"/>
            <a:ext cx="3076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6" name="Obraz 5" descr="Cyto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501008"/>
            <a:ext cx="7236296" cy="3091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xmlns="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6211400"/>
              </p:ext>
            </p:extLst>
          </p:nvPr>
        </p:nvGraphicFramePr>
        <p:xfrm>
          <a:off x="3275856" y="1124744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225301"/>
              </p:ext>
            </p:extLst>
          </p:nvPr>
        </p:nvGraphicFramePr>
        <p:xfrm>
          <a:off x="1043608" y="3429000"/>
          <a:ext cx="7128788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6699">
                  <a:extLst>
                    <a:ext uri="{9D8B030D-6E8A-4147-A177-3AD203B41FA5}">
                      <a16:colId xmlns:a16="http://schemas.microsoft.com/office/drawing/2014/main" xmlns="" val="169335777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7444244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88604210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64850210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436883859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861511621"/>
                    </a:ext>
                  </a:extLst>
                </a:gridCol>
                <a:gridCol w="461604">
                  <a:extLst>
                    <a:ext uri="{9D8B030D-6E8A-4147-A177-3AD203B41FA5}">
                      <a16:colId xmlns:a16="http://schemas.microsoft.com/office/drawing/2014/main" xmlns="" val="3537628510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88102284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370350225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14444101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420442390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2801729913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1584507648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347299052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  <a:gridCol w="416699">
                  <a:extLst>
                    <a:ext uri="{9D8B030D-6E8A-4147-A177-3AD203B41FA5}">
                      <a16:colId xmlns:a16="http://schemas.microsoft.com/office/drawing/2014/main" xmlns="" val="3563804931"/>
                    </a:ext>
                  </a:extLst>
                </a:gridCol>
              </a:tblGrid>
              <a:tr h="939895">
                <a:tc gridSpan="17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742819">
                <a:tc gridSpan="7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pT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pM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is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xmlns="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838443"/>
              </p:ext>
            </p:extLst>
          </p:nvPr>
        </p:nvGraphicFramePr>
        <p:xfrm>
          <a:off x="6688111" y="1125582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xmlns="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5377344"/>
              </p:ext>
            </p:extLst>
          </p:nvPr>
        </p:nvGraphicFramePr>
        <p:xfrm>
          <a:off x="295650" y="1125582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8933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6" name="Obraz 5" descr="Izolacja materiał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024" y="2996952"/>
            <a:ext cx="8676456" cy="2682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Procedu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5" y="188640"/>
            <a:ext cx="8892481" cy="6502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6"/>
          <p:cNvGraphicFramePr>
            <a:graphicFrameLocks noGrp="1"/>
          </p:cNvGraphicFramePr>
          <p:nvPr>
            <p:extLst/>
          </p:nvPr>
        </p:nvGraphicFramePr>
        <p:xfrm>
          <a:off x="611560" y="116632"/>
          <a:ext cx="8043342" cy="656061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30134">
                  <a:extLst>
                    <a:ext uri="{9D8B030D-6E8A-4147-A177-3AD203B41FA5}">
                      <a16:colId xmlns:a16="http://schemas.microsoft.com/office/drawing/2014/main" xmlns="" val="3894142520"/>
                    </a:ext>
                  </a:extLst>
                </a:gridCol>
                <a:gridCol w="5013208">
                  <a:extLst>
                    <a:ext uri="{9D8B030D-6E8A-4147-A177-3AD203B41FA5}">
                      <a16:colId xmlns:a16="http://schemas.microsoft.com/office/drawing/2014/main" xmlns="" val="1413516115"/>
                    </a:ext>
                  </a:extLst>
                </a:gridCol>
              </a:tblGrid>
              <a:tr h="601036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834205"/>
                  </a:ext>
                </a:extLst>
              </a:tr>
              <a:tr h="653272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serum)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074627"/>
                  </a:ext>
                </a:extLst>
              </a:tr>
              <a:tr h="627154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</a:t>
                      </a:r>
                      <a:r>
                        <a:rPr lang="en-US" sz="1600" dirty="0" err="1"/>
                        <a:t>Exosome</a:t>
                      </a:r>
                      <a:r>
                        <a:rPr lang="en-US" sz="1600" dirty="0"/>
                        <a:t> RNA and Protein Isolation Kit  (cat. No.:4478545</a:t>
                      </a:r>
                      <a:r>
                        <a:rPr lang="pl-PL" sz="1600" dirty="0"/>
                        <a:t>, 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183566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 with </a:t>
                      </a:r>
                      <a:r>
                        <a:rPr lang="en-US" sz="1600" dirty="0" err="1"/>
                        <a:t>RNase</a:t>
                      </a:r>
                      <a:r>
                        <a:rPr lang="en-US" sz="1600" dirty="0"/>
                        <a:t> Inhibitor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4374966, Applied Biosystem)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525509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Qiagen</a:t>
                      </a:r>
                      <a:r>
                        <a:rPr lang="en-US" sz="1600" dirty="0"/>
                        <a:t> RNA</a:t>
                      </a:r>
                      <a:r>
                        <a:rPr lang="pl-PL" sz="1600" dirty="0"/>
                        <a:t> </a:t>
                      </a:r>
                      <a:r>
                        <a:rPr lang="en-US" sz="1600" dirty="0"/>
                        <a:t>mini Kit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</a:t>
                      </a:r>
                      <a:r>
                        <a:rPr lang="pl-PL" sz="1600" baseline="0" dirty="0"/>
                        <a:t> 74106, </a:t>
                      </a:r>
                      <a:r>
                        <a:rPr lang="en-US" sz="1600" dirty="0"/>
                        <a:t>QIAGEN, CA, USA)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1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</a:t>
                      </a:r>
                      <a:r>
                        <a:rPr lang="en-US" sz="1600" dirty="0" err="1"/>
                        <a:t>cDNA</a:t>
                      </a:r>
                      <a:r>
                        <a:rPr lang="en-US" sz="1600" dirty="0"/>
                        <a:t> Reverse Transcription Kit</a:t>
                      </a:r>
                      <a:r>
                        <a:rPr lang="pl-PL" sz="1600" dirty="0"/>
                        <a:t> 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 No. 4368814, Applied Biosystem))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12215">
                <a:tc>
                  <a:txBody>
                    <a:bodyPr/>
                    <a:lstStyle/>
                    <a:p>
                      <a:r>
                        <a:rPr lang="pl-PL" sz="1600" b="0" err="1">
                          <a:solidFill>
                            <a:schemeClr val="tx1"/>
                          </a:solidFill>
                        </a:rPr>
                        <a:t>qPCR</a:t>
                      </a:r>
                      <a:endParaRPr lang="pl-PL" sz="16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dirty="0" smtClean="0">
                          <a:solidFill>
                            <a:schemeClr val="tx1"/>
                          </a:solidFill>
                        </a:rPr>
                        <a:t>KAPA 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PROBE FAST </a:t>
                      </a:r>
                      <a:r>
                        <a:rPr lang="pl-PL" sz="1600" b="0" dirty="0" err="1">
                          <a:solidFill>
                            <a:schemeClr val="tx1"/>
                          </a:solidFill>
                        </a:rPr>
                        <a:t>qPCR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 Kit, ROX (ABI </a:t>
                      </a:r>
                      <a:r>
                        <a:rPr lang="pl-PL" sz="1600" b="0" dirty="0" err="1">
                          <a:solidFill>
                            <a:schemeClr val="tx1"/>
                          </a:solidFill>
                        </a:rPr>
                        <a:t>Prism</a:t>
                      </a: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®)</a:t>
                      </a: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pl-PL" sz="1600" b="0" baseline="0" dirty="0" err="1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. No. KK4706, Kapa Biosystem)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l-PL" sz="1600" b="0" u="sng" dirty="0" smtClean="0">
                          <a:solidFill>
                            <a:schemeClr val="tx1"/>
                          </a:solidFill>
                        </a:rPr>
                        <a:t>Sondy:</a:t>
                      </a:r>
                      <a:endParaRPr lang="pl-PL" sz="1600" b="0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- hsa-miR-9*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dirty="0">
                          <a:solidFill>
                            <a:schemeClr val="tx1"/>
                          </a:solidFill>
                        </a:rPr>
                        <a:t> hsa-miR-122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="0" baseline="0" dirty="0" smtClean="0">
                          <a:solidFill>
                            <a:schemeClr val="tx1"/>
                          </a:solidFill>
                        </a:rPr>
                        <a:t>Hs99999903_m1 (ACTB)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="0" baseline="0" dirty="0" smtClean="0">
                          <a:solidFill>
                            <a:schemeClr val="tx1"/>
                          </a:solidFill>
                        </a:rPr>
                        <a:t>Hs01555410_m1 (IL1B)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pl-PL" sz="1600" b="0" dirty="0" smtClean="0">
                          <a:solidFill>
                            <a:schemeClr val="tx1"/>
                          </a:solidFill>
                        </a:rPr>
                        <a:t> Hs00985639_m1 (IL6)</a:t>
                      </a:r>
                      <a:endParaRPr lang="pl-PL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944203"/>
                  </a:ext>
                </a:extLst>
              </a:tr>
              <a:tr h="451701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 (</a:t>
                      </a:r>
                      <a:r>
                        <a:rPr lang="pl-PL" sz="1600" dirty="0" err="1"/>
                        <a:t>StatSoft</a:t>
                      </a:r>
                      <a:r>
                        <a:rPr lang="pl-PL" sz="1600" dirty="0"/>
                        <a:t> PL)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886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6D933E18-258C-4D66-A13D-3F584E0AB4E0}"/>
              </a:ext>
            </a:extLst>
          </p:cNvPr>
          <p:cNvSpPr txBox="1"/>
          <p:nvPr/>
        </p:nvSpPr>
        <p:spPr>
          <a:xfrm>
            <a:off x="755576" y="3770456"/>
            <a:ext cx="3780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</a:t>
            </a:r>
            <a:r>
              <a:rPr lang="pl-PL" sz="1400" b="1" dirty="0" smtClean="0"/>
              <a:t>1</a:t>
            </a:r>
            <a:r>
              <a:rPr lang="en-US" sz="1400" b="1" dirty="0" smtClean="0"/>
              <a:t>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</a:t>
            </a:r>
            <a:r>
              <a:rPr lang="en-US" sz="1400" b="1" dirty="0" smtClean="0"/>
              <a:t>UMW</a:t>
            </a:r>
            <a:r>
              <a:rPr lang="en-US" sz="1400" b="1" dirty="0"/>
              <a:t>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DC72D0B3-5C1D-4ECE-ACAC-224B5E77C8BD}"/>
              </a:ext>
            </a:extLst>
          </p:cNvPr>
          <p:cNvSpPr txBox="1"/>
          <p:nvPr/>
        </p:nvSpPr>
        <p:spPr>
          <a:xfrm>
            <a:off x="5287369" y="5732952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</a:t>
            </a:r>
            <a:r>
              <a:rPr lang="pl-PL" sz="1400" b="1" dirty="0" smtClean="0"/>
              <a:t>2</a:t>
            </a:r>
            <a:r>
              <a:rPr lang="en-US" sz="1400" b="1" dirty="0" smtClean="0"/>
              <a:t>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</a:t>
            </a:r>
            <a:r>
              <a:rPr lang="en-US" sz="1400" b="1" dirty="0" smtClean="0"/>
              <a:t>UMW</a:t>
            </a:r>
            <a:r>
              <a:rPr lang="en-US" sz="1400" b="1" dirty="0"/>
              <a:t>)</a:t>
            </a:r>
            <a:endParaRPr lang="pl-PL" sz="1400" b="1" dirty="0"/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xmlns="" id="{230716D9-4083-4AB3-9832-DDEFD139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4702150"/>
              </p:ext>
            </p:extLst>
          </p:nvPr>
        </p:nvGraphicFramePr>
        <p:xfrm>
          <a:off x="4620415" y="2708920"/>
          <a:ext cx="4027741" cy="3024032"/>
        </p:xfrm>
        <a:graphic>
          <a:graphicData uri="http://schemas.openxmlformats.org/presentationml/2006/ole">
            <p:oleObj spid="_x0000_s1054" name="Graph" r:id="rId4" imgW="89154000" imgH="66932175" progId="Statistica.Graph">
              <p:embed/>
            </p:oleObj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xmlns="" id="{2217D796-721D-4E2F-A570-D2EB58CAC3F2}"/>
              </a:ext>
            </a:extLst>
          </p:cNvPr>
          <p:cNvGrpSpPr/>
          <p:nvPr/>
        </p:nvGrpSpPr>
        <p:grpSpPr>
          <a:xfrm>
            <a:off x="5940152" y="2204864"/>
            <a:ext cx="1800200" cy="2736111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xmlns="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xmlns="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xmlns="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xmlns="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xmlns="" id="{3CEA2829-7603-48B3-8627-1049D2096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9694591"/>
              </p:ext>
            </p:extLst>
          </p:nvPr>
        </p:nvGraphicFramePr>
        <p:xfrm>
          <a:off x="395536" y="664409"/>
          <a:ext cx="4104456" cy="3081631"/>
        </p:xfrm>
        <a:graphic>
          <a:graphicData uri="http://schemas.openxmlformats.org/presentationml/2006/ole">
            <p:oleObj spid="_x0000_s1055" name="Graph" r:id="rId5" imgW="89154000" imgH="66932175" progId="Statistica.Graph">
              <p:embed/>
            </p:oleObj>
          </a:graphicData>
        </a:graphic>
      </p:graphicFrame>
      <p:grpSp>
        <p:nvGrpSpPr>
          <p:cNvPr id="33" name="Grupa 32">
            <a:extLst>
              <a:ext uri="{FF2B5EF4-FFF2-40B4-BE49-F238E27FC236}">
                <a16:creationId xmlns:a16="http://schemas.microsoft.com/office/drawing/2014/main" xmlns="" id="{51F1E5BC-6999-4922-BB3C-2E286FFD5900}"/>
              </a:ext>
            </a:extLst>
          </p:cNvPr>
          <p:cNvGrpSpPr/>
          <p:nvPr/>
        </p:nvGrpSpPr>
        <p:grpSpPr>
          <a:xfrm>
            <a:off x="1763687" y="260648"/>
            <a:ext cx="1800201" cy="2664296"/>
            <a:chOff x="139114" y="4072715"/>
            <a:chExt cx="1584176" cy="213636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xmlns="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439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xmlns="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xmlns="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877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xmlns="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35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1044</Words>
  <Application>Microsoft Office PowerPoint</Application>
  <PresentationFormat>Pokaz na ekranie (4:3)</PresentationFormat>
  <Paragraphs>198</Paragraphs>
  <Slides>26</Slides>
  <Notes>13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26</vt:i4>
      </vt:variant>
    </vt:vector>
  </HeadingPairs>
  <TitlesOfParts>
    <vt:vector size="29" baseType="lpstr">
      <vt:lpstr>Motyw pakietu Office</vt:lpstr>
      <vt:lpstr>Graph</vt:lpstr>
      <vt:lpstr>STATISTICA Graph</vt:lpstr>
      <vt:lpstr>Czy stan zapalny ma wpływ na raka płuca? </vt:lpstr>
      <vt:lpstr>Slajd 2</vt:lpstr>
      <vt:lpstr>Cele pracy</vt:lpstr>
      <vt:lpstr>Materiały i metody</vt:lpstr>
      <vt:lpstr>Materiały i metody</vt:lpstr>
      <vt:lpstr>Slajd 6</vt:lpstr>
      <vt:lpstr>Slajd 7</vt:lpstr>
      <vt:lpstr>Wyniki</vt:lpstr>
      <vt:lpstr>Slajd 9</vt:lpstr>
      <vt:lpstr>Slajd 10</vt:lpstr>
      <vt:lpstr>Slajd 11</vt:lpstr>
      <vt:lpstr>Podsumowanie</vt:lpstr>
      <vt:lpstr>Slajd 13</vt:lpstr>
      <vt:lpstr>Slajd 14</vt:lpstr>
      <vt:lpstr>Slajd 15</vt:lpstr>
      <vt:lpstr>Dodatkowe informacje</vt:lpstr>
      <vt:lpstr>EGZOSOMY</vt:lpstr>
      <vt:lpstr>Slajd 18</vt:lpstr>
      <vt:lpstr>Slajd 19</vt:lpstr>
      <vt:lpstr>Izolacja egzosomów</vt:lpstr>
      <vt:lpstr>microRNA</vt:lpstr>
      <vt:lpstr>qPCR z sondami TaqMan</vt:lpstr>
      <vt:lpstr>Global normalization</vt:lpstr>
      <vt:lpstr>Używane skale</vt:lpstr>
      <vt:lpstr>pTNM</vt:lpstr>
      <vt:lpstr>Slajd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Bartek</cp:lastModifiedBy>
  <cp:revision>67</cp:revision>
  <dcterms:created xsi:type="dcterms:W3CDTF">2017-11-26T15:33:10Z</dcterms:created>
  <dcterms:modified xsi:type="dcterms:W3CDTF">2017-12-08T22:05:28Z</dcterms:modified>
</cp:coreProperties>
</file>