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56" r:id="rId3"/>
    <p:sldId id="262" r:id="rId4"/>
    <p:sldId id="257" r:id="rId5"/>
    <p:sldId id="267" r:id="rId6"/>
    <p:sldId id="275" r:id="rId7"/>
    <p:sldId id="265" r:id="rId8"/>
    <p:sldId id="266" r:id="rId9"/>
    <p:sldId id="259" r:id="rId10"/>
    <p:sldId id="268" r:id="rId11"/>
    <p:sldId id="270" r:id="rId12"/>
    <p:sldId id="271" r:id="rId13"/>
    <p:sldId id="260" r:id="rId14"/>
    <p:sldId id="263" r:id="rId15"/>
    <p:sldId id="261" r:id="rId16"/>
    <p:sldId id="286" r:id="rId17"/>
    <p:sldId id="280" r:id="rId18"/>
    <p:sldId id="278" r:id="rId19"/>
    <p:sldId id="277" r:id="rId20"/>
    <p:sldId id="279" r:id="rId21"/>
    <p:sldId id="281" r:id="rId22"/>
    <p:sldId id="282" r:id="rId23"/>
    <p:sldId id="264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6" autoAdjust="0"/>
    <p:restoredTop sz="69355" autoAdjust="0"/>
  </p:normalViewPr>
  <p:slideViewPr>
    <p:cSldViewPr>
      <p:cViewPr varScale="1">
        <p:scale>
          <a:sx n="79" d="100"/>
          <a:sy n="79" d="100"/>
        </p:scale>
        <p:origin x="25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Możliwe pytania:</a:t>
            </a:r>
            <a:br>
              <a:rPr lang="pl-PL" dirty="0"/>
            </a:br>
            <a:r>
              <a:rPr lang="pl-PL" dirty="0"/>
              <a:t>- czym są </a:t>
            </a:r>
            <a:r>
              <a:rPr lang="pl-PL" dirty="0" err="1"/>
              <a:t>egzosomy</a:t>
            </a:r>
            <a:r>
              <a:rPr lang="pl-PL" dirty="0"/>
              <a:t>?</a:t>
            </a:r>
          </a:p>
          <a:p>
            <a:r>
              <a:rPr lang="pl-PL" dirty="0"/>
              <a:t>-</a:t>
            </a:r>
            <a:r>
              <a:rPr lang="pl-PL" baseline="0" dirty="0"/>
              <a:t> Izolacja </a:t>
            </a:r>
            <a:r>
              <a:rPr lang="pl-PL" baseline="0" dirty="0" err="1"/>
              <a:t>egzosomów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Jak działa </a:t>
            </a:r>
            <a:r>
              <a:rPr lang="pl-PL" dirty="0" err="1"/>
              <a:t>microRNA</a:t>
            </a:r>
            <a:r>
              <a:rPr lang="pl-PL" dirty="0"/>
              <a:t>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3449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093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Nazywam</a:t>
            </a:r>
            <a:r>
              <a:rPr lang="pl-PL" baseline="0" dirty="0"/>
              <a:t> się Bartosz Szmyd i reprezentuję Zakład Biomedycyny i Genetyki Uniwersytetu Medycznego w Łodzi. W swojej pracy postaram się odpowiedzieć na pytanie Czy stan zapalny ma wpływ na raka płuca? I jak możemy te związki wykorzystać w praktyce klinicznej.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pod te rozważania zostały położne ponad</a:t>
            </a:r>
            <a:r>
              <a:rPr lang="pl-PL" baseline="0" dirty="0"/>
              <a:t> 150 lat temu, kiedy to </a:t>
            </a:r>
            <a:r>
              <a:rPr lang="pl-PL" baseline="0" dirty="0" err="1"/>
              <a:t>Virchow</a:t>
            </a:r>
            <a:r>
              <a:rPr lang="pl-PL" baseline="0" dirty="0"/>
              <a:t> poczynił następujące obserwację:</a:t>
            </a:r>
          </a:p>
          <a:p>
            <a:pPr>
              <a:buFontTx/>
              <a:buChar char="-"/>
            </a:pPr>
            <a:r>
              <a:rPr lang="pl-PL" baseline="0" dirty="0"/>
              <a:t> obecność komórek układu odpornościowego w guzie</a:t>
            </a:r>
          </a:p>
          <a:p>
            <a:pPr>
              <a:buFontTx/>
              <a:buChar char="-"/>
            </a:pPr>
            <a:r>
              <a:rPr lang="pl-PL" baseline="0" dirty="0"/>
              <a:t> zmiany nowotworowe mają tendencję do pojawiania się na miejscu toczącego się procesu zapalnego. </a:t>
            </a:r>
          </a:p>
          <a:p>
            <a:pPr>
              <a:buFontTx/>
              <a:buChar char="-"/>
            </a:pPr>
            <a:endParaRPr lang="pl-PL" baseline="0" dirty="0"/>
          </a:p>
          <a:p>
            <a:pPr>
              <a:buFontTx/>
              <a:buNone/>
            </a:pPr>
            <a:r>
              <a:rPr lang="pl-PL" baseline="0" dirty="0"/>
              <a:t>Wnioski te znajdują odzwierciedlenie w badaniach epidemiologicznych mówiących, że nawet 25% wszystkich nowotworów powstaje w wyniku przewlekłego zapalenia. Powyższe przeźrocze ma nam przypomnieć, że odpowiedź zapalna może mieć charakter zarówno pro-, jak i przeciwnowotworowy.  W naszym postawiliśmy tezę, iż badania ekspresji cytokin prozapalnych oraz </a:t>
            </a:r>
            <a:r>
              <a:rPr lang="pl-PL" baseline="0" dirty="0" err="1"/>
              <a:t>miRNA</a:t>
            </a:r>
            <a:r>
              <a:rPr lang="pl-PL" baseline="0" dirty="0"/>
              <a:t> kontrolującego te cytokiny jest obiecującym narzędziem oceny delikatnego punktu równowagi między dwoma skrajnymi efektami aktywacji układu odpornościowego.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celu jej weryfikacji oceniliśmy</a:t>
            </a:r>
            <a:r>
              <a:rPr lang="pl-PL" baseline="0" dirty="0"/>
              <a:t> ekspresję Il-1b, Il-6 oraz miR-9 oraz zestawiliśmy uzyskane wyniki z danymi klinicznymi pacjentów włączonych do badania.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(dopracować) Badaniem objęto 39 pacjentów z histopatologicznie potwierdzonym </a:t>
            </a:r>
            <a:r>
              <a:rPr lang="pl-PL" dirty="0" err="1"/>
              <a:t>niedrobnokomórkowym</a:t>
            </a:r>
            <a:r>
              <a:rPr lang="pl-PL" baseline="0" dirty="0"/>
              <a:t> rakiem płuca</a:t>
            </a:r>
            <a:r>
              <a:rPr lang="pl-PL" dirty="0"/>
              <a:t>. Grupa</a:t>
            </a:r>
            <a:r>
              <a:rPr lang="pl-PL" baseline="0" dirty="0"/>
              <a:t> składała się z 20 mężczyzn i 19 kobiet. Wywiad genetyczny był dodatni u 12 i ujemny w pozostałych przypadkach. Większość (28) miało płaskonabłonkowego raka płuca. Tabelarycznie przedstawiono liczność </a:t>
            </a:r>
            <a:r>
              <a:rPr lang="pl-PL" baseline="0" dirty="0" err="1"/>
              <a:t>pogrup</a:t>
            </a:r>
            <a:r>
              <a:rPr lang="pl-PL" baseline="0" dirty="0"/>
              <a:t> w zależności od skal AJCC i </a:t>
            </a:r>
            <a:r>
              <a:rPr lang="pl-PL" baseline="0" dirty="0" err="1"/>
              <a:t>cTNM</a:t>
            </a:r>
            <a:r>
              <a:rPr lang="pl-PL" baseline="0" dirty="0"/>
              <a:t>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RNA do oceny</a:t>
            </a:r>
            <a:r>
              <a:rPr lang="pl-PL" baseline="0" dirty="0"/>
              <a:t> ekspresji genów</a:t>
            </a:r>
            <a:r>
              <a:rPr lang="pl-PL" dirty="0"/>
              <a:t> zostało wyizolowane z fragmentu tkanki płuca pobranego podczas lobektomii/</a:t>
            </a:r>
            <a:r>
              <a:rPr lang="pl-PL" dirty="0" err="1"/>
              <a:t>pulmonektomii</a:t>
            </a:r>
            <a:r>
              <a:rPr lang="pl-PL" dirty="0"/>
              <a:t>. Natomiast RNA</a:t>
            </a:r>
            <a:r>
              <a:rPr lang="pl-PL" baseline="0" dirty="0"/>
              <a:t> do badań </a:t>
            </a:r>
            <a:r>
              <a:rPr lang="pl-PL" dirty="0" err="1"/>
              <a:t>miRNA</a:t>
            </a:r>
            <a:r>
              <a:rPr lang="pl-PL" dirty="0"/>
              <a:t> uzyskano z </a:t>
            </a:r>
            <a:r>
              <a:rPr lang="pl-PL" dirty="0" err="1"/>
              <a:t>egzosomów</a:t>
            </a:r>
            <a:r>
              <a:rPr lang="pl-PL" dirty="0"/>
              <a:t> z surowicy krwi obwodowej. Krew pobierano odpowiednio 3 dni przed i 7</a:t>
            </a:r>
            <a:r>
              <a:rPr lang="pl-PL" baseline="0" dirty="0"/>
              <a:t> po </a:t>
            </a:r>
            <a:r>
              <a:rPr lang="pl-PL" dirty="0"/>
              <a:t>zabiegu operacyjnym .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Wyizolowane</a:t>
            </a:r>
            <a:r>
              <a:rPr lang="pl-PL" baseline="0" dirty="0"/>
              <a:t> RNA przepisano na </a:t>
            </a:r>
            <a:r>
              <a:rPr lang="pl-PL" baseline="0" dirty="0" err="1"/>
              <a:t>cDNA</a:t>
            </a:r>
            <a:r>
              <a:rPr lang="pl-PL" baseline="0" dirty="0"/>
              <a:t> w procesie odwrotnej transkrypcji. Następnie p</a:t>
            </a:r>
            <a:r>
              <a:rPr lang="pl-PL" dirty="0"/>
              <a:t>oziom ekspresji (RQ) oznaczono metodą </a:t>
            </a:r>
            <a:r>
              <a:rPr lang="pl-PL" dirty="0" err="1"/>
              <a:t>qPCR</a:t>
            </a:r>
            <a:r>
              <a:rPr lang="pl-PL" dirty="0"/>
              <a:t>, na podstawie metody 2</a:t>
            </a:r>
            <a:r>
              <a:rPr lang="pl-PL" baseline="30000" dirty="0"/>
              <a:t>-</a:t>
            </a:r>
            <a:r>
              <a:rPr lang="en-US" baseline="30000" dirty="0"/>
              <a:t>ΔΔ</a:t>
            </a:r>
            <a:r>
              <a:rPr lang="pl-PL" baseline="30000" dirty="0" err="1"/>
              <a:t>Ct</a:t>
            </a:r>
            <a:r>
              <a:rPr lang="pl-PL" dirty="0"/>
              <a:t> względem </a:t>
            </a:r>
            <a:r>
              <a:rPr lang="pl-PL" dirty="0" err="1"/>
              <a:t>β-aktyny</a:t>
            </a:r>
            <a:r>
              <a:rPr lang="pl-PL" dirty="0"/>
              <a:t> dla</a:t>
            </a:r>
            <a:r>
              <a:rPr lang="pl-PL" baseline="0" dirty="0"/>
              <a:t> genów</a:t>
            </a:r>
            <a:r>
              <a:rPr lang="pl-PL" dirty="0"/>
              <a:t> i global </a:t>
            </a:r>
            <a:r>
              <a:rPr lang="pl-PL" dirty="0" err="1"/>
              <a:t>normalization</a:t>
            </a:r>
            <a:r>
              <a:rPr lang="pl-PL" dirty="0"/>
              <a:t> dla</a:t>
            </a:r>
            <a:r>
              <a:rPr lang="pl-PL" baseline="0" dirty="0"/>
              <a:t> </a:t>
            </a:r>
            <a:r>
              <a:rPr lang="pl-PL" dirty="0" err="1"/>
              <a:t>miRNA</a:t>
            </a:r>
            <a:r>
              <a:rPr lang="pl-PL" dirty="0"/>
              <a:t>. Do analizy statystycznej wykorzystano program </a:t>
            </a:r>
            <a:r>
              <a:rPr lang="pl-PL" dirty="0" err="1"/>
              <a:t>Statistica</a:t>
            </a:r>
            <a:r>
              <a:rPr lang="pl-PL" dirty="0"/>
              <a:t> 13.1.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baseline="0" dirty="0"/>
              <a:t> badaniu wykorzystano wysokiej jakości odczynniki, z którymi mamy dobre doświadczenie.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44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Poprawić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Tabela (slajd 5) zmienić </a:t>
            </a:r>
            <a:r>
              <a:rPr lang="pl-PL" dirty="0" err="1">
                <a:solidFill>
                  <a:srgbClr val="FF0000"/>
                </a:solidFill>
              </a:rPr>
              <a:t>cTNM</a:t>
            </a:r>
            <a:r>
              <a:rPr lang="pl-PL" dirty="0">
                <a:solidFill>
                  <a:srgbClr val="FF0000"/>
                </a:solidFill>
              </a:rPr>
              <a:t> na </a:t>
            </a:r>
            <a:r>
              <a:rPr lang="pl-PL" dirty="0" err="1">
                <a:solidFill>
                  <a:srgbClr val="FF0000"/>
                </a:solidFill>
              </a:rPr>
              <a:t>pTNM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/>
              <a:t>W tabeli (slajd 8) dopisać sondy dla genów!</a:t>
            </a:r>
          </a:p>
          <a:p>
            <a:r>
              <a:rPr lang="pl-PL" dirty="0"/>
              <a:t>Slajd 14 – grafika!</a:t>
            </a:r>
          </a:p>
          <a:p>
            <a:r>
              <a:rPr lang="pl-PL" b="1" dirty="0"/>
              <a:t>Slajdy pomocnicze:</a:t>
            </a:r>
            <a:br>
              <a:rPr lang="pl-PL" b="1" dirty="0"/>
            </a:br>
            <a:r>
              <a:rPr lang="pl-PL" dirty="0"/>
              <a:t>	- </a:t>
            </a:r>
            <a:r>
              <a:rPr lang="pl-PL" dirty="0">
                <a:solidFill>
                  <a:srgbClr val="FF0000"/>
                </a:solidFill>
              </a:rPr>
              <a:t>global </a:t>
            </a:r>
            <a:r>
              <a:rPr lang="pl-PL" dirty="0" err="1">
                <a:solidFill>
                  <a:srgbClr val="FF0000"/>
                </a:solidFill>
              </a:rPr>
              <a:t>normalisation</a:t>
            </a:r>
            <a:r>
              <a:rPr lang="pl-PL" dirty="0">
                <a:solidFill>
                  <a:srgbClr val="FF0000"/>
                </a:solidFill>
              </a:rPr>
              <a:t> z tekstem</a:t>
            </a:r>
          </a:p>
          <a:p>
            <a:pPr lvl="2"/>
            <a:r>
              <a:rPr lang="pl-PL" b="1" dirty="0">
                <a:solidFill>
                  <a:srgbClr val="FF0000"/>
                </a:solidFill>
              </a:rPr>
              <a:t>Skala </a:t>
            </a:r>
            <a:r>
              <a:rPr lang="pl-PL" b="1" dirty="0" err="1">
                <a:solidFill>
                  <a:srgbClr val="FF0000"/>
                </a:solidFill>
              </a:rPr>
              <a:t>pTNM</a:t>
            </a:r>
            <a:r>
              <a:rPr lang="pl-PL" b="1" dirty="0">
                <a:solidFill>
                  <a:srgbClr val="FF0000"/>
                </a:solidFill>
              </a:rPr>
              <a:t> – co czym, jak przyznawane punkty</a:t>
            </a:r>
          </a:p>
          <a:p>
            <a:pPr lvl="2"/>
            <a:r>
              <a:rPr lang="pl-PL" b="1" dirty="0">
                <a:solidFill>
                  <a:srgbClr val="FF0000"/>
                </a:solidFill>
              </a:rPr>
              <a:t>AJCC – </a:t>
            </a:r>
            <a:r>
              <a:rPr lang="pl-PL" dirty="0">
                <a:solidFill>
                  <a:srgbClr val="FF0000"/>
                </a:solidFill>
              </a:rPr>
              <a:t>jak wyżej</a:t>
            </a:r>
            <a:endParaRPr lang="pl-P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6D933E18-258C-4D66-A13D-3F584E0AB4E0}"/>
              </a:ext>
            </a:extLst>
          </p:cNvPr>
          <p:cNvSpPr txBox="1"/>
          <p:nvPr/>
        </p:nvSpPr>
        <p:spPr>
          <a:xfrm>
            <a:off x="4355976" y="6250505"/>
            <a:ext cx="53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2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IL-1b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(p&lt;0.001; test UM-W)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C72D0B3-5C1D-4ECE-ACAC-224B5E77C8BD}"/>
              </a:ext>
            </a:extLst>
          </p:cNvPr>
          <p:cNvSpPr txBox="1"/>
          <p:nvPr/>
        </p:nvSpPr>
        <p:spPr>
          <a:xfrm>
            <a:off x="190158" y="3081885"/>
            <a:ext cx="437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1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IL-6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(p&lt;0,001; test UM-W)</a:t>
            </a:r>
            <a:endParaRPr lang="pl-PL" sz="1400" b="1" dirty="0"/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230716D9-4083-4AB3-9832-DDEFD139A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702150"/>
              </p:ext>
            </p:extLst>
          </p:nvPr>
        </p:nvGraphicFramePr>
        <p:xfrm>
          <a:off x="142458" y="345885"/>
          <a:ext cx="3644108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58" y="345885"/>
                        <a:ext cx="3644108" cy="273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a 26">
            <a:extLst>
              <a:ext uri="{FF2B5EF4-FFF2-40B4-BE49-F238E27FC236}">
                <a16:creationId xmlns:a16="http://schemas.microsoft.com/office/drawing/2014/main" id="{2217D796-721D-4E2F-A570-D2EB58CAC3F2}"/>
              </a:ext>
            </a:extLst>
          </p:cNvPr>
          <p:cNvGrpSpPr/>
          <p:nvPr/>
        </p:nvGrpSpPr>
        <p:grpSpPr>
          <a:xfrm>
            <a:off x="1331640" y="188640"/>
            <a:ext cx="1584176" cy="2101268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3CEA2829-7603-48B3-8627-1049D2096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94591"/>
              </p:ext>
            </p:extLst>
          </p:nvPr>
        </p:nvGraphicFramePr>
        <p:xfrm>
          <a:off x="4390930" y="3559805"/>
          <a:ext cx="3644107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930" y="3559805"/>
                        <a:ext cx="3644107" cy="273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upa 32">
            <a:extLst>
              <a:ext uri="{FF2B5EF4-FFF2-40B4-BE49-F238E27FC236}">
                <a16:creationId xmlns:a16="http://schemas.microsoft.com/office/drawing/2014/main" id="{51F1E5BC-6999-4922-BB3C-2E286FFD5900}"/>
              </a:ext>
            </a:extLst>
          </p:cNvPr>
          <p:cNvGrpSpPr/>
          <p:nvPr/>
        </p:nvGrpSpPr>
        <p:grpSpPr>
          <a:xfrm>
            <a:off x="5583955" y="3308859"/>
            <a:ext cx="1584176" cy="2136365"/>
            <a:chOff x="139114" y="4072715"/>
            <a:chExt cx="1584176" cy="213636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43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8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6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(p=0,03;    r=-0,41;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(p=0,001;      r=-0,56;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F81CA7E2-0CD6-44C0-AC83-19CBB0934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868618"/>
              </p:ext>
            </p:extLst>
          </p:nvPr>
        </p:nvGraphicFramePr>
        <p:xfrm>
          <a:off x="30496" y="203191"/>
          <a:ext cx="4603083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6" y="203191"/>
                        <a:ext cx="4603083" cy="34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D5F5F94E-F578-41F9-9472-4B3C3CDE8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29271"/>
              </p:ext>
            </p:extLst>
          </p:nvPr>
        </p:nvGraphicFramePr>
        <p:xfrm>
          <a:off x="4330449" y="2204864"/>
          <a:ext cx="4603083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449" y="2204864"/>
                        <a:ext cx="4603083" cy="34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44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0CE9966-9FA9-4913-A3F2-286BDAA062EA}"/>
              </a:ext>
            </a:extLst>
          </p:cNvPr>
          <p:cNvSpPr txBox="1"/>
          <p:nvPr/>
        </p:nvSpPr>
        <p:spPr>
          <a:xfrm>
            <a:off x="439234" y="568670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ekspresji</a:t>
            </a:r>
            <a:r>
              <a:rPr lang="en-US" dirty="0"/>
              <a:t> microRNA-9 </a:t>
            </a:r>
            <a:r>
              <a:rPr lang="en-US" dirty="0" err="1"/>
              <a:t>pobranego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I </a:t>
            </a:r>
            <a:r>
              <a:rPr lang="en-US" dirty="0" err="1"/>
              <a:t>i</a:t>
            </a:r>
            <a:r>
              <a:rPr lang="en-US" dirty="0"/>
              <a:t> II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 (AJCC) </a:t>
            </a:r>
            <a:r>
              <a:rPr lang="en-US" b="1" dirty="0"/>
              <a:t>(p=0,01</a:t>
            </a:r>
            <a:r>
              <a:rPr lang="en-US" b="1"/>
              <a:t>, test UM-W</a:t>
            </a:r>
            <a:r>
              <a:rPr lang="en-US" b="1" dirty="0"/>
              <a:t>)</a:t>
            </a:r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8FBE7A3C-BBF4-4C8D-8DB8-1ABE0CDE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4255"/>
              </p:ext>
            </p:extLst>
          </p:nvPr>
        </p:nvGraphicFramePr>
        <p:xfrm>
          <a:off x="758091" y="275417"/>
          <a:ext cx="7499189" cy="56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91" y="275417"/>
                        <a:ext cx="7499189" cy="56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upa 17">
            <a:extLst>
              <a:ext uri="{FF2B5EF4-FFF2-40B4-BE49-F238E27FC236}">
                <a16:creationId xmlns:a16="http://schemas.microsoft.com/office/drawing/2014/main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83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/>
              <a:t>w prawidłowej i zmienionej nowotworowo tkance 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wyjaśnienia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:a16="http://schemas.microsoft.com/office/drawing/2014/main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:a16="http://schemas.microsoft.com/office/drawing/2014/main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informacje</a:t>
            </a:r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 action="ppaction://hlinksldjump"/>
              </a:rPr>
              <a:t>Egzosomy</a:t>
            </a:r>
            <a:endParaRPr lang="pl-PL" dirty="0"/>
          </a:p>
          <a:p>
            <a:r>
              <a:rPr lang="pl-PL" dirty="0" err="1">
                <a:hlinkClick r:id="rId3" action="ppaction://hlinksldjump"/>
              </a:rPr>
              <a:t>microRNA</a:t>
            </a:r>
            <a:endParaRPr lang="pl-PL" dirty="0"/>
          </a:p>
          <a:p>
            <a:r>
              <a:rPr lang="pl-PL" dirty="0" err="1">
                <a:hlinkClick r:id="rId4" action="ppaction://hlinksldjump"/>
              </a:rPr>
              <a:t>qPCR</a:t>
            </a:r>
            <a:endParaRPr lang="pl-PL" dirty="0"/>
          </a:p>
          <a:p>
            <a:r>
              <a:rPr lang="pl-PL" dirty="0">
                <a:hlinkClick r:id="rId4" action="ppaction://hlinksldjump"/>
              </a:rPr>
              <a:t>Sondy </a:t>
            </a:r>
            <a:r>
              <a:rPr lang="pl-PL" dirty="0" err="1">
                <a:hlinkClick r:id="rId4" action="ppaction://hlinksldjump"/>
              </a:rPr>
              <a:t>TaqMan</a:t>
            </a:r>
            <a:endParaRPr lang="pl-PL" dirty="0"/>
          </a:p>
          <a:p>
            <a:r>
              <a:rPr lang="pl-PL" dirty="0">
                <a:hlinkClick r:id="rId5" action="ppaction://hlinksldjump"/>
              </a:rPr>
              <a:t>Global </a:t>
            </a:r>
            <a:r>
              <a:rPr lang="pl-PL" dirty="0" err="1">
                <a:hlinkClick r:id="rId5" action="ppaction://hlinksldjump"/>
              </a:rPr>
              <a:t>normalization</a:t>
            </a:r>
            <a:endParaRPr lang="pl-PL" dirty="0"/>
          </a:p>
          <a:p>
            <a:r>
              <a:rPr lang="pl-PL" dirty="0">
                <a:hlinkClick r:id="rId6" action="ppaction://hlinksldjump"/>
              </a:rPr>
              <a:t>Skale:</a:t>
            </a:r>
            <a:endParaRPr lang="pl-PL" dirty="0"/>
          </a:p>
          <a:p>
            <a:pPr lvl="2"/>
            <a:r>
              <a:rPr lang="pl-PL" dirty="0" err="1">
                <a:hlinkClick r:id="rId7" action="ppaction://hlinksldjump"/>
              </a:rPr>
              <a:t>pTNM</a:t>
            </a:r>
            <a:endParaRPr lang="pl-PL" dirty="0"/>
          </a:p>
          <a:p>
            <a:pPr lvl="2"/>
            <a:r>
              <a:rPr lang="pl-PL" dirty="0">
                <a:hlinkClick r:id="rId8" action="ppaction://hlinksldjump"/>
              </a:rPr>
              <a:t>AJCC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1412776"/>
            <a:ext cx="3528392" cy="501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EGZOSOMY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200800" cy="5304963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1547664" y="5805264"/>
            <a:ext cx="601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1a.</a:t>
            </a:r>
            <a:r>
              <a:rPr lang="pl-PL" dirty="0"/>
              <a:t> Przekazywanie informacji za pomocą </a:t>
            </a:r>
            <a:r>
              <a:rPr lang="pl-PL" dirty="0" err="1"/>
              <a:t>egzosomów</a:t>
            </a:r>
            <a:endParaRPr lang="pl-PL" dirty="0"/>
          </a:p>
          <a:p>
            <a:pPr algn="ctr"/>
            <a:r>
              <a:rPr lang="pl-PL" dirty="0"/>
              <a:t>(G. </a:t>
            </a:r>
            <a:r>
              <a:rPr lang="pl-PL" dirty="0" err="1"/>
              <a:t>Raposo</a:t>
            </a:r>
            <a:r>
              <a:rPr lang="pl-PL" dirty="0"/>
              <a:t>, W. </a:t>
            </a:r>
            <a:r>
              <a:rPr lang="pl-PL" dirty="0" err="1"/>
              <a:t>Stoorvogel</a:t>
            </a:r>
            <a:r>
              <a:rPr lang="pl-PL" dirty="0"/>
              <a:t>: </a:t>
            </a:r>
            <a:r>
              <a:rPr lang="pl-PL" i="1" dirty="0" err="1"/>
              <a:t>Extracellular</a:t>
            </a:r>
            <a:r>
              <a:rPr lang="pl-PL" i="1" dirty="0"/>
              <a:t> </a:t>
            </a:r>
            <a:r>
              <a:rPr lang="pl-PL" i="1" dirty="0" err="1"/>
              <a:t>vesicles</a:t>
            </a:r>
            <a:r>
              <a:rPr lang="pl-PL" i="1" dirty="0"/>
              <a:t>: </a:t>
            </a:r>
            <a:r>
              <a:rPr lang="pl-PL" i="1" dirty="0" err="1"/>
              <a:t>Exosomes</a:t>
            </a:r>
            <a:r>
              <a:rPr lang="pl-PL" i="1" dirty="0"/>
              <a:t>, </a:t>
            </a:r>
            <a:r>
              <a:rPr lang="pl-PL" i="1" dirty="0" err="1"/>
              <a:t>microvesicles</a:t>
            </a:r>
            <a:r>
              <a:rPr lang="pl-PL" i="1" dirty="0"/>
              <a:t>, and </a:t>
            </a:r>
            <a:r>
              <a:rPr lang="pl-PL" i="1" dirty="0" err="1"/>
              <a:t>friends</a:t>
            </a:r>
            <a:r>
              <a:rPr lang="pl-PL" i="1" dirty="0"/>
              <a:t> </a:t>
            </a:r>
            <a:r>
              <a:rPr lang="pl-PL" i="1" dirty="0" err="1"/>
              <a:t>Graça</a:t>
            </a:r>
            <a:r>
              <a:rPr lang="pl-PL" i="1" dirty="0"/>
              <a:t> </a:t>
            </a:r>
            <a:r>
              <a:rPr lang="pl-PL" i="1" dirty="0" err="1"/>
              <a:t>Raposo</a:t>
            </a:r>
            <a:r>
              <a:rPr lang="pl-PL" i="1" dirty="0"/>
              <a:t>, </a:t>
            </a:r>
            <a:r>
              <a:rPr lang="pl-PL" i="1" dirty="0" err="1"/>
              <a:t>Willem</a:t>
            </a:r>
            <a:r>
              <a:rPr lang="pl-PL" i="1" dirty="0"/>
              <a:t> </a:t>
            </a:r>
            <a:r>
              <a:rPr lang="pl-PL" i="1" dirty="0" err="1"/>
              <a:t>Stoorvogel</a:t>
            </a:r>
            <a:r>
              <a:rPr lang="pl-PL" dirty="0"/>
              <a:t>)</a:t>
            </a:r>
            <a:endParaRPr lang="pl-PL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6228184" cy="4657785"/>
          </a:xfrm>
          <a:prstGeom prst="rect">
            <a:avLst/>
          </a:prstGeom>
          <a:noFill/>
        </p:spPr>
      </p:pic>
      <p:sp>
        <p:nvSpPr>
          <p:cNvPr id="14" name="pole tekstowe 13"/>
          <p:cNvSpPr txBox="1"/>
          <p:nvPr/>
        </p:nvSpPr>
        <p:spPr>
          <a:xfrm>
            <a:off x="1907704" y="5661248"/>
            <a:ext cx="50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1b</a:t>
            </a:r>
            <a:r>
              <a:rPr lang="pl-PL" dirty="0"/>
              <a:t>. Struktura </a:t>
            </a:r>
            <a:r>
              <a:rPr lang="pl-PL" dirty="0" err="1"/>
              <a:t>egzosomu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(</a:t>
            </a:r>
            <a:r>
              <a:rPr lang="en-US" dirty="0"/>
              <a:t>J. Paul Mitchell</a:t>
            </a:r>
            <a:r>
              <a:rPr lang="pl-PL" dirty="0"/>
              <a:t>: </a:t>
            </a:r>
            <a:r>
              <a:rPr lang="en-US" i="1" dirty="0" err="1"/>
              <a:t>Exosomes</a:t>
            </a:r>
            <a:r>
              <a:rPr lang="en-US" i="1" dirty="0"/>
              <a:t> in cancer immunology</a:t>
            </a:r>
            <a:r>
              <a:rPr lang="pl-PL" sz="1600" dirty="0"/>
              <a:t>)</a:t>
            </a:r>
            <a:endParaRPr lang="pl-PL"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3474432" cy="4032448"/>
          </a:xfrm>
          <a:prstGeom prst="rect">
            <a:avLst/>
          </a:prstGeom>
          <a:noFill/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</a:t>
            </a:r>
            <a:r>
              <a:rPr lang="pl-PL" dirty="0" err="1"/>
              <a:t>egzosomów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211960" y="1916832"/>
            <a:ext cx="4474840" cy="31969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400" b="1" dirty="0"/>
              <a:t>Total </a:t>
            </a:r>
            <a:r>
              <a:rPr lang="pl-PL" sz="2400" b="1" dirty="0" err="1"/>
              <a:t>Exosome</a:t>
            </a:r>
            <a:r>
              <a:rPr lang="pl-PL" sz="2400" b="1" dirty="0"/>
              <a:t> </a:t>
            </a:r>
            <a:r>
              <a:rPr lang="pl-PL" sz="2400" b="1" dirty="0" err="1"/>
              <a:t>Isolation</a:t>
            </a:r>
            <a:r>
              <a:rPr lang="pl-PL" sz="2400" b="1" dirty="0"/>
              <a:t> Reagent </a:t>
            </a:r>
            <a:r>
              <a:rPr lang="pl-PL" sz="2400" dirty="0"/>
              <a:t>wiąże cząsteczki wody</a:t>
            </a:r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r>
              <a:rPr lang="pl-PL" sz="2400" dirty="0"/>
              <a:t>wytrącanie związków o mniejszej gęstości</a:t>
            </a:r>
          </a:p>
        </p:txBody>
      </p:sp>
      <p:sp>
        <p:nvSpPr>
          <p:cNvPr id="7" name="Strzałka w dół 6"/>
          <p:cNvSpPr/>
          <p:nvPr/>
        </p:nvSpPr>
        <p:spPr>
          <a:xfrm>
            <a:off x="6084168" y="2809527"/>
            <a:ext cx="720080" cy="1080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zakrzywiona w lewo 7">
            <a:hlinkClick r:id="rId3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/>
              <a:t>microRNA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95536" y="2420888"/>
            <a:ext cx="3106688" cy="2808312"/>
          </a:xfrm>
        </p:spPr>
        <p:txBody>
          <a:bodyPr>
            <a:normAutofit/>
          </a:bodyPr>
          <a:lstStyle/>
          <a:p>
            <a:r>
              <a:rPr lang="pl-PL" sz="2800" u="sng" dirty="0"/>
              <a:t>Wpływ na:</a:t>
            </a:r>
          </a:p>
          <a:p>
            <a:pPr lvl="2"/>
            <a:r>
              <a:rPr lang="pl-PL" sz="2000" dirty="0" err="1"/>
              <a:t>Nowotworzenie</a:t>
            </a:r>
            <a:endParaRPr lang="pl-PL" sz="2000" dirty="0"/>
          </a:p>
          <a:p>
            <a:pPr lvl="2"/>
            <a:r>
              <a:rPr lang="pl-PL" sz="2000" dirty="0"/>
              <a:t>Metabolizm</a:t>
            </a:r>
          </a:p>
          <a:p>
            <a:pPr lvl="2"/>
            <a:r>
              <a:rPr lang="pl-PL" sz="2000" dirty="0"/>
              <a:t>Starzenie</a:t>
            </a:r>
          </a:p>
          <a:p>
            <a:pPr lvl="2"/>
            <a:r>
              <a:rPr lang="pl-PL" sz="2000" dirty="0" err="1"/>
              <a:t>Apoptozę</a:t>
            </a:r>
            <a:endParaRPr lang="pl-PL" sz="2000" dirty="0"/>
          </a:p>
          <a:p>
            <a:pPr lvl="2"/>
            <a:r>
              <a:rPr lang="pl-PL" sz="2000" dirty="0"/>
              <a:t>Różnicowanie komórek</a:t>
            </a:r>
          </a:p>
        </p:txBody>
      </p:sp>
      <p:pic>
        <p:nvPicPr>
          <p:cNvPr id="46082" name="Picture 2" descr="Znalezione obrazy dla zapytania microR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904" y="1124744"/>
            <a:ext cx="5192096" cy="5373216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0" y="6178078"/>
            <a:ext cx="9169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Ryc. 2. </a:t>
            </a:r>
            <a:r>
              <a:rPr lang="pl-PL" dirty="0" err="1"/>
              <a:t>microRNA</a:t>
            </a:r>
            <a:r>
              <a:rPr lang="pl-PL" dirty="0"/>
              <a:t> – budowa i działanie</a:t>
            </a:r>
          </a:p>
          <a:p>
            <a:r>
              <a:rPr lang="pl-PL" dirty="0"/>
              <a:t>(</a:t>
            </a:r>
            <a:r>
              <a:rPr lang="en-US" dirty="0"/>
              <a:t>Julia Winter et al.: </a:t>
            </a:r>
            <a:r>
              <a:rPr lang="en-US" i="1" dirty="0"/>
              <a:t>Many roads to maturity: </a:t>
            </a:r>
            <a:r>
              <a:rPr lang="en-US" i="1" dirty="0" err="1"/>
              <a:t>microRNA</a:t>
            </a:r>
            <a:r>
              <a:rPr lang="en-US" i="1" dirty="0"/>
              <a:t> biogenesis pathways and their regulation</a:t>
            </a:r>
            <a:r>
              <a:rPr lang="pl-PL" dirty="0"/>
              <a:t>)</a:t>
            </a:r>
            <a:endParaRPr lang="en-US" dirty="0"/>
          </a:p>
          <a:p>
            <a:endParaRPr lang="pl-PL" dirty="0"/>
          </a:p>
        </p:txBody>
      </p:sp>
      <p:sp>
        <p:nvSpPr>
          <p:cNvPr id="11" name="Strzałka zakrzywiona w lewo 10">
            <a:hlinkClick r:id="rId3" action="ppaction://hlinksldjump"/>
          </p:cNvPr>
          <p:cNvSpPr/>
          <p:nvPr/>
        </p:nvSpPr>
        <p:spPr>
          <a:xfrm>
            <a:off x="8100392" y="260648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qPCR</a:t>
            </a:r>
            <a:r>
              <a:rPr lang="pl-PL" dirty="0"/>
              <a:t> z sondami </a:t>
            </a:r>
            <a:r>
              <a:rPr lang="pl-PL" dirty="0" err="1"/>
              <a:t>TaqMan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23731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Anna Studzińska i </a:t>
            </a:r>
            <a:r>
              <a:rPr lang="pl-PL" dirty="0" err="1"/>
              <a:t>wsp</a:t>
            </a:r>
            <a:r>
              <a:rPr lang="pl-PL" dirty="0"/>
              <a:t>.: </a:t>
            </a:r>
          </a:p>
          <a:p>
            <a:r>
              <a:rPr lang="pl-PL" i="1" dirty="0"/>
              <a:t>PCR w czasie rzeczywistym. Istota metody i strategie monitorowania przebiegu reakcji</a:t>
            </a:r>
          </a:p>
          <a:p>
            <a:endParaRPr lang="pl-PL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247900"/>
            <a:ext cx="8239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8429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138363"/>
            <a:ext cx="85058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63" y="1395413"/>
            <a:ext cx="85248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trzałka zakrzywiona w lewo 11">
            <a:hlinkClick r:id="rId6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4" name="Strzałka zakrzywiona w lewo 3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A1D4E8-1408-4B67-87BF-E18B0B0C7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7" t="24800" r="50388" b="38800"/>
          <a:stretch/>
        </p:blipFill>
        <p:spPr>
          <a:xfrm>
            <a:off x="113296" y="1163299"/>
            <a:ext cx="8917407" cy="5040273"/>
          </a:xfrm>
          <a:prstGeom prst="rect">
            <a:avLst/>
          </a:prstGeom>
        </p:spPr>
      </p:pic>
      <p:sp>
        <p:nvSpPr>
          <p:cNvPr id="6" name="Owal 5">
            <a:extLst>
              <a:ext uri="{FF2B5EF4-FFF2-40B4-BE49-F238E27FC236}">
                <a16:creationId xmlns:a16="http://schemas.microsoft.com/office/drawing/2014/main" id="{E6C82336-BA51-46C0-A495-0A859FBB1392}"/>
              </a:ext>
            </a:extLst>
          </p:cNvPr>
          <p:cNvSpPr/>
          <p:nvPr/>
        </p:nvSpPr>
        <p:spPr>
          <a:xfrm rot="2580000">
            <a:off x="7795241" y="5206653"/>
            <a:ext cx="576064" cy="115212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9882A0-8BC2-4373-A78E-B7161E31E581}"/>
              </a:ext>
            </a:extLst>
          </p:cNvPr>
          <p:cNvSpPr txBox="1"/>
          <p:nvPr/>
        </p:nvSpPr>
        <p:spPr>
          <a:xfrm>
            <a:off x="754226" y="626418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podać</a:t>
            </a:r>
            <a:r>
              <a:rPr lang="en-GB" dirty="0"/>
              <a:t> </a:t>
            </a:r>
            <a:r>
              <a:rPr lang="en-GB" dirty="0" err="1"/>
              <a:t>źródła</a:t>
            </a:r>
            <a:r>
              <a:rPr lang="en-GB" dirty="0"/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Używane skale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pTNM</a:t>
            </a:r>
            <a:endParaRPr lang="pl-PL" dirty="0"/>
          </a:p>
        </p:txBody>
      </p:sp>
      <p:sp>
        <p:nvSpPr>
          <p:cNvPr id="8" name="Strzałka zakrzywiona w lewo 7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7B3DA8E-4C7C-4158-A554-EC515F43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87204"/>
              </p:ext>
            </p:extLst>
          </p:nvPr>
        </p:nvGraphicFramePr>
        <p:xfrm>
          <a:off x="116290" y="1293608"/>
          <a:ext cx="451993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3788681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pT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guz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Rak</a:t>
                      </a:r>
                      <a:r>
                        <a:rPr lang="en-GB" dirty="0"/>
                        <a:t> in situ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śladów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T1, T2, T3, 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Etapy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wzrostu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rozwoju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01916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6A497F9D-4243-40BF-A094-ADD1F0895440}"/>
              </a:ext>
            </a:extLst>
          </p:cNvPr>
          <p:cNvSpPr txBox="1"/>
          <p:nvPr/>
        </p:nvSpPr>
        <p:spPr>
          <a:xfrm>
            <a:off x="730792" y="59039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Źródło</a:t>
            </a:r>
            <a:r>
              <a:rPr lang="en-GB" dirty="0"/>
              <a:t>: Wikipedia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A8888D1-E847-413B-972D-E69EFCD46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48295"/>
              </p:ext>
            </p:extLst>
          </p:nvPr>
        </p:nvGraphicFramePr>
        <p:xfrm>
          <a:off x="3870944" y="3284984"/>
          <a:ext cx="5167062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55906">
                  <a:extLst>
                    <a:ext uri="{9D8B030D-6E8A-4147-A177-3AD203B41FA5}">
                      <a16:colId xmlns:a16="http://schemas.microsoft.com/office/drawing/2014/main" val="3788681469"/>
                    </a:ext>
                  </a:extLst>
                </a:gridCol>
                <a:gridCol w="3911156">
                  <a:extLst>
                    <a:ext uri="{9D8B030D-6E8A-4147-A177-3AD203B41FA5}">
                      <a16:colId xmlns:a16="http://schemas.microsoft.com/office/drawing/2014/main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zajęte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chłonne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okolicznych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Pomiędzy</a:t>
                      </a:r>
                      <a:r>
                        <a:rPr lang="en-GB" dirty="0"/>
                        <a:t> N1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N3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60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odległych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019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DD69FF1-0967-48B2-9FAE-3FBDE1FA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56808"/>
              </p:ext>
            </p:extLst>
          </p:nvPr>
        </p:nvGraphicFramePr>
        <p:xfrm>
          <a:off x="125018" y="3923856"/>
          <a:ext cx="3443796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3788681469"/>
                    </a:ext>
                  </a:extLst>
                </a:gridCol>
                <a:gridCol w="2844991">
                  <a:extLst>
                    <a:ext uri="{9D8B030D-6E8A-4147-A177-3AD203B41FA5}">
                      <a16:colId xmlns:a16="http://schemas.microsoft.com/office/drawing/2014/main" val="1234601138"/>
                    </a:ext>
                  </a:extLst>
                </a:gridCol>
              </a:tblGrid>
              <a:tr h="284332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pM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dalekie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przerzuty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3841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97313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58809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21157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Przerzuty</a:t>
                      </a:r>
                      <a:r>
                        <a:rPr lang="en-GB" dirty="0"/>
                        <a:t> do OUN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9424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AJCC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skomplikowane</a:t>
            </a:r>
            <a:r>
              <a:rPr lang="en-GB" dirty="0"/>
              <a:t>; </a:t>
            </a:r>
            <a:r>
              <a:rPr lang="en-GB" dirty="0" err="1"/>
              <a:t>powiesz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wywodzi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od TNM</a:t>
            </a:r>
            <a:endParaRPr lang="pl-PL" dirty="0"/>
          </a:p>
        </p:txBody>
      </p:sp>
      <p:sp>
        <p:nvSpPr>
          <p:cNvPr id="4" name="Strzałka zakrzywiona w lewo 3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0" y="638094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Zaadaptowano na </a:t>
            </a:r>
            <a:r>
              <a:rPr lang="pl-PL" sz="1400" dirty="0" err="1"/>
              <a:t>posttawie</a:t>
            </a:r>
            <a:r>
              <a:rPr lang="pl-PL" sz="1400" dirty="0"/>
              <a:t>:</a:t>
            </a:r>
            <a:br>
              <a:rPr lang="pl-PL" sz="1400" dirty="0"/>
            </a:br>
            <a:r>
              <a:rPr lang="pl-PL" sz="1400" dirty="0" err="1"/>
              <a:t>Schetter</a:t>
            </a:r>
            <a:r>
              <a:rPr lang="pl-PL" sz="1400" dirty="0"/>
              <a:t> AJ et al.: 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  <p:pic>
        <p:nvPicPr>
          <p:cNvPr id="4" name="Obraz 3" descr="DPL_ propozycja (1)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0"/>
            <a:ext cx="6763411" cy="6324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6" name="Obraz 5" descr="Cyto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501008"/>
            <a:ext cx="7236296" cy="30911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1400"/>
              </p:ext>
            </p:extLst>
          </p:nvPr>
        </p:nvGraphicFramePr>
        <p:xfrm>
          <a:off x="3275856" y="1124744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5301"/>
              </p:ext>
            </p:extLst>
          </p:nvPr>
        </p:nvGraphicFramePr>
        <p:xfrm>
          <a:off x="1043608" y="3429000"/>
          <a:ext cx="7128788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6699">
                  <a:extLst>
                    <a:ext uri="{9D8B030D-6E8A-4147-A177-3AD203B41FA5}">
                      <a16:colId xmlns:a16="http://schemas.microsoft.com/office/drawing/2014/main" val="169335777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74442443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886042104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2648502109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2436883859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2861511621"/>
                    </a:ext>
                  </a:extLst>
                </a:gridCol>
                <a:gridCol w="461604">
                  <a:extLst>
                    <a:ext uri="{9D8B030D-6E8A-4147-A177-3AD203B41FA5}">
                      <a16:colId xmlns:a16="http://schemas.microsoft.com/office/drawing/2014/main" val="3537628510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88102284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370350225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1444410191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4204423908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2801729913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1584507648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34729905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563804931"/>
                    </a:ext>
                  </a:extLst>
                </a:gridCol>
              </a:tblGrid>
              <a:tr h="939895">
                <a:tc gridSpan="17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742819">
                <a:tc gridSpan="7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pT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is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38443"/>
              </p:ext>
            </p:extLst>
          </p:nvPr>
        </p:nvGraphicFramePr>
        <p:xfrm>
          <a:off x="6688111" y="1125582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77344"/>
              </p:ext>
            </p:extLst>
          </p:nvPr>
        </p:nvGraphicFramePr>
        <p:xfrm>
          <a:off x="295650" y="1125582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335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6" name="Obraz 5" descr="Izolacja materiał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24" y="2996952"/>
            <a:ext cx="8676456" cy="26824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Procedu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5560"/>
            <a:ext cx="9144000" cy="66868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6"/>
          <p:cNvGraphicFramePr>
            <a:graphicFrameLocks noGrp="1"/>
          </p:cNvGraphicFramePr>
          <p:nvPr>
            <p:extLst/>
          </p:nvPr>
        </p:nvGraphicFramePr>
        <p:xfrm>
          <a:off x="611560" y="116632"/>
          <a:ext cx="8028384" cy="653559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24499">
                  <a:extLst>
                    <a:ext uri="{9D8B030D-6E8A-4147-A177-3AD203B41FA5}">
                      <a16:colId xmlns:a16="http://schemas.microsoft.com/office/drawing/2014/main" val="3894142520"/>
                    </a:ext>
                  </a:extLst>
                </a:gridCol>
                <a:gridCol w="5003885">
                  <a:extLst>
                    <a:ext uri="{9D8B030D-6E8A-4147-A177-3AD203B41FA5}">
                      <a16:colId xmlns:a16="http://schemas.microsoft.com/office/drawing/2014/main" val="1413516115"/>
                    </a:ext>
                  </a:extLst>
                </a:gridCol>
              </a:tblGrid>
              <a:tr h="621083">
                <a:tc>
                  <a:txBody>
                    <a:bodyPr/>
                    <a:lstStyle/>
                    <a:p>
                      <a:r>
                        <a:rPr lang="pl-PL" sz="2800" dirty="0" err="1"/>
                        <a:t>Procedure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err="1"/>
                        <a:t>Reagents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34205"/>
                  </a:ext>
                </a:extLst>
              </a:tr>
              <a:tr h="675061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serum)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No.:4484450,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7462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</a:t>
                      </a:r>
                      <a:r>
                        <a:rPr lang="en-US" sz="1600" dirty="0" err="1"/>
                        <a:t>Exosome</a:t>
                      </a:r>
                      <a:r>
                        <a:rPr lang="en-US" sz="1600" dirty="0"/>
                        <a:t> RNA and Protein Isolation Kit  (cat. No.:4478545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en-US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83566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 with </a:t>
                      </a:r>
                      <a:r>
                        <a:rPr lang="en-US" sz="1600" dirty="0" err="1"/>
                        <a:t>RNase</a:t>
                      </a:r>
                      <a:r>
                        <a:rPr lang="en-US" sz="1600" dirty="0"/>
                        <a:t> Inhibitor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4374966, Applied Biosystem)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25509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Qiagen</a:t>
                      </a:r>
                      <a:r>
                        <a:rPr lang="en-US" sz="1600" dirty="0"/>
                        <a:t> RNA</a:t>
                      </a:r>
                      <a:r>
                        <a:rPr lang="pl-PL" sz="1600" dirty="0"/>
                        <a:t> </a:t>
                      </a:r>
                      <a:r>
                        <a:rPr lang="en-US" sz="1600" dirty="0"/>
                        <a:t>mini Kit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</a:t>
                      </a:r>
                      <a:r>
                        <a:rPr lang="pl-PL" sz="1600" baseline="0" dirty="0"/>
                        <a:t> 74106, </a:t>
                      </a:r>
                      <a:r>
                        <a:rPr lang="en-US" sz="1600" dirty="0"/>
                        <a:t>QIAGEN, CA, USA)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4368814, Applied Biosystem))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248">
                <a:tc>
                  <a:txBody>
                    <a:bodyPr/>
                    <a:lstStyle/>
                    <a:p>
                      <a:r>
                        <a:rPr lang="pl-PL" sz="1600" err="1"/>
                        <a:t>qPCR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Assay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/>
                        <a:t>KAPA PROBE FAST </a:t>
                      </a:r>
                      <a:r>
                        <a:rPr lang="pl-PL" sz="1600" dirty="0" err="1"/>
                        <a:t>qPCR</a:t>
                      </a:r>
                      <a:r>
                        <a:rPr lang="pl-PL" sz="1600" dirty="0"/>
                        <a:t> Kit, ROX (ABI </a:t>
                      </a:r>
                      <a:r>
                        <a:rPr lang="pl-PL" sz="1600" dirty="0" err="1"/>
                        <a:t>Prism</a:t>
                      </a:r>
                      <a:r>
                        <a:rPr lang="pl-PL" sz="1600" dirty="0"/>
                        <a:t>®)</a:t>
                      </a:r>
                      <a:r>
                        <a:rPr lang="pl-PL" sz="1600" baseline="0" dirty="0"/>
                        <a:t> (</a:t>
                      </a:r>
                      <a:r>
                        <a:rPr lang="pl-PL" sz="1600" baseline="0" dirty="0" err="1"/>
                        <a:t>cat</a:t>
                      </a:r>
                      <a:r>
                        <a:rPr lang="pl-PL" sz="1600" baseline="0" dirty="0"/>
                        <a:t>. No. KK4706, Kapa Biosystem)</a:t>
                      </a:r>
                      <a:endParaRPr lang="pl-PL" sz="1600" dirty="0"/>
                    </a:p>
                    <a:p>
                      <a:r>
                        <a:rPr lang="pl-PL" sz="1600" dirty="0" err="1"/>
                        <a:t>Probes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/>
                        <a:t>- hsa-miR-9*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 hsa-miR-122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a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203"/>
                  </a:ext>
                </a:extLst>
              </a:tr>
              <a:tr h="466767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PL. (</a:t>
                      </a:r>
                      <a:r>
                        <a:rPr lang="pl-PL" sz="1600" dirty="0" err="1"/>
                        <a:t>StatSoft</a:t>
                      </a:r>
                      <a:r>
                        <a:rPr lang="pl-PL" sz="1600" dirty="0"/>
                        <a:t> PL)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8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1019</Words>
  <Application>Microsoft Office PowerPoint</Application>
  <PresentationFormat>Pokaz na ekranie (4:3)</PresentationFormat>
  <Paragraphs>204</Paragraphs>
  <Slides>26</Slides>
  <Notes>12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</vt:lpstr>
      <vt:lpstr>Motyw pakietu Office</vt:lpstr>
      <vt:lpstr>Graph</vt:lpstr>
      <vt:lpstr>Poprawić</vt:lpstr>
      <vt:lpstr>Czy stan zapalny ma wpływ na raka płuca? </vt:lpstr>
      <vt:lpstr>Prezentacja programu PowerPoint</vt:lpstr>
      <vt:lpstr>Cele pracy</vt:lpstr>
      <vt:lpstr>Materiały i metody</vt:lpstr>
      <vt:lpstr>Materiały i metody</vt:lpstr>
      <vt:lpstr>Prezentacja programu PowerPoint</vt:lpstr>
      <vt:lpstr>Prezentacja programu PowerPoint</vt:lpstr>
      <vt:lpstr>Wyniki</vt:lpstr>
      <vt:lpstr>Prezentacja programu PowerPoint</vt:lpstr>
      <vt:lpstr>Prezentacja programu PowerPoint</vt:lpstr>
      <vt:lpstr>Prezentacja programu PowerPoint</vt:lpstr>
      <vt:lpstr>Podsumowanie</vt:lpstr>
      <vt:lpstr>Możliwe wyjaśnienia</vt:lpstr>
      <vt:lpstr>Prezentacja programu PowerPoint</vt:lpstr>
      <vt:lpstr>Dodatkowe informacje</vt:lpstr>
      <vt:lpstr>EGZOSOMY</vt:lpstr>
      <vt:lpstr>Prezentacja programu PowerPoint</vt:lpstr>
      <vt:lpstr>Prezentacja programu PowerPoint</vt:lpstr>
      <vt:lpstr>Izolacja egzosomów</vt:lpstr>
      <vt:lpstr>microRNA</vt:lpstr>
      <vt:lpstr>qPCR z sondami TaqMan</vt:lpstr>
      <vt:lpstr>Global normalization</vt:lpstr>
      <vt:lpstr>Używane skale</vt:lpstr>
      <vt:lpstr>pTNM</vt:lpstr>
      <vt:lpstr>AJCC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Kaszkowiak Marcin</cp:lastModifiedBy>
  <cp:revision>55</cp:revision>
  <dcterms:created xsi:type="dcterms:W3CDTF">2017-11-26T15:33:10Z</dcterms:created>
  <dcterms:modified xsi:type="dcterms:W3CDTF">2017-12-08T12:50:59Z</dcterms:modified>
</cp:coreProperties>
</file>