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56" r:id="rId3"/>
    <p:sldId id="262" r:id="rId4"/>
    <p:sldId id="257" r:id="rId5"/>
    <p:sldId id="267" r:id="rId6"/>
    <p:sldId id="275" r:id="rId7"/>
    <p:sldId id="265" r:id="rId8"/>
    <p:sldId id="266" r:id="rId9"/>
    <p:sldId id="259" r:id="rId10"/>
    <p:sldId id="268" r:id="rId11"/>
    <p:sldId id="270" r:id="rId12"/>
    <p:sldId id="271" r:id="rId13"/>
    <p:sldId id="260" r:id="rId14"/>
    <p:sldId id="263" r:id="rId15"/>
    <p:sldId id="261" r:id="rId16"/>
    <p:sldId id="286" r:id="rId17"/>
    <p:sldId id="280" r:id="rId18"/>
    <p:sldId id="278" r:id="rId19"/>
    <p:sldId id="277" r:id="rId20"/>
    <p:sldId id="279" r:id="rId21"/>
    <p:sldId id="281" r:id="rId22"/>
    <p:sldId id="282" r:id="rId23"/>
    <p:sldId id="264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6" autoAdjust="0"/>
    <p:restoredTop sz="69355" autoAdjust="0"/>
  </p:normalViewPr>
  <p:slideViewPr>
    <p:cSldViewPr>
      <p:cViewPr varScale="1">
        <p:scale>
          <a:sx n="45" d="100"/>
          <a:sy n="45" d="100"/>
        </p:scale>
        <p:origin x="-20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Możliwe pytania:</a:t>
            </a:r>
            <a:br>
              <a:rPr lang="pl-PL" dirty="0" smtClean="0"/>
            </a:br>
            <a:r>
              <a:rPr lang="pl-PL" dirty="0" smtClean="0"/>
              <a:t>- czym są </a:t>
            </a:r>
            <a:r>
              <a:rPr lang="pl-PL" dirty="0" err="1" smtClean="0"/>
              <a:t>egzosomy</a:t>
            </a:r>
            <a:r>
              <a:rPr lang="pl-PL" dirty="0" smtClean="0"/>
              <a:t>?</a:t>
            </a:r>
          </a:p>
          <a:p>
            <a:r>
              <a:rPr lang="pl-PL" dirty="0" smtClean="0"/>
              <a:t>-</a:t>
            </a:r>
            <a:r>
              <a:rPr lang="pl-PL" baseline="0" dirty="0" smtClean="0"/>
              <a:t> Izolacja </a:t>
            </a:r>
            <a:r>
              <a:rPr lang="pl-PL" baseline="0" dirty="0" err="1" smtClean="0"/>
              <a:t>egzosomów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Jak działa </a:t>
            </a:r>
            <a:r>
              <a:rPr lang="pl-PL" dirty="0" err="1" smtClean="0"/>
              <a:t>microRNA</a:t>
            </a:r>
            <a:r>
              <a:rPr lang="pl-PL" dirty="0" smtClean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613449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82909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4714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Poprawić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Tabela (slajd 5) zmienić </a:t>
            </a:r>
            <a:r>
              <a:rPr lang="pl-PL" dirty="0" err="1" smtClean="0">
                <a:solidFill>
                  <a:srgbClr val="FF0000"/>
                </a:solidFill>
              </a:rPr>
              <a:t>cTNM</a:t>
            </a:r>
            <a:r>
              <a:rPr lang="pl-PL" dirty="0" smtClean="0">
                <a:solidFill>
                  <a:srgbClr val="FF0000"/>
                </a:solidFill>
              </a:rPr>
              <a:t> na </a:t>
            </a:r>
            <a:r>
              <a:rPr lang="pl-PL" dirty="0" err="1" smtClean="0">
                <a:solidFill>
                  <a:srgbClr val="FF0000"/>
                </a:solidFill>
              </a:rPr>
              <a:t>pTNM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W tabeli (slajd 8) dopisać sondy dla genów!</a:t>
            </a:r>
          </a:p>
          <a:p>
            <a:r>
              <a:rPr lang="pl-PL" dirty="0" smtClean="0"/>
              <a:t>Slajd 14 – grafika!</a:t>
            </a:r>
          </a:p>
          <a:p>
            <a:r>
              <a:rPr lang="pl-PL" b="1" dirty="0" smtClean="0"/>
              <a:t>Slajdy pomocnicze:</a:t>
            </a:r>
            <a:br>
              <a:rPr lang="pl-PL" b="1" dirty="0" smtClean="0"/>
            </a:br>
            <a:r>
              <a:rPr lang="pl-PL" dirty="0" smtClean="0"/>
              <a:t>	- </a:t>
            </a:r>
            <a:r>
              <a:rPr lang="pl-PL" dirty="0" smtClean="0">
                <a:solidFill>
                  <a:srgbClr val="FF0000"/>
                </a:solidFill>
              </a:rPr>
              <a:t>global </a:t>
            </a:r>
            <a:r>
              <a:rPr lang="pl-PL" dirty="0" err="1" smtClean="0">
                <a:solidFill>
                  <a:srgbClr val="FF0000"/>
                </a:solidFill>
              </a:rPr>
              <a:t>normalisation</a:t>
            </a:r>
            <a:r>
              <a:rPr lang="pl-PL" dirty="0" smtClean="0">
                <a:solidFill>
                  <a:srgbClr val="FF0000"/>
                </a:solidFill>
              </a:rPr>
              <a:t> z tekstem</a:t>
            </a:r>
          </a:p>
          <a:p>
            <a:pPr lvl="2"/>
            <a:r>
              <a:rPr lang="pl-PL" b="1" dirty="0" smtClean="0">
                <a:solidFill>
                  <a:srgbClr val="FF0000"/>
                </a:solidFill>
              </a:rPr>
              <a:t>Skala </a:t>
            </a:r>
            <a:r>
              <a:rPr lang="pl-PL" b="1" dirty="0" err="1" smtClean="0">
                <a:solidFill>
                  <a:srgbClr val="FF0000"/>
                </a:solidFill>
              </a:rPr>
              <a:t>pTNM</a:t>
            </a:r>
            <a:r>
              <a:rPr lang="pl-PL" b="1" dirty="0" smtClean="0">
                <a:solidFill>
                  <a:srgbClr val="FF0000"/>
                </a:solidFill>
              </a:rPr>
              <a:t> – co czym, jak przyznawane punkty</a:t>
            </a:r>
          </a:p>
          <a:p>
            <a:pPr lvl="2"/>
            <a:r>
              <a:rPr lang="pl-PL" b="1" dirty="0" smtClean="0">
                <a:solidFill>
                  <a:srgbClr val="FF0000"/>
                </a:solidFill>
              </a:rPr>
              <a:t>AJCC – </a:t>
            </a:r>
            <a:r>
              <a:rPr lang="pl-PL" dirty="0" smtClean="0">
                <a:solidFill>
                  <a:srgbClr val="FF0000"/>
                </a:solidFill>
              </a:rPr>
              <a:t>jak wyżej</a:t>
            </a:r>
            <a:endParaRPr lang="pl-P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="" xmlns:a16="http://schemas.microsoft.com/office/drawing/2014/main" id="{230716D9-4083-4AB3-9832-DDEFD139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4702150"/>
              </p:ext>
            </p:extLst>
          </p:nvPr>
        </p:nvGraphicFramePr>
        <p:xfrm>
          <a:off x="142458" y="345885"/>
          <a:ext cx="3644108" cy="2736000"/>
        </p:xfrm>
        <a:graphic>
          <a:graphicData uri="http://schemas.openxmlformats.org/presentationml/2006/ole">
            <p:oleObj spid="_x0000_s1032" name="Graph" r:id="rId4" imgW="5943600" imgH="4462200" progId="Statistica.Graph">
              <p:embed/>
            </p:oleObj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=""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1331640" y="188640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=""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=""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=""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=""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iekt 3">
            <a:extLst>
              <a:ext uri="{FF2B5EF4-FFF2-40B4-BE49-F238E27FC236}">
                <a16:creationId xmlns="" xmlns:a16="http://schemas.microsoft.com/office/drawing/2014/main" id="{3CEA2829-7603-48B3-8627-1049D209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9694591"/>
              </p:ext>
            </p:extLst>
          </p:nvPr>
        </p:nvGraphicFramePr>
        <p:xfrm>
          <a:off x="4390930" y="3559805"/>
          <a:ext cx="3644107" cy="2736000"/>
        </p:xfrm>
        <a:graphic>
          <a:graphicData uri="http://schemas.openxmlformats.org/presentationml/2006/ole">
            <p:oleObj spid="_x0000_s1033" name="Graph" r:id="rId5" imgW="5943600" imgH="4462200" progId="Statistica.Graph">
              <p:embed/>
            </p:oleObj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=""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5583955" y="3308859"/>
            <a:ext cx="1584176" cy="2136365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=""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=""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=""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8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=""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35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=""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="" xmlns:a16="http://schemas.microsoft.com/office/drawing/2014/main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p:oleObj spid="_x0000_s3082" name="Graph" r:id="rId4" imgW="5943600" imgH="4462200" progId="Statistica.Graph">
              <p:embed/>
            </p:oleObj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="" xmlns:a16="http://schemas.microsoft.com/office/drawing/2014/main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38629271"/>
              </p:ext>
            </p:extLst>
          </p:nvPr>
        </p:nvGraphicFramePr>
        <p:xfrm>
          <a:off x="4330449" y="2204864"/>
          <a:ext cx="4603083" cy="3456000"/>
        </p:xfrm>
        <a:graphic>
          <a:graphicData uri="http://schemas.openxmlformats.org/presentationml/2006/ole">
            <p:oleObj spid="_x0000_s3083" name="Graph" r:id="rId5" imgW="5943600" imgH="4462200" progId="Statistica.Grap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184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=""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</a:t>
            </a:r>
            <a:r>
              <a:rPr lang="en-US" b="1"/>
              <a:t>, test UM-W</a:t>
            </a:r>
            <a:r>
              <a:rPr lang="en-US" b="1" dirty="0"/>
              <a:t>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="" xmlns:a16="http://schemas.microsoft.com/office/drawing/2014/main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p:oleObj spid="_x0000_s4101" name="Graph" r:id="rId4" imgW="5943600" imgH="4462200" progId="Statistica.Graph">
              <p:embed/>
            </p:oleObj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=""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=""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=""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=""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=""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26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=""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=""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=""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Dodatkowe informacje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 smtClean="0">
                <a:hlinkClick r:id="rId2" action="ppaction://hlinksldjump"/>
              </a:rPr>
              <a:t>Egzosomy</a:t>
            </a:r>
            <a:endParaRPr lang="pl-PL" dirty="0" smtClean="0"/>
          </a:p>
          <a:p>
            <a:r>
              <a:rPr lang="pl-PL" dirty="0" err="1" smtClean="0">
                <a:hlinkClick r:id="rId3" action="ppaction://hlinksldjump"/>
              </a:rPr>
              <a:t>microRNA</a:t>
            </a:r>
            <a:endParaRPr lang="pl-PL" dirty="0" smtClean="0"/>
          </a:p>
          <a:p>
            <a:r>
              <a:rPr lang="pl-PL" dirty="0" err="1" smtClean="0">
                <a:hlinkClick r:id="rId4" action="ppaction://hlinksldjump"/>
              </a:rPr>
              <a:t>qPCR</a:t>
            </a:r>
            <a:endParaRPr lang="pl-PL" dirty="0" smtClean="0"/>
          </a:p>
          <a:p>
            <a:r>
              <a:rPr lang="pl-PL" dirty="0" smtClean="0">
                <a:hlinkClick r:id="rId4" action="ppaction://hlinksldjump"/>
              </a:rPr>
              <a:t>Sondy </a:t>
            </a:r>
            <a:r>
              <a:rPr lang="pl-PL" dirty="0" err="1" smtClean="0">
                <a:hlinkClick r:id="rId4" action="ppaction://hlinksldjump"/>
              </a:rPr>
              <a:t>TaqMan</a:t>
            </a:r>
            <a:endParaRPr lang="pl-PL" dirty="0" smtClean="0"/>
          </a:p>
          <a:p>
            <a:r>
              <a:rPr lang="pl-PL" dirty="0" smtClean="0">
                <a:hlinkClick r:id="rId5" action="ppaction://hlinksldjump"/>
              </a:rPr>
              <a:t>Global </a:t>
            </a:r>
            <a:r>
              <a:rPr lang="pl-PL" dirty="0" err="1" smtClean="0">
                <a:hlinkClick r:id="rId5" action="ppaction://hlinksldjump"/>
              </a:rPr>
              <a:t>normalization</a:t>
            </a:r>
            <a:endParaRPr lang="pl-PL" dirty="0" smtClean="0"/>
          </a:p>
          <a:p>
            <a:r>
              <a:rPr lang="pl-PL" dirty="0" smtClean="0">
                <a:hlinkClick r:id="rId6" action="ppaction://hlinksldjump"/>
              </a:rPr>
              <a:t>Skale:</a:t>
            </a:r>
            <a:endParaRPr lang="pl-PL" dirty="0" smtClean="0"/>
          </a:p>
          <a:p>
            <a:pPr lvl="2"/>
            <a:r>
              <a:rPr lang="pl-PL" dirty="0" err="1" smtClean="0">
                <a:hlinkClick r:id="rId7" action="ppaction://hlinksldjump"/>
              </a:rPr>
              <a:t>pTNM</a:t>
            </a:r>
            <a:endParaRPr lang="pl-PL" dirty="0" smtClean="0"/>
          </a:p>
          <a:p>
            <a:pPr lvl="2"/>
            <a:r>
              <a:rPr lang="pl-PL" dirty="0" smtClean="0">
                <a:hlinkClick r:id="rId8" action="ppaction://hlinksldjump"/>
              </a:rPr>
              <a:t>AJCC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412776"/>
            <a:ext cx="3528392" cy="50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EGZOSOMY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00800" cy="53049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547664" y="5805264"/>
            <a:ext cx="601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Ryc. 1a.</a:t>
            </a:r>
            <a:r>
              <a:rPr lang="pl-PL" dirty="0" smtClean="0"/>
              <a:t> Przekazywanie informacji za pomocą </a:t>
            </a:r>
            <a:r>
              <a:rPr lang="pl-PL" dirty="0" err="1" smtClean="0"/>
              <a:t>egzosomów</a:t>
            </a:r>
            <a:endParaRPr lang="pl-PL" dirty="0" smtClean="0"/>
          </a:p>
          <a:p>
            <a:pPr algn="ctr"/>
            <a:r>
              <a:rPr lang="pl-PL" dirty="0" smtClean="0"/>
              <a:t>(G. </a:t>
            </a:r>
            <a:r>
              <a:rPr lang="pl-PL" dirty="0" err="1" smtClean="0"/>
              <a:t>Raposo</a:t>
            </a:r>
            <a:r>
              <a:rPr lang="pl-PL" dirty="0" smtClean="0"/>
              <a:t>, W. </a:t>
            </a:r>
            <a:r>
              <a:rPr lang="pl-PL" dirty="0" err="1" smtClean="0"/>
              <a:t>Stoorvogel</a:t>
            </a:r>
            <a:r>
              <a:rPr lang="pl-PL" dirty="0" smtClean="0"/>
              <a:t>: </a:t>
            </a:r>
            <a:r>
              <a:rPr lang="pl-PL" i="1" dirty="0" err="1" smtClean="0"/>
              <a:t>Extracellular</a:t>
            </a:r>
            <a:r>
              <a:rPr lang="pl-PL" i="1" dirty="0" smtClean="0"/>
              <a:t> </a:t>
            </a:r>
            <a:r>
              <a:rPr lang="pl-PL" i="1" dirty="0" err="1" smtClean="0"/>
              <a:t>vesicles</a:t>
            </a:r>
            <a:r>
              <a:rPr lang="pl-PL" i="1" dirty="0" smtClean="0"/>
              <a:t>: </a:t>
            </a:r>
            <a:r>
              <a:rPr lang="pl-PL" i="1" dirty="0" err="1" smtClean="0"/>
              <a:t>Exosomes</a:t>
            </a:r>
            <a:r>
              <a:rPr lang="pl-PL" i="1" dirty="0" smtClean="0"/>
              <a:t>, </a:t>
            </a:r>
            <a:r>
              <a:rPr lang="pl-PL" i="1" dirty="0" err="1" smtClean="0"/>
              <a:t>microvesicles</a:t>
            </a:r>
            <a:r>
              <a:rPr lang="pl-PL" i="1" dirty="0" smtClean="0"/>
              <a:t>, and </a:t>
            </a:r>
            <a:r>
              <a:rPr lang="pl-PL" i="1" dirty="0" err="1" smtClean="0"/>
              <a:t>friends</a:t>
            </a:r>
            <a:r>
              <a:rPr lang="pl-PL" i="1" dirty="0" smtClean="0"/>
              <a:t> </a:t>
            </a:r>
            <a:r>
              <a:rPr lang="pl-PL" i="1" dirty="0" err="1" smtClean="0"/>
              <a:t>Graça</a:t>
            </a:r>
            <a:r>
              <a:rPr lang="pl-PL" i="1" dirty="0" smtClean="0"/>
              <a:t> </a:t>
            </a:r>
            <a:r>
              <a:rPr lang="pl-PL" i="1" dirty="0" err="1" smtClean="0"/>
              <a:t>Raposo</a:t>
            </a:r>
            <a:r>
              <a:rPr lang="pl-PL" i="1" dirty="0" smtClean="0"/>
              <a:t>, </a:t>
            </a:r>
            <a:r>
              <a:rPr lang="pl-PL" i="1" dirty="0" err="1" smtClean="0"/>
              <a:t>Willem</a:t>
            </a:r>
            <a:r>
              <a:rPr lang="pl-PL" i="1" dirty="0" smtClean="0"/>
              <a:t> </a:t>
            </a:r>
            <a:r>
              <a:rPr lang="pl-PL" i="1" dirty="0" err="1" smtClean="0"/>
              <a:t>Stoorvogel</a:t>
            </a:r>
            <a:r>
              <a:rPr lang="pl-PL" dirty="0" smtClean="0"/>
              <a:t>)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228184" cy="4657785"/>
          </a:xfrm>
          <a:prstGeom prst="rect">
            <a:avLst/>
          </a:prstGeom>
          <a:noFill/>
        </p:spPr>
      </p:pic>
      <p:sp>
        <p:nvSpPr>
          <p:cNvPr id="14" name="pole tekstowe 13"/>
          <p:cNvSpPr txBox="1"/>
          <p:nvPr/>
        </p:nvSpPr>
        <p:spPr>
          <a:xfrm>
            <a:off x="1907704" y="5661248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Ryc. 1b</a:t>
            </a:r>
            <a:r>
              <a:rPr lang="pl-PL" dirty="0" smtClean="0"/>
              <a:t>. Struktura </a:t>
            </a:r>
            <a:r>
              <a:rPr lang="pl-PL" dirty="0" err="1" smtClean="0"/>
              <a:t>egzosomu</a:t>
            </a:r>
            <a:r>
              <a:rPr lang="pl-PL" dirty="0" smtClean="0"/>
              <a:t> </a:t>
            </a:r>
          </a:p>
          <a:p>
            <a:pPr algn="ctr"/>
            <a:r>
              <a:rPr lang="pl-PL" dirty="0" smtClean="0"/>
              <a:t>(</a:t>
            </a:r>
            <a:r>
              <a:rPr lang="en-US" dirty="0" smtClean="0"/>
              <a:t>J. Paul Mitchell</a:t>
            </a:r>
            <a:r>
              <a:rPr lang="pl-PL" dirty="0" smtClean="0"/>
              <a:t>: </a:t>
            </a:r>
            <a:r>
              <a:rPr lang="en-US" i="1" dirty="0" err="1" smtClean="0"/>
              <a:t>Exosomes</a:t>
            </a:r>
            <a:r>
              <a:rPr lang="en-US" i="1" dirty="0" smtClean="0"/>
              <a:t> in cancer immunology</a:t>
            </a:r>
            <a:r>
              <a:rPr lang="pl-PL" sz="1600" dirty="0" smtClean="0"/>
              <a:t>)</a:t>
            </a:r>
            <a:endParaRPr lang="pl-PL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474432" cy="4032448"/>
          </a:xfrm>
          <a:prstGeom prst="rect">
            <a:avLst/>
          </a:prstGeom>
          <a:noFill/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Izolacja </a:t>
            </a:r>
            <a:r>
              <a:rPr lang="pl-PL" dirty="0" err="1" smtClean="0"/>
              <a:t>egzosomów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211960" y="1916832"/>
            <a:ext cx="4474840" cy="3196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400" b="1" dirty="0" smtClean="0"/>
              <a:t>Total </a:t>
            </a:r>
            <a:r>
              <a:rPr lang="pl-PL" sz="2400" b="1" dirty="0" err="1" smtClean="0"/>
              <a:t>Exosome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Isolation</a:t>
            </a:r>
            <a:r>
              <a:rPr lang="pl-PL" sz="2400" b="1" dirty="0" smtClean="0"/>
              <a:t> Reagent </a:t>
            </a:r>
            <a:r>
              <a:rPr lang="pl-PL" sz="2400" dirty="0" smtClean="0"/>
              <a:t>wiąże cząsteczki wody</a:t>
            </a:r>
          </a:p>
          <a:p>
            <a:pPr algn="ctr">
              <a:buNone/>
            </a:pPr>
            <a:endParaRPr lang="pl-PL" sz="2400" dirty="0" smtClean="0"/>
          </a:p>
          <a:p>
            <a:pPr algn="ctr">
              <a:buNone/>
            </a:pPr>
            <a:endParaRPr lang="pl-PL" sz="2400" dirty="0" smtClean="0"/>
          </a:p>
          <a:p>
            <a:pPr algn="ctr">
              <a:buNone/>
            </a:pPr>
            <a:endParaRPr lang="pl-PL" sz="2400" dirty="0" smtClean="0"/>
          </a:p>
          <a:p>
            <a:pPr algn="ctr">
              <a:buNone/>
            </a:pPr>
            <a:r>
              <a:rPr lang="pl-PL" sz="2400" dirty="0" smtClean="0"/>
              <a:t>wytrącanie związków o mniejszej gęstości</a:t>
            </a:r>
            <a:endParaRPr lang="pl-PL" sz="2400" dirty="0"/>
          </a:p>
        </p:txBody>
      </p:sp>
      <p:sp>
        <p:nvSpPr>
          <p:cNvPr id="7" name="Strzałka w dół 6"/>
          <p:cNvSpPr/>
          <p:nvPr/>
        </p:nvSpPr>
        <p:spPr>
          <a:xfrm>
            <a:off x="6084168" y="2809527"/>
            <a:ext cx="720080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zakrzywiona w lewo 7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 smtClean="0"/>
              <a:t>microRNA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2420888"/>
            <a:ext cx="3106688" cy="2808312"/>
          </a:xfrm>
        </p:spPr>
        <p:txBody>
          <a:bodyPr>
            <a:normAutofit/>
          </a:bodyPr>
          <a:lstStyle/>
          <a:p>
            <a:r>
              <a:rPr lang="pl-PL" sz="2800" u="sng" dirty="0" smtClean="0"/>
              <a:t>Wpływ na:</a:t>
            </a:r>
          </a:p>
          <a:p>
            <a:pPr lvl="2"/>
            <a:r>
              <a:rPr lang="pl-PL" sz="2000" dirty="0" err="1" smtClean="0"/>
              <a:t>Nowotworzenie</a:t>
            </a:r>
            <a:endParaRPr lang="pl-PL" sz="2000" dirty="0" smtClean="0"/>
          </a:p>
          <a:p>
            <a:pPr lvl="2"/>
            <a:r>
              <a:rPr lang="pl-PL" sz="2000" dirty="0" smtClean="0"/>
              <a:t>Metabolizm</a:t>
            </a:r>
          </a:p>
          <a:p>
            <a:pPr lvl="2"/>
            <a:r>
              <a:rPr lang="pl-PL" sz="2000" dirty="0" smtClean="0"/>
              <a:t>Starzenie</a:t>
            </a:r>
          </a:p>
          <a:p>
            <a:pPr lvl="2"/>
            <a:r>
              <a:rPr lang="pl-PL" sz="2000" dirty="0" err="1" smtClean="0"/>
              <a:t>Apoptozę</a:t>
            </a:r>
            <a:endParaRPr lang="pl-PL" sz="2000" dirty="0" smtClean="0"/>
          </a:p>
          <a:p>
            <a:pPr lvl="2"/>
            <a:r>
              <a:rPr lang="pl-PL" sz="2000" dirty="0" smtClean="0"/>
              <a:t>Różnicowanie komórek</a:t>
            </a:r>
            <a:endParaRPr lang="pl-PL" sz="2000" dirty="0"/>
          </a:p>
        </p:txBody>
      </p:sp>
      <p:pic>
        <p:nvPicPr>
          <p:cNvPr id="46082" name="Picture 2" descr="Znalezione obrazy dla zapytania microR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904" y="1124744"/>
            <a:ext cx="5192096" cy="5373216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0" y="6178078"/>
            <a:ext cx="9169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Ryc. 2. </a:t>
            </a:r>
            <a:r>
              <a:rPr lang="pl-PL" dirty="0" err="1" smtClean="0"/>
              <a:t>microRNA</a:t>
            </a:r>
            <a:r>
              <a:rPr lang="pl-PL" dirty="0" smtClean="0"/>
              <a:t> – budowa i działanie</a:t>
            </a:r>
          </a:p>
          <a:p>
            <a:r>
              <a:rPr lang="pl-PL" dirty="0" smtClean="0"/>
              <a:t>(</a:t>
            </a:r>
            <a:r>
              <a:rPr lang="en-US" dirty="0" smtClean="0"/>
              <a:t>Julia Winter et al.: </a:t>
            </a:r>
            <a:r>
              <a:rPr lang="en-US" i="1" dirty="0" smtClean="0"/>
              <a:t>Many roads to maturity: </a:t>
            </a:r>
            <a:r>
              <a:rPr lang="en-US" i="1" dirty="0" err="1" smtClean="0"/>
              <a:t>microRNA</a:t>
            </a:r>
            <a:r>
              <a:rPr lang="en-US" i="1" dirty="0" smtClean="0"/>
              <a:t> biogenesis pathways and their regulation</a:t>
            </a:r>
            <a:r>
              <a:rPr lang="pl-PL" dirty="0" smtClean="0"/>
              <a:t>)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11" name="Strzałka zakrzywiona w lewo 10">
            <a:hlinkClick r:id="rId3" action="ppaction://hlinksldjump"/>
          </p:cNvPr>
          <p:cNvSpPr/>
          <p:nvPr/>
        </p:nvSpPr>
        <p:spPr>
          <a:xfrm>
            <a:off x="8100392" y="260648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qPCR</a:t>
            </a:r>
            <a:r>
              <a:rPr lang="pl-PL" dirty="0" smtClean="0"/>
              <a:t> z sondami </a:t>
            </a:r>
            <a:r>
              <a:rPr lang="pl-PL" dirty="0" err="1" smtClean="0"/>
              <a:t>TaqMan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2373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Anna Studzińska i </a:t>
            </a:r>
            <a:r>
              <a:rPr lang="pl-PL" dirty="0" err="1" smtClean="0"/>
              <a:t>wsp</a:t>
            </a:r>
            <a:r>
              <a:rPr lang="pl-PL" dirty="0" smtClean="0"/>
              <a:t>.: </a:t>
            </a:r>
          </a:p>
          <a:p>
            <a:r>
              <a:rPr lang="pl-PL" i="1" dirty="0" smtClean="0"/>
              <a:t>PCR w czasie rzeczywistym. Istota metody i strategie monitorowania przebiegu reakcji</a:t>
            </a:r>
          </a:p>
          <a:p>
            <a:endParaRPr lang="pl-PL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47900"/>
            <a:ext cx="8239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429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138363"/>
            <a:ext cx="8505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63" y="1395413"/>
            <a:ext cx="85248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załka zakrzywiona w lewo 11">
            <a:hlinkClick r:id="rId6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Używane skale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pTNM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trzałka zakrzywiona w lewo 7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AJCC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0" y="638094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Zaadaptowano na </a:t>
            </a:r>
            <a:r>
              <a:rPr lang="pl-PL" sz="1400" dirty="0" err="1" smtClean="0"/>
              <a:t>posttawie</a:t>
            </a:r>
            <a:r>
              <a:rPr lang="pl-PL" sz="1400" dirty="0" smtClean="0"/>
              <a:t>:</a:t>
            </a:r>
            <a:br>
              <a:rPr lang="pl-PL" sz="1400" dirty="0" smtClean="0"/>
            </a:br>
            <a:r>
              <a:rPr lang="pl-PL" sz="1400" dirty="0" err="1" smtClean="0"/>
              <a:t>Schetter</a:t>
            </a:r>
            <a:r>
              <a:rPr lang="pl-PL" sz="1400" dirty="0" smtClean="0"/>
              <a:t> AJ et al.: 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  <p:pic>
        <p:nvPicPr>
          <p:cNvPr id="4" name="Obraz 3" descr="DPL_ propozycja (1)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0"/>
            <a:ext cx="6763411" cy="6324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6" name="Obraz 5" descr="Cyto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7236296" cy="3091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6211400"/>
              </p:ext>
            </p:extLst>
          </p:nvPr>
        </p:nvGraphicFramePr>
        <p:xfrm>
          <a:off x="3275856" y="1124744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=""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0322582"/>
              </p:ext>
            </p:extLst>
          </p:nvPr>
        </p:nvGraphicFramePr>
        <p:xfrm>
          <a:off x="1259632" y="3429000"/>
          <a:ext cx="6586894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5994">
                  <a:extLst>
                    <a:ext uri="{9D8B030D-6E8A-4147-A177-3AD203B41FA5}">
                      <a16:colId xmlns="" xmlns:a16="http://schemas.microsoft.com/office/drawing/2014/main" val="1693357772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886042104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2648502109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2436883859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2861511621"/>
                    </a:ext>
                  </a:extLst>
                </a:gridCol>
                <a:gridCol w="482978">
                  <a:extLst>
                    <a:ext uri="{9D8B030D-6E8A-4147-A177-3AD203B41FA5}">
                      <a16:colId xmlns="" xmlns:a16="http://schemas.microsoft.com/office/drawing/2014/main" val="3537628510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881022842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3370350225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1444410191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4059203491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4204423908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2801729913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1584507648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3347299052"/>
                    </a:ext>
                  </a:extLst>
                </a:gridCol>
                <a:gridCol w="435994">
                  <a:extLst>
                    <a:ext uri="{9D8B030D-6E8A-4147-A177-3AD203B41FA5}">
                      <a16:colId xmlns="" xmlns:a16="http://schemas.microsoft.com/office/drawing/2014/main" val="3849346464"/>
                    </a:ext>
                  </a:extLst>
                </a:gridCol>
              </a:tblGrid>
              <a:tr h="939895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3383112"/>
                  </a:ext>
                </a:extLst>
              </a:tr>
              <a:tr h="742819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cT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3838443"/>
              </p:ext>
            </p:extLst>
          </p:nvPr>
        </p:nvGraphicFramePr>
        <p:xfrm>
          <a:off x="6688111" y="1125582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=""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=""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=""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5377344"/>
              </p:ext>
            </p:extLst>
          </p:nvPr>
        </p:nvGraphicFramePr>
        <p:xfrm>
          <a:off x="295650" y="1125582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8933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6" name="Obraz 5" descr="Izolacja materiał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24" y="2996952"/>
            <a:ext cx="8676456" cy="2682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rocedu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5560"/>
            <a:ext cx="9144000" cy="6686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6"/>
          <p:cNvGraphicFramePr>
            <a:graphicFrameLocks noGrp="1"/>
          </p:cNvGraphicFramePr>
          <p:nvPr>
            <p:extLst/>
          </p:nvPr>
        </p:nvGraphicFramePr>
        <p:xfrm>
          <a:off x="611560" y="116632"/>
          <a:ext cx="8028384" cy="653559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xmlns="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xmlns="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</a:t>
                      </a:r>
                      <a:r>
                        <a:rPr lang="pl-PL" sz="1600" dirty="0" smtClean="0"/>
                        <a:t>serum)</a:t>
                      </a:r>
                      <a:r>
                        <a:rPr lang="pl-PL" sz="1600" dirty="0"/>
                        <a:t>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</a:t>
                      </a:r>
                      <a:r>
                        <a:rPr lang="pl-PL" sz="1600" dirty="0" smtClean="0"/>
                        <a:t>4484450, </a:t>
                      </a:r>
                      <a:r>
                        <a:rPr lang="pl-PL" sz="1600" dirty="0" err="1" smtClean="0"/>
                        <a:t>Invitrogen</a:t>
                      </a:r>
                      <a:r>
                        <a:rPr lang="pl-PL" sz="1600" dirty="0" smtClean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7462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smtClean="0"/>
                        <a:t>RNA (</a:t>
                      </a:r>
                      <a:r>
                        <a:rPr lang="pl-PL" sz="1600" dirty="0" err="1" smtClean="0"/>
                        <a:t>miRNA</a:t>
                      </a:r>
                      <a:r>
                        <a:rPr lang="pl-PL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Total </a:t>
                      </a:r>
                      <a:r>
                        <a:rPr lang="en-US" sz="1600" dirty="0" err="1" smtClean="0"/>
                        <a:t>Exosome</a:t>
                      </a:r>
                      <a:r>
                        <a:rPr lang="en-US" sz="1600" dirty="0" smtClean="0"/>
                        <a:t> RNA and Protein Isolation Kit  (cat. No.:4478545</a:t>
                      </a:r>
                      <a:r>
                        <a:rPr lang="pl-PL" sz="1600" dirty="0" smtClean="0"/>
                        <a:t>, </a:t>
                      </a:r>
                      <a:r>
                        <a:rPr lang="pl-PL" sz="1600" dirty="0" err="1" smtClean="0"/>
                        <a:t>Invitrogen</a:t>
                      </a:r>
                      <a:r>
                        <a:rPr lang="pl-PL" sz="1600" dirty="0" smtClean="0"/>
                        <a:t>)</a:t>
                      </a:r>
                      <a:endParaRPr lang="en-US" sz="1600" dirty="0" smtClean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High-Capacity </a:t>
                      </a:r>
                      <a:r>
                        <a:rPr lang="en-US" sz="1600" dirty="0" err="1" smtClean="0"/>
                        <a:t>cDNA</a:t>
                      </a:r>
                      <a:r>
                        <a:rPr lang="en-US" sz="1600" dirty="0" smtClean="0"/>
                        <a:t> Reverse Transcription Kit with </a:t>
                      </a:r>
                      <a:r>
                        <a:rPr lang="en-US" sz="1600" dirty="0" err="1" smtClean="0"/>
                        <a:t>RNase</a:t>
                      </a:r>
                      <a:r>
                        <a:rPr lang="en-US" sz="1600" dirty="0" smtClean="0"/>
                        <a:t> Inhibitor</a:t>
                      </a:r>
                      <a:r>
                        <a:rPr lang="pl-PL" sz="1600" dirty="0" smtClean="0"/>
                        <a:t> (</a:t>
                      </a:r>
                      <a:r>
                        <a:rPr lang="pl-PL" sz="1600" dirty="0" err="1" smtClean="0"/>
                        <a:t>cat</a:t>
                      </a:r>
                      <a:r>
                        <a:rPr lang="pl-PL" sz="1600" dirty="0" smtClean="0"/>
                        <a:t>. No. 4374966, Applied Biosystem)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Qiagen</a:t>
                      </a:r>
                      <a:r>
                        <a:rPr lang="en-US" sz="1600" dirty="0" smtClean="0"/>
                        <a:t> RNA</a:t>
                      </a:r>
                      <a:r>
                        <a:rPr lang="pl-PL" sz="1600" dirty="0" smtClean="0"/>
                        <a:t> </a:t>
                      </a:r>
                      <a:r>
                        <a:rPr lang="en-US" sz="1600" dirty="0" smtClean="0"/>
                        <a:t>mini Kit (</a:t>
                      </a:r>
                      <a:r>
                        <a:rPr lang="pl-PL" sz="1600" dirty="0" err="1" smtClean="0"/>
                        <a:t>Cat</a:t>
                      </a:r>
                      <a:r>
                        <a:rPr lang="pl-PL" sz="1600" dirty="0" smtClean="0"/>
                        <a:t>. No.</a:t>
                      </a:r>
                      <a:r>
                        <a:rPr lang="pl-PL" sz="1600" baseline="0" dirty="0" smtClean="0"/>
                        <a:t> 74106, </a:t>
                      </a:r>
                      <a:r>
                        <a:rPr lang="en-US" sz="1600" dirty="0" smtClean="0"/>
                        <a:t>QIAGEN, CA, USA)</a:t>
                      </a:r>
                      <a:endParaRPr lang="en-US" sz="1600" dirty="0"/>
                    </a:p>
                  </a:txBody>
                  <a:tcPr/>
                </a:tc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High-Capacity </a:t>
                      </a:r>
                      <a:r>
                        <a:rPr lang="en-US" sz="1600" dirty="0" err="1" smtClean="0"/>
                        <a:t>cDNA</a:t>
                      </a:r>
                      <a:r>
                        <a:rPr lang="en-US" sz="1600" dirty="0" smtClean="0"/>
                        <a:t> Reverse Transcription Kit</a:t>
                      </a:r>
                      <a:r>
                        <a:rPr lang="pl-PL" sz="1600" dirty="0" smtClean="0"/>
                        <a:t> (</a:t>
                      </a:r>
                      <a:r>
                        <a:rPr lang="pl-PL" sz="1600" dirty="0" err="1" smtClean="0"/>
                        <a:t>cat</a:t>
                      </a:r>
                      <a:r>
                        <a:rPr lang="pl-PL" sz="1600" dirty="0" smtClean="0"/>
                        <a:t>. No. 4368814, Applied Biosystem))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 smtClean="0"/>
                        <a:t>KAPA PROBE FAST </a:t>
                      </a:r>
                      <a:r>
                        <a:rPr lang="pl-PL" sz="1600" dirty="0" err="1" smtClean="0"/>
                        <a:t>qPCR</a:t>
                      </a:r>
                      <a:r>
                        <a:rPr lang="pl-PL" sz="1600" dirty="0" smtClean="0"/>
                        <a:t> Kit, ROX (ABI </a:t>
                      </a:r>
                      <a:r>
                        <a:rPr lang="pl-PL" sz="1600" dirty="0" err="1" smtClean="0"/>
                        <a:t>Prism</a:t>
                      </a:r>
                      <a:r>
                        <a:rPr lang="pl-PL" sz="1600" dirty="0" smtClean="0"/>
                        <a:t>®)</a:t>
                      </a:r>
                      <a:r>
                        <a:rPr lang="pl-PL" sz="1600" baseline="0" dirty="0" smtClean="0"/>
                        <a:t> (</a:t>
                      </a:r>
                      <a:r>
                        <a:rPr lang="pl-PL" sz="1600" baseline="0" dirty="0" err="1" smtClean="0"/>
                        <a:t>cat</a:t>
                      </a:r>
                      <a:r>
                        <a:rPr lang="pl-PL" sz="1600" baseline="0" dirty="0" smtClean="0"/>
                        <a:t>. No. KK4706, Kapa Biosystem)</a:t>
                      </a:r>
                      <a:endParaRPr lang="pl-PL" sz="1600" dirty="0" smtClean="0"/>
                    </a:p>
                    <a:p>
                      <a:r>
                        <a:rPr lang="pl-PL" sz="1600" dirty="0" err="1" smtClean="0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 smtClean="0"/>
                        <a:t>- hsa-miR-9*</a:t>
                      </a:r>
                      <a:endParaRPr lang="pl-PL" sz="1600" dirty="0"/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 smtClean="0">
                          <a:solidFill>
                            <a:srgbClr val="333333"/>
                          </a:solidFill>
                        </a:rPr>
                        <a:t> hsa-miR-122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 smtClean="0">
                          <a:solidFill>
                            <a:srgbClr val="333333"/>
                          </a:solidFill>
                        </a:rPr>
                        <a:t>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 smtClean="0">
                          <a:solidFill>
                            <a:srgbClr val="333333"/>
                          </a:solidFill>
                        </a:rPr>
                        <a:t>a</a:t>
                      </a:r>
                      <a:endParaRPr lang="pl-PL" sz="1600" b="1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</a:t>
                      </a:r>
                      <a:r>
                        <a:rPr lang="pl-PL" sz="1600" dirty="0" smtClean="0"/>
                        <a:t>. (</a:t>
                      </a:r>
                      <a:r>
                        <a:rPr lang="pl-PL" sz="1600" dirty="0" err="1" smtClean="0"/>
                        <a:t>StatSoft</a:t>
                      </a:r>
                      <a:r>
                        <a:rPr lang="pl-PL" sz="1600" dirty="0" smtClean="0"/>
                        <a:t> PL)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886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910</Words>
  <Application>Microsoft Office PowerPoint</Application>
  <PresentationFormat>Pokaz na ekranie (4:3)</PresentationFormat>
  <Paragraphs>168</Paragraphs>
  <Slides>26</Slides>
  <Notes>12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Motyw pakietu Office</vt:lpstr>
      <vt:lpstr>Graph</vt:lpstr>
      <vt:lpstr>Poprawić</vt:lpstr>
      <vt:lpstr>Czy stan zapalny ma wpływ na raka płuca? </vt:lpstr>
      <vt:lpstr>Slajd 3</vt:lpstr>
      <vt:lpstr>Cele pracy</vt:lpstr>
      <vt:lpstr>Materiały i metody</vt:lpstr>
      <vt:lpstr>Materiały i metody</vt:lpstr>
      <vt:lpstr>Slajd 7</vt:lpstr>
      <vt:lpstr>Slajd 8</vt:lpstr>
      <vt:lpstr>Wyniki</vt:lpstr>
      <vt:lpstr>Slajd 10</vt:lpstr>
      <vt:lpstr>Slajd 11</vt:lpstr>
      <vt:lpstr>Slajd 12</vt:lpstr>
      <vt:lpstr>Podsumowanie</vt:lpstr>
      <vt:lpstr>Możliwe wyjaśnienia</vt:lpstr>
      <vt:lpstr>Slajd 15</vt:lpstr>
      <vt:lpstr>Dodatkowe informacje</vt:lpstr>
      <vt:lpstr>EGZOSOMY</vt:lpstr>
      <vt:lpstr>Slajd 18</vt:lpstr>
      <vt:lpstr>Slajd 19</vt:lpstr>
      <vt:lpstr>Izolacja egzosomów</vt:lpstr>
      <vt:lpstr>microRNA</vt:lpstr>
      <vt:lpstr>qPCR z sondami TaqMan</vt:lpstr>
      <vt:lpstr>Global normalization</vt:lpstr>
      <vt:lpstr>Używane skale</vt:lpstr>
      <vt:lpstr>pTNM</vt:lpstr>
      <vt:lpstr>AJCC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Bartek</cp:lastModifiedBy>
  <cp:revision>46</cp:revision>
  <dcterms:created xsi:type="dcterms:W3CDTF">2017-11-26T15:33:10Z</dcterms:created>
  <dcterms:modified xsi:type="dcterms:W3CDTF">2017-12-07T17:23:04Z</dcterms:modified>
</cp:coreProperties>
</file>