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56" r:id="rId3"/>
    <p:sldId id="262" r:id="rId4"/>
    <p:sldId id="257" r:id="rId5"/>
    <p:sldId id="267" r:id="rId6"/>
    <p:sldId id="275" r:id="rId7"/>
    <p:sldId id="265" r:id="rId8"/>
    <p:sldId id="266" r:id="rId9"/>
    <p:sldId id="259" r:id="rId10"/>
    <p:sldId id="268" r:id="rId11"/>
    <p:sldId id="270" r:id="rId12"/>
    <p:sldId id="271" r:id="rId13"/>
    <p:sldId id="260" r:id="rId14"/>
    <p:sldId id="263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69355" autoAdjust="0"/>
  </p:normalViewPr>
  <p:slideViewPr>
    <p:cSldViewPr>
      <p:cViewPr varScale="1">
        <p:scale>
          <a:sx n="79" d="100"/>
          <a:sy n="79" d="100"/>
        </p:scale>
        <p:origin x="1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Możliwe pytania:</a:t>
            </a:r>
            <a:br>
              <a:rPr lang="pl-PL" dirty="0"/>
            </a:br>
            <a:r>
              <a:rPr lang="pl-PL" dirty="0"/>
              <a:t>- czym są </a:t>
            </a:r>
            <a:r>
              <a:rPr lang="pl-PL" dirty="0" err="1"/>
              <a:t>egzosomy</a:t>
            </a:r>
            <a:r>
              <a:rPr lang="pl-PL" dirty="0"/>
              <a:t>?</a:t>
            </a:r>
          </a:p>
          <a:p>
            <a:r>
              <a:rPr lang="pl-PL" dirty="0"/>
              <a:t>-</a:t>
            </a:r>
            <a:r>
              <a:rPr lang="pl-PL" baseline="0" dirty="0"/>
              <a:t> Izolacja </a:t>
            </a:r>
            <a:r>
              <a:rPr lang="pl-PL" baseline="0" dirty="0" err="1"/>
              <a:t>egzosomów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Jak działa </a:t>
            </a:r>
            <a:r>
              <a:rPr lang="pl-PL" dirty="0" err="1"/>
              <a:t>microRNA</a:t>
            </a:r>
            <a:r>
              <a:rPr lang="pl-PL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449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Poprawić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Tabela (slajd 5) zmienić </a:t>
            </a:r>
            <a:r>
              <a:rPr lang="pl-PL" dirty="0" err="1">
                <a:solidFill>
                  <a:srgbClr val="FF0000"/>
                </a:solidFill>
              </a:rPr>
              <a:t>cTNM</a:t>
            </a:r>
            <a:r>
              <a:rPr lang="pl-PL" dirty="0">
                <a:solidFill>
                  <a:srgbClr val="FF0000"/>
                </a:solidFill>
              </a:rPr>
              <a:t> na </a:t>
            </a:r>
            <a:r>
              <a:rPr lang="pl-PL" dirty="0" err="1">
                <a:solidFill>
                  <a:srgbClr val="FF0000"/>
                </a:solidFill>
              </a:rPr>
              <a:t>pTNM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W tabeli (slajd 8) dopisać sondy dla genów!</a:t>
            </a:r>
          </a:p>
          <a:p>
            <a:r>
              <a:rPr lang="pl-PL" dirty="0"/>
              <a:t>Slajd 14 – grafika!</a:t>
            </a:r>
          </a:p>
          <a:p>
            <a:r>
              <a:rPr lang="pl-PL" b="1" dirty="0"/>
              <a:t>Slajdy pomocnicze:</a:t>
            </a:r>
            <a:br>
              <a:rPr lang="pl-PL" b="1" dirty="0"/>
            </a:br>
            <a:r>
              <a:rPr lang="pl-PL" dirty="0"/>
              <a:t>	- </a:t>
            </a:r>
            <a:r>
              <a:rPr lang="pl-PL" dirty="0">
                <a:solidFill>
                  <a:srgbClr val="FF0000"/>
                </a:solidFill>
              </a:rPr>
              <a:t>global </a:t>
            </a:r>
            <a:r>
              <a:rPr lang="pl-PL" dirty="0" err="1">
                <a:solidFill>
                  <a:srgbClr val="FF0000"/>
                </a:solidFill>
              </a:rPr>
              <a:t>normalisation</a:t>
            </a:r>
            <a:r>
              <a:rPr lang="pl-PL" dirty="0">
                <a:solidFill>
                  <a:srgbClr val="FF0000"/>
                </a:solidFill>
              </a:rPr>
              <a:t> z tekstem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Skala </a:t>
            </a:r>
            <a:r>
              <a:rPr lang="pl-PL" b="1" dirty="0" err="1">
                <a:solidFill>
                  <a:srgbClr val="FF0000"/>
                </a:solidFill>
              </a:rPr>
              <a:t>pTNM</a:t>
            </a:r>
            <a:r>
              <a:rPr lang="pl-PL" b="1" dirty="0">
                <a:solidFill>
                  <a:srgbClr val="FF0000"/>
                </a:solidFill>
              </a:rPr>
              <a:t> – co czym, jak przyznawane punkty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AJCC – </a:t>
            </a:r>
            <a:r>
              <a:rPr lang="pl-PL" dirty="0">
                <a:solidFill>
                  <a:srgbClr val="FF0000"/>
                </a:solidFill>
              </a:rPr>
              <a:t>jak wyżej</a:t>
            </a:r>
            <a:endParaRPr lang="pl-P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02150"/>
              </p:ext>
            </p:extLst>
          </p:nvPr>
        </p:nvGraphicFramePr>
        <p:xfrm>
          <a:off x="142458" y="345885"/>
          <a:ext cx="3644108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58" y="345885"/>
                        <a:ext cx="3644108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331640" y="188640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94591"/>
              </p:ext>
            </p:extLst>
          </p:nvPr>
        </p:nvGraphicFramePr>
        <p:xfrm>
          <a:off x="4390930" y="3559805"/>
          <a:ext cx="3644107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930" y="3559805"/>
                        <a:ext cx="3644107" cy="27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3955" y="3308859"/>
            <a:ext cx="1584176" cy="2136365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" y="203191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9271"/>
              </p:ext>
            </p:extLst>
          </p:nvPr>
        </p:nvGraphicFramePr>
        <p:xfrm>
          <a:off x="4330449" y="2204864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449" y="2204864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</a:t>
            </a:r>
            <a:r>
              <a:rPr lang="en-US" b="1"/>
              <a:t>, test UM-W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91" y="275417"/>
                        <a:ext cx="7499189" cy="56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informacje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 action="ppaction://hlinksldjump"/>
              </a:rPr>
              <a:t>Egzosomy</a:t>
            </a:r>
            <a:endParaRPr lang="pl-PL" dirty="0"/>
          </a:p>
          <a:p>
            <a:r>
              <a:rPr lang="pl-PL" dirty="0" err="1">
                <a:hlinkClick r:id="rId3" action="ppaction://hlinksldjump"/>
              </a:rPr>
              <a:t>microRNA</a:t>
            </a:r>
            <a:endParaRPr lang="pl-PL" dirty="0"/>
          </a:p>
          <a:p>
            <a:r>
              <a:rPr lang="pl-PL" dirty="0" err="1">
                <a:hlinkClick r:id="rId4" action="ppaction://hlinksldjump"/>
              </a:rPr>
              <a:t>qPCR</a:t>
            </a:r>
            <a:endParaRPr lang="pl-PL" dirty="0"/>
          </a:p>
          <a:p>
            <a:r>
              <a:rPr lang="pl-PL" dirty="0">
                <a:hlinkClick r:id="rId4" action="ppaction://hlinksldjump"/>
              </a:rPr>
              <a:t>Sondy </a:t>
            </a:r>
            <a:r>
              <a:rPr lang="pl-PL" dirty="0" err="1">
                <a:hlinkClick r:id="rId4" action="ppaction://hlinksldjump"/>
              </a:rPr>
              <a:t>TaqMan</a:t>
            </a:r>
            <a:endParaRPr lang="pl-PL" dirty="0"/>
          </a:p>
          <a:p>
            <a:r>
              <a:rPr lang="pl-PL" dirty="0">
                <a:hlinkClick r:id="rId5" action="ppaction://hlinksldjump"/>
              </a:rPr>
              <a:t>Global </a:t>
            </a:r>
            <a:r>
              <a:rPr lang="pl-PL" dirty="0" err="1">
                <a:hlinkClick r:id="rId5" action="ppaction://hlinksldjump"/>
              </a:rPr>
              <a:t>normalization</a:t>
            </a:r>
            <a:endParaRPr lang="pl-PL" dirty="0"/>
          </a:p>
          <a:p>
            <a:r>
              <a:rPr lang="pl-PL" dirty="0">
                <a:hlinkClick r:id="rId6" action="ppaction://hlinksldjump"/>
              </a:rPr>
              <a:t>Skale:</a:t>
            </a:r>
            <a:endParaRPr lang="pl-PL" dirty="0"/>
          </a:p>
          <a:p>
            <a:pPr lvl="2"/>
            <a:r>
              <a:rPr lang="pl-PL" dirty="0" err="1">
                <a:hlinkClick r:id="rId7" action="ppaction://hlinksldjump"/>
              </a:rPr>
              <a:t>pTNM</a:t>
            </a:r>
            <a:endParaRPr lang="pl-PL" dirty="0"/>
          </a:p>
          <a:p>
            <a:pPr lvl="2"/>
            <a:r>
              <a:rPr lang="pl-PL" dirty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EGZOSOMY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1a.</a:t>
            </a:r>
            <a:r>
              <a:rPr lang="pl-PL" dirty="0"/>
              <a:t> Przekazywanie informacji za pomocą </a:t>
            </a:r>
            <a:r>
              <a:rPr lang="pl-PL" dirty="0" err="1"/>
              <a:t>egzosomów</a:t>
            </a:r>
            <a:endParaRPr lang="pl-PL" dirty="0"/>
          </a:p>
          <a:p>
            <a:pPr algn="ctr"/>
            <a:r>
              <a:rPr lang="pl-PL" dirty="0"/>
              <a:t>(G. </a:t>
            </a:r>
            <a:r>
              <a:rPr lang="pl-PL" dirty="0" err="1"/>
              <a:t>Raposo</a:t>
            </a:r>
            <a:r>
              <a:rPr lang="pl-PL" dirty="0"/>
              <a:t>, W. </a:t>
            </a:r>
            <a:r>
              <a:rPr lang="pl-PL" dirty="0" err="1"/>
              <a:t>Stoorvogel</a:t>
            </a:r>
            <a:r>
              <a:rPr lang="pl-PL" dirty="0"/>
              <a:t>: </a:t>
            </a:r>
            <a:r>
              <a:rPr lang="pl-PL" i="1" dirty="0" err="1"/>
              <a:t>Extracellular</a:t>
            </a:r>
            <a:r>
              <a:rPr lang="pl-PL" i="1" dirty="0"/>
              <a:t> </a:t>
            </a:r>
            <a:r>
              <a:rPr lang="pl-PL" i="1" dirty="0" err="1"/>
              <a:t>vesicles</a:t>
            </a:r>
            <a:r>
              <a:rPr lang="pl-PL" i="1" dirty="0"/>
              <a:t>: </a:t>
            </a:r>
            <a:r>
              <a:rPr lang="pl-PL" i="1" dirty="0" err="1"/>
              <a:t>Exosomes</a:t>
            </a:r>
            <a:r>
              <a:rPr lang="pl-PL" i="1" dirty="0"/>
              <a:t>, </a:t>
            </a:r>
            <a:r>
              <a:rPr lang="pl-PL" i="1" dirty="0" err="1"/>
              <a:t>microvesicles</a:t>
            </a:r>
            <a:r>
              <a:rPr lang="pl-PL" i="1" dirty="0"/>
              <a:t>, and </a:t>
            </a:r>
            <a:r>
              <a:rPr lang="pl-PL" i="1" dirty="0" err="1"/>
              <a:t>friends</a:t>
            </a:r>
            <a:r>
              <a:rPr lang="pl-PL" i="1" dirty="0"/>
              <a:t> </a:t>
            </a:r>
            <a:r>
              <a:rPr lang="pl-PL" i="1" dirty="0" err="1"/>
              <a:t>Graça</a:t>
            </a:r>
            <a:r>
              <a:rPr lang="pl-PL" i="1" dirty="0"/>
              <a:t> </a:t>
            </a:r>
            <a:r>
              <a:rPr lang="pl-PL" i="1" dirty="0" err="1"/>
              <a:t>Raposo</a:t>
            </a:r>
            <a:r>
              <a:rPr lang="pl-PL" i="1" dirty="0"/>
              <a:t>, </a:t>
            </a:r>
            <a:r>
              <a:rPr lang="pl-PL" i="1" dirty="0" err="1"/>
              <a:t>Willem</a:t>
            </a:r>
            <a:r>
              <a:rPr lang="pl-PL" i="1" dirty="0"/>
              <a:t> </a:t>
            </a:r>
            <a:r>
              <a:rPr lang="pl-PL" i="1" dirty="0" err="1"/>
              <a:t>Stoorvogel</a:t>
            </a:r>
            <a:r>
              <a:rPr lang="pl-PL" dirty="0"/>
              <a:t>)</a:t>
            </a:r>
            <a:endParaRPr lang="pl-PL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1b</a:t>
            </a:r>
            <a:r>
              <a:rPr lang="pl-PL" dirty="0"/>
              <a:t>. Struktura </a:t>
            </a:r>
            <a:r>
              <a:rPr lang="pl-PL" dirty="0" err="1"/>
              <a:t>egzosomu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(</a:t>
            </a:r>
            <a:r>
              <a:rPr lang="en-US" dirty="0"/>
              <a:t>J. Paul Mitchell</a:t>
            </a:r>
            <a:r>
              <a:rPr lang="pl-PL" dirty="0"/>
              <a:t>: </a:t>
            </a:r>
            <a:r>
              <a:rPr lang="en-US" i="1" dirty="0" err="1"/>
              <a:t>Exosomes</a:t>
            </a:r>
            <a:r>
              <a:rPr lang="en-US" i="1" dirty="0"/>
              <a:t> in cancer immunology</a:t>
            </a:r>
            <a:r>
              <a:rPr lang="pl-PL" sz="1600" dirty="0"/>
              <a:t>)</a:t>
            </a:r>
            <a:endParaRPr lang="pl-PL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</a:t>
            </a:r>
            <a:r>
              <a:rPr lang="pl-PL" dirty="0" err="1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/>
              <a:t>Total </a:t>
            </a:r>
            <a:r>
              <a:rPr lang="pl-PL" sz="2400" b="1" dirty="0" err="1"/>
              <a:t>Exosome</a:t>
            </a:r>
            <a:r>
              <a:rPr lang="pl-PL" sz="2400" b="1" dirty="0"/>
              <a:t> </a:t>
            </a:r>
            <a:r>
              <a:rPr lang="pl-PL" sz="2400" b="1" dirty="0" err="1"/>
              <a:t>Isolation</a:t>
            </a:r>
            <a:r>
              <a:rPr lang="pl-PL" sz="2400" b="1" dirty="0"/>
              <a:t> Reagent </a:t>
            </a:r>
            <a:r>
              <a:rPr lang="pl-PL" sz="2400" dirty="0"/>
              <a:t>wiąże cząsteczki wody</a:t>
            </a:r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r>
              <a:rPr lang="pl-PL" sz="2400" dirty="0"/>
              <a:t>wytrącanie związków o mniejszej gęstości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/>
              <a:t>Wpływ na:</a:t>
            </a:r>
          </a:p>
          <a:p>
            <a:pPr lvl="2"/>
            <a:r>
              <a:rPr lang="pl-PL" sz="2000" dirty="0" err="1"/>
              <a:t>Nowotworzenie</a:t>
            </a:r>
            <a:endParaRPr lang="pl-PL" sz="2000" dirty="0"/>
          </a:p>
          <a:p>
            <a:pPr lvl="2"/>
            <a:r>
              <a:rPr lang="pl-PL" sz="2000" dirty="0"/>
              <a:t>Metabolizm</a:t>
            </a:r>
          </a:p>
          <a:p>
            <a:pPr lvl="2"/>
            <a:r>
              <a:rPr lang="pl-PL" sz="2000" dirty="0"/>
              <a:t>Starzenie</a:t>
            </a:r>
          </a:p>
          <a:p>
            <a:pPr lvl="2"/>
            <a:r>
              <a:rPr lang="pl-PL" sz="2000" dirty="0" err="1"/>
              <a:t>Apoptozę</a:t>
            </a:r>
            <a:endParaRPr lang="pl-PL" sz="2000" dirty="0"/>
          </a:p>
          <a:p>
            <a:pPr lvl="2"/>
            <a:r>
              <a:rPr lang="pl-PL" sz="2000" dirty="0"/>
              <a:t>Różnicowanie komórek</a:t>
            </a:r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Ryc. 2. </a:t>
            </a:r>
            <a:r>
              <a:rPr lang="pl-PL" dirty="0" err="1"/>
              <a:t>microRNA</a:t>
            </a:r>
            <a:r>
              <a:rPr lang="pl-PL" dirty="0"/>
              <a:t> – budowa i działanie</a:t>
            </a:r>
          </a:p>
          <a:p>
            <a:r>
              <a:rPr lang="pl-PL" dirty="0"/>
              <a:t>(</a:t>
            </a:r>
            <a:r>
              <a:rPr lang="en-US" dirty="0"/>
              <a:t>Julia Winter et al.: </a:t>
            </a:r>
            <a:r>
              <a:rPr lang="en-US" i="1" dirty="0"/>
              <a:t>Many roads to maturity: </a:t>
            </a:r>
            <a:r>
              <a:rPr lang="en-US" i="1" dirty="0" err="1"/>
              <a:t>microRNA</a:t>
            </a:r>
            <a:r>
              <a:rPr lang="en-US" i="1" dirty="0"/>
              <a:t> biogenesis pathways and their regulation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qPCR</a:t>
            </a:r>
            <a:r>
              <a:rPr lang="pl-PL" dirty="0"/>
              <a:t> z sondami </a:t>
            </a:r>
            <a:r>
              <a:rPr lang="pl-PL" dirty="0" err="1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Anna Studzińska i </a:t>
            </a:r>
            <a:r>
              <a:rPr lang="pl-PL" dirty="0" err="1"/>
              <a:t>wsp</a:t>
            </a:r>
            <a:r>
              <a:rPr lang="pl-PL" dirty="0"/>
              <a:t>.: </a:t>
            </a:r>
          </a:p>
          <a:p>
            <a:r>
              <a:rPr lang="pl-PL" i="1" dirty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A1D4E8-1408-4B67-87BF-E18B0B0C7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7" t="24800" r="50388" b="38800"/>
          <a:stretch/>
        </p:blipFill>
        <p:spPr>
          <a:xfrm>
            <a:off x="113296" y="1163299"/>
            <a:ext cx="8917407" cy="5040273"/>
          </a:xfrm>
          <a:prstGeom prst="rect">
            <a:avLst/>
          </a:prstGeom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E6C82336-BA51-46C0-A495-0A859FBB1392}"/>
              </a:ext>
            </a:extLst>
          </p:cNvPr>
          <p:cNvSpPr/>
          <p:nvPr/>
        </p:nvSpPr>
        <p:spPr>
          <a:xfrm rot="2580000">
            <a:off x="7795241" y="5206653"/>
            <a:ext cx="576064" cy="115212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9882A0-8BC2-4373-A78E-B7161E31E581}"/>
              </a:ext>
            </a:extLst>
          </p:cNvPr>
          <p:cNvSpPr txBox="1"/>
          <p:nvPr/>
        </p:nvSpPr>
        <p:spPr>
          <a:xfrm>
            <a:off x="754226" y="626418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podać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Używane skale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pTNM</a:t>
            </a:r>
            <a:endParaRPr lang="pl-PL" dirty="0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7B3DA8E-4C7C-4158-A554-EC515F43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87204"/>
              </p:ext>
            </p:extLst>
          </p:nvPr>
        </p:nvGraphicFramePr>
        <p:xfrm>
          <a:off x="116290" y="1293608"/>
          <a:ext cx="451993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pT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guz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Rak</a:t>
                      </a:r>
                      <a:r>
                        <a:rPr lang="en-GB" dirty="0"/>
                        <a:t> in situ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śladów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T1, T2, T3,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Etapy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wzrostu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rozwoju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6A497F9D-4243-40BF-A094-ADD1F0895440}"/>
              </a:ext>
            </a:extLst>
          </p:cNvPr>
          <p:cNvSpPr txBox="1"/>
          <p:nvPr/>
        </p:nvSpPr>
        <p:spPr>
          <a:xfrm>
            <a:off x="755576" y="5661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Źródło</a:t>
            </a:r>
            <a:r>
              <a:rPr lang="en-GB" dirty="0"/>
              <a:t>: Wikipedia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A8888D1-E847-413B-972D-E69EFCD4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05222"/>
              </p:ext>
            </p:extLst>
          </p:nvPr>
        </p:nvGraphicFramePr>
        <p:xfrm>
          <a:off x="3870944" y="3284984"/>
          <a:ext cx="5167062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5906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911156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zajęte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chłonne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Pomiędzy</a:t>
                      </a:r>
                      <a:r>
                        <a:rPr lang="en-GB" dirty="0"/>
                        <a:t> N1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0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odległych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DD69FF1-0967-48B2-9FAE-3FBDE1FA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1175"/>
              </p:ext>
            </p:extLst>
          </p:nvPr>
        </p:nvGraphicFramePr>
        <p:xfrm>
          <a:off x="125018" y="3923856"/>
          <a:ext cx="3443796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2844991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28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pM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dalekich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AJCC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skomplikowane</a:t>
            </a:r>
            <a:r>
              <a:rPr lang="en-GB" dirty="0"/>
              <a:t>; </a:t>
            </a:r>
            <a:r>
              <a:rPr lang="en-GB" dirty="0" err="1"/>
              <a:t>powiesz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wywodzi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od TNM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Zaadaptowano na </a:t>
            </a:r>
            <a:r>
              <a:rPr lang="pl-PL" sz="1400" dirty="0" err="1"/>
              <a:t>posttawie</a:t>
            </a:r>
            <a:r>
              <a:rPr lang="pl-PL" sz="1400" dirty="0"/>
              <a:t>:</a:t>
            </a:r>
            <a:br>
              <a:rPr lang="pl-PL" sz="1400" dirty="0"/>
            </a:br>
            <a:r>
              <a:rPr lang="pl-PL" sz="1400" dirty="0" err="1"/>
              <a:t>Schetter</a:t>
            </a:r>
            <a:r>
              <a:rPr lang="pl-PL" sz="1400" dirty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4" name="Obraz 3" descr="DPL_ propozycja (1)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0"/>
            <a:ext cx="6763411" cy="6324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83394"/>
              </p:ext>
            </p:extLst>
          </p:nvPr>
        </p:nvGraphicFramePr>
        <p:xfrm>
          <a:off x="1259632" y="3429000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pT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5560"/>
            <a:ext cx="9144000" cy="6686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28384" cy="653559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serum)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Exosome</a:t>
                      </a:r>
                      <a:r>
                        <a:rPr lang="en-US" sz="1600" dirty="0"/>
                        <a:t> RNA and Protein Isolation Kit  (cat. No.:4478545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 with </a:t>
                      </a:r>
                      <a:r>
                        <a:rPr lang="en-US" sz="1600" dirty="0" err="1"/>
                        <a:t>RNase</a:t>
                      </a:r>
                      <a:r>
                        <a:rPr lang="en-US" sz="1600" dirty="0"/>
                        <a:t> Inhibitor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Qiagen</a:t>
                      </a:r>
                      <a:r>
                        <a:rPr lang="en-US" sz="1600" dirty="0"/>
                        <a:t> RNA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mini Kit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</a:t>
                      </a:r>
                      <a:r>
                        <a:rPr lang="pl-PL" sz="1600" baseline="0" dirty="0"/>
                        <a:t> 74106, </a:t>
                      </a:r>
                      <a:r>
                        <a:rPr lang="en-US" sz="1600" dirty="0"/>
                        <a:t>QIAGEN, CA,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KAPA PROBE FAST </a:t>
                      </a:r>
                      <a:r>
                        <a:rPr lang="pl-PL" sz="1600" dirty="0" err="1"/>
                        <a:t>qPCR</a:t>
                      </a:r>
                      <a:r>
                        <a:rPr lang="pl-PL" sz="1600" dirty="0"/>
                        <a:t> Kit, ROX (ABI </a:t>
                      </a:r>
                      <a:r>
                        <a:rPr lang="pl-PL" sz="1600" dirty="0" err="1"/>
                        <a:t>Prism</a:t>
                      </a:r>
                      <a:r>
                        <a:rPr lang="pl-PL" sz="1600" dirty="0"/>
                        <a:t>®)</a:t>
                      </a:r>
                      <a:r>
                        <a:rPr lang="pl-PL" sz="1600" baseline="0" dirty="0"/>
                        <a:t> (</a:t>
                      </a:r>
                      <a:r>
                        <a:rPr lang="pl-PL" sz="1600" baseline="0" dirty="0" err="1"/>
                        <a:t>cat</a:t>
                      </a:r>
                      <a:r>
                        <a:rPr lang="pl-PL" sz="1600" baseline="0" dirty="0"/>
                        <a:t>. No. KK4706, Kapa Biosystem)</a:t>
                      </a:r>
                      <a:endParaRPr lang="pl-PL" sz="1600" dirty="0"/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 hsa-miR-9*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 (</a:t>
                      </a:r>
                      <a:r>
                        <a:rPr lang="pl-PL" sz="1600" dirty="0" err="1"/>
                        <a:t>StatSoft</a:t>
                      </a:r>
                      <a:r>
                        <a:rPr lang="pl-PL" sz="1600" dirty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1014</Words>
  <Application>Microsoft Office PowerPoint</Application>
  <PresentationFormat>Pokaz na ekranie (4:3)</PresentationFormat>
  <Paragraphs>198</Paragraphs>
  <Slides>26</Slides>
  <Notes>12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Motyw pakietu Office</vt:lpstr>
      <vt:lpstr>Graph</vt:lpstr>
      <vt:lpstr>Poprawić</vt:lpstr>
      <vt:lpstr>Czy stan zapalny ma wpływ na raka płuca? </vt:lpstr>
      <vt:lpstr>Prezentacja programu PowerPoint</vt:lpstr>
      <vt:lpstr>Cele pracy</vt:lpstr>
      <vt:lpstr>Materiały i metody</vt:lpstr>
      <vt:lpstr>Materiały i metody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Podsumowanie</vt:lpstr>
      <vt:lpstr>Możliwe wyjaśnienia</vt:lpstr>
      <vt:lpstr>Prezentacja programu PowerPoint</vt:lpstr>
      <vt:lpstr>Dodatkowe informacje</vt:lpstr>
      <vt:lpstr>EGZOSOMY</vt:lpstr>
      <vt:lpstr>Prezentacja programu PowerPoint</vt:lpstr>
      <vt:lpstr>Prezentacja programu PowerPoint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AJCC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52</cp:revision>
  <dcterms:created xsi:type="dcterms:W3CDTF">2017-11-26T15:33:10Z</dcterms:created>
  <dcterms:modified xsi:type="dcterms:W3CDTF">2017-12-08T02:01:56Z</dcterms:modified>
</cp:coreProperties>
</file>