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C020E4-7AF1-4364-8CE4-A6B069BDF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F6A203B-E0DB-49CD-B370-03C15922D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66AE867-9ABB-4CBA-B019-10F79D32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FA1D756-5741-4767-B0B5-B51AC39C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2B501C-A4B9-44EB-B8B0-A2010A5D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1FB73E-B5D9-4D0F-80FB-9AB1DC6C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FF60A9F-EDB8-448E-9DD8-689D6F73F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FBE27D-6246-4636-98D7-551F6956B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03E393-B7C2-42A2-A2D2-D2C2E4CC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6C16FA-FD16-4240-9BAD-24C3A441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0200124-EF44-44AF-85E4-9D1F98A4E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6451774-8568-4307-888E-2C119D1D3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A20EA1E-286C-4195-9A11-ACAFE591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627080-B314-44BE-A751-210EE97C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3AFBE48-61B3-4E28-9B81-1FCDF265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1200A8-464F-44D4-ABC3-401C72F1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915755D-D970-4467-ACBB-8A885922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AB4B4A-D9EF-4EE6-A51C-3B71D6B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30155F-250E-484A-A990-34F3D02E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33FC5A-2B40-4214-B629-696AF15F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6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8EAE2F-BF8F-41B1-8D66-6BF997AF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D70E3AE-091C-4872-99B2-967A4D30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D2732F-717B-43CC-A428-BEB98177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D010E4-A15F-4881-A65F-D1C857DA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7FE49BF-2705-4BF0-BDBD-8F22D6E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F7C69A-D447-498A-B59F-FD9A08B8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2505310-B037-4AFB-92DC-1C110627D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73D275A-0EF0-4549-9804-5014281F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3222D27-942B-474C-80E2-1046421D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723B60-F27E-4802-93C2-CE1DC2AC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1D76BB-DA88-4E9C-99A7-9203C651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51EB73-4603-4C62-98DA-3B3B0884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E1A892-7D8E-4D73-A3A3-D1083D060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76A98FA-A630-454D-ADF7-BE64CDCD8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801513F-6D11-4C35-B1D4-79A88A982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0018697-D1B3-4293-A700-CBA421214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46CEC79-075F-4EB1-86EB-CA5BFF57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8F6A62B-4A79-4DF2-A6BF-BA6E3587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75E11E7-6829-48D3-A314-5EE1CE50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4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FB2AC9-09E1-4652-9056-45266AB3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52F2DB5-8BC3-4934-8A8A-45130C30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94DC086-E887-47A1-A66B-B0DDDB0A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751E0A0-0925-403A-80B8-A4A1550D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2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4AB08AA-D33C-4080-BD8E-7268FE8C9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6E4AF60-A071-448E-BA8F-F6CE83F0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A631D65-9AC8-4E2C-8641-FCF4DCB8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3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3E7A77-DE40-4549-ACC0-46F4754D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074FD7-F5E6-42B3-9D3E-8F541CB22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B4B5EC-7B50-41D5-97D7-027A9ADFE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A776C1C-FE39-49AF-AD27-A262F616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F69126E-9B0A-4DB3-A255-1327E73D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4EFFCB-3A6D-45CC-874D-AD675152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F31492-60E8-486A-AE36-C5249D66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B6CD77E-FF2B-4814-AFD3-1392F79B3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DFE49F-F1BB-4C7F-8F28-FF0405655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4BBBB7-A4E4-449A-8BA0-2EBA4A0A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185020-6887-44F3-97BC-B5F1D856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4014FF7-EAED-49C2-A308-F0F95A99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356D854-BEF4-49B0-A823-4AD0B6DF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F97543-DB29-444B-AA21-C76799238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CF2DE04-34F5-4C7E-B212-6DD770BE8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D7C6B-82C5-4E3F-97A0-D44CB5912311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914E473-FABC-4E3F-9F97-363874C5F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DFF8D3-8E59-4588-8486-E5F68C58D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F7F45-BB47-487B-B3CA-D1FBC2EF2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4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354008-633B-40C2-A2B5-5FFFDFB30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Biohack by statistica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A30789B-5412-45DA-A5DE-57704438A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3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49542-B1E2-4ED5-BF85-1645378F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Związek pojedynczych zmiennych klinicznych z response</a:t>
            </a:r>
            <a:endParaRPr lang="en-US"/>
          </a:p>
        </p:txBody>
      </p: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442B1274-E1BB-4AEF-B0B7-36E300212B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717490"/>
              </p:ext>
            </p:extLst>
          </p:nvPr>
        </p:nvGraphicFramePr>
        <p:xfrm>
          <a:off x="389389" y="1814366"/>
          <a:ext cx="594360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Graph" r:id="rId3" imgW="5943600" imgH="4464000" progId="Statistica.Graph">
                  <p:embed/>
                </p:oleObj>
              </mc:Choice>
              <mc:Fallback>
                <p:oleObj name="Graph" r:id="rId3" imgW="5943600" imgH="4464000" progId="Statistica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389" y="1814366"/>
                        <a:ext cx="5943600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iekt 4">
            <a:extLst>
              <a:ext uri="{FF2B5EF4-FFF2-40B4-BE49-F238E27FC236}">
                <a16:creationId xmlns:a16="http://schemas.microsoft.com/office/drawing/2014/main" id="{B91511B7-7237-4A75-94EB-9F0D29F68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37551"/>
              </p:ext>
            </p:extLst>
          </p:nvPr>
        </p:nvGraphicFramePr>
        <p:xfrm>
          <a:off x="6248400" y="1853152"/>
          <a:ext cx="5943600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Graph" r:id="rId5" imgW="5943600" imgH="4464000" progId="Statistica.Graph">
                  <p:embed/>
                </p:oleObj>
              </mc:Choice>
              <mc:Fallback>
                <p:oleObj name="Graph" r:id="rId5" imgW="5943600" imgH="4464000" progId="Statistica.Grap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48400" y="1853152"/>
                        <a:ext cx="5943600" cy="446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C3BFF741-C6A6-4782-8195-608CAC4650F3}"/>
              </a:ext>
            </a:extLst>
          </p:cNvPr>
          <p:cNvSpPr txBox="1"/>
          <p:nvPr/>
        </p:nvSpPr>
        <p:spPr>
          <a:xfrm>
            <a:off x="3460460" y="2129772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FF0000"/>
                </a:solidFill>
              </a:rPr>
              <a:t>p&lt;0.00001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0F65D06-3156-4373-ADCF-FAFDCA79DDCA}"/>
              </a:ext>
            </a:extLst>
          </p:cNvPr>
          <p:cNvSpPr txBox="1"/>
          <p:nvPr/>
        </p:nvSpPr>
        <p:spPr>
          <a:xfrm>
            <a:off x="9404060" y="2212497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FF0000"/>
                </a:solidFill>
              </a:rPr>
              <a:t>p&lt;0.00001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49542-B1E2-4ED5-BF85-1645378F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Związek pojedynczych zmiennych klinicznych z response</a:t>
            </a:r>
            <a:endParaRPr lang="en-US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59E13D4-F13B-435B-98BD-C3430F34A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0017"/>
              </p:ext>
            </p:extLst>
          </p:nvPr>
        </p:nvGraphicFramePr>
        <p:xfrm>
          <a:off x="419748" y="1767840"/>
          <a:ext cx="5253924" cy="1661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3481">
                  <a:extLst>
                    <a:ext uri="{9D8B030D-6E8A-4147-A177-3AD203B41FA5}">
                      <a16:colId xmlns:a16="http://schemas.microsoft.com/office/drawing/2014/main" val="1822860061"/>
                    </a:ext>
                  </a:extLst>
                </a:gridCol>
                <a:gridCol w="1313481">
                  <a:extLst>
                    <a:ext uri="{9D8B030D-6E8A-4147-A177-3AD203B41FA5}">
                      <a16:colId xmlns:a16="http://schemas.microsoft.com/office/drawing/2014/main" val="1718678887"/>
                    </a:ext>
                  </a:extLst>
                </a:gridCol>
                <a:gridCol w="1313481">
                  <a:extLst>
                    <a:ext uri="{9D8B030D-6E8A-4147-A177-3AD203B41FA5}">
                      <a16:colId xmlns:a16="http://schemas.microsoft.com/office/drawing/2014/main" val="4243471131"/>
                    </a:ext>
                  </a:extLst>
                </a:gridCol>
                <a:gridCol w="1313481">
                  <a:extLst>
                    <a:ext uri="{9D8B030D-6E8A-4147-A177-3AD203B41FA5}">
                      <a16:colId xmlns:a16="http://schemas.microsoft.com/office/drawing/2014/main" val="174668433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response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Enrollment IC; </a:t>
                      </a:r>
                      <a:r>
                        <a:rPr lang="pl-PL" sz="18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p=0.016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53370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IC0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IC1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IC2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116702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Liczba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54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 z kolumny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86.67%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79.45%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65.67%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8762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Liczba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44542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 z kolumny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13.33%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20.55%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34.33%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636225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A297534-49DA-420B-A00C-33F92A77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710504"/>
              </p:ext>
            </p:extLst>
          </p:nvPr>
        </p:nvGraphicFramePr>
        <p:xfrm>
          <a:off x="288009" y="4493216"/>
          <a:ext cx="6230320" cy="1965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193">
                  <a:extLst>
                    <a:ext uri="{9D8B030D-6E8A-4147-A177-3AD203B41FA5}">
                      <a16:colId xmlns:a16="http://schemas.microsoft.com/office/drawing/2014/main" val="1831243216"/>
                    </a:ext>
                  </a:extLst>
                </a:gridCol>
                <a:gridCol w="1074193">
                  <a:extLst>
                    <a:ext uri="{9D8B030D-6E8A-4147-A177-3AD203B41FA5}">
                      <a16:colId xmlns:a16="http://schemas.microsoft.com/office/drawing/2014/main" val="85387843"/>
                    </a:ext>
                  </a:extLst>
                </a:gridCol>
                <a:gridCol w="1074193">
                  <a:extLst>
                    <a:ext uri="{9D8B030D-6E8A-4147-A177-3AD203B41FA5}">
                      <a16:colId xmlns:a16="http://schemas.microsoft.com/office/drawing/2014/main" val="3893140041"/>
                    </a:ext>
                  </a:extLst>
                </a:gridCol>
                <a:gridCol w="1074193">
                  <a:extLst>
                    <a:ext uri="{9D8B030D-6E8A-4147-A177-3AD203B41FA5}">
                      <a16:colId xmlns:a16="http://schemas.microsoft.com/office/drawing/2014/main" val="3186846497"/>
                    </a:ext>
                  </a:extLst>
                </a:gridCol>
                <a:gridCol w="1074193">
                  <a:extLst>
                    <a:ext uri="{9D8B030D-6E8A-4147-A177-3AD203B41FA5}">
                      <a16:colId xmlns:a16="http://schemas.microsoft.com/office/drawing/2014/main" val="883016444"/>
                    </a:ext>
                  </a:extLst>
                </a:gridCol>
                <a:gridCol w="859355">
                  <a:extLst>
                    <a:ext uri="{9D8B030D-6E8A-4147-A177-3AD203B41FA5}">
                      <a16:colId xmlns:a16="http://schemas.microsoft.com/office/drawing/2014/main" val="4048445547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response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Lund2; </a:t>
                      </a:r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p=0.0168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045408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Infiltrated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Basal/Scc-like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Genomically unstable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UroB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UroA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607124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45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54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84583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%kolumny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84.91%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73.68%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55.88%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80.00%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83.08%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0314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85149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%kolumny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15.09%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26.32%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44.12%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20.00%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16.92%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38071407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3E86653-8BE2-47D1-99AA-581D37B2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24730"/>
              </p:ext>
            </p:extLst>
          </p:nvPr>
        </p:nvGraphicFramePr>
        <p:xfrm>
          <a:off x="6997483" y="1775202"/>
          <a:ext cx="4834181" cy="169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153">
                  <a:extLst>
                    <a:ext uri="{9D8B030D-6E8A-4147-A177-3AD203B41FA5}">
                      <a16:colId xmlns:a16="http://schemas.microsoft.com/office/drawing/2014/main" val="3207305204"/>
                    </a:ext>
                  </a:extLst>
                </a:gridCol>
                <a:gridCol w="1272153">
                  <a:extLst>
                    <a:ext uri="{9D8B030D-6E8A-4147-A177-3AD203B41FA5}">
                      <a16:colId xmlns:a16="http://schemas.microsoft.com/office/drawing/2014/main" val="3392460528"/>
                    </a:ext>
                  </a:extLst>
                </a:gridCol>
                <a:gridCol w="1272153">
                  <a:extLst>
                    <a:ext uri="{9D8B030D-6E8A-4147-A177-3AD203B41FA5}">
                      <a16:colId xmlns:a16="http://schemas.microsoft.com/office/drawing/2014/main" val="4224430575"/>
                    </a:ext>
                  </a:extLst>
                </a:gridCol>
                <a:gridCol w="1017722">
                  <a:extLst>
                    <a:ext uri="{9D8B030D-6E8A-4147-A177-3AD203B41FA5}">
                      <a16:colId xmlns:a16="http://schemas.microsoft.com/office/drawing/2014/main" val="399769718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response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Met Disease Status; </a:t>
                      </a:r>
                      <a:r>
                        <a:rPr lang="en-US" sz="1800" u="none" strike="noStrike">
                          <a:solidFill>
                            <a:srgbClr val="FF0000"/>
                          </a:solidFill>
                          <a:effectLst/>
                        </a:rPr>
                        <a:t>p=0.00002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488024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LN only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Visceral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Liver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851547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79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52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1772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%kolumny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53.13%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83.16%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92.86%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9243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86665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%kolumny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46.88%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16.84%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7.14%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4897298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B8016602-ADE3-4587-8F0A-2DA1C15DF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66370"/>
              </p:ext>
            </p:extLst>
          </p:nvPr>
        </p:nvGraphicFramePr>
        <p:xfrm>
          <a:off x="6944531" y="4169222"/>
          <a:ext cx="4834181" cy="1691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153">
                  <a:extLst>
                    <a:ext uri="{9D8B030D-6E8A-4147-A177-3AD203B41FA5}">
                      <a16:colId xmlns:a16="http://schemas.microsoft.com/office/drawing/2014/main" val="3298433849"/>
                    </a:ext>
                  </a:extLst>
                </a:gridCol>
                <a:gridCol w="1272153">
                  <a:extLst>
                    <a:ext uri="{9D8B030D-6E8A-4147-A177-3AD203B41FA5}">
                      <a16:colId xmlns:a16="http://schemas.microsoft.com/office/drawing/2014/main" val="3180290963"/>
                    </a:ext>
                  </a:extLst>
                </a:gridCol>
                <a:gridCol w="1272153">
                  <a:extLst>
                    <a:ext uri="{9D8B030D-6E8A-4147-A177-3AD203B41FA5}">
                      <a16:colId xmlns:a16="http://schemas.microsoft.com/office/drawing/2014/main" val="2200822341"/>
                    </a:ext>
                  </a:extLst>
                </a:gridCol>
                <a:gridCol w="1017722">
                  <a:extLst>
                    <a:ext uri="{9D8B030D-6E8A-4147-A177-3AD203B41FA5}">
                      <a16:colId xmlns:a16="http://schemas.microsoft.com/office/drawing/2014/main" val="2332592904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response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Baseline ECOG score</a:t>
                      </a:r>
                      <a:r>
                        <a:rPr lang="pl-PL" sz="1800" u="none" strike="noStrike">
                          <a:effectLst/>
                        </a:rPr>
                        <a:t>; p=0.092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90353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002957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61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85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8674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%kolumny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70.11%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83.33%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72.73%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1959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26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17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93355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%kolumny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29.89%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16.67%</a:t>
                      </a:r>
                      <a:endParaRPr lang="en-US" sz="18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effectLst/>
                        </a:rPr>
                        <a:t>27.27%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8292826"/>
                  </a:ext>
                </a:extLst>
              </a:tr>
            </a:tbl>
          </a:graphicData>
        </a:graphic>
      </p:graphicFrame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E570241-D102-4673-9D42-5F105D0EAD46}"/>
              </a:ext>
            </a:extLst>
          </p:cNvPr>
          <p:cNvSpPr txBox="1"/>
          <p:nvPr/>
        </p:nvSpPr>
        <p:spPr>
          <a:xfrm>
            <a:off x="360336" y="3429000"/>
            <a:ext cx="5742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„IC level” też jest istotne (p=0.018), ale prawie równoznaczne z Enrollment IC.</a:t>
            </a:r>
            <a:endParaRPr lang="en-US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88647D-1D16-40B7-8CBF-A051DBC66439}"/>
              </a:ext>
            </a:extLst>
          </p:cNvPr>
          <p:cNvSpPr txBox="1"/>
          <p:nvPr/>
        </p:nvSpPr>
        <p:spPr>
          <a:xfrm>
            <a:off x="7113722" y="5860862"/>
            <a:ext cx="4386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P niby ciekawe, ale nie idzie w żadną stronę (0 i 2 ma więcej responders niż 1), więc chyba random noise</a:t>
            </a:r>
            <a:endParaRPr lang="en-US"/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B07C1F6-BEF4-418A-87A9-830CA764889C}"/>
              </a:ext>
            </a:extLst>
          </p:cNvPr>
          <p:cNvCxnSpPr>
            <a:cxnSpLocks/>
          </p:cNvCxnSpPr>
          <p:nvPr/>
        </p:nvCxnSpPr>
        <p:spPr>
          <a:xfrm flipV="1">
            <a:off x="7315200" y="4493216"/>
            <a:ext cx="3146156" cy="1452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06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49542-B1E2-4ED5-BF85-1645378F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Związek pojedynczych zmiennych klinicznych z response</a:t>
            </a:r>
            <a:endParaRPr lang="en-US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48288BC-7E34-4AEC-88CD-18CE9A310367}"/>
              </a:ext>
            </a:extLst>
          </p:cNvPr>
          <p:cNvSpPr txBox="1"/>
          <p:nvPr/>
        </p:nvSpPr>
        <p:spPr>
          <a:xfrm>
            <a:off x="2659251" y="2337816"/>
            <a:ext cx="86945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/>
              <a:t>TC level: p=0.238</a:t>
            </a:r>
          </a:p>
          <a:p>
            <a:r>
              <a:rPr lang="pl-PL" sz="2400"/>
              <a:t>Immune phenotype: p-0.638</a:t>
            </a:r>
          </a:p>
          <a:p>
            <a:r>
              <a:rPr lang="pl-PL" sz="2400"/>
              <a:t>Sex: p=0.40</a:t>
            </a:r>
          </a:p>
          <a:p>
            <a:r>
              <a:rPr lang="pl-PL" sz="2400"/>
              <a:t>TCGA subtype: p=0.582</a:t>
            </a:r>
          </a:p>
          <a:p>
            <a:r>
              <a:rPr lang="pl-PL" sz="2400"/>
              <a:t>Lund: p=0.0553</a:t>
            </a:r>
          </a:p>
          <a:p>
            <a:r>
              <a:rPr lang="pl-PL" sz="2400"/>
              <a:t>received Platinum: p=0.172</a:t>
            </a:r>
          </a:p>
          <a:p>
            <a:r>
              <a:rPr lang="pl-PL" sz="2400"/>
              <a:t>Sample age: p=0.589</a:t>
            </a:r>
          </a:p>
          <a:p>
            <a:r>
              <a:rPr lang="pl-PL" sz="2400"/>
              <a:t>Sample collected pre-Platinum: p=0.23</a:t>
            </a:r>
          </a:p>
          <a:p>
            <a:r>
              <a:rPr lang="pl-PL" sz="2400"/>
              <a:t>Intravesical BCG administered: p=0.964</a:t>
            </a:r>
          </a:p>
          <a:p>
            <a:r>
              <a:rPr lang="pl-PL" sz="2400"/>
              <a:t>Tobacco use history: p=0.205</a:t>
            </a:r>
          </a:p>
        </p:txBody>
      </p:sp>
    </p:spTree>
    <p:extLst>
      <p:ext uri="{BB962C8B-B14F-4D97-AF65-F5344CB8AC3E}">
        <p14:creationId xmlns:p14="http://schemas.microsoft.com/office/powerpoint/2010/main" val="51573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617512-2CA3-497F-B953-3E6628CD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Wybór zmiennych klinicznych do modelu na podstawie istotności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B9A8F5-A447-4C21-A599-C17C9684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5675" y="2448731"/>
            <a:ext cx="8238639" cy="3108299"/>
          </a:xfrm>
        </p:spPr>
        <p:txBody>
          <a:bodyPr/>
          <a:lstStyle/>
          <a:p>
            <a:r>
              <a:rPr lang="pl-PL"/>
              <a:t>Mutation burden per MB</a:t>
            </a:r>
          </a:p>
          <a:p>
            <a:r>
              <a:rPr lang="pl-PL"/>
              <a:t>Neoantigen burden per MB</a:t>
            </a:r>
          </a:p>
          <a:p>
            <a:r>
              <a:rPr lang="pl-PL"/>
              <a:t>Enrollment IC</a:t>
            </a:r>
          </a:p>
          <a:p>
            <a:r>
              <a:rPr lang="pl-PL"/>
              <a:t>MET disease status</a:t>
            </a:r>
          </a:p>
          <a:p>
            <a:r>
              <a:rPr lang="pl-PL"/>
              <a:t>Lund2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688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313</Words>
  <Application>Microsoft Office PowerPoint</Application>
  <PresentationFormat>Panoramiczny</PresentationFormat>
  <Paragraphs>118</Paragraphs>
  <Slides>5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Motyw pakietu Office</vt:lpstr>
      <vt:lpstr>STATISTICA Graph</vt:lpstr>
      <vt:lpstr>Biohack by statistica</vt:lpstr>
      <vt:lpstr>Związek pojedynczych zmiennych klinicznych z response</vt:lpstr>
      <vt:lpstr>Związek pojedynczych zmiennych klinicznych z response</vt:lpstr>
      <vt:lpstr>Związek pojedynczych zmiennych klinicznych z response</vt:lpstr>
      <vt:lpstr>Wybór zmiennych klinicznych do modelu na podstawie istotności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Biohack by statistica</dc:title>
  <dc:creator>zuzanna.nowicka@stud.umed.lodz.pl</dc:creator>
  <cp:lastModifiedBy>zuzanna.nowicka@stud.umed.lodz.pl</cp:lastModifiedBy>
  <cp:revision>5</cp:revision>
  <dcterms:created xsi:type="dcterms:W3CDTF">2019-06-08T15:16:27Z</dcterms:created>
  <dcterms:modified xsi:type="dcterms:W3CDTF">2019-06-08T15:48:47Z</dcterms:modified>
</cp:coreProperties>
</file>