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99" r:id="rId2"/>
    <p:sldId id="273" r:id="rId3"/>
    <p:sldId id="266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3" r:id="rId25"/>
    <p:sldId id="29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A0910DE-132F-43BB-B0B7-23BF05523E23}">
          <p14:sldIdLst>
            <p14:sldId id="299"/>
            <p14:sldId id="273"/>
            <p14:sldId id="266"/>
            <p14:sldId id="274"/>
            <p14:sldId id="275"/>
            <p14:sldId id="276"/>
            <p14:sldId id="278"/>
            <p14:sldId id="279"/>
            <p14:sldId id="280"/>
            <p14:sldId id="281"/>
            <p14:sldId id="277"/>
            <p14:sldId id="282"/>
            <p14:sldId id="283"/>
          </p14:sldIdLst>
        </p14:section>
        <p14:section name="Раздел без заголовка" id="{68436831-C8F9-4C78-BCA8-27A1C0A20A68}">
          <p14:sldIdLst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Раздел без заголовка" id="{B2A4BED6-38B3-4FC3-98BA-AB6567E12955}">
          <p14:sldIdLst>
            <p14:sldId id="291"/>
            <p14:sldId id="292"/>
            <p14:sldId id="294"/>
            <p14:sldId id="293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717" autoAdjust="0"/>
  </p:normalViewPr>
  <p:slideViewPr>
    <p:cSldViewPr>
      <p:cViewPr varScale="1">
        <p:scale>
          <a:sx n="116" d="100"/>
          <a:sy n="116" d="100"/>
        </p:scale>
        <p:origin x="147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ru-RU" dirty="0" smtClean="0"/>
              <a:t>Лекция № 2.</a:t>
            </a:r>
            <a:br>
              <a:rPr lang="ru-RU" dirty="0" smtClean="0"/>
            </a:br>
            <a:r>
              <a:rPr lang="ru-RU" dirty="0" smtClean="0"/>
              <a:t>Введение в предмет.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Пользовательские объекты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Встроенные объекты и объекты среды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Паначёв</a:t>
            </a:r>
            <a:r>
              <a:rPr lang="ru-RU" sz="2000" dirty="0" smtClean="0">
                <a:solidFill>
                  <a:schemeClr val="tx1"/>
                </a:solidFill>
              </a:rPr>
              <a:t> Максим Александрович,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ассистент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2000" dirty="0" smtClean="0">
                <a:solidFill>
                  <a:schemeClr val="tx1"/>
                </a:solidFill>
              </a:rPr>
              <a:t> Святослав Игоревич,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к. ф.-м. н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, доцент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Опишем конструктор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cupboard(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inp_width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inp_height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inp_material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width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inp_width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height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inp_height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material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inp_material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/>
              <a:t>Далее можно использовать конструктор для создания объектов.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cupboard(120, 200, ‘wood’);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(‘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Ширина шкафа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’,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cpb.width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cpb.material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‘red wood’;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old_cpb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cupboard(150, 230, ‘steel’);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создан ещё один объект с помощью того же конструктора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Шкаф сделан из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cpb.matherial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ru-RU" dirty="0" smtClean="0"/>
              <a:t>Методы объектов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Свойства объекта могут быть не только числами</a:t>
            </a:r>
            <a:r>
              <a:rPr lang="ru-RU" dirty="0"/>
              <a:t> </a:t>
            </a:r>
            <a:r>
              <a:rPr lang="ru-RU" dirty="0" smtClean="0"/>
              <a:t>или строками, но </a:t>
            </a:r>
            <a:r>
              <a:rPr lang="ru-RU" dirty="0"/>
              <a:t>и функциями. Свойство, являющееся функцией, называется </a:t>
            </a:r>
            <a:r>
              <a:rPr lang="ru-RU" i="1" dirty="0" smtClean="0"/>
              <a:t>методом.</a:t>
            </a:r>
            <a:r>
              <a:rPr lang="ru-RU" dirty="0" smtClean="0"/>
              <a:t> Методы применяются, в частности,  для манипулирования свойствами объектов.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cupboard(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inp_width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inp_height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inp_material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width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inp_width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height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inp_height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material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inp_material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info = function(){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Длина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Высота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this.height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Материал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this.material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/>
              <a:t>Здесь используется </a:t>
            </a:r>
            <a:r>
              <a:rPr lang="ru-RU" dirty="0" smtClean="0"/>
              <a:t>операция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dirty="0"/>
              <a:t>, которая возвращает указатель на текущий </a:t>
            </a:r>
            <a:r>
              <a:rPr lang="ru-RU" dirty="0" smtClean="0"/>
              <a:t>объект.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Встроенные объекты и объекты среды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Существует большое число так называемых встроенных объектов (например, </a:t>
            </a:r>
            <a:r>
              <a:rPr lang="en-US" dirty="0" smtClean="0"/>
              <a:t>Array, String, Date</a:t>
            </a:r>
            <a:r>
              <a:rPr lang="ru-RU" dirty="0" smtClean="0"/>
              <a:t> и т. д. для работы с массивами, строками, датами и временем) и объектов среды (например, </a:t>
            </a:r>
            <a:r>
              <a:rPr lang="en-US" dirty="0" err="1" smtClean="0"/>
              <a:t>W</a:t>
            </a:r>
            <a:r>
              <a:rPr lang="en-US" dirty="0" err="1"/>
              <a:t>S</a:t>
            </a:r>
            <a:r>
              <a:rPr lang="en-US" dirty="0" err="1" smtClean="0"/>
              <a:t>cript</a:t>
            </a:r>
            <a:r>
              <a:rPr lang="en-US" dirty="0" smtClean="0"/>
              <a:t>, </a:t>
            </a:r>
            <a:r>
              <a:rPr lang="en-US" dirty="0" err="1" smtClean="0"/>
              <a:t>WshArguments</a:t>
            </a:r>
            <a:r>
              <a:rPr lang="en-US" dirty="0" smtClean="0"/>
              <a:t>, </a:t>
            </a:r>
            <a:r>
              <a:rPr lang="en-US" dirty="0" err="1" smtClean="0"/>
              <a:t>WshShell</a:t>
            </a:r>
            <a:r>
              <a:rPr lang="en-US" dirty="0" smtClean="0"/>
              <a:t> </a:t>
            </a:r>
            <a:r>
              <a:rPr lang="ru-RU" dirty="0" smtClean="0"/>
              <a:t>и т.д. для работы с консольным вводом-выводом, получения параметров командной строки, запуска процессов, работы с реестром).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Консольный ввод-вывод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smtClean="0"/>
              <a:t> </a:t>
            </a:r>
            <a:r>
              <a:rPr lang="ru-RU" dirty="0"/>
              <a:t>помощью свойств объекта </a:t>
            </a:r>
            <a:r>
              <a:rPr lang="ru-RU" dirty="0" smtClean="0"/>
              <a:t>W</a:t>
            </a:r>
            <a:r>
              <a:rPr lang="en-US" dirty="0" smtClean="0"/>
              <a:t>S</a:t>
            </a:r>
            <a:r>
              <a:rPr lang="ru-RU" dirty="0" err="1" smtClean="0"/>
              <a:t>cript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  <a:r>
              <a:rPr lang="ru-RU" dirty="0"/>
              <a:t>выводить информацию в стандартный выходной поток и читать данные из стандартного входного </a:t>
            </a:r>
            <a:r>
              <a:rPr lang="ru-RU" dirty="0" smtClean="0"/>
              <a:t>потока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Среди свойств объекта </a:t>
            </a:r>
            <a:r>
              <a:rPr lang="en-US" dirty="0" err="1" smtClean="0"/>
              <a:t>Wscript</a:t>
            </a:r>
            <a:r>
              <a:rPr lang="ru-RU" dirty="0" smtClean="0"/>
              <a:t> есть следующие: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StdErr</a:t>
            </a:r>
            <a:r>
              <a:rPr lang="ru-RU" dirty="0" smtClean="0"/>
              <a:t> Позволяет </a:t>
            </a:r>
            <a:r>
              <a:rPr lang="ru-RU" dirty="0"/>
              <a:t>запущенному сценарию записывать сообщения в стандартный поток для </a:t>
            </a:r>
            <a:r>
              <a:rPr lang="ru-RU" dirty="0" smtClean="0"/>
              <a:t>ошибок;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err="1" smtClean="0">
                <a:solidFill>
                  <a:schemeClr val="accent2"/>
                </a:solidFill>
              </a:rPr>
              <a:t>StdIn</a:t>
            </a:r>
            <a:r>
              <a:rPr lang="ru-RU" dirty="0" smtClean="0"/>
              <a:t> Позволяет </a:t>
            </a:r>
            <a:r>
              <a:rPr lang="ru-RU" dirty="0"/>
              <a:t>запущенному сценарию читать информацию из стандартного входного </a:t>
            </a:r>
            <a:r>
              <a:rPr lang="ru-RU" dirty="0" smtClean="0"/>
              <a:t>потока;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err="1" smtClean="0">
                <a:solidFill>
                  <a:schemeClr val="accent2"/>
                </a:solidFill>
              </a:rPr>
              <a:t>StdOut</a:t>
            </a:r>
            <a:r>
              <a:rPr lang="ru-RU" dirty="0" smtClean="0"/>
              <a:t> Позволяет </a:t>
            </a:r>
            <a:r>
              <a:rPr lang="ru-RU" dirty="0"/>
              <a:t>запущенному сценарию записывать информацию в стандартный выходной </a:t>
            </a:r>
            <a:r>
              <a:rPr lang="ru-RU" dirty="0" smtClean="0"/>
              <a:t>поток.</a:t>
            </a:r>
          </a:p>
          <a:p>
            <a:pPr marL="0" indent="0">
              <a:buNone/>
            </a:pPr>
            <a:r>
              <a:rPr lang="ru-RU" dirty="0" smtClean="0"/>
              <a:t>Каждое из них само является объектом и имеет свои методы.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7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Консольный ввод-вывод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Доступ к стандартным входным и выходным потокам с помощью свойств </a:t>
            </a:r>
            <a:r>
              <a:rPr lang="ru-RU" dirty="0" err="1"/>
              <a:t>StdIn</a:t>
            </a:r>
            <a:r>
              <a:rPr lang="ru-RU" dirty="0"/>
              <a:t>, </a:t>
            </a:r>
            <a:r>
              <a:rPr lang="ru-RU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StdErr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  <a:r>
              <a:rPr lang="ru-RU" dirty="0"/>
              <a:t>получить только в том случае, если сценарий запускался в консольном режиме с помощью cscript.exe. Если сценарий был запущен с помощью wscript.exe, то при попытке обратиться к этим свойствам возникнет ошибка "</a:t>
            </a:r>
            <a:r>
              <a:rPr lang="ru-RU" dirty="0" err="1"/>
              <a:t>Invalid</a:t>
            </a:r>
            <a:r>
              <a:rPr lang="ru-RU" dirty="0"/>
              <a:t> </a:t>
            </a:r>
            <a:r>
              <a:rPr lang="ru-RU" dirty="0" err="1"/>
              <a:t>Handle</a:t>
            </a:r>
            <a:r>
              <a:rPr lang="ru-RU" dirty="0"/>
              <a:t>".</a:t>
            </a:r>
          </a:p>
          <a:p>
            <a:pPr marL="0" indent="0">
              <a:buNone/>
            </a:pPr>
            <a:r>
              <a:rPr lang="ru-RU" dirty="0"/>
              <a:t>Работать с потоками </a:t>
            </a:r>
            <a:r>
              <a:rPr lang="ru-RU" dirty="0" err="1"/>
              <a:t>StdOutи</a:t>
            </a:r>
            <a:r>
              <a:rPr lang="ru-RU" dirty="0"/>
              <a:t> </a:t>
            </a:r>
            <a:r>
              <a:rPr lang="ru-RU" dirty="0" err="1" smtClean="0"/>
              <a:t>StdErr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  <a:r>
              <a:rPr lang="ru-RU" dirty="0"/>
              <a:t>с помощью методов </a:t>
            </a:r>
            <a:r>
              <a:rPr lang="ru-RU" dirty="0" err="1"/>
              <a:t>Write</a:t>
            </a:r>
            <a:r>
              <a:rPr lang="ru-RU" dirty="0"/>
              <a:t>, </a:t>
            </a:r>
            <a:r>
              <a:rPr lang="ru-RU" dirty="0" err="1"/>
              <a:t>WriteLine</a:t>
            </a:r>
            <a:r>
              <a:rPr lang="ru-RU" dirty="0"/>
              <a:t>, </a:t>
            </a:r>
            <a:r>
              <a:rPr lang="ru-RU" dirty="0" err="1"/>
              <a:t>WriteBlankLines</a:t>
            </a:r>
            <a:r>
              <a:rPr lang="ru-RU" dirty="0"/>
              <a:t>, а с потоком </a:t>
            </a:r>
            <a:r>
              <a:rPr lang="ru-RU" dirty="0" err="1"/>
              <a:t>StdIn</a:t>
            </a:r>
            <a:r>
              <a:rPr lang="ru-RU" dirty="0"/>
              <a:t>— с помощью методов </a:t>
            </a:r>
            <a:r>
              <a:rPr lang="ru-RU" dirty="0" err="1"/>
              <a:t>Read</a:t>
            </a:r>
            <a:r>
              <a:rPr lang="ru-RU" dirty="0"/>
              <a:t>, </a:t>
            </a:r>
            <a:r>
              <a:rPr lang="ru-RU" dirty="0" err="1"/>
              <a:t>ReadLine</a:t>
            </a:r>
            <a:r>
              <a:rPr lang="ru-RU" dirty="0"/>
              <a:t>, </a:t>
            </a:r>
            <a:r>
              <a:rPr lang="ru-RU" dirty="0" err="1"/>
              <a:t>ReadAll</a:t>
            </a:r>
            <a:r>
              <a:rPr lang="ru-RU" dirty="0"/>
              <a:t>, </a:t>
            </a:r>
            <a:r>
              <a:rPr lang="ru-RU" dirty="0" err="1"/>
              <a:t>Skip</a:t>
            </a:r>
            <a:r>
              <a:rPr lang="ru-RU" dirty="0"/>
              <a:t>, </a:t>
            </a:r>
            <a:r>
              <a:rPr lang="ru-RU" dirty="0" err="1"/>
              <a:t>SkipLine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4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196"/>
            <a:ext cx="8229600" cy="905524"/>
          </a:xfrm>
        </p:spPr>
        <p:txBody>
          <a:bodyPr/>
          <a:lstStyle/>
          <a:p>
            <a:r>
              <a:rPr lang="ru-RU" dirty="0"/>
              <a:t>Консольный ввод-вывод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Read</a:t>
            </a:r>
            <a:r>
              <a:rPr lang="ru-RU" dirty="0" smtClean="0">
                <a:solidFill>
                  <a:schemeClr val="accent2"/>
                </a:solidFill>
              </a:rPr>
              <a:t>(n)</a:t>
            </a:r>
            <a:r>
              <a:rPr lang="en-US" dirty="0" smtClean="0"/>
              <a:t> </a:t>
            </a:r>
            <a:r>
              <a:rPr lang="ru-RU" dirty="0" smtClean="0"/>
              <a:t>Считывает </a:t>
            </a:r>
            <a:r>
              <a:rPr lang="ru-RU" dirty="0"/>
              <a:t>из потока </a:t>
            </a:r>
            <a:r>
              <a:rPr lang="ru-RU" dirty="0" err="1" smtClean="0"/>
              <a:t>StdIn</a:t>
            </a:r>
            <a:r>
              <a:rPr lang="en-US" dirty="0" smtClean="0"/>
              <a:t> </a:t>
            </a:r>
            <a:r>
              <a:rPr lang="ru-RU" dirty="0" smtClean="0"/>
              <a:t>заданное </a:t>
            </a:r>
            <a:r>
              <a:rPr lang="ru-RU" dirty="0"/>
              <a:t>параметром n число символов и возвращает полученную строку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ReadAll</a:t>
            </a:r>
            <a:r>
              <a:rPr lang="ru-RU" dirty="0" smtClean="0">
                <a:solidFill>
                  <a:schemeClr val="accent2"/>
                </a:solidFill>
              </a:rPr>
              <a:t>()</a:t>
            </a:r>
            <a:r>
              <a:rPr lang="en-US" dirty="0" smtClean="0"/>
              <a:t> </a:t>
            </a:r>
            <a:r>
              <a:rPr lang="ru-RU" dirty="0" smtClean="0"/>
              <a:t>Читает </a:t>
            </a:r>
            <a:r>
              <a:rPr lang="ru-RU" dirty="0"/>
              <a:t>символы из потока </a:t>
            </a:r>
            <a:r>
              <a:rPr lang="ru-RU" dirty="0" err="1" smtClean="0"/>
              <a:t>StdIn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ru-RU" dirty="0"/>
              <a:t>тех пор, пока не встретится символ конца файла ASCII 26 (&lt;</a:t>
            </a:r>
            <a:r>
              <a:rPr lang="ru-RU" dirty="0" err="1"/>
              <a:t>Ctrl</a:t>
            </a:r>
            <a:r>
              <a:rPr lang="ru-RU" dirty="0"/>
              <a:t>&gt;+&lt;Z&gt;), и возвращает полученную строку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ReadLine</a:t>
            </a:r>
            <a:r>
              <a:rPr lang="ru-RU" dirty="0" smtClean="0">
                <a:solidFill>
                  <a:schemeClr val="accent2"/>
                </a:solidFill>
              </a:rPr>
              <a:t>()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ru-RU" dirty="0"/>
              <a:t>строку, считанную из потока </a:t>
            </a:r>
            <a:r>
              <a:rPr lang="ru-RU" dirty="0" err="1"/>
              <a:t>StdIn</a:t>
            </a:r>
            <a:endParaRPr lang="ru-RU" dirty="0"/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Skip</a:t>
            </a:r>
            <a:r>
              <a:rPr lang="ru-RU" dirty="0" smtClean="0">
                <a:solidFill>
                  <a:schemeClr val="accent2"/>
                </a:solidFill>
              </a:rPr>
              <a:t>(n)</a:t>
            </a:r>
            <a:r>
              <a:rPr lang="en-US" dirty="0" smtClean="0"/>
              <a:t> </a:t>
            </a:r>
            <a:r>
              <a:rPr lang="ru-RU" dirty="0" smtClean="0"/>
              <a:t>Пропускает </a:t>
            </a:r>
            <a:r>
              <a:rPr lang="ru-RU" dirty="0"/>
              <a:t>при чтении из потока </a:t>
            </a:r>
            <a:r>
              <a:rPr lang="ru-RU" dirty="0" err="1" smtClean="0"/>
              <a:t>StdIn</a:t>
            </a:r>
            <a:r>
              <a:rPr lang="en-US" dirty="0" smtClean="0"/>
              <a:t> </a:t>
            </a:r>
            <a:r>
              <a:rPr lang="ru-RU" dirty="0" smtClean="0"/>
              <a:t>заданное </a:t>
            </a:r>
            <a:r>
              <a:rPr lang="ru-RU" dirty="0"/>
              <a:t>параметром </a:t>
            </a:r>
            <a:r>
              <a:rPr lang="ru-RU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число </a:t>
            </a:r>
            <a:r>
              <a:rPr lang="ru-RU" dirty="0"/>
              <a:t>символов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SkipLine</a:t>
            </a:r>
            <a:r>
              <a:rPr lang="ru-RU" dirty="0" smtClean="0">
                <a:solidFill>
                  <a:schemeClr val="accent2"/>
                </a:solidFill>
              </a:rPr>
              <a:t>()</a:t>
            </a:r>
            <a:r>
              <a:rPr lang="en-US" dirty="0" smtClean="0"/>
              <a:t> </a:t>
            </a:r>
            <a:r>
              <a:rPr lang="ru-RU" dirty="0" smtClean="0"/>
              <a:t>Пропускает </a:t>
            </a:r>
            <a:r>
              <a:rPr lang="ru-RU" dirty="0"/>
              <a:t>целую строку при чтении из потока </a:t>
            </a:r>
            <a:r>
              <a:rPr lang="ru-RU" dirty="0" err="1"/>
              <a:t>StdIn</a:t>
            </a:r>
            <a:endParaRPr lang="ru-RU" dirty="0"/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Write</a:t>
            </a:r>
            <a:r>
              <a:rPr lang="ru-RU" dirty="0" smtClean="0">
                <a:solidFill>
                  <a:schemeClr val="accent2"/>
                </a:solidFill>
              </a:rPr>
              <a:t>(</a:t>
            </a:r>
            <a:r>
              <a:rPr lang="ru-RU" dirty="0" err="1" smtClean="0">
                <a:solidFill>
                  <a:schemeClr val="accent2"/>
                </a:solidFill>
              </a:rPr>
              <a:t>string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 </a:t>
            </a:r>
            <a:r>
              <a:rPr lang="ru-RU" dirty="0" smtClean="0"/>
              <a:t>Записывает </a:t>
            </a:r>
            <a:r>
              <a:rPr lang="ru-RU" dirty="0"/>
              <a:t>в поток </a:t>
            </a:r>
            <a:r>
              <a:rPr lang="ru-RU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 err="1" smtClean="0"/>
              <a:t>StdErr</a:t>
            </a:r>
            <a:r>
              <a:rPr lang="en-US" dirty="0" smtClean="0"/>
              <a:t> </a:t>
            </a:r>
            <a:r>
              <a:rPr lang="ru-RU" dirty="0" smtClean="0"/>
              <a:t>строку </a:t>
            </a:r>
            <a:r>
              <a:rPr lang="ru-RU" dirty="0" err="1"/>
              <a:t>string</a:t>
            </a:r>
            <a:r>
              <a:rPr lang="ru-RU" dirty="0"/>
              <a:t> (без символа конца строки)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WriteBlankLines</a:t>
            </a:r>
            <a:r>
              <a:rPr lang="ru-RU" dirty="0" smtClean="0">
                <a:solidFill>
                  <a:schemeClr val="accent2"/>
                </a:solidFill>
              </a:rPr>
              <a:t>(n)</a:t>
            </a:r>
            <a:r>
              <a:rPr lang="en-US" dirty="0" smtClean="0"/>
              <a:t> </a:t>
            </a:r>
            <a:r>
              <a:rPr lang="ru-RU" dirty="0" smtClean="0"/>
              <a:t>Записывает </a:t>
            </a:r>
            <a:r>
              <a:rPr lang="ru-RU" dirty="0"/>
              <a:t>в поток </a:t>
            </a:r>
            <a:r>
              <a:rPr lang="ru-RU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 err="1" smtClean="0"/>
              <a:t>StdErr</a:t>
            </a:r>
            <a:r>
              <a:rPr lang="en-US" dirty="0" smtClean="0"/>
              <a:t> </a:t>
            </a:r>
            <a:r>
              <a:rPr lang="ru-RU" dirty="0" smtClean="0"/>
              <a:t>заданное </a:t>
            </a:r>
            <a:r>
              <a:rPr lang="ru-RU" dirty="0"/>
              <a:t>параметром </a:t>
            </a:r>
            <a:r>
              <a:rPr lang="ru-RU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число </a:t>
            </a:r>
            <a:r>
              <a:rPr lang="ru-RU" dirty="0"/>
              <a:t>пустых строк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/>
                </a:solidFill>
              </a:rPr>
              <a:t>WriteLine</a:t>
            </a:r>
            <a:r>
              <a:rPr lang="ru-RU" dirty="0" smtClean="0">
                <a:solidFill>
                  <a:schemeClr val="accent2"/>
                </a:solidFill>
              </a:rPr>
              <a:t>(</a:t>
            </a:r>
            <a:r>
              <a:rPr lang="ru-RU" dirty="0" err="1" smtClean="0">
                <a:solidFill>
                  <a:schemeClr val="accent2"/>
                </a:solidFill>
              </a:rPr>
              <a:t>string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 </a:t>
            </a:r>
            <a:r>
              <a:rPr lang="ru-RU" dirty="0" smtClean="0"/>
              <a:t>Записывает </a:t>
            </a:r>
            <a:r>
              <a:rPr lang="ru-RU" dirty="0"/>
              <a:t>в поток </a:t>
            </a:r>
            <a:r>
              <a:rPr lang="ru-RU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 err="1" smtClean="0"/>
              <a:t>StdErr</a:t>
            </a:r>
            <a:r>
              <a:rPr lang="en-US" dirty="0" smtClean="0"/>
              <a:t> </a:t>
            </a:r>
            <a:r>
              <a:rPr lang="ru-RU" dirty="0" smtClean="0"/>
              <a:t>строку </a:t>
            </a:r>
            <a:r>
              <a:rPr lang="ru-RU" dirty="0" err="1"/>
              <a:t>string</a:t>
            </a:r>
            <a:r>
              <a:rPr lang="ru-RU" dirty="0"/>
              <a:t> (вместе с символом конца строки)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Считаем данные с клавиатуры и выведем на экран.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WScript.StdOut.WriteLine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600" dirty="0" smtClean="0">
                <a:latin typeface="Courier New" pitchFamily="49" charset="0"/>
                <a:cs typeface="Courier New" pitchFamily="49" charset="0"/>
              </a:rPr>
              <a:t>Введи свое имя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ru-RU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ser =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WScript.StdIn.ReadLine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WScript.StdOut.WriteLine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600" dirty="0" smtClean="0">
                <a:latin typeface="Courier New" pitchFamily="49" charset="0"/>
                <a:cs typeface="Courier New" pitchFamily="49" charset="0"/>
              </a:rPr>
              <a:t>Привет,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user);</a:t>
            </a:r>
          </a:p>
          <a:p>
            <a:pPr marL="0" indent="0">
              <a:buNone/>
            </a:pPr>
            <a:r>
              <a:rPr lang="ru-RU" dirty="0" smtClean="0"/>
              <a:t>Обратим внимание на последний вывод – несколько строк выводятся сразу. Аргументы метода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ru-RU" dirty="0"/>
              <a:t> </a:t>
            </a:r>
            <a:r>
              <a:rPr lang="ru-RU" dirty="0" smtClean="0"/>
              <a:t>разделены плюсом.</a:t>
            </a:r>
          </a:p>
          <a:p>
            <a:pPr marL="0" indent="0">
              <a:buNone/>
            </a:pPr>
            <a:r>
              <a:rPr lang="ru-RU" dirty="0" smtClean="0"/>
              <a:t>Внутри строк можно включать спецсимволы, такие как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ru-RU" dirty="0" smtClean="0"/>
              <a:t> перевод строки или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ru-RU" dirty="0" smtClean="0">
                <a:cs typeface="Courier New" pitchFamily="49" charset="0"/>
              </a:rPr>
              <a:t> табуляция.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WScript.StdOut.WriteLine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(‘Hello, world\n’);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Консольный ввод-вывод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OC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/>
              <a:t>поддерживает механизм конвейеризации (символ "|" в командной строке). Этот механизм делает возможным передачу данных от одной программы к другой. Таким образом, используя стандартные входные и выходные потоки, можно из сценария обрабатывать строки вывода другого приложения или перенаправлять выводимые сценарием данные на вход программ-фильтров </a:t>
            </a:r>
            <a:r>
              <a:rPr lang="ru-RU" dirty="0" smtClean="0"/>
              <a:t>(FIND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SORT ). Например, следующая команда будет сортировать строки вывода сценария example.js и выводить их в файл sort.txt:</a:t>
            </a:r>
          </a:p>
          <a:p>
            <a:pPr marL="0" indent="0">
              <a:buNone/>
            </a:pP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cscript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//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Nologo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example.js |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&gt; sort.txt</a:t>
            </a:r>
          </a:p>
          <a:p>
            <a:pPr marL="0" indent="0">
              <a:buNone/>
            </a:pPr>
            <a:r>
              <a:rPr lang="ru-RU" dirty="0"/>
              <a:t>Опция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Nologo</a:t>
            </a:r>
            <a:r>
              <a:rPr lang="en-US" dirty="0" smtClean="0"/>
              <a:t> </a:t>
            </a:r>
            <a:r>
              <a:rPr lang="ru-RU" dirty="0" smtClean="0"/>
              <a:t>нужна </a:t>
            </a:r>
            <a:r>
              <a:rPr lang="ru-RU" dirty="0"/>
              <a:t>для того, чтобы в файл sort.txt не попадали строки с информацией о разработчике и номере версии WSH.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Консольный ввод-вывод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/>
          <a:lstStyle/>
          <a:p>
            <a:r>
              <a:rPr lang="ru-RU" dirty="0" smtClean="0"/>
              <a:t>Встроенный объект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Объект </a:t>
            </a:r>
            <a:r>
              <a:rPr lang="ru-RU" b="1" dirty="0" err="1"/>
              <a:t>Array</a:t>
            </a:r>
            <a:r>
              <a:rPr lang="ru-RU" dirty="0"/>
              <a:t> используется для создания </a:t>
            </a:r>
            <a:r>
              <a:rPr lang="ru-RU" i="1" dirty="0"/>
              <a:t>массивов</a:t>
            </a:r>
            <a:r>
              <a:rPr lang="ru-RU" dirty="0"/>
              <a:t>, т. е. упорядоченных наборов элементов любого типа. Доступ к элементу массива производится по его номеру в массиве, называемому </a:t>
            </a:r>
            <a:r>
              <a:rPr lang="ru-RU" i="1" dirty="0"/>
              <a:t>индексом элемента</a:t>
            </a:r>
            <a:r>
              <a:rPr lang="ru-RU" dirty="0"/>
              <a:t>; обозначается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/>
              <a:t>-й элемент массива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/>
              <a:t> как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a[i]</a:t>
            </a:r>
            <a:r>
              <a:rPr lang="ru-RU" dirty="0"/>
              <a:t>. Элементы массива нумеруются с нуля,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</a:t>
            </a:r>
            <a:r>
              <a:rPr lang="ru-RU" dirty="0"/>
              <a:t>. е. массив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/>
              <a:t>, состоящий из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dirty="0"/>
              <a:t> элементов, содержит </a:t>
            </a:r>
            <a:r>
              <a:rPr lang="ru-RU" dirty="0" smtClean="0"/>
              <a:t>элементы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a[0], a[1], …, a[N-1]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2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Для создания массивов используются следующие </a:t>
            </a:r>
            <a:r>
              <a:rPr lang="ru-RU" i="1" dirty="0"/>
              <a:t>конструкторы массивов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dirty="0" smtClean="0"/>
              <a:t> </a:t>
            </a:r>
            <a:r>
              <a:rPr lang="ru-RU" dirty="0"/>
              <a:t>— любое числовое выражение, задающее количество элементов в массиве;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dirty="0" smtClean="0"/>
              <a:t> </a:t>
            </a:r>
            <a:r>
              <a:rPr lang="ru-RU" dirty="0"/>
              <a:t>— любые выражения.</a:t>
            </a:r>
          </a:p>
          <a:p>
            <a:r>
              <a:rPr lang="ru-RU" dirty="0"/>
              <a:t>Первый конструктор создает пустой массив, второй — массив из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dirty="0" smtClean="0"/>
              <a:t> </a:t>
            </a:r>
            <a:r>
              <a:rPr lang="ru-RU" dirty="0"/>
              <a:t>элементов, третий создает массив из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N+1</a:t>
            </a:r>
            <a:r>
              <a:rPr lang="ru-RU" dirty="0"/>
              <a:t> элементов и присваивает им соответствующие значения. Если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не является числом без знака, то создается массив с единственным элементом, имеющим это значение.</a:t>
            </a:r>
          </a:p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ассив </a:t>
            </a:r>
            <a:r>
              <a:rPr lang="ru-RU" dirty="0"/>
              <a:t>может быть создан с помощью </a:t>
            </a:r>
            <a:r>
              <a:rPr lang="ru-RU" i="1" dirty="0"/>
              <a:t>инициализатора массива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dirty="0" smtClean="0"/>
              <a:t>[элемент0</a:t>
            </a:r>
            <a:r>
              <a:rPr lang="ru-RU" dirty="0"/>
              <a:t>, элемент1, …, </a:t>
            </a:r>
            <a:r>
              <a:rPr lang="ru-RU" dirty="0" err="1"/>
              <a:t>элементN</a:t>
            </a:r>
            <a:r>
              <a:rPr lang="ru-RU" dirty="0"/>
              <a:t>]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/>
          <a:lstStyle/>
          <a:p>
            <a:r>
              <a:rPr lang="ru-RU" dirty="0" smtClean="0"/>
              <a:t>Встроенный объект </a:t>
            </a:r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0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30"/>
            <a:ext cx="8229600" cy="1143000"/>
          </a:xfrm>
        </p:spPr>
        <p:txBody>
          <a:bodyPr/>
          <a:lstStyle/>
          <a:p>
            <a:r>
              <a:rPr lang="ru-RU" dirty="0" smtClean="0"/>
              <a:t>Понятие объекта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Объект</a:t>
            </a:r>
            <a:r>
              <a:rPr lang="ru-RU" dirty="0" smtClean="0"/>
              <a:t> </a:t>
            </a:r>
            <a:r>
              <a:rPr lang="ru-RU" dirty="0"/>
              <a:t>— некоторая сущность в виртуальном пространстве, обладающая определённым состоянием и поведением, имеет </a:t>
            </a:r>
            <a:r>
              <a:rPr lang="ru-RU" dirty="0" smtClean="0"/>
              <a:t>заданные значения </a:t>
            </a:r>
            <a:r>
              <a:rPr lang="ru-RU" dirty="0"/>
              <a:t>свойств </a:t>
            </a:r>
            <a:r>
              <a:rPr lang="ru-RU" dirty="0" smtClean="0"/>
              <a:t>и </a:t>
            </a:r>
            <a:r>
              <a:rPr lang="ru-RU" dirty="0"/>
              <a:t>операций над ними (методов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9" y="3212976"/>
            <a:ext cx="6730141" cy="353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3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Приведем пример использования некоторых методов.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2"/>
                </a:solidFill>
              </a:rPr>
              <a:t>join</a:t>
            </a:r>
            <a:r>
              <a:rPr lang="ru-RU" dirty="0"/>
              <a:t> Объединяет все элементы массива в текстовую строку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2"/>
                </a:solidFill>
              </a:rPr>
              <a:t>reverse</a:t>
            </a:r>
            <a:r>
              <a:rPr lang="ru-RU" dirty="0"/>
              <a:t> Изменяет порядок элементов массива на противоположный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new Array(1, 2, 3, 4);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выведет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1,2,3,4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);//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выведет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4,3,2,1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/>
          <a:lstStyle/>
          <a:p>
            <a:r>
              <a:rPr lang="ru-RU" dirty="0" smtClean="0"/>
              <a:t>Встроенный объект </a:t>
            </a:r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Обратим внимание на то, что метод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не изменял массив. Он возвращал строку, которая состояла из элементов массива, разделенных запятыми. С другой стороны метод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ru-RU" dirty="0" smtClean="0">
                <a:cs typeface="Courier New" pitchFamily="49" charset="0"/>
              </a:rPr>
              <a:t> изменял массив.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/>
          <a:lstStyle/>
          <a:p>
            <a:r>
              <a:rPr lang="ru-RU" dirty="0" smtClean="0"/>
              <a:t>Встроенный объект </a:t>
            </a:r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Объект </a:t>
            </a:r>
            <a:r>
              <a:rPr lang="en-US" b="1" dirty="0" err="1"/>
              <a:t>FileSystemObject</a:t>
            </a:r>
            <a:r>
              <a:rPr lang="en-US" dirty="0"/>
              <a:t> </a:t>
            </a:r>
            <a:r>
              <a:rPr lang="ru-RU" dirty="0"/>
              <a:t>обеспечивает доступ к файловой системе </a:t>
            </a:r>
            <a:r>
              <a:rPr lang="en-US" dirty="0"/>
              <a:t>Windows. </a:t>
            </a:r>
            <a:r>
              <a:rPr lang="ru-RU" dirty="0"/>
              <a:t>Его конструктор имеет вид: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Scripting.FileSystemObject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dirty="0"/>
              <a:t>С</a:t>
            </a:r>
            <a:r>
              <a:rPr lang="ru-RU" sz="2400" dirty="0" smtClean="0"/>
              <a:t>ценарий </a:t>
            </a:r>
            <a:r>
              <a:rPr lang="ru-RU" sz="2400" dirty="0"/>
              <a:t>может создать только один экземпляр данного объекта, сколько бы раз в нем не вызывался данный конструктор.</a:t>
            </a:r>
          </a:p>
          <a:p>
            <a:pPr marL="0" indent="0">
              <a:buNone/>
            </a:pPr>
            <a:r>
              <a:rPr lang="ru-RU" sz="2400" dirty="0" smtClean="0"/>
              <a:t>Пример </a:t>
            </a:r>
            <a:r>
              <a:rPr lang="ru-RU" sz="2400" dirty="0"/>
              <a:t>демонстрирует использование объекта </a:t>
            </a:r>
            <a:r>
              <a:rPr lang="en-US" sz="2400" b="1" dirty="0" err="1"/>
              <a:t>FileSystemObject</a:t>
            </a:r>
            <a:r>
              <a:rPr lang="en-US" sz="2400" dirty="0"/>
              <a:t> </a:t>
            </a:r>
            <a:r>
              <a:rPr lang="ru-RU" sz="2400" dirty="0"/>
              <a:t>для создания текстового файла и вывода в него строки: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Scripting.FileSystemObject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fso.CreateTextFile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("c:\\test.txt",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2, true);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fh.WriteLine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(“Hello, world");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/>
          <a:lstStyle/>
          <a:p>
            <a:r>
              <a:rPr lang="ru-RU" dirty="0" smtClean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6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Синтаксис: </a:t>
            </a:r>
            <a:r>
              <a:rPr lang="ru-RU" dirty="0" err="1"/>
              <a:t>fso.OpenTextFile</a:t>
            </a:r>
            <a:r>
              <a:rPr lang="ru-RU" dirty="0"/>
              <a:t>(имя [[[, режим]?, флаг]?, формат]?)</a:t>
            </a:r>
          </a:p>
          <a:p>
            <a:pPr marL="0" indent="0">
              <a:buNone/>
            </a:pPr>
            <a:r>
              <a:rPr lang="ru-RU" dirty="0" smtClean="0"/>
              <a:t>Аргументы:</a:t>
            </a:r>
            <a:r>
              <a:rPr lang="en-US" dirty="0" smtClean="0"/>
              <a:t>	</a:t>
            </a:r>
            <a:r>
              <a:rPr lang="ru-RU" dirty="0" smtClean="0"/>
              <a:t>имя </a:t>
            </a:r>
            <a:r>
              <a:rPr lang="ru-RU" dirty="0"/>
              <a:t>— строковое выражение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ru-RU" dirty="0" smtClean="0"/>
              <a:t>режим</a:t>
            </a:r>
            <a:r>
              <a:rPr lang="ru-RU" dirty="0"/>
              <a:t>, формат — числовые выражения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ru-RU" dirty="0" smtClean="0"/>
              <a:t>флаг </a:t>
            </a:r>
            <a:r>
              <a:rPr lang="ru-RU" dirty="0"/>
              <a:t>— логическое выражение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/>
              <a:t>OpenTextFile</a:t>
            </a:r>
            <a:r>
              <a:rPr lang="ru-RU" dirty="0"/>
              <a:t> открывает текстовый файл с заданным именем. При этом необязательный аргумент флаг указывает, следует ли создавать новый файл, если файла с таким именем нет (по умолчанию он равен </a:t>
            </a:r>
            <a:r>
              <a:rPr lang="ru-RU" dirty="0" err="1"/>
              <a:t>false</a:t>
            </a:r>
            <a:r>
              <a:rPr lang="ru-RU" dirty="0"/>
              <a:t>, т. е. файл не создается).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Необязательный аргумент режим задает режим открытия файла и может принимать следующие значения:</a:t>
            </a:r>
          </a:p>
          <a:p>
            <a:pPr marL="0" indent="0">
              <a:buNone/>
            </a:pPr>
            <a:r>
              <a:rPr lang="ru-RU" dirty="0" smtClean="0"/>
              <a:t>1 </a:t>
            </a:r>
            <a:r>
              <a:rPr lang="ru-RU" dirty="0"/>
              <a:t>Открыть файл только для чтения. Принято по умолчанию. </a:t>
            </a:r>
          </a:p>
          <a:p>
            <a:pPr marL="0" indent="0">
              <a:buNone/>
            </a:pPr>
            <a:r>
              <a:rPr lang="ru-RU" dirty="0"/>
              <a:t>2 Открыть файл для записи. Запись производится с начала файла, старое содержимое теряется. </a:t>
            </a:r>
          </a:p>
          <a:p>
            <a:pPr marL="0" indent="0">
              <a:buNone/>
            </a:pPr>
            <a:r>
              <a:rPr lang="ru-RU" dirty="0"/>
              <a:t>8 Открыть файл для добавления. Запись производится в конец файла.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Необязательный аргумент формат задает кодировку символов файла и может принимать следующие значения: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0 </a:t>
            </a:r>
            <a:r>
              <a:rPr lang="en-US" dirty="0" smtClean="0"/>
              <a:t> </a:t>
            </a:r>
            <a:r>
              <a:rPr lang="ru-RU" dirty="0" smtClean="0"/>
              <a:t>Открыть </a:t>
            </a:r>
            <a:r>
              <a:rPr lang="ru-RU" dirty="0"/>
              <a:t>файл в кодировке ANSI. Принято по умолчанию. 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Открыть файл в кодировке </a:t>
            </a:r>
            <a:r>
              <a:rPr lang="ru-RU" dirty="0" err="1"/>
              <a:t>Unicode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-2 </a:t>
            </a:r>
            <a:r>
              <a:rPr lang="en-US" dirty="0" smtClean="0"/>
              <a:t> </a:t>
            </a:r>
            <a:r>
              <a:rPr lang="ru-RU" dirty="0" smtClean="0"/>
              <a:t>Открыть </a:t>
            </a:r>
            <a:r>
              <a:rPr lang="ru-RU" dirty="0"/>
              <a:t>файл в кодировке операционной системы.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>
            <a:normAutofit/>
          </a:bodyPr>
          <a:lstStyle/>
          <a:p>
            <a:r>
              <a:rPr lang="ru-RU" dirty="0" smtClean="0"/>
              <a:t>Метод </a:t>
            </a:r>
            <a:r>
              <a:rPr lang="en-US" dirty="0" err="1"/>
              <a:t>OpenTextFile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6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cs typeface="Courier New" pitchFamily="49" charset="0"/>
              </a:rPr>
              <a:t>Откроем файл на добавление и допишем в конец строку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Scripting.FileSystemObject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fso.OpenTextFile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("c:\\file.txt", 8);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fh.WriteLine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Тестовая строка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.");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itchFamily="49" charset="0"/>
              </a:rPr>
              <a:t>Откроем файл на чтение и прочитаем все его </a:t>
            </a:r>
            <a:r>
              <a:rPr lang="en-US" dirty="0" smtClean="0">
                <a:cs typeface="Courier New" pitchFamily="49" charset="0"/>
              </a:rPr>
              <a:t>c</a:t>
            </a:r>
            <a:r>
              <a:rPr lang="ru-RU" dirty="0" smtClean="0">
                <a:cs typeface="Courier New" pitchFamily="49" charset="0"/>
              </a:rPr>
              <a:t>одержимое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и выведем на экран</a:t>
            </a:r>
            <a:endParaRPr lang="ru-RU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Scripting.FileSystemObject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fso.OpenTextFile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("c:\\test.txt", 1, false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fh.ReadAll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fh.Close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OpenTextFile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9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Коллекция W</a:t>
            </a:r>
            <a:r>
              <a:rPr lang="en-US" dirty="0" smtClean="0"/>
              <a:t>SH.</a:t>
            </a:r>
            <a:r>
              <a:rPr lang="ru-RU" dirty="0" err="1" smtClean="0"/>
              <a:t>Arguments</a:t>
            </a:r>
            <a:r>
              <a:rPr lang="ru-RU" dirty="0" smtClean="0"/>
              <a:t> содержит </a:t>
            </a:r>
            <a:r>
              <a:rPr lang="ru-RU" dirty="0"/>
              <a:t>параметры командной строки для исполняемого </a:t>
            </a:r>
            <a:r>
              <a:rPr lang="ru-RU" dirty="0" smtClean="0"/>
              <a:t>сценария.</a:t>
            </a:r>
          </a:p>
          <a:p>
            <a:pPr marL="0" indent="0">
              <a:buNone/>
            </a:pPr>
            <a:r>
              <a:rPr lang="ru-RU" dirty="0" smtClean="0"/>
              <a:t>Пусть скрипт вызывался с параметрами</a:t>
            </a:r>
            <a:r>
              <a:rPr lang="en-US" dirty="0" smtClean="0"/>
              <a:t> 48 </a:t>
            </a:r>
            <a:r>
              <a:rPr lang="ru-RU" dirty="0" smtClean="0"/>
              <a:t>и 56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first.js 48 56</a:t>
            </a:r>
          </a:p>
          <a:p>
            <a:pPr marL="0" indent="0">
              <a:buNone/>
            </a:pPr>
            <a:r>
              <a:rPr lang="ru-RU" dirty="0" smtClean="0"/>
              <a:t>Доступ к этим параметрам получить следующим образом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WSH.Arguments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),' ',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WSH.Arguments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833516"/>
          </a:xfrm>
        </p:spPr>
        <p:txBody>
          <a:bodyPr/>
          <a:lstStyle/>
          <a:p>
            <a:r>
              <a:rPr lang="ru-RU" dirty="0" smtClean="0"/>
              <a:t>Аргументы командной 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Объекты в </a:t>
            </a:r>
            <a:r>
              <a:rPr lang="en-US" dirty="0" err="1" smtClean="0"/>
              <a:t>JScript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справочнике Ю.С. Лукача дано определение</a:t>
            </a:r>
          </a:p>
          <a:p>
            <a:pPr marL="0" indent="0">
              <a:buNone/>
            </a:pPr>
            <a:r>
              <a:rPr lang="ru-RU" i="1" dirty="0" smtClean="0"/>
              <a:t>Объект</a:t>
            </a:r>
            <a:r>
              <a:rPr lang="ru-RU" dirty="0" smtClean="0"/>
              <a:t> — </a:t>
            </a:r>
            <a:r>
              <a:rPr lang="ru-RU" dirty="0"/>
              <a:t>это неупорядоченный набор </a:t>
            </a:r>
            <a:r>
              <a:rPr lang="ru-RU" i="1" dirty="0"/>
              <a:t>свойств</a:t>
            </a:r>
            <a:r>
              <a:rPr lang="ru-RU" dirty="0"/>
              <a:t>, каждое из которых имеет нуль или более </a:t>
            </a:r>
            <a:r>
              <a:rPr lang="ru-RU" i="1" dirty="0"/>
              <a:t>атрибутов</a:t>
            </a:r>
            <a:r>
              <a:rPr lang="ru-RU" dirty="0"/>
              <a:t>, которые определяют, как это свойство может использоваться. Например, если атрибуту свойства </a:t>
            </a:r>
            <a:r>
              <a:rPr lang="ru-RU" b="1" dirty="0" err="1"/>
              <a:t>ReadOnly</a:t>
            </a:r>
            <a:r>
              <a:rPr lang="ru-RU" dirty="0"/>
              <a:t> (неизменяемый) присвоено значение </a:t>
            </a:r>
            <a:r>
              <a:rPr lang="ru-RU" b="1" dirty="0" err="1"/>
              <a:t>true</a:t>
            </a:r>
            <a:r>
              <a:rPr lang="ru-RU" dirty="0"/>
              <a:t> (истина), то все попытки </a:t>
            </a:r>
            <a:r>
              <a:rPr lang="ru-RU" dirty="0" err="1"/>
              <a:t>программно</a:t>
            </a:r>
            <a:r>
              <a:rPr lang="ru-RU" dirty="0"/>
              <a:t> изменить значение этого свойства будут безрезультатны. Свойства — это контейнеры, которые содержат другие объекты, </a:t>
            </a:r>
            <a:r>
              <a:rPr lang="ru-RU" i="1" dirty="0"/>
              <a:t>примитивные значения </a:t>
            </a:r>
            <a:r>
              <a:rPr lang="ru-RU" dirty="0"/>
              <a:t>и </a:t>
            </a:r>
            <a:r>
              <a:rPr lang="ru-RU" i="1" dirty="0"/>
              <a:t>методы</a:t>
            </a:r>
            <a:r>
              <a:rPr lang="ru-RU" dirty="0"/>
              <a:t>. Примитивное значение — это элемент любого из встроенных типов: </a:t>
            </a:r>
            <a:r>
              <a:rPr lang="ru-RU" b="1" dirty="0" err="1"/>
              <a:t>Undefined</a:t>
            </a:r>
            <a:r>
              <a:rPr lang="ru-RU" dirty="0"/>
              <a:t>, </a:t>
            </a:r>
            <a:r>
              <a:rPr lang="ru-RU" b="1" dirty="0" err="1"/>
              <a:t>Null</a:t>
            </a:r>
            <a:r>
              <a:rPr lang="ru-RU" dirty="0"/>
              <a:t>, </a:t>
            </a:r>
            <a:r>
              <a:rPr lang="ru-RU" b="1" dirty="0" err="1"/>
              <a:t>Boolean</a:t>
            </a:r>
            <a:r>
              <a:rPr lang="ru-RU" dirty="0"/>
              <a:t>, </a:t>
            </a:r>
            <a:r>
              <a:rPr lang="ru-RU" b="1" dirty="0" err="1"/>
              <a:t>Number</a:t>
            </a:r>
            <a:r>
              <a:rPr lang="ru-RU" dirty="0"/>
              <a:t> и </a:t>
            </a:r>
            <a:r>
              <a:rPr lang="ru-RU" b="1" dirty="0" err="1"/>
              <a:t>String</a:t>
            </a:r>
            <a:r>
              <a:rPr lang="ru-RU" dirty="0"/>
              <a:t>; объект — это элемент еще одного встроенного типа </a:t>
            </a:r>
            <a:r>
              <a:rPr lang="ru-RU" b="1" dirty="0" err="1"/>
              <a:t>Object</a:t>
            </a:r>
            <a:r>
              <a:rPr lang="ru-RU" dirty="0"/>
              <a:t>; метод — функция, ассоциированная с объектом через свойство.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пользовательских объектов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Существует два способа создания новых объектов в </a:t>
            </a:r>
            <a:r>
              <a:rPr lang="ru-RU" dirty="0" err="1" smtClean="0"/>
              <a:t>JScript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1) использование </a:t>
            </a:r>
            <a:r>
              <a:rPr lang="ru-RU" dirty="0"/>
              <a:t>инициализатора </a:t>
            </a:r>
            <a:r>
              <a:rPr lang="ru-RU" dirty="0" smtClean="0"/>
              <a:t>объекта,</a:t>
            </a:r>
          </a:p>
          <a:p>
            <a:pPr marL="0" indent="0">
              <a:buNone/>
            </a:pPr>
            <a:r>
              <a:rPr lang="ru-RU" dirty="0" smtClean="0"/>
              <a:t>	2) использование </a:t>
            </a:r>
            <a:r>
              <a:rPr lang="ru-RU" dirty="0"/>
              <a:t>конструктора объектов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Первый </a:t>
            </a:r>
            <a:r>
              <a:rPr lang="ru-RU" dirty="0"/>
              <a:t>способ позволяет одновременно создать объект и присвоить значения всем или части его свойств. Он применяется в тех случаях, когда мы создаем объект с уникальным набором свойств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Второй </a:t>
            </a:r>
            <a:r>
              <a:rPr lang="ru-RU" dirty="0"/>
              <a:t>способ применяется в тех случаях, когда мы хотим создать класс объектов с определенным набором свойств, а затем создавать новые объекты, просто указывая, к какому классу они должны </a:t>
            </a:r>
            <a:r>
              <a:rPr lang="ru-RU" dirty="0" smtClean="0"/>
              <a:t>принадлежать.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9694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/>
              <a:t>инициализатора объекта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Инициализатор объекта имеет вид:</a:t>
            </a:r>
          </a:p>
          <a:p>
            <a:pPr marL="0" indent="0">
              <a:buNone/>
            </a:pPr>
            <a:r>
              <a:rPr lang="ru-RU" dirty="0"/>
              <a:t>{</a:t>
            </a:r>
            <a:r>
              <a:rPr lang="ru-RU" i="1" dirty="0" err="1"/>
              <a:t>свойство</a:t>
            </a:r>
            <a:r>
              <a:rPr lang="ru-RU" dirty="0" err="1"/>
              <a:t>:</a:t>
            </a:r>
            <a:r>
              <a:rPr lang="ru-RU" i="1" dirty="0" err="1"/>
              <a:t>значение</a:t>
            </a:r>
            <a:r>
              <a:rPr lang="ru-RU" dirty="0"/>
              <a:t> [,</a:t>
            </a:r>
            <a:r>
              <a:rPr lang="ru-RU" i="1" dirty="0" err="1"/>
              <a:t>свойство</a:t>
            </a:r>
            <a:r>
              <a:rPr lang="ru-RU" dirty="0" err="1"/>
              <a:t>:</a:t>
            </a:r>
            <a:r>
              <a:rPr lang="ru-RU" i="1" dirty="0" err="1"/>
              <a:t>значение</a:t>
            </a:r>
            <a:r>
              <a:rPr lang="ru-RU" dirty="0"/>
              <a:t>]?}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Здесь </a:t>
            </a:r>
            <a:r>
              <a:rPr lang="ru-RU" i="1" dirty="0"/>
              <a:t>свойство</a:t>
            </a:r>
            <a:r>
              <a:rPr lang="ru-RU" dirty="0"/>
              <a:t> — идентификатор, задающий имя свойства, а </a:t>
            </a:r>
            <a:r>
              <a:rPr lang="ru-RU" i="1" dirty="0"/>
              <a:t>значение</a:t>
            </a:r>
            <a:r>
              <a:rPr lang="ru-RU" dirty="0"/>
              <a:t> — выражение, задающее значение этого свойства.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cupboard={	width: 120,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height: 200,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material: “wood”};</a:t>
            </a:r>
          </a:p>
          <a:p>
            <a:pPr marL="0" indent="0">
              <a:buNone/>
            </a:pPr>
            <a:r>
              <a:rPr lang="ru-RU" dirty="0" smtClean="0"/>
              <a:t>Далее можно использовать объект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cupboard</a:t>
            </a:r>
            <a:endParaRPr lang="ru-RU" dirty="0" smtClean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cupboard.width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16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приведенном примере создан объект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cupboard</a:t>
            </a:r>
            <a:r>
              <a:rPr lang="ru-RU" dirty="0" smtClean="0"/>
              <a:t>, у него определены три свойства: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height,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material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Первые два свойства являются числами, третье – строкой.</a:t>
            </a:r>
          </a:p>
          <a:p>
            <a:pPr marL="0" indent="0">
              <a:buNone/>
            </a:pPr>
            <a:r>
              <a:rPr lang="ru-RU" dirty="0" smtClean="0"/>
              <a:t>Свойствам сразу заданы значения (т.е. они инициализированы), а именно,</a:t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ru-RU" dirty="0" smtClean="0"/>
              <a:t>свойству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dirty="0" smtClean="0"/>
              <a:t> присвоено значение 120,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ru-RU" dirty="0" smtClean="0"/>
              <a:t>свойству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присвоено </a:t>
            </a:r>
            <a:r>
              <a:rPr lang="ru-RU" dirty="0"/>
              <a:t>значение </a:t>
            </a:r>
            <a:r>
              <a:rPr lang="ru-RU" dirty="0" smtClean="0"/>
              <a:t>200,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ru-RU" dirty="0" smtClean="0"/>
              <a:t>свойству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material </a:t>
            </a:r>
            <a:r>
              <a:rPr lang="ru-RU" dirty="0" smtClean="0"/>
              <a:t>присвоено </a:t>
            </a:r>
            <a:r>
              <a:rPr lang="ru-RU" dirty="0"/>
              <a:t>значение </a:t>
            </a:r>
            <a:r>
              <a:rPr lang="en-US" dirty="0" smtClean="0"/>
              <a:t>wood.</a:t>
            </a:r>
          </a:p>
        </p:txBody>
      </p:sp>
    </p:spTree>
    <p:extLst>
      <p:ext uri="{BB962C8B-B14F-4D97-AF65-F5344CB8AC3E}">
        <p14:creationId xmlns:p14="http://schemas.microsoft.com/office/powerpoint/2010/main" val="2882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Функции в </a:t>
            </a:r>
            <a:r>
              <a:rPr lang="en-US" dirty="0" err="1" smtClean="0"/>
              <a:t>JScript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Функция в </a:t>
            </a:r>
            <a:r>
              <a:rPr lang="ru-RU" dirty="0" err="1" smtClean="0"/>
              <a:t>JScript</a:t>
            </a:r>
            <a:r>
              <a:rPr lang="ru-RU" dirty="0" smtClean="0"/>
              <a:t> </a:t>
            </a:r>
            <a:r>
              <a:rPr lang="ru-RU" dirty="0"/>
              <a:t>— это набор операторов, выполняющих определенную задачу.</a:t>
            </a:r>
          </a:p>
          <a:p>
            <a:pPr marL="0" indent="0">
              <a:buNone/>
            </a:pPr>
            <a:r>
              <a:rPr lang="ru-RU" dirty="0"/>
              <a:t>Для того, чтобы пользоваться функцией, мы должны сначала ее определить. </a:t>
            </a:r>
            <a:r>
              <a:rPr lang="ru-RU" i="1" dirty="0"/>
              <a:t>Декларация функции</a:t>
            </a:r>
            <a:r>
              <a:rPr lang="ru-RU" dirty="0"/>
              <a:t> имеет вид:</a:t>
            </a:r>
          </a:p>
          <a:p>
            <a:pPr marL="0" indent="0">
              <a:buNone/>
            </a:pP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i="1" dirty="0"/>
              <a:t>имя</a:t>
            </a:r>
            <a:r>
              <a:rPr lang="ru-RU" dirty="0"/>
              <a:t>(</a:t>
            </a:r>
            <a:r>
              <a:rPr lang="ru-RU" i="1" dirty="0"/>
              <a:t>аргументы</a:t>
            </a:r>
            <a:r>
              <a:rPr lang="ru-RU" dirty="0"/>
              <a:t>?) { </a:t>
            </a:r>
            <a:r>
              <a:rPr lang="ru-RU" i="1" dirty="0"/>
              <a:t>операторы</a:t>
            </a:r>
            <a:r>
              <a:rPr lang="ru-RU" dirty="0"/>
              <a:t> }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ru-RU" i="1" dirty="0"/>
              <a:t>имя</a:t>
            </a:r>
            <a:r>
              <a:rPr lang="ru-RU" dirty="0"/>
              <a:t> — идентификатор, задающий имя функции, </a:t>
            </a:r>
            <a:r>
              <a:rPr lang="ru-RU" i="1" dirty="0"/>
              <a:t>аргументы</a:t>
            </a:r>
            <a:r>
              <a:rPr lang="ru-RU" dirty="0"/>
              <a:t> — необязательный список идентификаторов, разделенных запятыми, который содержит имена формальных аргументов функции, а </a:t>
            </a:r>
            <a:r>
              <a:rPr lang="ru-RU" i="1" dirty="0"/>
              <a:t>операторы</a:t>
            </a:r>
            <a:r>
              <a:rPr lang="ru-RU" dirty="0"/>
              <a:t> — любой набор операторов, который называется телом функции и исполняется при ее вызове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Пример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length, width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 *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/>
              <a:t>Эта функция называется </a:t>
            </a:r>
            <a:r>
              <a:rPr lang="en-US" dirty="0"/>
              <a:t>area </a:t>
            </a:r>
            <a:r>
              <a:rPr lang="ru-RU" dirty="0" smtClean="0"/>
              <a:t>и </a:t>
            </a:r>
            <a:r>
              <a:rPr lang="ru-RU" dirty="0"/>
              <a:t>имеет д</a:t>
            </a:r>
            <a:r>
              <a:rPr lang="ru-RU" dirty="0" smtClean="0"/>
              <a:t>ва формальных аргумента: </a:t>
            </a:r>
            <a:r>
              <a:rPr lang="en-US" dirty="0" smtClean="0"/>
              <a:t>length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width</a:t>
            </a:r>
            <a:r>
              <a:rPr lang="ru-RU" dirty="0" smtClean="0"/>
              <a:t>. </a:t>
            </a:r>
            <a:r>
              <a:rPr lang="ru-RU" dirty="0"/>
              <a:t>При вызове этой функции вместо формальных </a:t>
            </a:r>
            <a:r>
              <a:rPr lang="ru-RU" dirty="0" smtClean="0"/>
              <a:t>аргументов подставляются их фактические значения. Функция вычисляет площадь прямоугольника </a:t>
            </a:r>
            <a:r>
              <a:rPr lang="ru-RU" dirty="0"/>
              <a:t>и возвращает полученное число оператором </a:t>
            </a:r>
            <a:r>
              <a:rPr lang="en-US" dirty="0" smtClean="0"/>
              <a:t>return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конструктора объектов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smtClean="0"/>
              <a:t>создания </a:t>
            </a:r>
            <a:r>
              <a:rPr lang="ru-RU" dirty="0"/>
              <a:t>объектов с помощью конструктора нужно сначала создать </a:t>
            </a:r>
            <a:r>
              <a:rPr lang="ru-RU" i="1" dirty="0"/>
              <a:t>конструктор объектов</a:t>
            </a:r>
            <a:r>
              <a:rPr lang="ru-RU" dirty="0"/>
              <a:t>, который является функцией специального вида, а именно:</a:t>
            </a:r>
          </a:p>
          <a:p>
            <a:r>
              <a:rPr lang="ru-RU" dirty="0"/>
              <a:t>имя функции задает имя создаваемого класса объектов; </a:t>
            </a:r>
          </a:p>
          <a:p>
            <a:r>
              <a:rPr lang="ru-RU" dirty="0"/>
              <a:t>тело функции должно содержать присваивание начальных значений свойствам и методам создаваемого объекта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1446</Words>
  <Application>Microsoft Office PowerPoint</Application>
  <PresentationFormat>Экран 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Лекция № 2. Введение в предмет.</vt:lpstr>
      <vt:lpstr>Понятие объекта</vt:lpstr>
      <vt:lpstr>Объекты в JScript</vt:lpstr>
      <vt:lpstr>Создание пользовательских объектов</vt:lpstr>
      <vt:lpstr>Использование инициализатора объекта</vt:lpstr>
      <vt:lpstr>Презентация PowerPoint</vt:lpstr>
      <vt:lpstr>Функции в JScript</vt:lpstr>
      <vt:lpstr>Пример функции</vt:lpstr>
      <vt:lpstr>Использование конструктора объектов</vt:lpstr>
      <vt:lpstr>Презентация PowerPoint</vt:lpstr>
      <vt:lpstr>Методы объектов</vt:lpstr>
      <vt:lpstr>Встроенные объекты и объекты среды</vt:lpstr>
      <vt:lpstr>Консольный ввод-вывод </vt:lpstr>
      <vt:lpstr>Консольный ввод-вывод </vt:lpstr>
      <vt:lpstr>Консольный ввод-вывод </vt:lpstr>
      <vt:lpstr>Консольный ввод-вывод </vt:lpstr>
      <vt:lpstr>Консольный ввод-вывод </vt:lpstr>
      <vt:lpstr>Встроенный объект Array</vt:lpstr>
      <vt:lpstr>Встроенный объект Array</vt:lpstr>
      <vt:lpstr>Встроенный объект Array</vt:lpstr>
      <vt:lpstr>Встроенный объект Array</vt:lpstr>
      <vt:lpstr>Работа с файлами</vt:lpstr>
      <vt:lpstr>Метод OpenTextFile</vt:lpstr>
      <vt:lpstr>Метод OpenTextFile</vt:lpstr>
      <vt:lpstr>Аргументы командной строки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Введение в предмет.</dc:title>
  <dc:creator>Сотрудники КВМ</dc:creator>
  <cp:lastModifiedBy>admin</cp:lastModifiedBy>
  <cp:revision>94</cp:revision>
  <dcterms:created xsi:type="dcterms:W3CDTF">2011-09-12T06:55:37Z</dcterms:created>
  <dcterms:modified xsi:type="dcterms:W3CDTF">2016-09-13T03:48:27Z</dcterms:modified>
</cp:coreProperties>
</file>