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A0910DE-132F-43BB-B0B7-23BF05523E2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Раздел без заголовка" id="{68436831-C8F9-4C78-BCA8-27A1C0A20A68}">
          <p14:sldIdLst/>
        </p14:section>
        <p14:section name="Раздел без заголовка" id="{B2A4BED6-38B3-4FC3-98BA-AB6567E1295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717" autoAdjust="0"/>
  </p:normalViewPr>
  <p:slideViewPr>
    <p:cSldViewPr>
      <p:cViewPr varScale="1">
        <p:scale>
          <a:sx n="92" d="100"/>
          <a:sy n="92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Лекция № </a:t>
            </a:r>
            <a:r>
              <a:rPr lang="en-US" dirty="0"/>
              <a:t>3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Хранение чисел с плавающей запятой. Формат </a:t>
            </a:r>
            <a:r>
              <a:rPr lang="en-US" dirty="0" smtClean="0"/>
              <a:t>float.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479715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Хранение целых чисел.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Хранение </a:t>
            </a:r>
            <a:r>
              <a:rPr lang="ru-RU" dirty="0" smtClean="0">
                <a:solidFill>
                  <a:schemeClr val="tx1"/>
                </a:solidFill>
              </a:rPr>
              <a:t>нормализованных чисел.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ru-RU">
              <a:solidFill>
                <a:schemeClr val="tx1"/>
              </a:solidFill>
            </a:endParaRPr>
          </a:p>
          <a:p>
            <a:pPr algn="l"/>
            <a:r>
              <a:rPr lang="ru-RU" sz="2000" smtClean="0">
                <a:solidFill>
                  <a:schemeClr val="tx1"/>
                </a:solidFill>
              </a:rPr>
              <a:t>Паначёв</a:t>
            </a:r>
            <a:r>
              <a:rPr lang="ru-RU" sz="2000" dirty="0" smtClean="0">
                <a:solidFill>
                  <a:schemeClr val="tx1"/>
                </a:solidFill>
              </a:rPr>
              <a:t> Максим Александрович,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ассистент кафедры вычислительной математики, ИМКН, </a:t>
            </a:r>
            <a:r>
              <a:rPr lang="ru-RU" sz="2000" dirty="0" err="1" smtClean="0">
                <a:solidFill>
                  <a:schemeClr val="tx1"/>
                </a:solidFill>
              </a:rPr>
              <a:t>УрФУ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2000" dirty="0" smtClean="0">
                <a:solidFill>
                  <a:schemeClr val="tx1"/>
                </a:solidFill>
              </a:rPr>
              <a:t> Святослав Игоревич,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к. ф.-м. н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, доцент кафедры вычислительной математики, ИМКН, </a:t>
            </a:r>
            <a:r>
              <a:rPr lang="ru-RU" sz="2000" dirty="0" err="1" smtClean="0">
                <a:solidFill>
                  <a:schemeClr val="tx1"/>
                </a:solidFill>
              </a:rPr>
              <a:t>УрФУ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ru-RU" dirty="0"/>
              <a:t>Хранение целых чисел со </a:t>
            </a:r>
            <a:r>
              <a:rPr lang="ru-RU" dirty="0" smtClean="0"/>
              <a:t>знаком.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1. </a:t>
            </a:r>
            <a:r>
              <a:rPr lang="ru-RU" dirty="0"/>
              <a:t>Пусть </a:t>
            </a:r>
            <a:r>
              <a:rPr lang="en-US" dirty="0"/>
              <a:t>X = 10.</a:t>
            </a:r>
          </a:p>
          <a:p>
            <a:pPr marL="0" indent="0">
              <a:buNone/>
            </a:pPr>
            <a:r>
              <a:rPr lang="ru-RU" dirty="0"/>
              <a:t>Делаем сдвиг на 128: 10 + 128 = 138.</a:t>
            </a:r>
          </a:p>
          <a:p>
            <a:pPr marL="0" indent="0">
              <a:buNone/>
            </a:pPr>
            <a:r>
              <a:rPr lang="ru-RU" dirty="0"/>
              <a:t>Переводим в двоичную систему счисления: 138</a:t>
            </a:r>
            <a:r>
              <a:rPr lang="ru-RU" sz="2000" baseline="-25000" dirty="0"/>
              <a:t>(10)</a:t>
            </a:r>
            <a:r>
              <a:rPr lang="ru-RU" dirty="0"/>
              <a:t> = 128 + 8 + 2 = 10001010</a:t>
            </a:r>
            <a:r>
              <a:rPr lang="ru-RU" sz="2000" baseline="-25000" dirty="0"/>
              <a:t>(2)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Внутреннее представление числа 10: 10001010</a:t>
            </a:r>
          </a:p>
          <a:p>
            <a:pPr marL="0" indent="0">
              <a:buNone/>
            </a:pPr>
            <a:r>
              <a:rPr lang="ru-RU" dirty="0" smtClean="0"/>
              <a:t>Пример 2. </a:t>
            </a:r>
            <a:r>
              <a:rPr lang="ru-RU" dirty="0"/>
              <a:t>Пусть </a:t>
            </a:r>
            <a:r>
              <a:rPr lang="en-US" dirty="0"/>
              <a:t>X = −56.</a:t>
            </a:r>
          </a:p>
          <a:p>
            <a:pPr marL="0" indent="0">
              <a:buNone/>
            </a:pPr>
            <a:r>
              <a:rPr lang="ru-RU" dirty="0"/>
              <a:t>Делаем сдвиг на 128: −56 + 128 = 72.</a:t>
            </a:r>
          </a:p>
          <a:p>
            <a:pPr marL="0" indent="0">
              <a:buNone/>
            </a:pPr>
            <a:r>
              <a:rPr lang="ru-RU" dirty="0"/>
              <a:t>Переводим в двоичную систему счисления: 72</a:t>
            </a:r>
            <a:r>
              <a:rPr lang="ru-RU" sz="2000" baseline="-25000" dirty="0"/>
              <a:t>(10)</a:t>
            </a:r>
            <a:r>
              <a:rPr lang="ru-RU" dirty="0"/>
              <a:t> = 64 + 8 = 01001000</a:t>
            </a:r>
            <a:r>
              <a:rPr lang="ru-RU" sz="2000" baseline="-25000" dirty="0"/>
              <a:t>(2)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Внутреннее представление числа -56: 01001000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ru-RU" dirty="0"/>
              <a:t>Хранение целых чисел со знаком</a:t>
            </a:r>
            <a:r>
              <a:rPr lang="ru-RU" dirty="0" smtClean="0"/>
              <a:t>.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Правило</a:t>
            </a:r>
            <a:r>
              <a:rPr lang="ru-RU" dirty="0"/>
              <a:t>, позволяющее интерпретировать внутреннее </a:t>
            </a:r>
            <a:r>
              <a:rPr lang="ru-RU" dirty="0" smtClean="0"/>
              <a:t>представление </a:t>
            </a:r>
            <a:r>
              <a:rPr lang="ru-RU" dirty="0"/>
              <a:t>целых знаковых </a:t>
            </a:r>
            <a:r>
              <a:rPr lang="ru-RU" dirty="0" smtClean="0"/>
              <a:t>чисел: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того, чтобы определить, какое целое </a:t>
            </a:r>
            <a:r>
              <a:rPr lang="ru-RU" dirty="0" smtClean="0"/>
              <a:t>знаковое число </a:t>
            </a:r>
            <a:r>
              <a:rPr lang="ru-RU" dirty="0"/>
              <a:t>сохранено в байте, надо на этот байт посмотреть как на двоичную запись </a:t>
            </a:r>
            <a:r>
              <a:rPr lang="ru-RU" dirty="0" smtClean="0"/>
              <a:t>числа, перевести </a:t>
            </a:r>
            <a:r>
              <a:rPr lang="ru-RU" dirty="0"/>
              <a:t>его в десятичную систему счисления и из полученного числа вычесть 128.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ru-RU" dirty="0"/>
              <a:t>Хранение целых чисел со </a:t>
            </a:r>
            <a:r>
              <a:rPr lang="ru-RU" dirty="0" smtClean="0"/>
              <a:t>знаком.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Пример. В байте записано 01111111.</a:t>
            </a:r>
          </a:p>
          <a:p>
            <a:pPr marL="0" indent="0">
              <a:buNone/>
            </a:pPr>
            <a:r>
              <a:rPr lang="ru-RU" dirty="0"/>
              <a:t>Переводим в десятичную систему счисления: 01111111</a:t>
            </a:r>
            <a:r>
              <a:rPr lang="ru-RU" sz="2200" baseline="-25000" dirty="0"/>
              <a:t>(2)</a:t>
            </a:r>
            <a:r>
              <a:rPr lang="ru-RU" dirty="0"/>
              <a:t> = 127</a:t>
            </a:r>
            <a:r>
              <a:rPr lang="ru-RU" sz="2200" baseline="-25000" dirty="0"/>
              <a:t>(10)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Делаем сдвиг на 128: 127-128=-1.</a:t>
            </a:r>
          </a:p>
          <a:p>
            <a:pPr marL="0" indent="0">
              <a:buNone/>
            </a:pPr>
            <a:r>
              <a:rPr lang="ru-RU" dirty="0"/>
              <a:t>Внутреннему представлению 01111111 соответствует число -1.</a:t>
            </a:r>
          </a:p>
          <a:p>
            <a:pPr marL="0" indent="0">
              <a:buNone/>
            </a:pPr>
            <a:r>
              <a:rPr lang="ru-RU" dirty="0"/>
              <a:t>Пример. В байте записано 10001101.</a:t>
            </a:r>
          </a:p>
          <a:p>
            <a:pPr marL="0" indent="0">
              <a:buNone/>
            </a:pPr>
            <a:r>
              <a:rPr lang="ru-RU" dirty="0"/>
              <a:t>Переводим в десятичную систему счисления: 10001101</a:t>
            </a:r>
            <a:r>
              <a:rPr lang="ru-RU" sz="2200" baseline="-25000" dirty="0"/>
              <a:t>(2)</a:t>
            </a:r>
            <a:r>
              <a:rPr lang="ru-RU" dirty="0"/>
              <a:t> = 141</a:t>
            </a:r>
            <a:r>
              <a:rPr lang="ru-RU" sz="2200" baseline="-25000" dirty="0"/>
              <a:t>(10)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Делаем сдвиг на 128: 141-128=13.</a:t>
            </a:r>
          </a:p>
          <a:p>
            <a:pPr marL="0" indent="0">
              <a:buNone/>
            </a:pPr>
            <a:r>
              <a:rPr lang="ru-RU" dirty="0"/>
              <a:t>Внутреннему представлению 10001101 соответствует число 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Научная нотация </a:t>
            </a:r>
            <a:r>
              <a:rPr lang="ru-RU" dirty="0" smtClean="0"/>
              <a:t>чисел.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Все числа кроме нуля могут быть записаны в так называемой научной </a:t>
            </a:r>
            <a:r>
              <a:rPr lang="ru-RU" dirty="0" smtClean="0"/>
              <a:t>нотации:</a:t>
            </a:r>
          </a:p>
          <a:p>
            <a:pPr marL="0" indent="0">
              <a:buNone/>
            </a:pPr>
            <a:r>
              <a:rPr lang="ru-RU" dirty="0" smtClean="0"/>
              <a:t>	5243.17 </a:t>
            </a:r>
            <a:r>
              <a:rPr lang="ru-RU" dirty="0"/>
              <a:t>= 5.24317 · </a:t>
            </a:r>
            <a:r>
              <a:rPr lang="ru-RU" dirty="0" smtClean="0"/>
              <a:t>10</a:t>
            </a:r>
            <a:r>
              <a:rPr lang="ru-RU" sz="2500" baseline="70000" dirty="0" smtClean="0"/>
              <a:t>3</a:t>
            </a:r>
            <a:br>
              <a:rPr lang="ru-RU" sz="2500" baseline="70000" dirty="0" smtClean="0"/>
            </a:br>
            <a:r>
              <a:rPr lang="ru-RU" sz="2500" baseline="70000" dirty="0" smtClean="0"/>
              <a:t>	</a:t>
            </a:r>
            <a:r>
              <a:rPr lang="ru-RU" dirty="0" smtClean="0"/>
              <a:t>−</a:t>
            </a:r>
            <a:r>
              <a:rPr lang="ru-RU" dirty="0"/>
              <a:t>0.00021 = −2.1 · 10</a:t>
            </a:r>
            <a:r>
              <a:rPr lang="ru-RU" sz="2500" baseline="70000" dirty="0"/>
              <a:t>−</a:t>
            </a:r>
            <a:r>
              <a:rPr lang="ru-RU" sz="2500" baseline="70000" dirty="0" smtClean="0"/>
              <a:t>4</a:t>
            </a:r>
            <a:br>
              <a:rPr lang="ru-RU" sz="2500" baseline="70000" dirty="0" smtClean="0"/>
            </a:br>
            <a:r>
              <a:rPr lang="ru-RU" sz="2500" baseline="70000" dirty="0" smtClean="0"/>
              <a:t>	</a:t>
            </a:r>
            <a:r>
              <a:rPr lang="ru-RU" dirty="0" smtClean="0"/>
              <a:t>1 </a:t>
            </a:r>
            <a:r>
              <a:rPr lang="ru-RU" dirty="0"/>
              <a:t>= 1.0 · </a:t>
            </a:r>
            <a:r>
              <a:rPr lang="ru-RU" dirty="0" smtClean="0"/>
              <a:t>10</a:t>
            </a:r>
            <a:r>
              <a:rPr lang="ru-RU" sz="2500" baseline="70000" dirty="0" smtClean="0"/>
              <a:t>0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Эта запись включает </a:t>
            </a:r>
            <a:r>
              <a:rPr lang="ru-RU" dirty="0"/>
              <a:t>в себя</a:t>
            </a:r>
          </a:p>
          <a:p>
            <a:r>
              <a:rPr lang="ru-RU" dirty="0"/>
              <a:t>знак +/-;</a:t>
            </a:r>
          </a:p>
          <a:p>
            <a:r>
              <a:rPr lang="ru-RU" dirty="0"/>
              <a:t>мантиссу, состоящую из ровно одной ведущей цифры не равной нулю и дробной </a:t>
            </a:r>
            <a:r>
              <a:rPr lang="ru-RU" dirty="0" smtClean="0"/>
              <a:t>части, которая </a:t>
            </a:r>
            <a:r>
              <a:rPr lang="ru-RU" dirty="0"/>
              <a:t>может быть нулевой;</a:t>
            </a:r>
          </a:p>
          <a:p>
            <a:r>
              <a:rPr lang="ru-RU" dirty="0"/>
              <a:t>степень, в основании которой стоит база системы счисления, показатель степени </a:t>
            </a:r>
            <a:r>
              <a:rPr lang="ru-RU" dirty="0" smtClean="0"/>
              <a:t>называют порядком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IEEE 754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Согласно стандарту IEEE 754 для хранения вещественных чисел отводится 4 байта: </a:t>
            </a:r>
            <a:r>
              <a:rPr lang="ru-RU" dirty="0" smtClean="0"/>
              <a:t>из них</a:t>
            </a:r>
          </a:p>
          <a:p>
            <a:pPr marL="0" indent="0">
              <a:buNone/>
            </a:pPr>
            <a:r>
              <a:rPr lang="ru-RU" dirty="0" smtClean="0"/>
              <a:t>1 </a:t>
            </a:r>
            <a:r>
              <a:rPr lang="ru-RU" dirty="0"/>
              <a:t>бит для </a:t>
            </a:r>
            <a:r>
              <a:rPr lang="ru-RU" dirty="0" smtClean="0"/>
              <a:t>знака,</a:t>
            </a:r>
          </a:p>
          <a:p>
            <a:pPr marL="0" indent="0">
              <a:buNone/>
            </a:pPr>
            <a:r>
              <a:rPr lang="ru-RU" dirty="0" smtClean="0"/>
              <a:t>8 </a:t>
            </a:r>
            <a:r>
              <a:rPr lang="ru-RU" dirty="0"/>
              <a:t>бит для порядка (который может быть как положительным, </a:t>
            </a:r>
            <a:r>
              <a:rPr lang="ru-RU" dirty="0" smtClean="0"/>
              <a:t>так и отрицательным),</a:t>
            </a:r>
          </a:p>
          <a:p>
            <a:pPr marL="0" indent="0">
              <a:buNone/>
            </a:pPr>
            <a:r>
              <a:rPr lang="ru-RU" dirty="0" smtClean="0"/>
              <a:t>23 </a:t>
            </a:r>
            <a:r>
              <a:rPr lang="ru-RU" dirty="0"/>
              <a:t>бита для </a:t>
            </a:r>
            <a:r>
              <a:rPr lang="ru-RU" dirty="0" smtClean="0"/>
              <a:t>«усеченной» мантиссы.</a:t>
            </a:r>
          </a:p>
          <a:p>
            <a:pPr marL="0" indent="0">
              <a:buNone/>
            </a:pPr>
            <a:r>
              <a:rPr lang="ru-RU" dirty="0" smtClean="0"/>
              <a:t>Формат </a:t>
            </a:r>
            <a:r>
              <a:rPr lang="ru-RU" dirty="0"/>
              <a:t>предполагает </a:t>
            </a:r>
            <a:r>
              <a:rPr lang="ru-RU" dirty="0" smtClean="0"/>
              <a:t>хранение нормализованных </a:t>
            </a:r>
            <a:r>
              <a:rPr lang="ru-RU" dirty="0"/>
              <a:t>чисел, двух нулей (положительного и отрицательного), </a:t>
            </a:r>
            <a:r>
              <a:rPr lang="ru-RU" dirty="0" err="1" smtClean="0"/>
              <a:t>денормализованных</a:t>
            </a:r>
            <a:r>
              <a:rPr lang="ru-RU" dirty="0" smtClean="0"/>
              <a:t> </a:t>
            </a:r>
            <a:r>
              <a:rPr lang="ru-RU" dirty="0"/>
              <a:t>чисел и исключений (плюс и минус бесконечность и не </a:t>
            </a:r>
            <a:r>
              <a:rPr lang="ru-RU" dirty="0" smtClean="0"/>
              <a:t>числа).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Нормализованные </a:t>
            </a:r>
            <a:r>
              <a:rPr lang="ru-RU" dirty="0" smtClean="0"/>
              <a:t>числа.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число </a:t>
            </a:r>
            <a:r>
              <a:rPr lang="ru-RU" dirty="0" smtClean="0"/>
              <a:t>положительное, бит </a:t>
            </a:r>
            <a:r>
              <a:rPr lang="ru-RU" dirty="0"/>
              <a:t>знака хранит </a:t>
            </a:r>
            <a:r>
              <a:rPr lang="ru-RU" dirty="0" smtClean="0"/>
              <a:t>0. 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число </a:t>
            </a:r>
            <a:r>
              <a:rPr lang="ru-RU" dirty="0" smtClean="0"/>
              <a:t>отрицательное</a:t>
            </a:r>
            <a:r>
              <a:rPr lang="ru-RU" dirty="0"/>
              <a:t>, бит знака хранит </a:t>
            </a:r>
            <a:r>
              <a:rPr lang="ru-RU" dirty="0" smtClean="0"/>
              <a:t>1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Нормализованные числа.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Формат должен обеспечивать хранение как </a:t>
            </a:r>
            <a:r>
              <a:rPr lang="ru-RU" dirty="0" smtClean="0"/>
              <a:t>«больших» (больше </a:t>
            </a:r>
            <a:r>
              <a:rPr lang="ru-RU" dirty="0"/>
              <a:t>1), так и </a:t>
            </a:r>
            <a:r>
              <a:rPr lang="ru-RU" dirty="0" smtClean="0"/>
              <a:t>«маленьких» (меньше </a:t>
            </a:r>
            <a:r>
              <a:rPr lang="ru-RU" dirty="0"/>
              <a:t>1) чисел, соответственно порядок может быть </a:t>
            </a:r>
            <a:r>
              <a:rPr lang="ru-RU" dirty="0" smtClean="0"/>
              <a:t>как положительный</a:t>
            </a:r>
            <a:r>
              <a:rPr lang="ru-RU" dirty="0"/>
              <a:t>, так и отрицательный.</a:t>
            </a:r>
          </a:p>
          <a:p>
            <a:pPr marL="0" indent="0">
              <a:buNone/>
            </a:pPr>
            <a:r>
              <a:rPr lang="ru-RU" dirty="0"/>
              <a:t>Рассмотрим несколько примеров.</a:t>
            </a:r>
          </a:p>
          <a:p>
            <a:pPr marL="0" indent="0">
              <a:buNone/>
            </a:pPr>
            <a:r>
              <a:rPr lang="ru-RU" dirty="0"/>
              <a:t>1) Число 13</a:t>
            </a:r>
            <a:r>
              <a:rPr lang="ru-RU" sz="2400" baseline="-25000" dirty="0"/>
              <a:t>(10)</a:t>
            </a:r>
            <a:r>
              <a:rPr lang="ru-RU" dirty="0"/>
              <a:t> = 8 + 4 + 1 = 1101</a:t>
            </a:r>
            <a:r>
              <a:rPr lang="ru-RU" sz="2400" baseline="-25000" dirty="0"/>
              <a:t>(2)</a:t>
            </a:r>
            <a:r>
              <a:rPr lang="ru-RU" dirty="0"/>
              <a:t> = 1.101</a:t>
            </a:r>
            <a:r>
              <a:rPr lang="ru-RU" sz="2400" baseline="-25000" dirty="0"/>
              <a:t>(2)</a:t>
            </a:r>
            <a:r>
              <a:rPr lang="ru-RU" dirty="0"/>
              <a:t> · </a:t>
            </a:r>
            <a:r>
              <a:rPr lang="ru-RU" dirty="0" smtClean="0"/>
              <a:t>2</a:t>
            </a:r>
            <a:r>
              <a:rPr lang="ru-RU" sz="2700" baseline="70000" dirty="0" smtClean="0"/>
              <a:t>3</a:t>
            </a:r>
            <a:r>
              <a:rPr lang="ru-RU" dirty="0" smtClean="0"/>
              <a:t>. </a:t>
            </a:r>
            <a:r>
              <a:rPr lang="ru-RU" dirty="0"/>
              <a:t>Хотя показатель степени </a:t>
            </a:r>
            <a:r>
              <a:rPr lang="ru-RU" dirty="0" smtClean="0"/>
              <a:t>было бы </a:t>
            </a:r>
            <a:r>
              <a:rPr lang="ru-RU" dirty="0"/>
              <a:t>правильно записывать в двоичной системе счисления, мы запишем его в </a:t>
            </a:r>
            <a:r>
              <a:rPr lang="ru-RU" dirty="0" smtClean="0"/>
              <a:t>привычной десятичной </a:t>
            </a:r>
            <a:r>
              <a:rPr lang="ru-RU" dirty="0"/>
              <a:t>(а мантиссу оставим все таки в двоичной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 Число −6.75</a:t>
            </a:r>
            <a:r>
              <a:rPr lang="ru-RU" sz="2400" baseline="-25000" dirty="0"/>
              <a:t>(10)</a:t>
            </a:r>
            <a:r>
              <a:rPr lang="ru-RU" dirty="0"/>
              <a:t> = −(4 + 2 + 1/2 + 1/4) = −110.11</a:t>
            </a:r>
            <a:r>
              <a:rPr lang="ru-RU" sz="2400" baseline="-25000" dirty="0"/>
              <a:t>(2)</a:t>
            </a:r>
            <a:r>
              <a:rPr lang="ru-RU" dirty="0"/>
              <a:t> </a:t>
            </a:r>
            <a:r>
              <a:rPr lang="ru-RU" dirty="0" smtClean="0"/>
              <a:t>=</a:t>
            </a:r>
            <a:br>
              <a:rPr lang="ru-RU" dirty="0" smtClean="0"/>
            </a:br>
            <a:r>
              <a:rPr lang="ru-RU" dirty="0" smtClean="0"/>
              <a:t>   −</a:t>
            </a:r>
            <a:r>
              <a:rPr lang="ru-RU" dirty="0"/>
              <a:t>1.1011 · 2</a:t>
            </a:r>
            <a:r>
              <a:rPr lang="ru-RU" sz="2700" baseline="70000" dirty="0"/>
              <a:t>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3) Число 0.15625</a:t>
            </a:r>
            <a:r>
              <a:rPr lang="ru-RU" sz="2400" baseline="-25000" dirty="0"/>
              <a:t>(10)</a:t>
            </a:r>
            <a:r>
              <a:rPr lang="ru-RU" dirty="0"/>
              <a:t> = 1/8 + 1/32 = 0.00101</a:t>
            </a:r>
            <a:r>
              <a:rPr lang="ru-RU" sz="2400" baseline="-25000" dirty="0"/>
              <a:t>(2)</a:t>
            </a:r>
            <a:r>
              <a:rPr lang="ru-RU" dirty="0"/>
              <a:t> = 1.01 · 2</a:t>
            </a:r>
            <a:r>
              <a:rPr lang="ru-RU" sz="2700" baseline="70000" dirty="0"/>
              <a:t>−3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4) Число 1</a:t>
            </a:r>
            <a:r>
              <a:rPr lang="ru-RU" sz="2400" baseline="-25000" dirty="0"/>
              <a:t>(10)</a:t>
            </a:r>
            <a:r>
              <a:rPr lang="ru-RU" dirty="0"/>
              <a:t> = 1</a:t>
            </a:r>
            <a:r>
              <a:rPr lang="ru-RU" sz="2400" baseline="-25000" dirty="0"/>
              <a:t>(2)</a:t>
            </a:r>
            <a:r>
              <a:rPr lang="ru-RU" dirty="0"/>
              <a:t> = 1.0 · 2</a:t>
            </a:r>
            <a:r>
              <a:rPr lang="ru-RU" sz="2700" baseline="70000" dirty="0"/>
              <a:t>0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5) Число 0.2</a:t>
            </a:r>
            <a:r>
              <a:rPr lang="ru-RU" sz="2400" baseline="-25000" dirty="0"/>
              <a:t>(10)</a:t>
            </a:r>
            <a:r>
              <a:rPr lang="ru-RU" dirty="0"/>
              <a:t> = 1/5 = 0.001100110011...</a:t>
            </a:r>
            <a:r>
              <a:rPr lang="ru-RU" sz="2400" baseline="-25000" dirty="0"/>
              <a:t>(2)</a:t>
            </a:r>
            <a:r>
              <a:rPr lang="ru-RU" dirty="0"/>
              <a:t> = 1.1001100... · 2</a:t>
            </a:r>
            <a:r>
              <a:rPr lang="ru-RU" sz="2700" baseline="70000" dirty="0"/>
              <a:t>−3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Нормализованные числа.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Под порядок отведено 8 </a:t>
            </a:r>
            <a:r>
              <a:rPr lang="ru-RU" dirty="0" smtClean="0"/>
              <a:t>бит.</a:t>
            </a:r>
          </a:p>
          <a:p>
            <a:pPr marL="0" indent="0">
              <a:buNone/>
            </a:pPr>
            <a:r>
              <a:rPr lang="ru-RU" dirty="0" smtClean="0"/>
              <a:t>Согласно </a:t>
            </a:r>
            <a:r>
              <a:rPr lang="ru-RU" dirty="0"/>
              <a:t>стандарту IEEE 754 выбран </a:t>
            </a:r>
            <a:r>
              <a:rPr lang="ru-RU" dirty="0" smtClean="0"/>
              <a:t>сдвиг </a:t>
            </a:r>
            <a:r>
              <a:rPr lang="ru-RU" dirty="0"/>
              <a:t>127; при этом нулевой байт и байт состоящий из </a:t>
            </a:r>
            <a:r>
              <a:rPr lang="ru-RU" dirty="0" smtClean="0"/>
              <a:t>единиц отведены </a:t>
            </a:r>
            <a:r>
              <a:rPr lang="ru-RU" dirty="0"/>
              <a:t>для специальных целей (</a:t>
            </a:r>
            <a:r>
              <a:rPr lang="ru-RU" dirty="0" smtClean="0"/>
              <a:t>хранения </a:t>
            </a:r>
            <a:r>
              <a:rPr lang="ru-RU" dirty="0" err="1" smtClean="0"/>
              <a:t>денормализованный</a:t>
            </a:r>
            <a:r>
              <a:rPr lang="ru-RU" dirty="0" smtClean="0"/>
              <a:t> </a:t>
            </a:r>
            <a:r>
              <a:rPr lang="ru-RU" dirty="0"/>
              <a:t>чисел и </a:t>
            </a:r>
            <a:r>
              <a:rPr lang="ru-RU" dirty="0" smtClean="0"/>
              <a:t>бесконечностей соответственно). </a:t>
            </a:r>
            <a:r>
              <a:rPr lang="ru-RU" dirty="0"/>
              <a:t>Таким образом, 8 бит порядка позволяют </a:t>
            </a:r>
            <a:r>
              <a:rPr lang="ru-RU" dirty="0" smtClean="0"/>
              <a:t>хранить </a:t>
            </a:r>
            <a:r>
              <a:rPr lang="ru-RU" dirty="0"/>
              <a:t>порядки от -126 (00000001) до +127 (11111110) с использованием сдвига 127.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Нормализованные числа.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оставшихся 23 битах хранится числа «усеченная» мантисса.</a:t>
            </a:r>
          </a:p>
          <a:p>
            <a:pPr marL="0" indent="0">
              <a:buNone/>
            </a:pPr>
            <a:r>
              <a:rPr lang="ru-RU" dirty="0" smtClean="0"/>
              <a:t>Число </a:t>
            </a:r>
            <a:r>
              <a:rPr lang="ru-RU" dirty="0"/>
              <a:t>13 = 1.101</a:t>
            </a:r>
            <a:r>
              <a:rPr lang="ru-RU" sz="2000" baseline="-25000" dirty="0"/>
              <a:t>(2)</a:t>
            </a:r>
            <a:r>
              <a:rPr lang="ru-RU" dirty="0"/>
              <a:t> · </a:t>
            </a:r>
            <a:r>
              <a:rPr lang="ru-RU" dirty="0" smtClean="0"/>
              <a:t>2</a:t>
            </a:r>
            <a:r>
              <a:rPr lang="ru-RU" sz="2300" baseline="70000" dirty="0" smtClean="0"/>
              <a:t>3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Бит </a:t>
            </a:r>
            <a:r>
              <a:rPr lang="ru-RU" dirty="0"/>
              <a:t>знака равен </a:t>
            </a:r>
            <a:r>
              <a:rPr lang="ru-RU" dirty="0" smtClean="0"/>
              <a:t>0.</a:t>
            </a:r>
          </a:p>
          <a:p>
            <a:pPr marL="0" indent="0">
              <a:buNone/>
            </a:pPr>
            <a:r>
              <a:rPr lang="ru-RU" dirty="0" smtClean="0"/>
              <a:t>К </a:t>
            </a:r>
            <a:r>
              <a:rPr lang="ru-RU" dirty="0"/>
              <a:t>порядку добавляем </a:t>
            </a:r>
            <a:r>
              <a:rPr lang="ru-RU" dirty="0" smtClean="0"/>
              <a:t>127:</a:t>
            </a:r>
          </a:p>
          <a:p>
            <a:pPr marL="0" indent="0">
              <a:buNone/>
            </a:pPr>
            <a:r>
              <a:rPr lang="ru-RU" dirty="0" smtClean="0"/>
              <a:t>3+127 </a:t>
            </a:r>
            <a:r>
              <a:rPr lang="ru-RU" dirty="0"/>
              <a:t>= 130 = 10000010</a:t>
            </a:r>
            <a:r>
              <a:rPr lang="ru-RU" sz="2000" baseline="-25000" dirty="0"/>
              <a:t>(2</a:t>
            </a:r>
            <a:r>
              <a:rPr lang="ru-RU" sz="2000" baseline="-25000" dirty="0" smtClean="0"/>
              <a:t>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мантиссе убираем ведущую единицу, получаем 101 </a:t>
            </a:r>
            <a:r>
              <a:rPr lang="ru-RU" dirty="0" smtClean="0"/>
              <a:t>00…0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Числу 13 </a:t>
            </a:r>
            <a:r>
              <a:rPr lang="ru-RU" dirty="0" smtClean="0"/>
              <a:t>соответствует</a:t>
            </a:r>
          </a:p>
          <a:p>
            <a:pPr marL="0" indent="0">
              <a:buNone/>
            </a:pPr>
            <a:r>
              <a:rPr lang="ru-RU" dirty="0" smtClean="0"/>
              <a:t>0 </a:t>
            </a:r>
            <a:r>
              <a:rPr lang="ru-RU" dirty="0"/>
              <a:t>10000010 101 0000000000 0000000000.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нормализованных чисел.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Число −6.75 = −1.1011</a:t>
            </a:r>
            <a:r>
              <a:rPr lang="ru-RU" sz="2000" baseline="-25000" dirty="0"/>
              <a:t>(2)</a:t>
            </a:r>
            <a:r>
              <a:rPr lang="ru-RU" dirty="0"/>
              <a:t> · </a:t>
            </a:r>
            <a:r>
              <a:rPr lang="ru-RU" dirty="0" smtClean="0"/>
              <a:t>2</a:t>
            </a:r>
            <a:r>
              <a:rPr lang="ru-RU" sz="2300" baseline="70000" dirty="0" smtClean="0"/>
              <a:t>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Бит </a:t>
            </a:r>
            <a:r>
              <a:rPr lang="ru-RU" dirty="0"/>
              <a:t>знака равен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r>
              <a:rPr lang="ru-RU" dirty="0" smtClean="0"/>
              <a:t>К </a:t>
            </a:r>
            <a:r>
              <a:rPr lang="ru-RU" dirty="0"/>
              <a:t>порядку добавляем 127:</a:t>
            </a:r>
          </a:p>
          <a:p>
            <a:pPr marL="0" indent="0">
              <a:buNone/>
            </a:pPr>
            <a:r>
              <a:rPr lang="ru-RU" dirty="0"/>
              <a:t>2+127 = 129 = 10000001</a:t>
            </a:r>
            <a:r>
              <a:rPr lang="ru-RU" sz="2000" baseline="-25000" dirty="0"/>
              <a:t>(2</a:t>
            </a:r>
            <a:r>
              <a:rPr lang="ru-RU" sz="2000" baseline="-25000" dirty="0" smtClean="0"/>
              <a:t>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мантиссе убираем ведущую единицу, получаем </a:t>
            </a:r>
            <a:r>
              <a:rPr lang="ru-RU" dirty="0" smtClean="0"/>
              <a:t>101100…0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Числу -6.75 </a:t>
            </a:r>
            <a:r>
              <a:rPr lang="ru-RU" dirty="0" smtClean="0"/>
              <a:t>соответствует</a:t>
            </a:r>
          </a:p>
          <a:p>
            <a:pPr marL="0" indent="0">
              <a:buNone/>
            </a:pPr>
            <a:r>
              <a:rPr lang="ru-RU" dirty="0" smtClean="0"/>
              <a:t>1 </a:t>
            </a:r>
            <a:r>
              <a:rPr lang="ru-RU" dirty="0"/>
              <a:t>10000001 101 10000000000 0000000000.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Двоичная система счисления.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Общепринятой является десятичная система счисления  позиционная система </a:t>
            </a:r>
            <a:r>
              <a:rPr lang="ru-RU" dirty="0" smtClean="0"/>
              <a:t>счисления, в </a:t>
            </a:r>
            <a:r>
              <a:rPr lang="ru-RU" dirty="0"/>
              <a:t>основании которой лежит число 10. </a:t>
            </a:r>
            <a:r>
              <a:rPr lang="ru-RU" dirty="0" smtClean="0"/>
              <a:t>Числа записываются </a:t>
            </a:r>
            <a:r>
              <a:rPr lang="ru-RU" dirty="0"/>
              <a:t>с помощью десяти </a:t>
            </a:r>
            <a:r>
              <a:rPr lang="ru-RU" dirty="0" smtClean="0"/>
              <a:t>цифр:</a:t>
            </a:r>
          </a:p>
          <a:p>
            <a:pPr marL="0" indent="0" algn="ctr">
              <a:buNone/>
            </a:pPr>
            <a:r>
              <a:rPr lang="ru-RU" dirty="0" smtClean="0"/>
              <a:t>0</a:t>
            </a:r>
            <a:r>
              <a:rPr lang="ru-RU" dirty="0"/>
              <a:t>, </a:t>
            </a:r>
            <a:r>
              <a:rPr lang="ru-RU" dirty="0" smtClean="0"/>
              <a:t>1, 2</a:t>
            </a:r>
            <a:r>
              <a:rPr lang="ru-RU" dirty="0"/>
              <a:t>,..., 8, </a:t>
            </a:r>
            <a:r>
              <a:rPr lang="ru-RU" dirty="0" smtClean="0"/>
              <a:t>9.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десятичной записи числа каждая цифра имеет свой </a:t>
            </a:r>
            <a:r>
              <a:rPr lang="ru-RU" dirty="0" smtClean="0"/>
              <a:t>«вес», </a:t>
            </a:r>
            <a:r>
              <a:rPr lang="ru-RU" dirty="0"/>
              <a:t>который зависит </a:t>
            </a:r>
            <a:r>
              <a:rPr lang="ru-RU" dirty="0" smtClean="0"/>
              <a:t>от позиции</a:t>
            </a:r>
            <a:r>
              <a:rPr lang="ru-RU" dirty="0"/>
              <a:t>, в которой эта цифра </a:t>
            </a:r>
            <a:r>
              <a:rPr lang="ru-RU" dirty="0" smtClean="0"/>
              <a:t>стоит.</a:t>
            </a:r>
          </a:p>
          <a:p>
            <a:pPr marL="0" indent="0">
              <a:buNone/>
            </a:pPr>
            <a:r>
              <a:rPr lang="ru-RU" dirty="0" smtClean="0"/>
              <a:t>2502 </a:t>
            </a:r>
            <a:r>
              <a:rPr lang="ru-RU" smtClean="0"/>
              <a:t>= </a:t>
            </a:r>
            <a:r>
              <a:rPr lang="ru-RU" smtClean="0"/>
              <a:t>2 </a:t>
            </a:r>
            <a:r>
              <a:rPr lang="ru-RU" dirty="0"/>
              <a:t>· 10</a:t>
            </a:r>
            <a:r>
              <a:rPr lang="ru-RU" sz="2500" baseline="70000" dirty="0"/>
              <a:t>3</a:t>
            </a:r>
            <a:r>
              <a:rPr lang="ru-RU" dirty="0"/>
              <a:t> + 5 · 10</a:t>
            </a:r>
            <a:r>
              <a:rPr lang="ru-RU" sz="2500" baseline="70000" dirty="0"/>
              <a:t>2</a:t>
            </a:r>
            <a:r>
              <a:rPr lang="ru-RU" dirty="0"/>
              <a:t> + 0 · 10</a:t>
            </a:r>
            <a:r>
              <a:rPr lang="ru-RU" sz="2500" baseline="70000" dirty="0"/>
              <a:t>1</a:t>
            </a:r>
            <a:r>
              <a:rPr lang="ru-RU" dirty="0"/>
              <a:t> + 2 · 10</a:t>
            </a:r>
            <a:r>
              <a:rPr lang="ru-RU" sz="2500" baseline="70000" dirty="0"/>
              <a:t>0</a:t>
            </a:r>
            <a:r>
              <a:rPr lang="ru-RU" dirty="0"/>
              <a:t>, </a:t>
            </a:r>
            <a:r>
              <a:rPr lang="ru-RU" dirty="0" smtClean="0"/>
              <a:t>цифры</a:t>
            </a:r>
            <a:r>
              <a:rPr lang="ru-RU" dirty="0"/>
              <a:t>, стоящие в разных разрядах </a:t>
            </a:r>
            <a:r>
              <a:rPr lang="ru-RU" dirty="0" smtClean="0"/>
              <a:t>имеют разный «вес».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нормализованных чисел.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Число 0.15625 = 1.01</a:t>
            </a:r>
            <a:r>
              <a:rPr lang="ru-RU" sz="2000" baseline="-25000" dirty="0"/>
              <a:t>(2)</a:t>
            </a:r>
            <a:r>
              <a:rPr lang="ru-RU" dirty="0"/>
              <a:t> · 2</a:t>
            </a:r>
            <a:r>
              <a:rPr lang="ru-RU" sz="2300" baseline="70000" dirty="0"/>
              <a:t>−</a:t>
            </a:r>
            <a:r>
              <a:rPr lang="ru-RU" sz="2300" baseline="70000" dirty="0" smtClean="0"/>
              <a:t>3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Бит </a:t>
            </a:r>
            <a:r>
              <a:rPr lang="ru-RU" dirty="0"/>
              <a:t>знака равен </a:t>
            </a:r>
            <a:r>
              <a:rPr lang="ru-RU" dirty="0" smtClean="0"/>
              <a:t>0.</a:t>
            </a:r>
          </a:p>
          <a:p>
            <a:pPr marL="0" indent="0">
              <a:buNone/>
            </a:pPr>
            <a:r>
              <a:rPr lang="ru-RU" dirty="0" smtClean="0"/>
              <a:t>К </a:t>
            </a:r>
            <a:r>
              <a:rPr lang="ru-RU" dirty="0"/>
              <a:t>порядку добавляем 127:</a:t>
            </a:r>
          </a:p>
          <a:p>
            <a:pPr marL="0" indent="0">
              <a:buNone/>
            </a:pPr>
            <a:r>
              <a:rPr lang="ru-RU" dirty="0"/>
              <a:t>−3 + 127 = 124 = 01111100</a:t>
            </a:r>
            <a:r>
              <a:rPr lang="ru-RU" sz="2000" baseline="-25000" dirty="0"/>
              <a:t>(2)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мантиссе убираем ведущую единицу, получаем</a:t>
            </a:r>
          </a:p>
          <a:p>
            <a:pPr marL="0" indent="0">
              <a:buNone/>
            </a:pPr>
            <a:r>
              <a:rPr lang="en-US" dirty="0" smtClean="0"/>
              <a:t>0100</a:t>
            </a:r>
            <a:r>
              <a:rPr lang="ru-RU" dirty="0" smtClean="0"/>
              <a:t>…</a:t>
            </a:r>
            <a:r>
              <a:rPr lang="en-US" dirty="0" smtClean="0"/>
              <a:t>0.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Числу </a:t>
            </a:r>
            <a:r>
              <a:rPr lang="ru-RU" dirty="0"/>
              <a:t>0.15625 </a:t>
            </a:r>
            <a:r>
              <a:rPr lang="ru-RU" dirty="0" smtClean="0"/>
              <a:t>соответствует</a:t>
            </a:r>
          </a:p>
          <a:p>
            <a:pPr marL="0" indent="0">
              <a:buNone/>
            </a:pPr>
            <a:r>
              <a:rPr lang="ru-RU" dirty="0" smtClean="0"/>
              <a:t>0 </a:t>
            </a:r>
            <a:r>
              <a:rPr lang="ru-RU" dirty="0"/>
              <a:t>01111100 010 00000000000 0000000000.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нормализованных чисел.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Число 0.2 = 1.100110011...</a:t>
            </a:r>
            <a:r>
              <a:rPr lang="ru-RU" sz="2000" baseline="-25000" dirty="0"/>
              <a:t>(2)</a:t>
            </a:r>
            <a:r>
              <a:rPr lang="ru-RU" dirty="0"/>
              <a:t> · 2</a:t>
            </a:r>
            <a:r>
              <a:rPr lang="ru-RU" sz="2300" baseline="70000" dirty="0"/>
              <a:t>−3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Бит </a:t>
            </a:r>
            <a:r>
              <a:rPr lang="ru-RU" dirty="0"/>
              <a:t>знака равен </a:t>
            </a:r>
            <a:r>
              <a:rPr lang="ru-RU" dirty="0" smtClean="0"/>
              <a:t>0.</a:t>
            </a:r>
          </a:p>
          <a:p>
            <a:pPr marL="0" indent="0">
              <a:buNone/>
            </a:pPr>
            <a:r>
              <a:rPr lang="ru-RU" dirty="0" smtClean="0"/>
              <a:t>К </a:t>
            </a:r>
            <a:r>
              <a:rPr lang="ru-RU" dirty="0"/>
              <a:t>порядку добавляем 127:</a:t>
            </a:r>
          </a:p>
          <a:p>
            <a:pPr marL="0" indent="0">
              <a:buNone/>
            </a:pPr>
            <a:r>
              <a:rPr lang="ru-RU" dirty="0"/>
              <a:t>−3 + 127 = 124 = 01111100</a:t>
            </a:r>
            <a:r>
              <a:rPr lang="ru-RU" sz="2000" baseline="-25000" dirty="0"/>
              <a:t>(2)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мантиссе убираем ведущую единицу, получаем</a:t>
            </a:r>
          </a:p>
          <a:p>
            <a:pPr marL="0" indent="0">
              <a:buNone/>
            </a:pPr>
            <a:r>
              <a:rPr lang="en-US" dirty="0"/>
              <a:t>100 1100110011 0011001100.</a:t>
            </a:r>
          </a:p>
          <a:p>
            <a:pPr marL="0" indent="0">
              <a:buNone/>
            </a:pPr>
            <a:r>
              <a:rPr lang="ru-RU" dirty="0"/>
              <a:t>Числу 0.2 </a:t>
            </a:r>
            <a:r>
              <a:rPr lang="ru-RU" dirty="0" smtClean="0"/>
              <a:t>соответствует</a:t>
            </a:r>
          </a:p>
          <a:p>
            <a:pPr marL="0" indent="0">
              <a:buNone/>
            </a:pPr>
            <a:r>
              <a:rPr lang="ru-RU" dirty="0" smtClean="0"/>
              <a:t>0 </a:t>
            </a:r>
            <a:r>
              <a:rPr lang="ru-RU" dirty="0"/>
              <a:t>01111100 100 1100110011 0011001100.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1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Двоичная система счисления.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Представить </a:t>
            </a:r>
            <a:r>
              <a:rPr lang="ru-RU" dirty="0"/>
              <a:t>число 183</a:t>
            </a:r>
            <a:r>
              <a:rPr lang="ru-RU" sz="2000" baseline="-25000" dirty="0"/>
              <a:t>(10)</a:t>
            </a:r>
            <a:r>
              <a:rPr lang="ru-RU" dirty="0"/>
              <a:t> в </a:t>
            </a:r>
            <a:r>
              <a:rPr lang="ru-RU" dirty="0" smtClean="0"/>
              <a:t>двоичной, восьмеричной </a:t>
            </a:r>
            <a:r>
              <a:rPr lang="ru-RU" dirty="0"/>
              <a:t>и троичной системах </a:t>
            </a:r>
            <a:r>
              <a:rPr lang="ru-RU" dirty="0" smtClean="0"/>
              <a:t>счисления.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183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128 </a:t>
            </a:r>
            <a:r>
              <a:rPr lang="en-US" dirty="0"/>
              <a:t>+ 32 + 16 + 4 + 2 + </a:t>
            </a:r>
            <a:r>
              <a:rPr lang="en-US" dirty="0" smtClean="0"/>
              <a:t>1=2</a:t>
            </a:r>
            <a:r>
              <a:rPr lang="en-US" sz="2500" baseline="70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+ 2</a:t>
            </a:r>
            <a:r>
              <a:rPr lang="en-US" sz="2500" baseline="70000" dirty="0"/>
              <a:t>5</a:t>
            </a:r>
            <a:r>
              <a:rPr lang="en-US" dirty="0"/>
              <a:t> + 2</a:t>
            </a:r>
            <a:r>
              <a:rPr lang="en-US" sz="2500" baseline="70000" dirty="0"/>
              <a:t>4</a:t>
            </a:r>
            <a:r>
              <a:rPr lang="en-US" dirty="0"/>
              <a:t> + 2</a:t>
            </a:r>
            <a:r>
              <a:rPr lang="en-US" sz="2500" baseline="70000" dirty="0"/>
              <a:t>2</a:t>
            </a:r>
            <a:r>
              <a:rPr lang="en-US" dirty="0"/>
              <a:t> + 2</a:t>
            </a:r>
            <a:r>
              <a:rPr lang="en-US" sz="2500" baseline="70000" dirty="0"/>
              <a:t>1</a:t>
            </a:r>
            <a:r>
              <a:rPr lang="en-US" dirty="0"/>
              <a:t> </a:t>
            </a:r>
            <a:r>
              <a:rPr lang="en-US" dirty="0" smtClean="0"/>
              <a:t>+2</a:t>
            </a:r>
            <a:r>
              <a:rPr lang="en-US" sz="2500" baseline="7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10110111</a:t>
            </a:r>
            <a:r>
              <a:rPr lang="en-US" sz="2000" baseline="-25000" dirty="0"/>
              <a:t>(2)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183 </a:t>
            </a:r>
            <a:r>
              <a:rPr lang="en-US" dirty="0"/>
              <a:t>= 2 · 64 + 6 · 8 + 7 = 2 · 8</a:t>
            </a:r>
            <a:r>
              <a:rPr lang="en-US" sz="2500" baseline="70000" dirty="0"/>
              <a:t>2</a:t>
            </a:r>
            <a:r>
              <a:rPr lang="en-US" dirty="0"/>
              <a:t> + 6 · 8</a:t>
            </a:r>
            <a:r>
              <a:rPr lang="en-US" sz="2500" baseline="70000" dirty="0"/>
              <a:t>1</a:t>
            </a:r>
            <a:r>
              <a:rPr lang="en-US" dirty="0"/>
              <a:t> + 7 · 8</a:t>
            </a:r>
            <a:r>
              <a:rPr lang="en-US" sz="2500" baseline="70000" dirty="0"/>
              <a:t>0</a:t>
            </a:r>
            <a:r>
              <a:rPr lang="en-US" dirty="0"/>
              <a:t> = 267</a:t>
            </a:r>
            <a:r>
              <a:rPr lang="en-US" sz="2000" baseline="-25000" dirty="0"/>
              <a:t>(8)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183 </a:t>
            </a:r>
            <a:r>
              <a:rPr lang="en-US" dirty="0"/>
              <a:t>= 2 · 81 + 2 · 9 + 3 = 2 · 3</a:t>
            </a:r>
            <a:r>
              <a:rPr lang="en-US" sz="2500" baseline="70000" dirty="0"/>
              <a:t>4</a:t>
            </a:r>
            <a:r>
              <a:rPr lang="en-US" dirty="0"/>
              <a:t> + 2 · 3</a:t>
            </a:r>
            <a:r>
              <a:rPr lang="en-US" sz="2500" baseline="70000" dirty="0"/>
              <a:t>2</a:t>
            </a:r>
            <a:r>
              <a:rPr lang="en-US" dirty="0"/>
              <a:t> + 1 · 3</a:t>
            </a:r>
            <a:r>
              <a:rPr lang="en-US" sz="2500" baseline="70000" dirty="0"/>
              <a:t>1</a:t>
            </a:r>
            <a:r>
              <a:rPr lang="en-US" dirty="0"/>
              <a:t> = 20210</a:t>
            </a:r>
            <a:r>
              <a:rPr lang="en-US" sz="2000" baseline="-25000" dirty="0"/>
              <a:t>(3)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2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</a:t>
            </a:r>
            <a:r>
              <a:rPr lang="ru-RU" dirty="0"/>
              <a:t>чисел.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Рассмотрим пример, когда для хранения целого неотрицательного числа </a:t>
            </a:r>
            <a:r>
              <a:rPr lang="ru-RU" dirty="0" smtClean="0"/>
              <a:t>отводится один </a:t>
            </a:r>
            <a:r>
              <a:rPr lang="ru-RU" dirty="0"/>
              <a:t>байт. Принято, что 0  это наименьшее из возможных чисел, которое можно </a:t>
            </a:r>
            <a:r>
              <a:rPr lang="ru-RU" dirty="0" smtClean="0"/>
              <a:t>сохранить </a:t>
            </a:r>
            <a:r>
              <a:rPr lang="ru-RU" dirty="0"/>
              <a:t>в отведенном байте; при этом все биты устанавливаются равными 0. Наибольшее </a:t>
            </a:r>
            <a:r>
              <a:rPr lang="ru-RU" dirty="0" smtClean="0"/>
              <a:t>из возможных </a:t>
            </a:r>
            <a:r>
              <a:rPr lang="ru-RU" dirty="0"/>
              <a:t>целых чисел, которые удается сохранить, располагая всего одним байтом, </a:t>
            </a:r>
            <a:r>
              <a:rPr lang="ru-RU" dirty="0" smtClean="0"/>
              <a:t>это 255. При </a:t>
            </a:r>
            <a:r>
              <a:rPr lang="ru-RU" dirty="0"/>
              <a:t>этом все восемь бит устанавливаются равными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r>
              <a:rPr lang="ru-RU" dirty="0" smtClean="0"/>
              <a:t>Число </a:t>
            </a:r>
            <a:r>
              <a:rPr lang="ru-RU" dirty="0"/>
              <a:t>1 представляется в виде </a:t>
            </a:r>
            <a:r>
              <a:rPr lang="ru-RU" dirty="0" smtClean="0"/>
              <a:t>00000001,</a:t>
            </a:r>
            <a:br>
              <a:rPr lang="ru-RU" dirty="0" smtClean="0"/>
            </a:br>
            <a:r>
              <a:rPr lang="ru-RU" dirty="0" smtClean="0"/>
              <a:t>число </a:t>
            </a:r>
            <a:r>
              <a:rPr lang="ru-RU" dirty="0"/>
              <a:t>2  в виде </a:t>
            </a:r>
            <a:r>
              <a:rPr lang="ru-RU" dirty="0" smtClean="0"/>
              <a:t>00000010,</a:t>
            </a:r>
            <a:br>
              <a:rPr lang="ru-RU" dirty="0" smtClean="0"/>
            </a:br>
            <a:r>
              <a:rPr lang="ru-RU" dirty="0" smtClean="0"/>
              <a:t>число </a:t>
            </a:r>
            <a:r>
              <a:rPr lang="ru-RU" dirty="0"/>
              <a:t>3  в </a:t>
            </a:r>
            <a:r>
              <a:rPr lang="ru-RU" dirty="0" smtClean="0"/>
              <a:t>виде 00000011 </a:t>
            </a:r>
            <a:r>
              <a:rPr lang="ru-RU" dirty="0"/>
              <a:t>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ru-RU" dirty="0"/>
              <a:t>Хранение </a:t>
            </a:r>
            <a:r>
              <a:rPr lang="ru-RU" dirty="0" smtClean="0"/>
              <a:t>целых чисел </a:t>
            </a:r>
            <a:r>
              <a:rPr lang="ru-RU" dirty="0"/>
              <a:t>со знаком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хранения знаковых целых чисел можно предложить различные подходы. </a:t>
            </a:r>
            <a:r>
              <a:rPr lang="ru-RU" dirty="0" smtClean="0"/>
              <a:t>Дальнейшие </a:t>
            </a:r>
            <a:r>
              <a:rPr lang="ru-RU" dirty="0"/>
              <a:t>рассуждения проведем для случая, когда отводится один байт для хранения числа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Выделение бита знака.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Применение сдвига.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Хранение целых чисел со знаком</a:t>
            </a:r>
            <a:r>
              <a:rPr lang="ru-RU" dirty="0" smtClean="0"/>
              <a:t>. Первый подход.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Некоторый </a:t>
            </a:r>
            <a:r>
              <a:rPr lang="ru-RU" dirty="0"/>
              <a:t>бит, например, старший отводится </a:t>
            </a:r>
            <a:r>
              <a:rPr lang="ru-RU" dirty="0" smtClean="0"/>
              <a:t>для хранения </a:t>
            </a:r>
            <a:r>
              <a:rPr lang="ru-RU" dirty="0"/>
              <a:t>знака </a:t>
            </a:r>
            <a:r>
              <a:rPr lang="ru-RU" dirty="0" smtClean="0"/>
              <a:t>числа</a:t>
            </a:r>
          </a:p>
          <a:p>
            <a:pPr marL="0" indent="0" algn="ctr">
              <a:buNone/>
            </a:pPr>
            <a:r>
              <a:rPr lang="ru-RU" dirty="0" smtClean="0"/>
              <a:t>(0 </a:t>
            </a:r>
            <a:r>
              <a:rPr lang="ru-RU" dirty="0"/>
              <a:t>означает </a:t>
            </a:r>
            <a:r>
              <a:rPr lang="ru-RU" dirty="0" smtClean="0"/>
              <a:t>«+», </a:t>
            </a:r>
            <a:r>
              <a:rPr lang="ru-RU" dirty="0"/>
              <a:t>1 означает </a:t>
            </a:r>
            <a:r>
              <a:rPr lang="ru-RU" dirty="0" smtClean="0"/>
              <a:t>«-»),</a:t>
            </a:r>
          </a:p>
          <a:p>
            <a:pPr marL="0" indent="0">
              <a:buNone/>
            </a:pPr>
            <a:r>
              <a:rPr lang="ru-RU" dirty="0" smtClean="0"/>
              <a:t>оставшиеся </a:t>
            </a:r>
            <a:r>
              <a:rPr lang="ru-RU" dirty="0"/>
              <a:t>биты </a:t>
            </a:r>
            <a:r>
              <a:rPr lang="ru-RU" dirty="0" smtClean="0"/>
              <a:t>используются для </a:t>
            </a:r>
            <a:r>
              <a:rPr lang="ru-RU" dirty="0"/>
              <a:t>хранения </a:t>
            </a:r>
            <a:r>
              <a:rPr lang="ru-RU" dirty="0" smtClean="0"/>
              <a:t>абсолютной </a:t>
            </a:r>
            <a:r>
              <a:rPr lang="ru-RU" dirty="0"/>
              <a:t>величины числа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Диапазон </a:t>
            </a:r>
            <a:r>
              <a:rPr lang="ru-RU" dirty="0"/>
              <a:t>хранимых </a:t>
            </a:r>
            <a:r>
              <a:rPr lang="ru-RU" dirty="0" smtClean="0"/>
              <a:t>чисел должен </a:t>
            </a:r>
            <a:r>
              <a:rPr lang="ru-RU" dirty="0"/>
              <a:t>по сути уменьшиться вдвое: от 0 до ±127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35 </a:t>
            </a:r>
            <a:r>
              <a:rPr lang="ru-RU" dirty="0"/>
              <a:t>(35=32+2+1) </a:t>
            </a:r>
            <a:r>
              <a:rPr lang="ru-RU" dirty="0" smtClean="0"/>
              <a:t>представляется </a:t>
            </a:r>
            <a:r>
              <a:rPr lang="ru-RU" dirty="0"/>
              <a:t>в виде </a:t>
            </a:r>
            <a:r>
              <a:rPr lang="ru-RU" b="1" dirty="0" smtClean="0"/>
              <a:t>0</a:t>
            </a:r>
            <a:r>
              <a:rPr lang="ru-RU" dirty="0" smtClean="0"/>
              <a:t>0100011,</a:t>
            </a:r>
          </a:p>
          <a:p>
            <a:pPr marL="0" indent="0">
              <a:buNone/>
            </a:pPr>
            <a:r>
              <a:rPr lang="en-US" dirty="0"/>
              <a:t>-100 (100=64+32+4) </a:t>
            </a:r>
            <a:r>
              <a:rPr lang="ru-RU" dirty="0" smtClean="0"/>
              <a:t>в </a:t>
            </a:r>
            <a:r>
              <a:rPr lang="ru-RU" dirty="0"/>
              <a:t>виде </a:t>
            </a:r>
            <a:r>
              <a:rPr lang="ru-RU" b="1" dirty="0" smtClean="0"/>
              <a:t>1</a:t>
            </a:r>
            <a:r>
              <a:rPr lang="ru-RU" dirty="0" smtClean="0"/>
              <a:t>1100100.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Хранение целых чисел со знаком</a:t>
            </a:r>
            <a:r>
              <a:rPr lang="ru-RU" dirty="0" smtClean="0"/>
              <a:t>. 1.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подход имеет </a:t>
            </a:r>
            <a:r>
              <a:rPr lang="ru-RU" dirty="0" smtClean="0"/>
              <a:t>недостатки.</a:t>
            </a:r>
          </a:p>
          <a:p>
            <a:pPr marL="0" indent="0">
              <a:buNone/>
            </a:pPr>
            <a:r>
              <a:rPr lang="ru-RU" dirty="0" smtClean="0"/>
              <a:t>1. Для </a:t>
            </a:r>
            <a:r>
              <a:rPr lang="ru-RU" dirty="0"/>
              <a:t>хранения числа 0 имеется два </a:t>
            </a:r>
            <a:r>
              <a:rPr lang="ru-RU" dirty="0" smtClean="0"/>
              <a:t>варианта</a:t>
            </a:r>
            <a:r>
              <a:rPr lang="ru-RU" dirty="0"/>
              <a:t>: 00000000 и 10000000, так называемый </a:t>
            </a:r>
            <a:r>
              <a:rPr lang="ru-RU" dirty="0" smtClean="0"/>
              <a:t>«плюс ноль» </a:t>
            </a:r>
            <a:r>
              <a:rPr lang="ru-RU" dirty="0"/>
              <a:t>и </a:t>
            </a:r>
            <a:r>
              <a:rPr lang="ru-RU" dirty="0" smtClean="0"/>
              <a:t>«минус ноль».</a:t>
            </a:r>
          </a:p>
          <a:p>
            <a:pPr marL="0" indent="0">
              <a:buNone/>
            </a:pPr>
            <a:r>
              <a:rPr lang="ru-RU" dirty="0" smtClean="0"/>
              <a:t>2. Сравнение </a:t>
            </a:r>
            <a:r>
              <a:rPr lang="ru-RU" dirty="0"/>
              <a:t>и выполнение арифметических операций с числами, представленными </a:t>
            </a:r>
            <a:r>
              <a:rPr lang="ru-RU" dirty="0" smtClean="0"/>
              <a:t>подобным</a:t>
            </a:r>
            <a:r>
              <a:rPr lang="ru-RU" dirty="0"/>
              <a:t>, образом требует написания нетривиальной логики.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1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Хранение целых чисел со </a:t>
            </a:r>
            <a:r>
              <a:rPr lang="ru-RU" dirty="0" smtClean="0"/>
              <a:t>знаком. 2.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ЕСЛИ(биты знака разные)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ЕСЛИ(все </a:t>
            </a:r>
            <a:r>
              <a:rPr lang="ru-RU" dirty="0"/>
              <a:t>остальные биты нулевые)</a:t>
            </a:r>
          </a:p>
          <a:p>
            <a:pPr marL="0" indent="0">
              <a:buNone/>
            </a:pPr>
            <a:r>
              <a:rPr lang="ru-RU" dirty="0" smtClean="0"/>
              <a:t>		{</a:t>
            </a:r>
            <a:r>
              <a:rPr lang="ru-RU" dirty="0"/>
              <a:t>числа равные}/*&lt;&lt;плюс ноль&gt;&gt; равен &lt;&lt;минус ноль&gt;&gt;*/</a:t>
            </a:r>
          </a:p>
          <a:p>
            <a:pPr marL="0" indent="0">
              <a:buNone/>
            </a:pPr>
            <a:r>
              <a:rPr lang="ru-RU" dirty="0" smtClean="0"/>
              <a:t>	ИНАЧЕ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{</a:t>
            </a:r>
            <a:r>
              <a:rPr lang="ru-RU" dirty="0"/>
              <a:t>больше то, где бит знака нулевой}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ИНАЧЕ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ЕСЛИ(бит </a:t>
            </a:r>
            <a:r>
              <a:rPr lang="ru-RU" dirty="0"/>
              <a:t>знака нулевой)</a:t>
            </a:r>
          </a:p>
          <a:p>
            <a:pPr marL="0" indent="0">
              <a:buNone/>
            </a:pPr>
            <a:r>
              <a:rPr lang="ru-RU" dirty="0" smtClean="0"/>
              <a:t>		{</a:t>
            </a:r>
            <a:r>
              <a:rPr lang="ru-RU" dirty="0"/>
              <a:t>больше то, где единичный бит встретиться раньше,</a:t>
            </a:r>
          </a:p>
          <a:p>
            <a:pPr marL="0" indent="0">
              <a:buNone/>
            </a:pPr>
            <a:r>
              <a:rPr lang="ru-RU" dirty="0" smtClean="0"/>
              <a:t>		в </a:t>
            </a:r>
            <a:r>
              <a:rPr lang="ru-RU" dirty="0"/>
              <a:t>противном случае числа равны}</a:t>
            </a:r>
          </a:p>
          <a:p>
            <a:pPr marL="0" indent="0">
              <a:buNone/>
            </a:pPr>
            <a:r>
              <a:rPr lang="ru-RU" dirty="0" smtClean="0"/>
              <a:t>		/*</a:t>
            </a:r>
            <a:r>
              <a:rPr lang="ru-RU" dirty="0"/>
              <a:t>т.е. больше то, которое больше по модулю*/</a:t>
            </a:r>
          </a:p>
          <a:p>
            <a:pPr marL="0" indent="0">
              <a:buNone/>
            </a:pPr>
            <a:r>
              <a:rPr lang="ru-RU" dirty="0" smtClean="0"/>
              <a:t>	ИНАЧЕ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{</a:t>
            </a:r>
            <a:r>
              <a:rPr lang="ru-RU" dirty="0"/>
              <a:t>больше то, где единичный бит встретиться позже,</a:t>
            </a:r>
          </a:p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противном случае числа равны}</a:t>
            </a:r>
          </a:p>
          <a:p>
            <a:pPr marL="0" indent="0">
              <a:buNone/>
            </a:pPr>
            <a:r>
              <a:rPr lang="ru-RU" dirty="0" smtClean="0"/>
              <a:t>	/*</a:t>
            </a:r>
            <a:r>
              <a:rPr lang="ru-RU" dirty="0"/>
              <a:t>т.е. больше то, которое меньше по модулю*/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Нетривиальная логика сравнения чисел.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Применяется </a:t>
            </a:r>
            <a:r>
              <a:rPr lang="ru-RU" dirty="0"/>
              <a:t>так называемый сдвиг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Набор из 256 различных байт позволяет сохранить числа в диапазоне −128÷127, </a:t>
            </a:r>
            <a:r>
              <a:rPr lang="ru-RU" dirty="0" smtClean="0"/>
              <a:t>который «почти симметричен» </a:t>
            </a:r>
            <a:r>
              <a:rPr lang="ru-RU" dirty="0"/>
              <a:t>относительно </a:t>
            </a:r>
            <a:r>
              <a:rPr lang="ru-RU" dirty="0" smtClean="0"/>
              <a:t>нуля.</a:t>
            </a:r>
          </a:p>
          <a:p>
            <a:pPr marL="0" indent="0">
              <a:buNone/>
            </a:pPr>
            <a:r>
              <a:rPr lang="ru-RU" dirty="0"/>
              <a:t>Если к числу X прибавить 128, перевести сумму в двоичную </a:t>
            </a:r>
            <a:r>
              <a:rPr lang="ru-RU" dirty="0" smtClean="0"/>
              <a:t>систему счисления</a:t>
            </a:r>
            <a:r>
              <a:rPr lang="ru-RU" dirty="0"/>
              <a:t>, то полученная двоичная запись определит внутреннее представление </a:t>
            </a:r>
            <a:r>
              <a:rPr lang="ru-RU" dirty="0" smtClean="0"/>
              <a:t>числа X </a:t>
            </a:r>
            <a:r>
              <a:rPr lang="ru-RU" dirty="0"/>
              <a:t>(т.е. значения восьми бит).</a:t>
            </a:r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Хранение целых чисел со знаком</a:t>
            </a:r>
            <a:r>
              <a:rPr lang="ru-RU" dirty="0" smtClean="0"/>
              <a:t>. Второй подход.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1232</Words>
  <Application>Microsoft Office PowerPoint</Application>
  <PresentationFormat>Экран (4:3)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Тема Office</vt:lpstr>
      <vt:lpstr>Лекция № 3. Хранение чисел с плавающей запятой. Формат float.</vt:lpstr>
      <vt:lpstr>Двоичная система счисления.</vt:lpstr>
      <vt:lpstr>Двоичная система счисления.</vt:lpstr>
      <vt:lpstr>Хранение беззнаковых целых чисел.</vt:lpstr>
      <vt:lpstr>Хранение целых чисел со знаком.</vt:lpstr>
      <vt:lpstr>Хранение целых чисел со знаком. Первый подход.</vt:lpstr>
      <vt:lpstr>Хранение целых чисел со знаком. 1.</vt:lpstr>
      <vt:lpstr>Хранение целых чисел со знаком. 2.</vt:lpstr>
      <vt:lpstr>Хранение целых чисел со знаком. Второй подход.</vt:lpstr>
      <vt:lpstr>Хранение целых чисел со знаком. </vt:lpstr>
      <vt:lpstr>Хранение целых чисел со знаком. </vt:lpstr>
      <vt:lpstr>Хранение целых чисел со знаком.</vt:lpstr>
      <vt:lpstr>Научная нотация чисел.</vt:lpstr>
      <vt:lpstr>Стандарт IEEE 754.</vt:lpstr>
      <vt:lpstr>Нормализованные числа.</vt:lpstr>
      <vt:lpstr>Нормализованные числа.</vt:lpstr>
      <vt:lpstr>Нормализованные числа.</vt:lpstr>
      <vt:lpstr>Нормализованные числа.</vt:lpstr>
      <vt:lpstr>Примеры нормализованных чисел.</vt:lpstr>
      <vt:lpstr>Примеры нормализованных чисел.</vt:lpstr>
      <vt:lpstr>Примеры нормализованных чисел.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Введение в предмет.</dc:title>
  <dc:creator>Сотрудники КВМ</dc:creator>
  <cp:lastModifiedBy>Загидулин Иван Мансурович</cp:lastModifiedBy>
  <cp:revision>126</cp:revision>
  <dcterms:created xsi:type="dcterms:W3CDTF">2011-09-12T06:55:37Z</dcterms:created>
  <dcterms:modified xsi:type="dcterms:W3CDTF">2016-10-11T06:11:28Z</dcterms:modified>
</cp:coreProperties>
</file>