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78" r:id="rId4"/>
    <p:sldId id="259" r:id="rId5"/>
    <p:sldId id="279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2" r:id="rId20"/>
    <p:sldId id="283" r:id="rId21"/>
    <p:sldId id="296" r:id="rId22"/>
    <p:sldId id="297" r:id="rId23"/>
    <p:sldId id="29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0910DE-132F-43BB-B0B7-23BF05523E23}">
          <p14:sldIdLst>
            <p14:sldId id="256"/>
            <p14:sldId id="258"/>
            <p14:sldId id="278"/>
            <p14:sldId id="259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2"/>
            <p14:sldId id="283"/>
            <p14:sldId id="296"/>
            <p14:sldId id="297"/>
            <p14:sldId id="299"/>
          </p14:sldIdLst>
        </p14:section>
        <p14:section name="Раздел без заголовка" id="{68436831-C8F9-4C78-BCA8-27A1C0A20A68}">
          <p14:sldIdLst/>
        </p14:section>
        <p14:section name="Раздел без заголовка" id="{B2A4BED6-38B3-4FC3-98BA-AB6567E1295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№ </a:t>
            </a:r>
            <a:r>
              <a:rPr lang="en-US" dirty="0"/>
              <a:t>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Хранение чисел с плавающей запятой. Формат </a:t>
            </a:r>
            <a:r>
              <a:rPr lang="en-US" dirty="0" smtClean="0"/>
              <a:t>float.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479715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Хранение </a:t>
            </a:r>
            <a:r>
              <a:rPr lang="ru-RU" dirty="0" err="1" smtClean="0">
                <a:solidFill>
                  <a:schemeClr val="tx1"/>
                </a:solidFill>
              </a:rPr>
              <a:t>денормализованных</a:t>
            </a:r>
            <a:r>
              <a:rPr lang="ru-RU" dirty="0" smtClean="0">
                <a:solidFill>
                  <a:schemeClr val="tx1"/>
                </a:solidFill>
              </a:rPr>
              <a:t> чисел.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Сложение вещественных чисел.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Паначёв</a:t>
            </a:r>
            <a:r>
              <a:rPr lang="ru-RU" sz="2000" dirty="0" smtClean="0">
                <a:solidFill>
                  <a:schemeClr val="tx1"/>
                </a:solidFill>
              </a:rPr>
              <a:t> Максим Александрович,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ассистент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2000" dirty="0" smtClean="0">
                <a:solidFill>
                  <a:schemeClr val="tx1"/>
                </a:solidFill>
              </a:rPr>
              <a:t> Святослав Игоревич,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к. ф.-м. н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, доцент кафедры вычислительной математики, ИМКН, </a:t>
            </a:r>
            <a:r>
              <a:rPr lang="ru-RU" sz="2000" dirty="0" err="1" smtClean="0">
                <a:solidFill>
                  <a:schemeClr val="tx1"/>
                </a:solidFill>
              </a:rPr>
              <a:t>УрФУ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Ведущие единицы мантиссы выделены курсивом.</a:t>
            </a:r>
          </a:p>
          <a:p>
            <a:pPr marL="0" indent="0">
              <a:buNone/>
            </a:pPr>
            <a:r>
              <a:rPr lang="en-US" dirty="0"/>
              <a:t>17 = 0 10000011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000 1000000000 0000000000</a:t>
            </a:r>
          </a:p>
          <a:p>
            <a:pPr marL="0" indent="0">
              <a:buNone/>
            </a:pPr>
            <a:r>
              <a:rPr lang="en-US" dirty="0"/>
              <a:t>22 = 0 10000011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011 0000000000 0000000000</a:t>
            </a:r>
          </a:p>
          <a:p>
            <a:pPr marL="0" indent="0">
              <a:buNone/>
            </a:pPr>
            <a:r>
              <a:rPr lang="ru-RU" dirty="0"/>
              <a:t>Складываем мантиссы.</a:t>
            </a:r>
          </a:p>
          <a:p>
            <a:pPr marL="0" indent="0">
              <a:buNone/>
            </a:pPr>
            <a:r>
              <a:rPr lang="en-US" dirty="0"/>
              <a:t>39 = 0 10000011 </a:t>
            </a:r>
            <a:r>
              <a:rPr lang="en-US" i="1" dirty="0">
                <a:solidFill>
                  <a:srgbClr val="FF0000"/>
                </a:solidFill>
              </a:rPr>
              <a:t>10</a:t>
            </a:r>
            <a:r>
              <a:rPr lang="en-US" dirty="0"/>
              <a:t> 011 1000000000 0000000000</a:t>
            </a:r>
          </a:p>
          <a:p>
            <a:pPr marL="0" indent="0">
              <a:buNone/>
            </a:pPr>
            <a:r>
              <a:rPr lang="ru-RU" dirty="0"/>
              <a:t>Сдвигаем запятую в сумме на одну позицию влево и увеличиваем порядок на 1.</a:t>
            </a:r>
          </a:p>
          <a:p>
            <a:pPr marL="0" indent="0">
              <a:buNone/>
            </a:pPr>
            <a:r>
              <a:rPr lang="en-US" dirty="0"/>
              <a:t>39 = 0 10000100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001 1100000000 0000000000</a:t>
            </a:r>
          </a:p>
          <a:p>
            <a:pPr marL="0" indent="0">
              <a:buNone/>
            </a:pPr>
            <a:r>
              <a:rPr lang="ru-RU" dirty="0"/>
              <a:t>Мысленно выбрасываем ведущую единицу суммы.</a:t>
            </a:r>
          </a:p>
          <a:p>
            <a:pPr marL="0" indent="0">
              <a:buNone/>
            </a:pPr>
            <a:r>
              <a:rPr lang="en-US" dirty="0"/>
              <a:t>39 = 0 10000100 001 1100000000 0000000000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Сложение чисел </a:t>
            </a:r>
            <a:r>
              <a:rPr lang="ru-RU" dirty="0" smtClean="0"/>
              <a:t>разного порядка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порядок </a:t>
            </a:r>
            <a:r>
              <a:rPr lang="ru-RU" dirty="0"/>
              <a:t>меньшего </a:t>
            </a:r>
            <a:r>
              <a:rPr lang="ru-RU" dirty="0" smtClean="0"/>
              <a:t>слагаемого должен </a:t>
            </a:r>
            <a:r>
              <a:rPr lang="ru-RU" dirty="0"/>
              <a:t>быть выравнен до порядка большего слагаемого за счет приписывания </a:t>
            </a:r>
            <a:r>
              <a:rPr lang="ru-RU" dirty="0" smtClean="0"/>
              <a:t>ведущих нулей </a:t>
            </a:r>
            <a:r>
              <a:rPr lang="ru-RU" dirty="0"/>
              <a:t>к </a:t>
            </a:r>
            <a:r>
              <a:rPr lang="ru-RU" dirty="0" smtClean="0"/>
              <a:t>меньшему (</a:t>
            </a:r>
            <a:r>
              <a:rPr lang="ru-RU" dirty="0" err="1" smtClean="0"/>
              <a:t>денормализации</a:t>
            </a:r>
            <a:r>
              <a:rPr lang="ru-RU" dirty="0" smtClean="0"/>
              <a:t> меньшего).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требуется </a:t>
            </a:r>
            <a:r>
              <a:rPr lang="ru-RU" dirty="0"/>
              <a:t>найти сумму 17 + </a:t>
            </a:r>
            <a:r>
              <a:rPr lang="ru-RU" dirty="0" smtClean="0"/>
              <a:t>3.</a:t>
            </a:r>
          </a:p>
          <a:p>
            <a:pPr marL="0" indent="0">
              <a:buNone/>
            </a:pPr>
            <a:r>
              <a:rPr lang="ru-RU" dirty="0" smtClean="0"/>
              <a:t>17</a:t>
            </a:r>
            <a:r>
              <a:rPr lang="ru-RU" sz="1900" baseline="-25000" dirty="0"/>
              <a:t>(10</a:t>
            </a:r>
            <a:r>
              <a:rPr lang="ru-RU" sz="1900" baseline="-25000" dirty="0"/>
              <a:t>)</a:t>
            </a:r>
            <a:r>
              <a:rPr lang="ru-RU" dirty="0"/>
              <a:t> + 3</a:t>
            </a:r>
            <a:r>
              <a:rPr lang="ru-RU" sz="1900" baseline="-25000" dirty="0"/>
              <a:t>(10)</a:t>
            </a:r>
            <a:r>
              <a:rPr lang="ru-RU" dirty="0"/>
              <a:t> = 1.0001 · 2</a:t>
            </a:r>
            <a:r>
              <a:rPr lang="ru-RU" sz="2500" baseline="70000" dirty="0"/>
              <a:t>4</a:t>
            </a:r>
            <a:r>
              <a:rPr lang="ru-RU" dirty="0"/>
              <a:t> + 1.1 · 2</a:t>
            </a:r>
            <a:r>
              <a:rPr lang="ru-RU" sz="2500" baseline="70000" dirty="0"/>
              <a:t>1</a:t>
            </a:r>
            <a:r>
              <a:rPr lang="ru-RU" dirty="0"/>
              <a:t> </a:t>
            </a:r>
            <a:r>
              <a:rPr lang="ru-RU" dirty="0" smtClean="0"/>
              <a:t>=</a:t>
            </a:r>
          </a:p>
          <a:p>
            <a:pPr marL="0" indent="0">
              <a:buNone/>
            </a:pPr>
            <a:r>
              <a:rPr lang="ru-RU" dirty="0" smtClean="0"/>
              <a:t>= 1.0001 </a:t>
            </a:r>
            <a:r>
              <a:rPr lang="ru-RU" dirty="0"/>
              <a:t>· 2</a:t>
            </a:r>
            <a:r>
              <a:rPr lang="ru-RU" sz="2500" baseline="70000" dirty="0"/>
              <a:t>4</a:t>
            </a:r>
            <a:r>
              <a:rPr lang="ru-RU" dirty="0"/>
              <a:t> + 0.0011 · 2</a:t>
            </a:r>
            <a:r>
              <a:rPr lang="ru-RU" sz="2500" baseline="70000" dirty="0"/>
              <a:t>4</a:t>
            </a:r>
            <a:r>
              <a:rPr lang="ru-RU" dirty="0"/>
              <a:t> = 1.01 · </a:t>
            </a:r>
            <a:r>
              <a:rPr lang="ru-RU" dirty="0" smtClean="0"/>
              <a:t>2</a:t>
            </a:r>
            <a:r>
              <a:rPr lang="ru-RU" sz="2500" baseline="70000" dirty="0" smtClean="0"/>
              <a:t>4</a:t>
            </a:r>
            <a:r>
              <a:rPr lang="ru-RU" dirty="0" smtClean="0"/>
              <a:t> = 20</a:t>
            </a:r>
            <a:r>
              <a:rPr lang="ru-RU" baseline="-25000" dirty="0"/>
              <a:t>(10)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17 </a:t>
            </a:r>
            <a:r>
              <a:rPr lang="en-US" dirty="0"/>
              <a:t>= 0 10000011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000 1000000000 0000000000</a:t>
            </a:r>
          </a:p>
          <a:p>
            <a:pPr marL="0" indent="0">
              <a:buNone/>
            </a:pPr>
            <a:r>
              <a:rPr lang="en-US" dirty="0"/>
              <a:t>3 </a:t>
            </a:r>
            <a:r>
              <a:rPr lang="en-US" dirty="0" smtClean="0"/>
              <a:t>=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/>
              <a:t>0 10000000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100 0000000000 0000000000</a:t>
            </a:r>
          </a:p>
          <a:p>
            <a:pPr marL="0" indent="0">
              <a:buNone/>
            </a:pPr>
            <a:r>
              <a:rPr lang="ru-RU" dirty="0"/>
              <a:t>Выравниваем порядки и пишем ведущие нули у </a:t>
            </a:r>
            <a:r>
              <a:rPr lang="ru-RU" dirty="0" smtClean="0"/>
              <a:t>меньшего слагаемого.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17 = 0 10000011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000 1000000000 0000000000</a:t>
            </a:r>
          </a:p>
          <a:p>
            <a:pPr marL="0" indent="0">
              <a:buNone/>
            </a:pPr>
            <a:r>
              <a:rPr lang="en-US" dirty="0"/>
              <a:t>3 = </a:t>
            </a:r>
            <a:r>
              <a:rPr lang="ru-RU" dirty="0" smtClean="0"/>
              <a:t>  </a:t>
            </a:r>
            <a:r>
              <a:rPr lang="en-US" dirty="0" smtClean="0"/>
              <a:t>0 </a:t>
            </a:r>
            <a:r>
              <a:rPr lang="en-US" dirty="0"/>
              <a:t>10000011 </a:t>
            </a:r>
            <a:r>
              <a:rPr lang="en-US" i="1" dirty="0">
                <a:solidFill>
                  <a:srgbClr val="FF0000"/>
                </a:solidFill>
              </a:rPr>
              <a:t>0</a:t>
            </a:r>
            <a:r>
              <a:rPr lang="en-US" dirty="0"/>
              <a:t> 001 1000000000 0000000000</a:t>
            </a:r>
          </a:p>
          <a:p>
            <a:pPr marL="0" indent="0">
              <a:buNone/>
            </a:pPr>
            <a:r>
              <a:rPr lang="ru-RU" dirty="0"/>
              <a:t>Складываем мантиссы.</a:t>
            </a:r>
          </a:p>
          <a:p>
            <a:pPr marL="0" indent="0">
              <a:buNone/>
            </a:pPr>
            <a:r>
              <a:rPr lang="en-US" dirty="0"/>
              <a:t>20 = 0 10000011 </a:t>
            </a:r>
            <a:r>
              <a:rPr lang="en-US" i="1" dirty="0">
                <a:solidFill>
                  <a:srgbClr val="FF0000"/>
                </a:solidFill>
              </a:rPr>
              <a:t>1</a:t>
            </a:r>
            <a:r>
              <a:rPr lang="en-US" dirty="0"/>
              <a:t> 010 0000000000 0000000000</a:t>
            </a:r>
          </a:p>
          <a:p>
            <a:pPr marL="0" indent="0">
              <a:buNone/>
            </a:pPr>
            <a:r>
              <a:rPr lang="ru-RU" dirty="0"/>
              <a:t>Мысленно выбрасываем ведущую единицу суммы.</a:t>
            </a:r>
          </a:p>
          <a:p>
            <a:pPr marL="0" indent="0">
              <a:buNone/>
            </a:pPr>
            <a:r>
              <a:rPr lang="en-US" dirty="0"/>
              <a:t>20 = 0 10000011 010 0000000000 0000000000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Границы диапазонов.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Плюс бесконечность</a:t>
            </a:r>
            <a:endParaRPr lang="en-US" sz="3000" dirty="0" smtClean="0"/>
          </a:p>
          <a:p>
            <a:pPr marL="0" indent="0">
              <a:buNone/>
            </a:pPr>
            <a:r>
              <a:rPr lang="ru-RU" sz="3000" dirty="0" smtClean="0"/>
              <a:t>0 11111111 000 </a:t>
            </a:r>
            <a:r>
              <a:rPr lang="ru-RU" sz="3000" dirty="0"/>
              <a:t>0000000000 </a:t>
            </a:r>
            <a:r>
              <a:rPr lang="ru-RU" sz="3000" dirty="0" smtClean="0"/>
              <a:t>0000000000 = </a:t>
            </a:r>
            <a:r>
              <a:rPr lang="en-US" sz="3000" dirty="0" smtClean="0"/>
              <a:t>+</a:t>
            </a:r>
            <a:r>
              <a:rPr lang="en-US" sz="3000" dirty="0" err="1" smtClean="0"/>
              <a:t>Inf</a:t>
            </a:r>
            <a:endParaRPr lang="en-US" sz="3000" dirty="0" smtClean="0"/>
          </a:p>
          <a:p>
            <a:pPr marL="0" indent="0">
              <a:buNone/>
            </a:pPr>
            <a:r>
              <a:rPr lang="ru-RU" sz="3000" dirty="0" smtClean="0"/>
              <a:t>Нормализованные числа</a:t>
            </a:r>
          </a:p>
          <a:p>
            <a:pPr marL="0" indent="0">
              <a:buNone/>
            </a:pPr>
            <a:r>
              <a:rPr lang="ru-RU" sz="3000" dirty="0" smtClean="0"/>
              <a:t>0 11111110 111 1111111111 1111111111 = 2</a:t>
            </a:r>
            <a:r>
              <a:rPr lang="ru-RU" sz="3000" baseline="70000" dirty="0" smtClean="0"/>
              <a:t>127</a:t>
            </a: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0 </a:t>
            </a:r>
            <a:r>
              <a:rPr lang="ru-RU" sz="3000" dirty="0"/>
              <a:t>00000001 000 0000000000 </a:t>
            </a:r>
            <a:r>
              <a:rPr lang="ru-RU" sz="3000" dirty="0" smtClean="0"/>
              <a:t>0000000000 = </a:t>
            </a:r>
            <a:r>
              <a:rPr lang="ru-RU" sz="3000" dirty="0"/>
              <a:t>2</a:t>
            </a:r>
            <a:r>
              <a:rPr lang="ru-RU" sz="3000" baseline="70000" dirty="0"/>
              <a:t>-126</a:t>
            </a:r>
            <a:endParaRPr lang="ru-RU" sz="3000" dirty="0"/>
          </a:p>
          <a:p>
            <a:pPr marL="0" indent="0">
              <a:buNone/>
            </a:pPr>
            <a:r>
              <a:rPr lang="ru-RU" sz="3000" dirty="0" err="1" smtClean="0"/>
              <a:t>Денормализованные</a:t>
            </a:r>
            <a:r>
              <a:rPr lang="ru-RU" sz="3000" dirty="0" smtClean="0"/>
              <a:t> </a:t>
            </a:r>
            <a:r>
              <a:rPr lang="ru-RU" sz="3000" dirty="0"/>
              <a:t>числа</a:t>
            </a:r>
          </a:p>
          <a:p>
            <a:pPr marL="0" indent="0">
              <a:buNone/>
            </a:pPr>
            <a:r>
              <a:rPr lang="ru-RU" sz="3000" dirty="0" smtClean="0"/>
              <a:t>0 00000000</a:t>
            </a:r>
            <a:r>
              <a:rPr lang="ru-RU" sz="3000" dirty="0"/>
              <a:t> 111 1111111111 </a:t>
            </a:r>
            <a:r>
              <a:rPr lang="ru-RU" sz="3000" dirty="0" smtClean="0"/>
              <a:t>1111111111 = 2</a:t>
            </a:r>
            <a:r>
              <a:rPr lang="ru-RU" sz="3000" baseline="70000" dirty="0"/>
              <a:t>-126</a:t>
            </a:r>
            <a:r>
              <a:rPr lang="ru-RU" sz="3000" dirty="0" smtClean="0"/>
              <a:t>(1-2</a:t>
            </a:r>
            <a:r>
              <a:rPr lang="ru-RU" sz="3000" baseline="70000" dirty="0"/>
              <a:t>-23</a:t>
            </a:r>
            <a:r>
              <a:rPr lang="ru-RU" sz="3000" dirty="0" smtClean="0"/>
              <a:t>)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0 00000000 000 0000000000 </a:t>
            </a:r>
            <a:r>
              <a:rPr lang="ru-RU" sz="3000" dirty="0" smtClean="0"/>
              <a:t>0000000001 = 2</a:t>
            </a:r>
            <a:r>
              <a:rPr lang="ru-RU" sz="3000" baseline="70000" dirty="0"/>
              <a:t>-149</a:t>
            </a:r>
          </a:p>
          <a:p>
            <a:pPr marL="0" indent="0">
              <a:buNone/>
            </a:pPr>
            <a:r>
              <a:rPr lang="ru-RU" sz="3000" dirty="0" smtClean="0"/>
              <a:t>Плюс ноль</a:t>
            </a:r>
            <a:endParaRPr lang="en-US" sz="3000" dirty="0" smtClean="0"/>
          </a:p>
          <a:p>
            <a:pPr marL="0" indent="0">
              <a:buNone/>
            </a:pPr>
            <a:r>
              <a:rPr lang="ru-RU" sz="3000" dirty="0" smtClean="0"/>
              <a:t>0 </a:t>
            </a:r>
            <a:r>
              <a:rPr lang="ru-RU" sz="3000" dirty="0"/>
              <a:t>00000000 000 0000000000 </a:t>
            </a:r>
            <a:r>
              <a:rPr lang="ru-RU" sz="3000" dirty="0" smtClean="0"/>
              <a:t>0000000000 = </a:t>
            </a:r>
            <a:r>
              <a:rPr lang="en-US" sz="3000" dirty="0" smtClean="0"/>
              <a:t>+</a:t>
            </a:r>
            <a:r>
              <a:rPr lang="ru-RU" sz="3000" dirty="0" smtClean="0"/>
              <a:t>0</a:t>
            </a:r>
            <a:endParaRPr lang="ru-RU" sz="3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Границы диапазонов.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Минус ноль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00000000 000 0000000000 0000000000 = </a:t>
            </a:r>
            <a:r>
              <a:rPr lang="en-US" sz="3000" dirty="0" smtClean="0"/>
              <a:t>-</a:t>
            </a:r>
            <a:r>
              <a:rPr lang="ru-RU" sz="3000" dirty="0" smtClean="0"/>
              <a:t>0</a:t>
            </a:r>
            <a:endParaRPr lang="ru-RU" sz="3000" dirty="0"/>
          </a:p>
          <a:p>
            <a:pPr marL="0" indent="0">
              <a:buNone/>
            </a:pPr>
            <a:r>
              <a:rPr lang="ru-RU" sz="3000" dirty="0" err="1"/>
              <a:t>Денормализованные</a:t>
            </a:r>
            <a:r>
              <a:rPr lang="ru-RU" sz="3000" dirty="0"/>
              <a:t> числа</a:t>
            </a:r>
            <a:endParaRPr lang="ru-RU" sz="3000" dirty="0" smtClean="0"/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00000000 000 0000000000 0000000001 = </a:t>
            </a:r>
            <a:r>
              <a:rPr lang="en-US" sz="3000" dirty="0" smtClean="0"/>
              <a:t>-</a:t>
            </a:r>
            <a:r>
              <a:rPr lang="ru-RU" sz="3000" dirty="0" smtClean="0"/>
              <a:t>2</a:t>
            </a:r>
            <a:r>
              <a:rPr lang="ru-RU" sz="3000" baseline="70000" dirty="0" smtClean="0"/>
              <a:t>-149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00000000 111 1111111111 1111111111 = </a:t>
            </a:r>
            <a:r>
              <a:rPr lang="en-US" sz="3000" dirty="0" smtClean="0"/>
              <a:t>-</a:t>
            </a:r>
            <a:r>
              <a:rPr lang="ru-RU" sz="3000" dirty="0" smtClean="0"/>
              <a:t>2</a:t>
            </a:r>
            <a:r>
              <a:rPr lang="ru-RU" sz="3000" baseline="70000" dirty="0" smtClean="0"/>
              <a:t>-126</a:t>
            </a:r>
            <a:r>
              <a:rPr lang="ru-RU" sz="3000" dirty="0" smtClean="0"/>
              <a:t>(1-2</a:t>
            </a:r>
            <a:r>
              <a:rPr lang="ru-RU" sz="3000" baseline="70000" dirty="0" smtClean="0"/>
              <a:t>-23</a:t>
            </a:r>
            <a:r>
              <a:rPr lang="ru-RU" sz="3000" dirty="0" smtClean="0"/>
              <a:t>)</a:t>
            </a:r>
            <a:endParaRPr lang="en-US" sz="3000" dirty="0" smtClean="0"/>
          </a:p>
          <a:p>
            <a:pPr marL="0" indent="0">
              <a:buNone/>
            </a:pPr>
            <a:r>
              <a:rPr lang="ru-RU" sz="3000" dirty="0" smtClean="0"/>
              <a:t>Нормализованные </a:t>
            </a:r>
            <a:r>
              <a:rPr lang="ru-RU" sz="3000" dirty="0"/>
              <a:t>числа</a:t>
            </a:r>
            <a:endParaRPr lang="ru-RU" sz="3000" dirty="0" smtClean="0"/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00000001 000 0000000000 0000000000 = </a:t>
            </a:r>
            <a:r>
              <a:rPr lang="en-US" sz="3000" dirty="0" smtClean="0"/>
              <a:t>-</a:t>
            </a:r>
            <a:r>
              <a:rPr lang="ru-RU" sz="3000" dirty="0" smtClean="0"/>
              <a:t>2</a:t>
            </a:r>
            <a:r>
              <a:rPr lang="ru-RU" sz="3000" baseline="70000" dirty="0" smtClean="0"/>
              <a:t>-126</a:t>
            </a:r>
            <a:endParaRPr lang="en-US" sz="3000" baseline="70000" dirty="0" smtClean="0"/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11111110 111 1111111111 1111111111 = </a:t>
            </a:r>
            <a:r>
              <a:rPr lang="en-US" sz="3000" dirty="0" smtClean="0"/>
              <a:t>-</a:t>
            </a:r>
            <a:r>
              <a:rPr lang="ru-RU" sz="3000" dirty="0" smtClean="0"/>
              <a:t>2</a:t>
            </a:r>
            <a:r>
              <a:rPr lang="ru-RU" sz="3000" baseline="70000" dirty="0" smtClean="0"/>
              <a:t>127</a:t>
            </a:r>
            <a:endParaRPr lang="en-US" sz="3000" baseline="70000" dirty="0" smtClean="0"/>
          </a:p>
          <a:p>
            <a:pPr marL="0" indent="0">
              <a:buNone/>
            </a:pPr>
            <a:r>
              <a:rPr lang="ru-RU" sz="3000" dirty="0" smtClean="0"/>
              <a:t>Минус бесконечность</a:t>
            </a:r>
          </a:p>
          <a:p>
            <a:pPr marL="0" indent="0">
              <a:buNone/>
            </a:pP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ru-RU" sz="3000" dirty="0"/>
              <a:t>11111111 000 0000000000 0000000000 = </a:t>
            </a:r>
            <a:r>
              <a:rPr lang="en-US" sz="3000" dirty="0" smtClean="0"/>
              <a:t>-</a:t>
            </a:r>
            <a:r>
              <a:rPr lang="en-US" sz="3000" dirty="0" err="1" smtClean="0"/>
              <a:t>Inf</a:t>
            </a: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sz="3000" baseline="7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задачи.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Написать программу, которая работает в одном из двух режимов: перевод или </a:t>
            </a:r>
            <a:r>
              <a:rPr lang="ru-RU" dirty="0" smtClean="0"/>
              <a:t>выполнение арифметических </a:t>
            </a:r>
            <a:r>
              <a:rPr lang="ru-RU" dirty="0"/>
              <a:t>операций.</a:t>
            </a:r>
          </a:p>
          <a:p>
            <a:pPr marL="0" indent="0">
              <a:buNone/>
            </a:pPr>
            <a:r>
              <a:rPr lang="ru-RU" dirty="0" smtClean="0"/>
              <a:t>Режим </a:t>
            </a:r>
            <a:r>
              <a:rPr lang="en-US" dirty="0" smtClean="0"/>
              <a:t>I:</a:t>
            </a:r>
            <a:r>
              <a:rPr lang="ru-RU" dirty="0" smtClean="0"/>
              <a:t> </a:t>
            </a:r>
            <a:r>
              <a:rPr lang="ru-RU" dirty="0"/>
              <a:t>программа считывает из файла in.txt </a:t>
            </a:r>
            <a:r>
              <a:rPr lang="ru-RU" dirty="0" smtClean="0"/>
              <a:t>строку.</a:t>
            </a:r>
          </a:p>
          <a:p>
            <a:pPr marL="0" indent="0">
              <a:buNone/>
            </a:pPr>
            <a:r>
              <a:rPr lang="ru-RU" dirty="0" smtClean="0"/>
              <a:t>1) Если </a:t>
            </a:r>
            <a:r>
              <a:rPr lang="ru-RU" dirty="0"/>
              <a:t>строку </a:t>
            </a:r>
            <a:r>
              <a:rPr lang="ru-RU" dirty="0" smtClean="0"/>
              <a:t>можно </a:t>
            </a:r>
            <a:r>
              <a:rPr lang="ru-RU" dirty="0"/>
              <a:t>интерпретировать как число, в файл out.txt записывается внутреннее </a:t>
            </a:r>
            <a:r>
              <a:rPr lang="ru-RU" dirty="0" smtClean="0"/>
              <a:t>представление этого </a:t>
            </a:r>
            <a:r>
              <a:rPr lang="ru-RU" dirty="0"/>
              <a:t>числа, в частности, если число по модули превосходит (2−2</a:t>
            </a:r>
            <a:r>
              <a:rPr lang="ru-RU" baseline="70000" dirty="0"/>
              <a:t>−23</a:t>
            </a:r>
            <a:r>
              <a:rPr lang="ru-RU" dirty="0"/>
              <a:t>)·2</a:t>
            </a:r>
            <a:r>
              <a:rPr lang="ru-RU" baseline="70000" dirty="0"/>
              <a:t>127</a:t>
            </a:r>
            <a:r>
              <a:rPr lang="ru-RU" dirty="0"/>
              <a:t>, в файл </a:t>
            </a:r>
            <a:r>
              <a:rPr lang="ru-RU" dirty="0" smtClean="0"/>
              <a:t>out.txt записывается </a:t>
            </a:r>
            <a:r>
              <a:rPr lang="ru-RU" dirty="0"/>
              <a:t>внутреннее представление </a:t>
            </a:r>
            <a:r>
              <a:rPr lang="ru-RU" dirty="0" smtClean="0"/>
              <a:t>бесконечности.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) Если строку нельзя </a:t>
            </a:r>
            <a:r>
              <a:rPr lang="ru-RU" dirty="0" smtClean="0"/>
              <a:t>интерпретировать </a:t>
            </a:r>
            <a:r>
              <a:rPr lang="ru-RU" dirty="0"/>
              <a:t>как число в файл out.txt записывается внутреннее представление не числа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задачи.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</a:t>
            </a:r>
            <a:r>
              <a:rPr lang="en-US" dirty="0" smtClean="0"/>
              <a:t>II:</a:t>
            </a:r>
            <a:r>
              <a:rPr lang="ru-RU" dirty="0" smtClean="0"/>
              <a:t> </a:t>
            </a:r>
            <a:r>
              <a:rPr lang="ru-RU" dirty="0"/>
              <a:t>программа считывает из файла in.txt строку, содержащую два числа, разделенных операцией + или </a:t>
            </a:r>
            <a:r>
              <a:rPr lang="ru-RU" dirty="0" smtClean="0"/>
              <a:t>-.</a:t>
            </a:r>
          </a:p>
          <a:p>
            <a:pPr marL="0" indent="0">
              <a:buNone/>
            </a:pPr>
            <a:r>
              <a:rPr lang="ru-RU" dirty="0" smtClean="0"/>
              <a:t>Программа </a:t>
            </a:r>
            <a:r>
              <a:rPr lang="ru-RU" dirty="0"/>
              <a:t>переводит операнды во внутреннее представление и выполняет сложение/вычитание над операндами в их внутреннем представлении согласно правилам стандарта IEEE 754. В файл out.txt записывается результат выполнения арифметической операции во внутреннем и в десятичном виде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Режим работы указывается в качество параметра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Примеры вода/вывода.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1. </a:t>
            </a:r>
            <a:r>
              <a:rPr lang="en-US" dirty="0" err="1"/>
              <a:t>WScript</a:t>
            </a:r>
            <a:r>
              <a:rPr lang="en-US" dirty="0"/>
              <a:t> float.js </a:t>
            </a:r>
            <a:r>
              <a:rPr lang="en-US" dirty="0" err="1"/>
              <a:t>conv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340282340 </a:t>
            </a:r>
            <a:r>
              <a:rPr lang="en-US" dirty="0"/>
              <a:t>0000000000 0000000000 0000000000</a:t>
            </a:r>
          </a:p>
          <a:p>
            <a:pPr marL="0" indent="0">
              <a:buNone/>
            </a:pPr>
            <a:r>
              <a:rPr lang="en-US" dirty="0" smtClean="0"/>
              <a:t>out.txt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11111110 111 1111111111 </a:t>
            </a:r>
            <a:r>
              <a:rPr lang="en-US" dirty="0" smtClean="0"/>
              <a:t>1111111111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нормализованное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Примеры вода/вывода.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2. </a:t>
            </a:r>
            <a:r>
              <a:rPr lang="en-US" dirty="0" err="1"/>
              <a:t>WScript</a:t>
            </a:r>
            <a:r>
              <a:rPr lang="en-US" dirty="0"/>
              <a:t> float.js </a:t>
            </a:r>
            <a:r>
              <a:rPr lang="en-US" dirty="0" err="1"/>
              <a:t>conv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input.txt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340282360 0000000000 0000000000 0000000000</a:t>
            </a:r>
          </a:p>
          <a:p>
            <a:pPr marL="0" indent="0">
              <a:buNone/>
            </a:pPr>
            <a:r>
              <a:rPr lang="en-US" dirty="0"/>
              <a:t>out.txt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0 11111111 000 0000000000 </a:t>
            </a:r>
            <a:r>
              <a:rPr lang="en-US" dirty="0" smtClean="0"/>
              <a:t>0000000000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</a:t>
            </a:r>
            <a:r>
              <a:rPr lang="ru-RU" dirty="0" smtClean="0"/>
              <a:t>бесконечность.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Примеры вода/вывода.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3. </a:t>
            </a:r>
            <a:r>
              <a:rPr lang="en-US" dirty="0" err="1"/>
              <a:t>WScript</a:t>
            </a:r>
            <a:r>
              <a:rPr lang="en-US" dirty="0"/>
              <a:t> float.js </a:t>
            </a:r>
            <a:r>
              <a:rPr lang="en-US" dirty="0" err="1"/>
              <a:t>conv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10 </a:t>
            </a:r>
            <a:r>
              <a:rPr lang="ru-RU" dirty="0" err="1"/>
              <a:t>негритят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out.txt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11111111 100 0000000000 </a:t>
            </a:r>
            <a:r>
              <a:rPr lang="en-US" dirty="0" smtClean="0"/>
              <a:t>0000000000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не число.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Границы диапазона нормализованных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Самое большое число имеет вид</a:t>
            </a:r>
          </a:p>
          <a:p>
            <a:pPr marL="0" indent="0">
              <a:buNone/>
            </a:pPr>
            <a:r>
              <a:rPr lang="ru-RU" dirty="0"/>
              <a:t>0 11111110 111 1111111111 1111111111. Действительно, все возможности порядка </a:t>
            </a:r>
            <a:r>
              <a:rPr lang="ru-RU" dirty="0" smtClean="0"/>
              <a:t>исчерпаны </a:t>
            </a:r>
            <a:r>
              <a:rPr lang="ru-RU" dirty="0"/>
              <a:t>(порядок из восьми единиц 11111111  это исключение, соответствующее ± </a:t>
            </a:r>
            <a:r>
              <a:rPr lang="ru-RU" dirty="0" smtClean="0"/>
              <a:t>бесконечности </a:t>
            </a:r>
            <a:r>
              <a:rPr lang="ru-RU" dirty="0"/>
              <a:t>или не числам), и мантисса самая большая  все единицы. Это </a:t>
            </a:r>
            <a:r>
              <a:rPr lang="ru-RU" dirty="0" smtClean="0"/>
              <a:t>соответствует </a:t>
            </a:r>
            <a:r>
              <a:rPr lang="ru-RU" dirty="0"/>
              <a:t>числу (2 − 2</a:t>
            </a:r>
            <a:r>
              <a:rPr lang="ru-RU" sz="2500" baseline="70000" dirty="0"/>
              <a:t>−23</a:t>
            </a:r>
            <a:r>
              <a:rPr lang="ru-RU" dirty="0"/>
              <a:t>) · 2</a:t>
            </a:r>
            <a:r>
              <a:rPr lang="ru-RU" sz="2500" baseline="70000" dirty="0"/>
              <a:t>127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Примеры вода/вывода.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4. </a:t>
            </a:r>
            <a:r>
              <a:rPr lang="en-US" dirty="0" err="1"/>
              <a:t>WScript</a:t>
            </a:r>
            <a:r>
              <a:rPr lang="en-US" dirty="0"/>
              <a:t> float.js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3.1 </a:t>
            </a:r>
            <a:r>
              <a:rPr lang="en-US" dirty="0"/>
              <a:t>+ 16.07</a:t>
            </a:r>
          </a:p>
          <a:p>
            <a:pPr marL="0" indent="0">
              <a:buNone/>
            </a:pPr>
            <a:r>
              <a:rPr lang="en-US" dirty="0" smtClean="0"/>
              <a:t>out.txt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10000011 001 1001010111 0000101000 ∼ </a:t>
            </a:r>
            <a:r>
              <a:rPr lang="en-US" dirty="0" smtClean="0"/>
              <a:t>19.17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Результат сложения двух нормализованных чисел.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Примеры вода/вывода.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4. </a:t>
            </a:r>
            <a:r>
              <a:rPr lang="en-US" dirty="0" err="1"/>
              <a:t>WScript</a:t>
            </a:r>
            <a:r>
              <a:rPr lang="en-US" dirty="0"/>
              <a:t> float.js </a:t>
            </a:r>
            <a:r>
              <a:rPr lang="en-US" dirty="0" err="1"/>
              <a:t>calc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input.txt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3.1 </a:t>
            </a:r>
            <a:r>
              <a:rPr lang="en-US" dirty="0"/>
              <a:t>+ 16.07</a:t>
            </a:r>
          </a:p>
          <a:p>
            <a:pPr marL="0" indent="0">
              <a:buNone/>
            </a:pPr>
            <a:r>
              <a:rPr lang="en-US" dirty="0" smtClean="0"/>
              <a:t>out.txt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dirty="0"/>
              <a:t>10000011 001 1001010111 0000101000 ∼ </a:t>
            </a:r>
            <a:r>
              <a:rPr lang="en-US" dirty="0" smtClean="0"/>
              <a:t>19.17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Результат сложения двух нормализованных чисел.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58964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Контрольные вопросы и </a:t>
            </a:r>
            <a:r>
              <a:rPr lang="ru-RU" dirty="0" smtClean="0"/>
              <a:t>упражнения.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Для какого максимального x верно (в смысле машинной арифметики, формат </a:t>
            </a:r>
            <a:r>
              <a:rPr lang="ru-RU" dirty="0" err="1" smtClean="0"/>
              <a:t>float</a:t>
            </a:r>
            <a:r>
              <a:rPr lang="ru-RU" dirty="0" smtClean="0"/>
              <a:t>) равенство </a:t>
            </a:r>
            <a:r>
              <a:rPr lang="ru-RU" dirty="0"/>
              <a:t>1 + x = 1? А равенство 100 + x = 100?</a:t>
            </a:r>
          </a:p>
          <a:p>
            <a:pPr marL="0" indent="0">
              <a:buNone/>
            </a:pPr>
            <a:r>
              <a:rPr lang="ru-RU" dirty="0"/>
              <a:t>2. Верно ли утверждение, что </a:t>
            </a:r>
            <a:r>
              <a:rPr lang="ru-RU" dirty="0" smtClean="0"/>
              <a:t>суммы</a:t>
            </a:r>
          </a:p>
          <a:p>
            <a:pPr marL="0" indent="0">
              <a:buNone/>
            </a:pPr>
            <a:r>
              <a:rPr lang="ru-RU" dirty="0" smtClean="0"/>
              <a:t>   1 </a:t>
            </a:r>
            <a:r>
              <a:rPr lang="ru-RU" dirty="0"/>
              <a:t>+ 2 + 3 + 4 + . . . + 999 + 1000 </a:t>
            </a:r>
            <a:r>
              <a:rPr lang="ru-RU" dirty="0" smtClean="0"/>
              <a:t>полученные при </a:t>
            </a:r>
            <a:r>
              <a:rPr lang="ru-RU" dirty="0"/>
              <a:t>сложении слева на право и при сложении справа на лево (вычисления проводятся </a:t>
            </a:r>
            <a:r>
              <a:rPr lang="ru-RU" dirty="0" smtClean="0"/>
              <a:t>в формате </a:t>
            </a:r>
            <a:r>
              <a:rPr lang="ru-RU" dirty="0" err="1"/>
              <a:t>float</a:t>
            </a:r>
            <a:r>
              <a:rPr lang="ru-RU" dirty="0"/>
              <a:t>) совпадают? Верно ли то же утверждение для </a:t>
            </a:r>
            <a:r>
              <a:rPr lang="ru-RU" dirty="0" smtClean="0"/>
              <a:t>суммы</a:t>
            </a:r>
          </a:p>
          <a:p>
            <a:pPr marL="0" indent="0">
              <a:buNone/>
            </a:pPr>
            <a:r>
              <a:rPr lang="ru-RU" dirty="0" smtClean="0"/>
              <a:t>   1+2+4+8 </a:t>
            </a:r>
            <a:r>
              <a:rPr lang="ru-RU" dirty="0"/>
              <a:t>. . </a:t>
            </a:r>
            <a:r>
              <a:rPr lang="ru-RU" dirty="0" smtClean="0"/>
              <a:t>.+2</a:t>
            </a:r>
            <a:r>
              <a:rPr lang="ru-RU" sz="3500" baseline="70000" dirty="0" smtClean="0"/>
              <a:t>20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00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517632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Контрольные вопросы и </a:t>
            </a:r>
            <a:r>
              <a:rPr lang="ru-RU" dirty="0" smtClean="0"/>
              <a:t>упражнения.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3. Всегда ли верно равенство x/2 + x/2 = x? Вычисления проводятся в формате </a:t>
            </a:r>
            <a:r>
              <a:rPr lang="ru-RU" dirty="0" err="1"/>
              <a:t>float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Всегда ли верно равенство (x + 220) − x = 220? Вычисления проводятся в формате </a:t>
            </a:r>
            <a:r>
              <a:rPr lang="ru-RU" dirty="0" err="1"/>
              <a:t>float</a:t>
            </a:r>
            <a:r>
              <a:rPr lang="ru-RU" dirty="0"/>
              <a:t>, скобки задают порядок выполнения действий.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2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Границы диапазона нормализованных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Самое </a:t>
            </a:r>
            <a:r>
              <a:rPr lang="ru-RU" dirty="0" smtClean="0"/>
              <a:t>маленькое </a:t>
            </a:r>
            <a:r>
              <a:rPr lang="ru-RU" dirty="0"/>
              <a:t>(нормализованное</a:t>
            </a:r>
            <a:r>
              <a:rPr lang="ru-RU" dirty="0" smtClean="0"/>
              <a:t>) число </a:t>
            </a:r>
            <a:r>
              <a:rPr lang="ru-RU" dirty="0"/>
              <a:t>имеет вид</a:t>
            </a:r>
          </a:p>
          <a:p>
            <a:pPr marL="0" indent="0">
              <a:buNone/>
            </a:pPr>
            <a:r>
              <a:rPr lang="ru-RU" dirty="0"/>
              <a:t>0 00000001 000 00000000000 0000000000. Действительно, все возможности порядка </a:t>
            </a:r>
            <a:r>
              <a:rPr lang="ru-RU" dirty="0" smtClean="0"/>
              <a:t>исчерпаны </a:t>
            </a:r>
            <a:r>
              <a:rPr lang="ru-RU" dirty="0"/>
              <a:t>(порядок из восьми нулей 00000000 используется для хранения </a:t>
            </a:r>
            <a:r>
              <a:rPr lang="ru-RU" dirty="0" err="1" smtClean="0"/>
              <a:t>денормализованных</a:t>
            </a:r>
            <a:r>
              <a:rPr lang="ru-RU" dirty="0"/>
              <a:t> </a:t>
            </a:r>
            <a:r>
              <a:rPr lang="ru-RU" dirty="0" smtClean="0"/>
              <a:t>чисел и нулей ), </a:t>
            </a:r>
            <a:r>
              <a:rPr lang="ru-RU" dirty="0"/>
              <a:t>и мантисса самая маленькая  все нули. Это соответствует числу 1 · 2</a:t>
            </a:r>
            <a:r>
              <a:rPr lang="ru-RU" sz="2500" baseline="70000" dirty="0"/>
              <a:t>−126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</a:t>
            </a:r>
            <a:r>
              <a:rPr lang="ru-RU" dirty="0" err="1" smtClean="0"/>
              <a:t>денормализованных</a:t>
            </a:r>
            <a:r>
              <a:rPr lang="ru-RU" dirty="0" smtClean="0"/>
              <a:t>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Необходимость хранить особо маленькие числа (меньше, чем 2</a:t>
            </a:r>
            <a:r>
              <a:rPr lang="ru-RU" sz="2500" baseline="70000" dirty="0"/>
              <a:t>−126</a:t>
            </a:r>
            <a:r>
              <a:rPr lang="ru-RU" dirty="0"/>
              <a:t>) </a:t>
            </a:r>
            <a:r>
              <a:rPr lang="ru-RU" dirty="0" smtClean="0"/>
              <a:t>приводит </a:t>
            </a:r>
            <a:r>
              <a:rPr lang="ru-RU" dirty="0"/>
              <a:t>к </a:t>
            </a:r>
            <a:r>
              <a:rPr lang="ru-RU" dirty="0" smtClean="0"/>
              <a:t>понятию </a:t>
            </a:r>
            <a:r>
              <a:rPr lang="ru-RU" dirty="0" err="1"/>
              <a:t>денормализованного</a:t>
            </a:r>
            <a:r>
              <a:rPr lang="ru-RU" dirty="0"/>
              <a:t> числа. Формат представления </a:t>
            </a:r>
            <a:r>
              <a:rPr lang="ru-RU" dirty="0" err="1"/>
              <a:t>денормализованного</a:t>
            </a:r>
            <a:r>
              <a:rPr lang="ru-RU" dirty="0"/>
              <a:t> числа </a:t>
            </a:r>
            <a:r>
              <a:rPr lang="ru-RU" dirty="0" smtClean="0"/>
              <a:t>предполагает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) все биты порядка равны 0;</a:t>
            </a:r>
          </a:p>
          <a:p>
            <a:pPr marL="0" indent="0">
              <a:buNone/>
            </a:pPr>
            <a:r>
              <a:rPr lang="ru-RU" dirty="0"/>
              <a:t>2) мантисса </a:t>
            </a:r>
            <a:r>
              <a:rPr lang="ru-RU" dirty="0" err="1"/>
              <a:t>сордержит</a:t>
            </a:r>
            <a:r>
              <a:rPr lang="ru-RU" dirty="0"/>
              <a:t> хотя бы один не нулевой бит.</a:t>
            </a:r>
          </a:p>
          <a:p>
            <a:pPr marL="0" indent="0">
              <a:buNone/>
            </a:pPr>
            <a:r>
              <a:rPr lang="ru-RU" dirty="0"/>
              <a:t>При этом интерпретировать числа надо следующим образом</a:t>
            </a:r>
          </a:p>
          <a:p>
            <a:pPr marL="0" indent="0">
              <a:buNone/>
            </a:pPr>
            <a:r>
              <a:rPr lang="ru-RU" dirty="0"/>
              <a:t>1) порядок равен -126;</a:t>
            </a:r>
          </a:p>
          <a:p>
            <a:pPr marL="0" indent="0">
              <a:buNone/>
            </a:pPr>
            <a:r>
              <a:rPr lang="ru-RU" dirty="0"/>
              <a:t>2) ведущая цифра мантиссы равна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ru-RU" dirty="0" err="1"/>
              <a:t>денормализованных</a:t>
            </a:r>
            <a:r>
              <a:rPr lang="ru-RU" dirty="0"/>
              <a:t> чисел.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Почему порядок </a:t>
            </a:r>
            <a:r>
              <a:rPr lang="ru-RU" dirty="0"/>
              <a:t>00000000 </a:t>
            </a:r>
            <a:r>
              <a:rPr lang="ru-RU" dirty="0"/>
              <a:t>интерпретировать </a:t>
            </a:r>
            <a:r>
              <a:rPr lang="ru-RU" dirty="0" smtClean="0"/>
              <a:t>как </a:t>
            </a:r>
            <a:r>
              <a:rPr lang="ru-RU" dirty="0"/>
              <a:t>число -</a:t>
            </a:r>
            <a:r>
              <a:rPr lang="ru-RU" dirty="0" smtClean="0"/>
              <a:t>126?</a:t>
            </a:r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/>
              <a:t>нормализованных чисел ведущая цифра равна </a:t>
            </a:r>
            <a:r>
              <a:rPr lang="ru-RU" dirty="0" smtClean="0"/>
              <a:t>1,</a:t>
            </a:r>
            <a:br>
              <a:rPr lang="ru-RU" dirty="0" smtClean="0"/>
            </a:br>
            <a:r>
              <a:rPr lang="ru-RU" dirty="0" smtClean="0"/>
              <a:t>у </a:t>
            </a:r>
            <a:r>
              <a:rPr lang="ru-RU" dirty="0" err="1"/>
              <a:t>денормализованных</a:t>
            </a:r>
            <a:r>
              <a:rPr lang="ru-RU" dirty="0"/>
              <a:t> </a:t>
            </a:r>
            <a:r>
              <a:rPr lang="ru-RU" dirty="0"/>
              <a:t>чисел ведущая цифра равна </a:t>
            </a:r>
            <a:r>
              <a:rPr lang="ru-RU" dirty="0" smtClean="0"/>
              <a:t>0.</a:t>
            </a:r>
          </a:p>
          <a:p>
            <a:pPr marL="0" indent="0">
              <a:buNone/>
            </a:pPr>
            <a:r>
              <a:rPr lang="ru-RU" dirty="0" smtClean="0"/>
              <a:t>Самое </a:t>
            </a:r>
            <a:r>
              <a:rPr lang="ru-RU" dirty="0"/>
              <a:t>большое </a:t>
            </a:r>
            <a:r>
              <a:rPr lang="ru-RU" dirty="0" err="1"/>
              <a:t>денормализованное</a:t>
            </a:r>
            <a:r>
              <a:rPr lang="ru-RU" dirty="0"/>
              <a:t> число, которое </a:t>
            </a:r>
            <a:r>
              <a:rPr lang="ru-RU" dirty="0" smtClean="0"/>
              <a:t>можно </a:t>
            </a:r>
            <a:r>
              <a:rPr lang="ru-RU" dirty="0"/>
              <a:t>представить во </a:t>
            </a:r>
            <a:r>
              <a:rPr lang="ru-RU" dirty="0" err="1"/>
              <a:t>float</a:t>
            </a:r>
            <a:r>
              <a:rPr lang="ru-RU" dirty="0"/>
              <a:t>  </a:t>
            </a:r>
            <a:r>
              <a:rPr lang="ru-RU" dirty="0" smtClean="0"/>
              <a:t>это</a:t>
            </a:r>
            <a:br>
              <a:rPr lang="ru-RU" dirty="0" smtClean="0"/>
            </a:br>
            <a:r>
              <a:rPr lang="ru-RU" dirty="0" smtClean="0"/>
              <a:t>0 </a:t>
            </a:r>
            <a:r>
              <a:rPr lang="ru-RU" dirty="0"/>
              <a:t>00000000 111 1111111111 </a:t>
            </a:r>
            <a:r>
              <a:rPr lang="ru-RU" dirty="0" smtClean="0"/>
              <a:t>1111111111</a:t>
            </a:r>
            <a:br>
              <a:rPr lang="ru-RU" dirty="0" smtClean="0"/>
            </a:br>
            <a:r>
              <a:rPr lang="ru-RU" dirty="0" smtClean="0"/>
              <a:t>=</a:t>
            </a:r>
            <a:r>
              <a:rPr lang="en-US" dirty="0" smtClean="0"/>
              <a:t>2</a:t>
            </a:r>
            <a:r>
              <a:rPr lang="en-US" sz="2900" baseline="70000" dirty="0"/>
              <a:t>−126</a:t>
            </a:r>
            <a:r>
              <a:rPr lang="en-US" dirty="0"/>
              <a:t> </a:t>
            </a:r>
            <a:r>
              <a:rPr lang="en-US" dirty="0" smtClean="0"/>
              <a:t>0.11</a:t>
            </a:r>
            <a:r>
              <a:rPr lang="ru-RU" dirty="0" smtClean="0"/>
              <a:t>…</a:t>
            </a:r>
            <a:r>
              <a:rPr lang="en-US" dirty="0" smtClean="0"/>
              <a:t>1</a:t>
            </a:r>
            <a:r>
              <a:rPr lang="ru-RU" dirty="0" smtClean="0"/>
              <a:t>= </a:t>
            </a:r>
            <a:r>
              <a:rPr lang="ru-RU" dirty="0"/>
              <a:t>2</a:t>
            </a:r>
            <a:r>
              <a:rPr lang="ru-RU" sz="2900" baseline="70000" dirty="0"/>
              <a:t>−126</a:t>
            </a:r>
            <a:r>
              <a:rPr lang="ru-RU" dirty="0"/>
              <a:t>(1 − 2</a:t>
            </a:r>
            <a:r>
              <a:rPr lang="ru-RU" sz="2900" baseline="70000" dirty="0"/>
              <a:t>−23</a:t>
            </a:r>
            <a:r>
              <a:rPr lang="ru-RU" dirty="0" smtClean="0"/>
              <a:t>),</a:t>
            </a:r>
            <a:br>
              <a:rPr lang="ru-RU" dirty="0" smtClean="0"/>
            </a:br>
            <a:r>
              <a:rPr lang="ru-RU" dirty="0" smtClean="0"/>
              <a:t>т.е</a:t>
            </a:r>
            <a:r>
              <a:rPr lang="ru-RU" dirty="0"/>
              <a:t>. оно почти вплотную подходит к самому </a:t>
            </a:r>
            <a:r>
              <a:rPr lang="ru-RU" dirty="0" smtClean="0"/>
              <a:t>маленькому </a:t>
            </a:r>
            <a:r>
              <a:rPr lang="ru-RU" dirty="0"/>
              <a:t>нормализованному числу 2</a:t>
            </a:r>
            <a:r>
              <a:rPr lang="ru-RU" sz="2900" baseline="70000" dirty="0"/>
              <a:t>−</a:t>
            </a:r>
            <a:r>
              <a:rPr lang="ru-RU" sz="2900" baseline="70000" dirty="0" smtClean="0"/>
              <a:t>126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очень хорошо </a:t>
            </a:r>
            <a:r>
              <a:rPr lang="ru-RU" dirty="0" smtClean="0"/>
              <a:t>– между </a:t>
            </a:r>
            <a:r>
              <a:rPr lang="ru-RU" dirty="0"/>
              <a:t>двумя диапазонами </a:t>
            </a:r>
            <a:r>
              <a:rPr lang="ru-RU" dirty="0" smtClean="0"/>
              <a:t>нет большого </a:t>
            </a:r>
            <a:r>
              <a:rPr lang="ru-RU" dirty="0"/>
              <a:t>разрыва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Назначение </a:t>
            </a:r>
            <a:r>
              <a:rPr lang="ru-RU" dirty="0" err="1" smtClean="0"/>
              <a:t>денормализованных</a:t>
            </a:r>
            <a:r>
              <a:rPr lang="ru-RU" dirty="0" smtClean="0"/>
              <a:t> чисел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Мантисса </a:t>
            </a:r>
            <a:r>
              <a:rPr lang="ru-RU" dirty="0"/>
              <a:t>от части берет на себя </a:t>
            </a:r>
            <a:r>
              <a:rPr lang="ru-RU" dirty="0" smtClean="0"/>
              <a:t>«функцию порядка», </a:t>
            </a:r>
            <a:r>
              <a:rPr lang="ru-RU" dirty="0"/>
              <a:t>позволяет </a:t>
            </a:r>
            <a:r>
              <a:rPr lang="ru-RU" dirty="0" smtClean="0"/>
              <a:t>уменьшать </a:t>
            </a:r>
            <a:r>
              <a:rPr lang="ru-RU" dirty="0"/>
              <a:t>числа во много </a:t>
            </a:r>
            <a:r>
              <a:rPr lang="ru-RU" dirty="0" smtClean="0"/>
              <a:t>раз.</a:t>
            </a:r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00000000 100 0000000000 0000000000 = 2</a:t>
            </a:r>
            <a:r>
              <a:rPr lang="ru-RU" sz="2700" baseline="70000" dirty="0"/>
              <a:t>−127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0 00000000 000 0100000000 0000000000 = 2</a:t>
            </a:r>
            <a:r>
              <a:rPr lang="ru-RU" sz="2700" baseline="70000" dirty="0"/>
              <a:t>−</a:t>
            </a:r>
            <a:r>
              <a:rPr lang="ru-RU" sz="2700" baseline="70000" dirty="0" smtClean="0"/>
              <a:t>131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сохранении все </a:t>
            </a:r>
            <a:r>
              <a:rPr lang="ru-RU" dirty="0" smtClean="0"/>
              <a:t>более малых </a:t>
            </a:r>
            <a:r>
              <a:rPr lang="ru-RU" dirty="0"/>
              <a:t>чисел, происходит деградация точности. Так, если в мантиссе после запятой </a:t>
            </a:r>
            <a:r>
              <a:rPr lang="ru-RU" dirty="0" smtClean="0"/>
              <a:t>стоит k </a:t>
            </a:r>
            <a:r>
              <a:rPr lang="ru-RU" dirty="0"/>
              <a:t>нулей, то только 23</a:t>
            </a:r>
            <a:r>
              <a:rPr lang="ru-RU" sz="2700" baseline="70000" dirty="0"/>
              <a:t>−k</a:t>
            </a:r>
            <a:r>
              <a:rPr lang="ru-RU" dirty="0"/>
              <a:t> цифр отвечают за точность. Самое маленькое </a:t>
            </a:r>
            <a:r>
              <a:rPr lang="ru-RU" dirty="0" err="1"/>
              <a:t>денормализованное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число 0 00000000 000 0000000000 0000000001 = 2</a:t>
            </a:r>
            <a:r>
              <a:rPr lang="ru-RU" sz="2700" baseline="70000" dirty="0"/>
              <a:t>−</a:t>
            </a:r>
            <a:r>
              <a:rPr lang="ru-RU" sz="2700" baseline="70000" dirty="0" smtClean="0"/>
              <a:t>149 </a:t>
            </a:r>
            <a:r>
              <a:rPr lang="ru-RU" dirty="0" smtClean="0"/>
              <a:t>при </a:t>
            </a:r>
            <a:r>
              <a:rPr lang="ru-RU" dirty="0"/>
              <a:t>этом </a:t>
            </a:r>
            <a:r>
              <a:rPr lang="ru-RU" dirty="0" smtClean="0"/>
              <a:t>относительная </a:t>
            </a:r>
            <a:r>
              <a:rPr lang="ru-RU" dirty="0"/>
              <a:t>погрешность представления составляет </a:t>
            </a:r>
            <a:r>
              <a:rPr lang="ru-RU" dirty="0" smtClean="0"/>
              <a:t>100</a:t>
            </a:r>
            <a:r>
              <a:rPr lang="ru-RU" dirty="0"/>
              <a:t>%, а не 2</a:t>
            </a:r>
            <a:r>
              <a:rPr lang="ru-RU" sz="2700" baseline="70000" dirty="0"/>
              <a:t>−23</a:t>
            </a:r>
            <a:r>
              <a:rPr lang="ru-RU" dirty="0"/>
              <a:t>, как у </a:t>
            </a:r>
            <a:r>
              <a:rPr lang="ru-RU" dirty="0" smtClean="0"/>
              <a:t>нормализованных чисел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088"/>
            <a:ext cx="8229600" cy="1041647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Исключение бесконечность.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Значения, большие чем (2−2</a:t>
            </a:r>
            <a:r>
              <a:rPr lang="ru-RU" sz="2500" baseline="70000" dirty="0"/>
              <a:t>−23</a:t>
            </a:r>
            <a:r>
              <a:rPr lang="ru-RU" dirty="0"/>
              <a:t>) · 2</a:t>
            </a:r>
            <a:r>
              <a:rPr lang="ru-RU" sz="2500" baseline="70000" dirty="0"/>
              <a:t>127</a:t>
            </a:r>
            <a:r>
              <a:rPr lang="ru-RU" dirty="0"/>
              <a:t>, интерпретируются как плюс бесконечность. </a:t>
            </a:r>
            <a:r>
              <a:rPr lang="ru-RU" dirty="0" smtClean="0"/>
              <a:t>Такие значения </a:t>
            </a:r>
            <a:r>
              <a:rPr lang="ru-RU" dirty="0"/>
              <a:t>представлены в </a:t>
            </a:r>
            <a:r>
              <a:rPr lang="ru-RU" dirty="0" smtClean="0"/>
              <a:t>виде</a:t>
            </a:r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11111111 000 00000000000 </a:t>
            </a:r>
            <a:r>
              <a:rPr lang="ru-RU" dirty="0" smtClean="0"/>
              <a:t>0000000000</a:t>
            </a:r>
          </a:p>
          <a:p>
            <a:pPr marL="0" indent="0">
              <a:buNone/>
            </a:pPr>
            <a:r>
              <a:rPr lang="ru-RU" dirty="0" smtClean="0"/>
              <a:t>т.е</a:t>
            </a:r>
            <a:r>
              <a:rPr lang="ru-RU" dirty="0"/>
              <a:t>. бит знака </a:t>
            </a:r>
            <a:r>
              <a:rPr lang="ru-RU" dirty="0" smtClean="0"/>
              <a:t>равен 0</a:t>
            </a:r>
            <a:r>
              <a:rPr lang="ru-RU" dirty="0"/>
              <a:t>, все биты порядка равны 1, все биты мантиссы равны </a:t>
            </a:r>
            <a:r>
              <a:rPr lang="ru-RU" dirty="0" smtClean="0"/>
              <a:t>0.</a:t>
            </a:r>
          </a:p>
          <a:p>
            <a:pPr marL="0" indent="0">
              <a:buNone/>
            </a:pPr>
            <a:r>
              <a:rPr lang="ru-RU" dirty="0" smtClean="0"/>
              <a:t>Аналогично </a:t>
            </a:r>
            <a:r>
              <a:rPr lang="ru-RU" dirty="0"/>
              <a:t>хранится </a:t>
            </a:r>
            <a:r>
              <a:rPr lang="ru-RU" dirty="0" smtClean="0"/>
              <a:t>минус бесконечность</a:t>
            </a:r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11111111 000 00000000000 0000000000.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Исключение </a:t>
            </a:r>
            <a:r>
              <a:rPr lang="ru-RU" dirty="0" smtClean="0"/>
              <a:t>не число.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результате действий с числами могут возникать не числа (англ. </a:t>
            </a:r>
            <a:r>
              <a:rPr lang="ru-RU" dirty="0" err="1"/>
              <a:t>not</a:t>
            </a:r>
            <a:r>
              <a:rPr lang="ru-RU" dirty="0"/>
              <a:t> a </a:t>
            </a:r>
            <a:r>
              <a:rPr lang="ru-RU" dirty="0" err="1"/>
              <a:t>number</a:t>
            </a:r>
            <a:r>
              <a:rPr lang="ru-RU" dirty="0"/>
              <a:t>). </a:t>
            </a:r>
            <a:r>
              <a:rPr lang="ru-RU" dirty="0" smtClean="0"/>
              <a:t>Причины </a:t>
            </a:r>
            <a:r>
              <a:rPr lang="ru-RU" dirty="0"/>
              <a:t>могут быть разные: недопустимая арифметическая </a:t>
            </a:r>
            <a:r>
              <a:rPr lang="ru-RU" dirty="0" smtClean="0"/>
              <a:t>операция, </a:t>
            </a:r>
            <a:r>
              <a:rPr lang="ru-RU" dirty="0"/>
              <a:t>умножение бесконечности на ноль, </a:t>
            </a:r>
            <a:r>
              <a:rPr lang="ru-RU" dirty="0" smtClean="0"/>
              <a:t>использование </a:t>
            </a:r>
            <a:r>
              <a:rPr lang="ru-RU" dirty="0"/>
              <a:t>неопределенной переменной и т</a:t>
            </a:r>
            <a:r>
              <a:rPr lang="ru-RU" dirty="0" smtClean="0"/>
              <a:t>. д</a:t>
            </a:r>
            <a:r>
              <a:rPr lang="ru-RU" dirty="0"/>
              <a:t>. Не числа бывают двух видов сигнальные </a:t>
            </a:r>
            <a:r>
              <a:rPr lang="ru-RU" dirty="0" smtClean="0"/>
              <a:t>и несигнальные </a:t>
            </a:r>
            <a:r>
              <a:rPr lang="ru-RU" dirty="0"/>
              <a:t>(тихие) (англ. </a:t>
            </a:r>
            <a:r>
              <a:rPr lang="ru-RU" dirty="0" err="1"/>
              <a:t>Signalling</a:t>
            </a:r>
            <a:r>
              <a:rPr lang="ru-RU" dirty="0"/>
              <a:t> </a:t>
            </a:r>
            <a:r>
              <a:rPr lang="ru-RU" dirty="0" err="1"/>
              <a:t>NaN</a:t>
            </a:r>
            <a:r>
              <a:rPr lang="ru-RU" dirty="0"/>
              <a:t> и </a:t>
            </a:r>
            <a:r>
              <a:rPr lang="ru-RU" dirty="0" err="1"/>
              <a:t>Quite</a:t>
            </a:r>
            <a:r>
              <a:rPr lang="ru-RU" dirty="0"/>
              <a:t> </a:t>
            </a:r>
            <a:r>
              <a:rPr lang="ru-RU" dirty="0" err="1"/>
              <a:t>NaN</a:t>
            </a:r>
            <a:r>
              <a:rPr lang="ru-RU" dirty="0"/>
              <a:t> соответственно).</a:t>
            </a:r>
          </a:p>
          <a:p>
            <a:pPr marL="0" indent="0">
              <a:buNone/>
            </a:pPr>
            <a:r>
              <a:rPr lang="ru-RU" dirty="0"/>
              <a:t>Сигнальные не числа хранятся в виде</a:t>
            </a:r>
          </a:p>
          <a:p>
            <a:pPr marL="0" indent="0">
              <a:buNone/>
            </a:pPr>
            <a:r>
              <a:rPr lang="ru-RU" dirty="0"/>
              <a:t>0 11111111 </a:t>
            </a:r>
            <a:r>
              <a:rPr lang="ru-RU" dirty="0" err="1"/>
              <a:t>xxx</a:t>
            </a:r>
            <a:r>
              <a:rPr lang="ru-RU" dirty="0"/>
              <a:t> </a:t>
            </a:r>
            <a:r>
              <a:rPr lang="ru-RU" dirty="0" err="1"/>
              <a:t>xxxxxxxxxx</a:t>
            </a:r>
            <a:r>
              <a:rPr lang="ru-RU" dirty="0"/>
              <a:t> </a:t>
            </a:r>
            <a:r>
              <a:rPr lang="ru-RU" dirty="0" err="1"/>
              <a:t>xxxxxxxxxx</a:t>
            </a:r>
            <a:r>
              <a:rPr lang="ru-RU" dirty="0"/>
              <a:t>, где хотя бы один бит мантиссы равен </a:t>
            </a:r>
            <a:r>
              <a:rPr lang="ru-RU" dirty="0" smtClean="0"/>
              <a:t>1.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Несигнальные не числа хранятся в виде</a:t>
            </a:r>
          </a:p>
          <a:p>
            <a:pPr marL="0" indent="0">
              <a:buNone/>
            </a:pPr>
            <a:r>
              <a:rPr lang="ru-RU" dirty="0"/>
              <a:t>1 11111111 </a:t>
            </a:r>
            <a:r>
              <a:rPr lang="ru-RU" dirty="0" err="1"/>
              <a:t>xxx</a:t>
            </a:r>
            <a:r>
              <a:rPr lang="ru-RU" dirty="0"/>
              <a:t> </a:t>
            </a:r>
            <a:r>
              <a:rPr lang="ru-RU" dirty="0" err="1"/>
              <a:t>xxxxxxxxxx</a:t>
            </a:r>
            <a:r>
              <a:rPr lang="ru-RU" dirty="0"/>
              <a:t> </a:t>
            </a:r>
            <a:r>
              <a:rPr lang="ru-RU" dirty="0" err="1"/>
              <a:t>xxxxxxxxxx</a:t>
            </a:r>
            <a:r>
              <a:rPr lang="ru-RU" dirty="0"/>
              <a:t>, где хотя бы один бит мантиссы равен </a:t>
            </a:r>
            <a:r>
              <a:rPr lang="ru-RU" dirty="0" smtClean="0"/>
              <a:t>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ru-RU" dirty="0"/>
              <a:t>Сложение чисел </a:t>
            </a:r>
            <a:r>
              <a:rPr lang="ru-RU" dirty="0" smtClean="0"/>
              <a:t>одного порядка.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Требуется </a:t>
            </a:r>
            <a:r>
              <a:rPr lang="ru-RU" dirty="0"/>
              <a:t>найти сумму 17 + 22.</a:t>
            </a:r>
          </a:p>
          <a:p>
            <a:pPr marL="0" indent="0">
              <a:buNone/>
            </a:pPr>
            <a:r>
              <a:rPr lang="ru-RU" dirty="0"/>
              <a:t>Имеем 17</a:t>
            </a:r>
            <a:r>
              <a:rPr lang="ru-RU" sz="2000" baseline="-25000" dirty="0"/>
              <a:t>(10)</a:t>
            </a:r>
            <a:r>
              <a:rPr lang="ru-RU" dirty="0"/>
              <a:t>+22</a:t>
            </a:r>
            <a:r>
              <a:rPr lang="ru-RU" sz="2000" baseline="-25000" dirty="0"/>
              <a:t>(10)</a:t>
            </a:r>
            <a:r>
              <a:rPr lang="ru-RU" dirty="0"/>
              <a:t> = 1.0001·2</a:t>
            </a:r>
            <a:r>
              <a:rPr lang="ru-RU" sz="2500" baseline="70000" dirty="0"/>
              <a:t>4</a:t>
            </a:r>
            <a:r>
              <a:rPr lang="ru-RU" dirty="0"/>
              <a:t>+1.0110·2</a:t>
            </a:r>
            <a:r>
              <a:rPr lang="ru-RU" sz="2500" baseline="70000" dirty="0"/>
              <a:t>4</a:t>
            </a:r>
            <a:r>
              <a:rPr lang="ru-RU" dirty="0"/>
              <a:t> = 10.0111·2</a:t>
            </a:r>
            <a:r>
              <a:rPr lang="ru-RU" sz="2500" baseline="70000" dirty="0"/>
              <a:t>4</a:t>
            </a:r>
            <a:r>
              <a:rPr lang="ru-RU" dirty="0"/>
              <a:t> = </a:t>
            </a:r>
            <a:r>
              <a:rPr lang="ru-RU" dirty="0" smtClean="0"/>
              <a:t>1.00111·2</a:t>
            </a:r>
            <a:r>
              <a:rPr lang="ru-RU" sz="2500" baseline="70000" dirty="0" smtClean="0"/>
              <a:t>5 </a:t>
            </a:r>
            <a:r>
              <a:rPr lang="ru-RU" dirty="0" smtClean="0"/>
              <a:t>= 39.</a:t>
            </a:r>
          </a:p>
          <a:p>
            <a:pPr marL="0" indent="0">
              <a:buNone/>
            </a:pPr>
            <a:r>
              <a:rPr lang="ru-RU" dirty="0"/>
              <a:t>При сложении </a:t>
            </a:r>
            <a:r>
              <a:rPr lang="ru-RU" dirty="0" smtClean="0"/>
              <a:t>чисел одного </a:t>
            </a:r>
            <a:r>
              <a:rPr lang="ru-RU" dirty="0"/>
              <a:t>порядка (в силу того, что ведущая цифра равна 1) сумма будет иметь порядок </a:t>
            </a:r>
            <a:r>
              <a:rPr lang="ru-RU" dirty="0" smtClean="0"/>
              <a:t>на один </a:t>
            </a:r>
            <a:r>
              <a:rPr lang="ru-RU" dirty="0"/>
              <a:t>больший, чем у слагаемых. Таким образом, </a:t>
            </a:r>
            <a:r>
              <a:rPr lang="ru-RU" dirty="0" smtClean="0"/>
              <a:t>надо</a:t>
            </a:r>
          </a:p>
          <a:p>
            <a:pPr marL="0" indent="0">
              <a:buNone/>
            </a:pPr>
            <a:r>
              <a:rPr lang="ru-RU" dirty="0" smtClean="0"/>
              <a:t>1) вспомнить</a:t>
            </a:r>
            <a:r>
              <a:rPr lang="ru-RU" dirty="0"/>
              <a:t>, что у мантисс </a:t>
            </a:r>
            <a:r>
              <a:rPr lang="ru-RU" dirty="0" smtClean="0"/>
              <a:t>ведущая цифра </a:t>
            </a:r>
            <a:r>
              <a:rPr lang="ru-RU" dirty="0"/>
              <a:t>равна </a:t>
            </a:r>
            <a:r>
              <a:rPr lang="ru-RU" dirty="0" smtClean="0"/>
              <a:t>1,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) сложить </a:t>
            </a:r>
            <a:r>
              <a:rPr lang="ru-RU" dirty="0" smtClean="0"/>
              <a:t>мантиссы,</a:t>
            </a:r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) запятую в сумме сдвинуть на одну позицию </a:t>
            </a:r>
            <a:r>
              <a:rPr lang="ru-RU" dirty="0" smtClean="0"/>
              <a:t>влево (при </a:t>
            </a:r>
            <a:r>
              <a:rPr lang="ru-RU" dirty="0"/>
              <a:t>этом 23я цифра мантиссы выйдет за разрядную сетку) и порядок увеличить на </a:t>
            </a:r>
            <a:r>
              <a:rPr lang="ru-RU" dirty="0" smtClean="0"/>
              <a:t>1,</a:t>
            </a:r>
          </a:p>
          <a:p>
            <a:pPr marL="0" indent="0">
              <a:buNone/>
            </a:pPr>
            <a:r>
              <a:rPr lang="ru-RU" dirty="0" smtClean="0"/>
              <a:t>4)ведущую </a:t>
            </a:r>
            <a:r>
              <a:rPr lang="ru-RU" dirty="0"/>
              <a:t>единицу суммы мысленно </a:t>
            </a:r>
            <a:r>
              <a:rPr lang="ru-RU" dirty="0" smtClean="0"/>
              <a:t>выбросить.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8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1339</Words>
  <Application>Microsoft Office PowerPoint</Application>
  <PresentationFormat>Экран (4:3)</PresentationFormat>
  <Paragraphs>159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Лекция № 3. Хранение чисел с плавающей запятой. Формат float.</vt:lpstr>
      <vt:lpstr>Границы диапазона нормализованных чисел.</vt:lpstr>
      <vt:lpstr>Границы диапазона нормализованных чисел.</vt:lpstr>
      <vt:lpstr>Формат денормализованных чисел.</vt:lpstr>
      <vt:lpstr>Формат денормализованных чисел.</vt:lpstr>
      <vt:lpstr>Назначение денормализованных чисел</vt:lpstr>
      <vt:lpstr>Исключение бесконечность.</vt:lpstr>
      <vt:lpstr>Исключение не число.</vt:lpstr>
      <vt:lpstr>Сложение чисел одного порядка.</vt:lpstr>
      <vt:lpstr>Пример.</vt:lpstr>
      <vt:lpstr>Сложение чисел разного порядка.</vt:lpstr>
      <vt:lpstr>Пример.</vt:lpstr>
      <vt:lpstr>Границы диапазонов.</vt:lpstr>
      <vt:lpstr>Границы диапазонов.</vt:lpstr>
      <vt:lpstr>Постановка задачи.</vt:lpstr>
      <vt:lpstr>Постановка задачи.</vt:lpstr>
      <vt:lpstr>Примеры вода/вывода.</vt:lpstr>
      <vt:lpstr>Примеры вода/вывода.</vt:lpstr>
      <vt:lpstr>Примеры вода/вывода.</vt:lpstr>
      <vt:lpstr>Примеры вода/вывода.</vt:lpstr>
      <vt:lpstr>Примеры вода/вывода.</vt:lpstr>
      <vt:lpstr>Контрольные вопросы и упражнения.</vt:lpstr>
      <vt:lpstr>Контрольные вопросы и упражнения.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Введение в предмет.</dc:title>
  <dc:creator>Сотрудники КВМ</dc:creator>
  <cp:lastModifiedBy>Солодушкин С.И.</cp:lastModifiedBy>
  <cp:revision>143</cp:revision>
  <dcterms:created xsi:type="dcterms:W3CDTF">2011-09-12T06:55:37Z</dcterms:created>
  <dcterms:modified xsi:type="dcterms:W3CDTF">2011-09-30T09:03:12Z</dcterms:modified>
</cp:coreProperties>
</file>