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64" d="100"/>
          <a:sy n="64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9524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2344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474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390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9794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96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9971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631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20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654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783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980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RLE (Run Length Encoding)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Часть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dirty="0" err="1" smtClean="0">
                <a:solidFill>
                  <a:schemeClr val="tx1"/>
                </a:solidFill>
              </a:rPr>
              <a:t>Паначёв</a:t>
            </a:r>
            <a:r>
              <a:rPr lang="ru-RU" sz="1800" dirty="0" smtClean="0">
                <a:solidFill>
                  <a:schemeClr val="tx1"/>
                </a:solidFill>
              </a:rPr>
              <a:t> Максим Александрович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/ ассистент кафедры вычислительной математики ИМКН /</a:t>
            </a:r>
          </a:p>
          <a:p>
            <a:r>
              <a:rPr lang="ru-RU" sz="1800" dirty="0" err="1" smtClean="0">
                <a:solidFill>
                  <a:schemeClr val="tx1"/>
                </a:solidFill>
              </a:rPr>
              <a:t>Солодушкин</a:t>
            </a:r>
            <a:r>
              <a:rPr lang="ru-RU" sz="1800" dirty="0" smtClean="0">
                <a:solidFill>
                  <a:schemeClr val="tx1"/>
                </a:solidFill>
              </a:rPr>
              <a:t> Святослав Игоревич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/ к. ф.-м. н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r>
              <a:rPr lang="ru-RU" sz="1400" dirty="0" smtClean="0">
                <a:solidFill>
                  <a:schemeClr val="tx1"/>
                </a:solidFill>
              </a:rPr>
              <a:t>, доцент кафедры вычислительной математики ИМКН) /</a:t>
            </a:r>
          </a:p>
        </p:txBody>
      </p:sp>
    </p:spTree>
    <p:extLst>
      <p:ext uri="{BB962C8B-B14F-4D97-AF65-F5344CB8AC3E}">
        <p14:creationId xmlns:p14="http://schemas.microsoft.com/office/powerpoint/2010/main" xmlns="" val="20595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ESCAPE-</a:t>
            </a:r>
            <a:r>
              <a:rPr lang="ru-RU" dirty="0" smtClean="0"/>
              <a:t>кодирование: правила подстановки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Правило </a:t>
            </a:r>
            <a:r>
              <a:rPr lang="en-US" dirty="0"/>
              <a:t>#3: </a:t>
            </a:r>
            <a:r>
              <a:rPr lang="ru-RU" dirty="0"/>
              <a:t>Менее четырех подряд идущих символов (за </a:t>
            </a:r>
            <a:r>
              <a:rPr lang="ru-RU" dirty="0" smtClean="0"/>
              <a:t>исключением</a:t>
            </a:r>
            <a:r>
              <a:rPr lang="en-US" dirty="0" smtClean="0"/>
              <a:t> ESCAPE-</a:t>
            </a:r>
            <a:r>
              <a:rPr lang="ru-RU" dirty="0" smtClean="0"/>
              <a:t>символа) </a:t>
            </a:r>
            <a:r>
              <a:rPr lang="ru-RU" dirty="0"/>
              <a:t>оставляем </a:t>
            </a:r>
            <a:r>
              <a:rPr lang="ru-RU" dirty="0" smtClean="0"/>
              <a:t>без изменения.</a:t>
            </a:r>
          </a:p>
          <a:p>
            <a:r>
              <a:rPr lang="ru-RU" dirty="0" smtClean="0"/>
              <a:t>Пример</a:t>
            </a:r>
            <a:r>
              <a:rPr lang="ru-RU" dirty="0"/>
              <a:t>: AAAAABCDCDBBBB </a:t>
            </a:r>
            <a:r>
              <a:rPr lang="ru-RU" dirty="0" smtClean="0">
                <a:sym typeface="Symbol"/>
              </a:rPr>
              <a:t></a:t>
            </a:r>
            <a:r>
              <a:rPr lang="ru-RU" dirty="0" smtClean="0"/>
              <a:t> </a:t>
            </a:r>
            <a:r>
              <a:rPr lang="ru-RU" dirty="0"/>
              <a:t>#(2)ABCDCD#(1)B.</a:t>
            </a:r>
          </a:p>
        </p:txBody>
      </p:sp>
    </p:spTree>
    <p:extLst>
      <p:ext uri="{BB962C8B-B14F-4D97-AF65-F5344CB8AC3E}">
        <p14:creationId xmlns:p14="http://schemas.microsoft.com/office/powerpoint/2010/main" xmlns="" val="2225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ESCAPE-</a:t>
            </a:r>
            <a:r>
              <a:rPr lang="ru-RU" dirty="0" smtClean="0"/>
              <a:t>кодирование: правила подстановки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Очевидно, что </a:t>
            </a:r>
            <a:r>
              <a:rPr lang="ru-RU" dirty="0" smtClean="0"/>
              <a:t>если значение счетчика</a:t>
            </a:r>
            <a:r>
              <a:rPr lang="en-US" dirty="0" smtClean="0"/>
              <a:t> </a:t>
            </a:r>
            <a:r>
              <a:rPr lang="ru-RU" dirty="0" smtClean="0"/>
              <a:t>подряд идущих символов </a:t>
            </a:r>
            <a:r>
              <a:rPr lang="ru-RU" dirty="0"/>
              <a:t>будет достаточно </a:t>
            </a:r>
            <a:r>
              <a:rPr lang="ru-RU" dirty="0" smtClean="0"/>
              <a:t>большим, </a:t>
            </a:r>
            <a:r>
              <a:rPr lang="ru-RU" dirty="0"/>
              <a:t>то он в байт не </a:t>
            </a:r>
            <a:r>
              <a:rPr lang="ru-RU" dirty="0" smtClean="0"/>
              <a:t>поместится.</a:t>
            </a:r>
          </a:p>
          <a:p>
            <a:r>
              <a:rPr lang="ru-RU" dirty="0" smtClean="0"/>
              <a:t>Следовательно</a:t>
            </a:r>
            <a:r>
              <a:rPr lang="ru-RU" dirty="0"/>
              <a:t>, </a:t>
            </a:r>
            <a:r>
              <a:rPr lang="ru-RU" dirty="0" smtClean="0"/>
              <a:t>длинные последовательности одинаковых символов </a:t>
            </a:r>
            <a:r>
              <a:rPr lang="ru-RU" dirty="0"/>
              <a:t>необходимо </a:t>
            </a:r>
            <a:r>
              <a:rPr lang="ru-RU" dirty="0" smtClean="0"/>
              <a:t>разбивать на несколько цепочек.</a:t>
            </a:r>
          </a:p>
          <a:p>
            <a:r>
              <a:rPr lang="ru-RU" dirty="0"/>
              <a:t>Н</a:t>
            </a:r>
            <a:r>
              <a:rPr lang="ru-RU" dirty="0" smtClean="0"/>
              <a:t>апример</a:t>
            </a:r>
            <a:r>
              <a:rPr lang="ru-RU" dirty="0"/>
              <a:t>, </a:t>
            </a:r>
            <a:r>
              <a:rPr lang="ru-RU" dirty="0" smtClean="0"/>
              <a:t>500 символов «A» можно закодировать следующим образом: A…A </a:t>
            </a:r>
            <a:r>
              <a:rPr lang="ru-RU" dirty="0" smtClean="0">
                <a:sym typeface="Symbol"/>
              </a:rPr>
              <a:t></a:t>
            </a:r>
            <a:r>
              <a:rPr lang="ru-RU" dirty="0" smtClean="0"/>
              <a:t> </a:t>
            </a:r>
            <a:r>
              <a:rPr lang="ru-RU" dirty="0"/>
              <a:t>#(255)A#(</a:t>
            </a:r>
            <a:r>
              <a:rPr lang="ru-RU" dirty="0" smtClean="0"/>
              <a:t>239)A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Процесс декодирования достаточно очевиден и предполагает использование тех же правил, только в обратном порядке.</a:t>
            </a:r>
          </a:p>
        </p:txBody>
      </p:sp>
    </p:spTree>
    <p:extLst>
      <p:ext uri="{BB962C8B-B14F-4D97-AF65-F5344CB8AC3E}">
        <p14:creationId xmlns:p14="http://schemas.microsoft.com/office/powerpoint/2010/main" xmlns="" val="270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Могут ли алгоритмы шифрования использоваться для сжатия данных?</a:t>
            </a:r>
            <a:endParaRPr lang="en-US" dirty="0" smtClean="0"/>
          </a:p>
          <a:p>
            <a:pPr lvl="1"/>
            <a:r>
              <a:rPr lang="ru-RU" dirty="0" smtClean="0"/>
              <a:t>Да</a:t>
            </a:r>
          </a:p>
          <a:p>
            <a:pPr lvl="1"/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Нет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будет выглядеть </a:t>
            </a:r>
            <a:r>
              <a:rPr lang="en-US" dirty="0" smtClean="0"/>
              <a:t>ESCAPE-</a:t>
            </a:r>
            <a:r>
              <a:rPr lang="ru-RU" dirty="0" smtClean="0"/>
              <a:t>код для 758 подряд идущих букв «</a:t>
            </a:r>
            <a:r>
              <a:rPr lang="en-US" dirty="0" smtClean="0"/>
              <a:t>B</a:t>
            </a:r>
            <a:r>
              <a:rPr lang="ru-RU" dirty="0" smtClean="0"/>
              <a:t>»</a:t>
            </a:r>
            <a:r>
              <a:rPr lang="en-US" dirty="0" smtClean="0"/>
              <a:t>?</a:t>
            </a:r>
            <a:endParaRPr lang="ru-RU" dirty="0" smtClean="0"/>
          </a:p>
          <a:p>
            <a:pPr lvl="1"/>
            <a:r>
              <a:rPr lang="en-US" dirty="0" smtClean="0"/>
              <a:t>#(758)B</a:t>
            </a:r>
            <a:endParaRPr lang="ru-RU" dirty="0" smtClean="0"/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#(255)B#(255)B#(242)B</a:t>
            </a:r>
          </a:p>
          <a:p>
            <a:pPr lvl="1"/>
            <a:r>
              <a:rPr lang="en-US" dirty="0" smtClean="0"/>
              <a:t>(255)B(255)B(242)B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будет выглядеть </a:t>
            </a:r>
            <a:r>
              <a:rPr lang="en-US" dirty="0" smtClean="0"/>
              <a:t>ESCAPE-</a:t>
            </a:r>
            <a:r>
              <a:rPr lang="ru-RU" dirty="0" smtClean="0"/>
              <a:t>код для следующей строки: </a:t>
            </a:r>
            <a:r>
              <a:rPr lang="en-US" dirty="0" smtClean="0"/>
              <a:t>ABBBB#A#B?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#(1)B#A#B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#(4)B#(1)#A#(1)#B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A#(1)B#(1)#A#(1)#B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#(4)B#A#B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33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Кодирование и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Кодирование и шифрование </a:t>
            </a:r>
            <a:r>
              <a:rPr lang="ru-RU" dirty="0" smtClean="0"/>
              <a:t>информации – близкие по смыслу термины, однако: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/>
              <a:t>Кодирование – способ представления информации в каком-либо «удобном» виде;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/>
              <a:t>Шифрование – способ защиты/сокрытия информации.</a:t>
            </a:r>
          </a:p>
          <a:p>
            <a:r>
              <a:rPr lang="ru-RU" dirty="0" smtClean="0"/>
              <a:t>Закодированный текст может понять каждый, кто знает способ кодирования.</a:t>
            </a:r>
          </a:p>
          <a:p>
            <a:r>
              <a:rPr lang="ru-RU" dirty="0" smtClean="0"/>
              <a:t>Смысл зашифрованного текста должен быть ясен только определённым лицам.</a:t>
            </a:r>
          </a:p>
          <a:p>
            <a:r>
              <a:rPr lang="ru-RU" dirty="0" smtClean="0"/>
              <a:t>От остальных смысл </a:t>
            </a:r>
            <a:r>
              <a:rPr lang="ru-RU" dirty="0"/>
              <a:t>зашифрованного текста </a:t>
            </a:r>
            <a:r>
              <a:rPr lang="ru-RU" dirty="0" smtClean="0"/>
              <a:t>должен быть скрыт и способ его расшифровки без знания секретного кода должен быть как можно более длительным и трудоёмким.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818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Кодирование и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зависимости от выбранного способа кодирование может как увеличить объём передаваемой информации, так и уменьшить его (а также оставить неизменным).</a:t>
            </a:r>
          </a:p>
          <a:p>
            <a:r>
              <a:rPr lang="ru-RU" dirty="0" smtClean="0"/>
              <a:t>Шифрование – в самом лучшем случае оставляет объём таким же, а как правило – увеличивает объём передаваемого сообщения.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794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RLE (Run Length Encoding)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RLE </a:t>
            </a:r>
            <a:r>
              <a:rPr lang="ru-RU" dirty="0" smtClean="0"/>
              <a:t>– один </a:t>
            </a:r>
            <a:r>
              <a:rPr lang="ru-RU" dirty="0" smtClean="0"/>
              <a:t>из </a:t>
            </a:r>
            <a:r>
              <a:rPr lang="ru-RU" dirty="0" smtClean="0"/>
              <a:t>самых популярных и простых вариантов </a:t>
            </a:r>
            <a:r>
              <a:rPr lang="ru-RU" dirty="0"/>
              <a:t>кодирования </a:t>
            </a:r>
            <a:r>
              <a:rPr lang="ru-RU" dirty="0" smtClean="0"/>
              <a:t>информации.</a:t>
            </a:r>
          </a:p>
          <a:p>
            <a:r>
              <a:rPr lang="ru-RU" dirty="0" smtClean="0"/>
              <a:t>Как </a:t>
            </a:r>
            <a:r>
              <a:rPr lang="ru-RU" dirty="0" smtClean="0"/>
              <a:t>правило, </a:t>
            </a:r>
            <a:r>
              <a:rPr lang="ru-RU" dirty="0" smtClean="0"/>
              <a:t>его применяют для кодирования/сжатия изображений (</a:t>
            </a:r>
            <a:r>
              <a:rPr lang="en-US" dirty="0" smtClean="0"/>
              <a:t>BMP</a:t>
            </a:r>
            <a:r>
              <a:rPr lang="ru-RU" dirty="0" smtClean="0"/>
              <a:t>).</a:t>
            </a:r>
          </a:p>
          <a:p>
            <a:r>
              <a:rPr lang="ru-RU" dirty="0"/>
              <a:t>О</a:t>
            </a:r>
            <a:r>
              <a:rPr lang="ru-RU" dirty="0" smtClean="0"/>
              <a:t>сновная идея алгоритма – замена серии повторяющихся «символов» на её код.</a:t>
            </a:r>
          </a:p>
          <a:p>
            <a:r>
              <a:rPr lang="ru-RU" dirty="0" smtClean="0"/>
              <a:t>Например, AAAAA </a:t>
            </a:r>
            <a:r>
              <a:rPr lang="ru-RU" dirty="0" smtClean="0">
                <a:sym typeface="Symbol"/>
              </a:rPr>
              <a:t></a:t>
            </a:r>
            <a:r>
              <a:rPr lang="ru-RU" dirty="0" smtClean="0"/>
              <a:t> 5A</a:t>
            </a:r>
            <a:r>
              <a:rPr lang="en-US" dirty="0" smtClean="0"/>
              <a:t>.</a:t>
            </a:r>
          </a:p>
          <a:p>
            <a:r>
              <a:rPr lang="ru-RU" dirty="0" smtClean="0"/>
              <a:t>В рисунках очень часто можно найти области/пятна одного (примерно одного) цвета.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088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RLE (Run Length Encoding)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Идею </a:t>
            </a:r>
            <a:r>
              <a:rPr lang="ru-RU" dirty="0"/>
              <a:t>данного </a:t>
            </a:r>
            <a:r>
              <a:rPr lang="ru-RU" dirty="0" smtClean="0"/>
              <a:t>алгоритма рассмотрим на примере текста.</a:t>
            </a:r>
          </a:p>
          <a:p>
            <a:r>
              <a:rPr lang="ru-RU" dirty="0" smtClean="0"/>
              <a:t>Для </a:t>
            </a:r>
            <a:r>
              <a:rPr lang="ru-RU" dirty="0"/>
              <a:t>удобства будем считать, что каждый </a:t>
            </a:r>
            <a:r>
              <a:rPr lang="ru-RU" dirty="0" smtClean="0"/>
              <a:t>символ текста занимает </a:t>
            </a:r>
            <a:r>
              <a:rPr lang="ru-RU" dirty="0"/>
              <a:t>1 </a:t>
            </a:r>
            <a:r>
              <a:rPr lang="ru-RU" dirty="0" smtClean="0"/>
              <a:t>байт.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416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ESCAPE-</a:t>
            </a:r>
            <a:r>
              <a:rPr lang="ru-RU" dirty="0" smtClean="0"/>
              <a:t>кодирование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Кодирование с помощью специального </a:t>
            </a:r>
            <a:r>
              <a:rPr lang="en-US" dirty="0" smtClean="0"/>
              <a:t>ESCAPE-</a:t>
            </a:r>
            <a:r>
              <a:rPr lang="ru-RU" dirty="0" smtClean="0"/>
              <a:t>символа.</a:t>
            </a:r>
          </a:p>
          <a:p>
            <a:r>
              <a:rPr lang="ru-RU" dirty="0"/>
              <a:t>В качестве </a:t>
            </a:r>
            <a:r>
              <a:rPr lang="en-US" dirty="0" smtClean="0"/>
              <a:t>ESCAPE-</a:t>
            </a:r>
            <a:r>
              <a:rPr lang="ru-RU" dirty="0" smtClean="0"/>
              <a:t>символа обычно выбирают такой символ</a:t>
            </a:r>
            <a:r>
              <a:rPr lang="ru-RU" dirty="0"/>
              <a:t>, который не встречается в </a:t>
            </a:r>
            <a:r>
              <a:rPr lang="ru-RU" dirty="0" smtClean="0"/>
              <a:t>наших данных.</a:t>
            </a:r>
          </a:p>
          <a:p>
            <a:r>
              <a:rPr lang="ru-RU" dirty="0"/>
              <a:t>Если такого символа не существует - то, вообще говоря, любой </a:t>
            </a:r>
            <a:r>
              <a:rPr lang="ru-RU" dirty="0" smtClean="0"/>
              <a:t>другой, вероятность встречи </a:t>
            </a:r>
            <a:r>
              <a:rPr lang="ru-RU" dirty="0" smtClean="0"/>
              <a:t>которого </a:t>
            </a:r>
            <a:r>
              <a:rPr lang="ru-RU" dirty="0" smtClean="0"/>
              <a:t>в кодируемом сообщении достаточно мала.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518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ESCAPE-</a:t>
            </a:r>
            <a:r>
              <a:rPr lang="ru-RU" dirty="0" smtClean="0"/>
              <a:t>кодирование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ля примера в качестве ESCAPE-символа возьмём знак «#».</a:t>
            </a:r>
          </a:p>
          <a:p>
            <a:r>
              <a:rPr lang="ru-RU" dirty="0" smtClean="0"/>
              <a:t>Записью «(</a:t>
            </a:r>
            <a:r>
              <a:rPr lang="ru-RU" dirty="0"/>
              <a:t>n</a:t>
            </a:r>
            <a:r>
              <a:rPr lang="ru-RU" dirty="0" smtClean="0"/>
              <a:t>)» будем обозначать символ </a:t>
            </a:r>
            <a:r>
              <a:rPr lang="ru-RU" dirty="0"/>
              <a:t>с кодом 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Под понятием «подстановка» будем иметь ввиду замену </a:t>
            </a:r>
            <a:r>
              <a:rPr lang="ru-RU" dirty="0"/>
              <a:t>одной серии символов на </a:t>
            </a:r>
            <a:r>
              <a:rPr lang="ru-RU" dirty="0" smtClean="0"/>
              <a:t>другую.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9353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ESCAPE-</a:t>
            </a:r>
            <a:r>
              <a:rPr lang="ru-RU" dirty="0" smtClean="0"/>
              <a:t>кодирование: правила подстановки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Правило </a:t>
            </a:r>
            <a:r>
              <a:rPr lang="en-US" dirty="0" smtClean="0"/>
              <a:t>#</a:t>
            </a:r>
            <a:r>
              <a:rPr lang="ru-RU" dirty="0" smtClean="0"/>
              <a:t>1: k </a:t>
            </a:r>
            <a:r>
              <a:rPr lang="ru-RU" dirty="0"/>
              <a:t>подряд идущих одинаковых базовых символов при k &gt; 3 будем заменять на тройку: </a:t>
            </a:r>
            <a:r>
              <a:rPr lang="ru-RU" dirty="0" smtClean="0"/>
              <a:t>ESCAPE</a:t>
            </a:r>
            <a:r>
              <a:rPr lang="en-US" dirty="0" smtClean="0"/>
              <a:t>-</a:t>
            </a:r>
            <a:r>
              <a:rPr lang="ru-RU" dirty="0" smtClean="0"/>
              <a:t>символ, </a:t>
            </a:r>
            <a:r>
              <a:rPr lang="ru-RU" dirty="0"/>
              <a:t>символ с кодом k - 3, </a:t>
            </a:r>
            <a:r>
              <a:rPr lang="ru-RU" dirty="0" smtClean="0"/>
              <a:t>базовый символ.</a:t>
            </a:r>
          </a:p>
          <a:p>
            <a:r>
              <a:rPr lang="ru-RU" dirty="0" smtClean="0"/>
              <a:t>Пример</a:t>
            </a:r>
            <a:r>
              <a:rPr lang="ru-RU" dirty="0"/>
              <a:t>: AA….A </a:t>
            </a:r>
            <a:r>
              <a:rPr lang="ru-RU" dirty="0">
                <a:sym typeface="Symbol"/>
              </a:rPr>
              <a:t></a:t>
            </a:r>
            <a:r>
              <a:rPr lang="ru-RU" dirty="0" smtClean="0"/>
              <a:t> </a:t>
            </a:r>
            <a:r>
              <a:rPr lang="ru-RU" dirty="0"/>
              <a:t>#(k-3)A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86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ESCAPE-</a:t>
            </a:r>
            <a:r>
              <a:rPr lang="ru-RU" dirty="0" smtClean="0"/>
              <a:t>кодирование: правила подстановки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Правило </a:t>
            </a:r>
            <a:r>
              <a:rPr lang="en-US" dirty="0" smtClean="0"/>
              <a:t>#2</a:t>
            </a:r>
            <a:r>
              <a:rPr lang="ru-RU" dirty="0" smtClean="0"/>
              <a:t>: ESCAPE-символ кодируется всегда:</a:t>
            </a:r>
            <a:endParaRPr lang="en-US" dirty="0" smtClean="0"/>
          </a:p>
          <a:p>
            <a:pPr marL="457200" lvl="1" indent="0">
              <a:buNone/>
            </a:pPr>
            <a:r>
              <a:rPr lang="ru-RU" dirty="0"/>
              <a:t># </a:t>
            </a:r>
            <a:r>
              <a:rPr lang="ru-RU" dirty="0" smtClean="0">
                <a:sym typeface="Symbol"/>
              </a:rPr>
              <a:t></a:t>
            </a:r>
            <a:r>
              <a:rPr lang="ru-RU" dirty="0" smtClean="0"/>
              <a:t> </a:t>
            </a:r>
            <a:r>
              <a:rPr lang="ru-RU" dirty="0"/>
              <a:t>#(1</a:t>
            </a:r>
            <a:r>
              <a:rPr lang="ru-RU" dirty="0" smtClean="0"/>
              <a:t>)#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## </a:t>
            </a:r>
            <a:r>
              <a:rPr lang="ru-RU" dirty="0">
                <a:sym typeface="Symbol"/>
              </a:rPr>
              <a:t></a:t>
            </a:r>
            <a:r>
              <a:rPr lang="ru-RU" dirty="0" smtClean="0"/>
              <a:t> </a:t>
            </a:r>
            <a:r>
              <a:rPr lang="ru-RU" dirty="0"/>
              <a:t>#(2</a:t>
            </a:r>
            <a:r>
              <a:rPr lang="ru-RU" dirty="0" smtClean="0"/>
              <a:t>)#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### </a:t>
            </a:r>
            <a:r>
              <a:rPr lang="ru-RU" dirty="0">
                <a:sym typeface="Symbol"/>
              </a:rPr>
              <a:t></a:t>
            </a:r>
            <a:r>
              <a:rPr lang="ru-RU" dirty="0" smtClean="0"/>
              <a:t> </a:t>
            </a:r>
            <a:r>
              <a:rPr lang="ru-RU" dirty="0"/>
              <a:t>#(3</a:t>
            </a:r>
            <a:r>
              <a:rPr lang="ru-RU" dirty="0" smtClean="0"/>
              <a:t>)#</a:t>
            </a:r>
            <a:endParaRPr lang="en-US" dirty="0" smtClean="0"/>
          </a:p>
          <a:p>
            <a:pPr marL="457200" lvl="1" indent="0">
              <a:buNone/>
            </a:pPr>
            <a:r>
              <a:rPr lang="ru-RU" dirty="0" smtClean="0"/>
              <a:t>##...# </a:t>
            </a:r>
            <a:r>
              <a:rPr lang="ru-RU" dirty="0">
                <a:sym typeface="Symbol"/>
              </a:rPr>
              <a:t></a:t>
            </a:r>
            <a:r>
              <a:rPr lang="ru-RU" dirty="0" smtClean="0"/>
              <a:t> </a:t>
            </a:r>
            <a:r>
              <a:rPr lang="ru-RU" dirty="0"/>
              <a:t>#(k</a:t>
            </a:r>
            <a:r>
              <a:rPr lang="ru-RU" dirty="0" smtClean="0"/>
              <a:t>)#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246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552</Words>
  <Application>Microsoft Office PowerPoint</Application>
  <PresentationFormat>Экран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RLE (Run Length Encoding) Часть 1</vt:lpstr>
      <vt:lpstr>Кодирование и шифрование</vt:lpstr>
      <vt:lpstr>Кодирование и шифрование</vt:lpstr>
      <vt:lpstr>RLE (Run Length Encoding)</vt:lpstr>
      <vt:lpstr>RLE (Run Length Encoding)</vt:lpstr>
      <vt:lpstr>ESCAPE-кодирование</vt:lpstr>
      <vt:lpstr>ESCAPE-кодирование</vt:lpstr>
      <vt:lpstr>ESCAPE-кодирование: правила подстановки</vt:lpstr>
      <vt:lpstr>ESCAPE-кодирование: правила подстановки</vt:lpstr>
      <vt:lpstr>ESCAPE-кодирование: правила подстановки</vt:lpstr>
      <vt:lpstr>ESCAPE-кодирование: правила подстановки</vt:lpstr>
      <vt:lpstr>Контрольные вопросы</vt:lpstr>
    </vt:vector>
  </TitlesOfParts>
  <Company>УрФУ им. Б.Н.Ельцина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Архитектурные принципы фон Неймана</dc:title>
  <dc:creator>Паначёв М.А.</dc:creator>
  <cp:lastModifiedBy>user</cp:lastModifiedBy>
  <cp:revision>28</cp:revision>
  <dcterms:created xsi:type="dcterms:W3CDTF">2011-11-19T09:51:38Z</dcterms:created>
  <dcterms:modified xsi:type="dcterms:W3CDTF">2013-09-15T15:44:05Z</dcterms:modified>
</cp:coreProperties>
</file>