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3" r:id="rId6"/>
    <p:sldId id="274" r:id="rId7"/>
    <p:sldId id="275" r:id="rId8"/>
    <p:sldId id="276" r:id="rId9"/>
    <p:sldId id="277" r:id="rId10"/>
    <p:sldId id="278" r:id="rId11"/>
    <p:sldId id="264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t>21.11.2011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24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t>21.11.2011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44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t>21.11.2011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46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t>21.11.2011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01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t>21.11.2011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94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t>21.11.2011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68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t>21.11.2011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71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t>21.11.2011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1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t>21.11.2011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06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t>21.11.2011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54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t>21.11.2011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83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C6DDE-BD04-42CA-86BD-B10B11813B2A}" type="datetimeFigureOut">
              <a:rPr lang="ru-RU" smtClean="0"/>
              <a:t>21.11.2011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9792A-2940-47B7-A090-790FFE437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80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Шифр Цезаря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800" dirty="0" err="1" smtClean="0">
                <a:solidFill>
                  <a:schemeClr val="tx1"/>
                </a:solidFill>
              </a:rPr>
              <a:t>Паначёв</a:t>
            </a:r>
            <a:r>
              <a:rPr lang="ru-RU" sz="1800" dirty="0" smtClean="0">
                <a:solidFill>
                  <a:schemeClr val="tx1"/>
                </a:solidFill>
              </a:rPr>
              <a:t> Максим Александрович</a:t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400" dirty="0" smtClean="0">
                <a:solidFill>
                  <a:schemeClr val="tx1"/>
                </a:solidFill>
              </a:rPr>
              <a:t>/ ассистент кафедры вычислительной математики ИМКН /</a:t>
            </a:r>
          </a:p>
          <a:p>
            <a:r>
              <a:rPr lang="ru-RU" sz="1800" dirty="0" err="1" smtClean="0">
                <a:solidFill>
                  <a:schemeClr val="tx1"/>
                </a:solidFill>
              </a:rPr>
              <a:t>Солодушкин</a:t>
            </a:r>
            <a:r>
              <a:rPr lang="ru-RU" sz="1800" dirty="0" smtClean="0">
                <a:solidFill>
                  <a:schemeClr val="tx1"/>
                </a:solidFill>
              </a:rPr>
              <a:t> Святослав Игоревич</a:t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400" dirty="0" smtClean="0">
                <a:solidFill>
                  <a:schemeClr val="tx1"/>
                </a:solidFill>
              </a:rPr>
              <a:t>/ к. ф.-м. н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r>
              <a:rPr lang="ru-RU" sz="1400" dirty="0" smtClean="0">
                <a:solidFill>
                  <a:schemeClr val="tx1"/>
                </a:solidFill>
              </a:rPr>
              <a:t>, доцент кафедры вычислительной математики ИМКН) /</a:t>
            </a:r>
          </a:p>
        </p:txBody>
      </p:sp>
    </p:spTree>
    <p:extLst>
      <p:ext uri="{BB962C8B-B14F-4D97-AF65-F5344CB8AC3E}">
        <p14:creationId xmlns:p14="http://schemas.microsoft.com/office/powerpoint/2010/main" val="2059595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Взлом шифра Цезаря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Шаг 2. Берём </a:t>
                </a:r>
                <a:r>
                  <a:rPr lang="ru-RU" dirty="0"/>
                  <a:t>глобальную таблицу частот </a:t>
                </a:r>
                <a:r>
                  <a:rPr lang="ru-RU" dirty="0" smtClean="0"/>
                  <a:t>символов </a:t>
                </a:r>
                <a:r>
                  <a:rPr lang="en-US" b="1" dirty="0" smtClean="0"/>
                  <a:t>GT</a:t>
                </a:r>
                <a:r>
                  <a:rPr lang="ru-RU" dirty="0" smtClean="0"/>
                  <a:t> </a:t>
                </a:r>
                <a:r>
                  <a:rPr lang="ru-RU" dirty="0"/>
                  <a:t>(например, таблицу частот русского языка</a:t>
                </a:r>
                <a:r>
                  <a:rPr lang="ru-RU" dirty="0" smtClean="0"/>
                  <a:t>) и </a:t>
                </a:r>
                <a:r>
                  <a:rPr lang="ru-RU" dirty="0"/>
                  <a:t>пытаемся определить величину сдвига исходя из решения следующей </a:t>
                </a:r>
                <a:r>
                  <a:rPr lang="ru-RU" dirty="0" smtClean="0"/>
                  <a:t>задачи:</a:t>
                </a:r>
                <a:endParaRPr lang="ru-RU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/>
                            </a:rPr>
                            <m:t>СДВИГ</m:t>
                          </m:r>
                        </m:e>
                        <m:sup>
                          <m:r>
                            <a:rPr lang="ru-RU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arg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0&lt;</m:t>
                              </m:r>
                              <m:r>
                                <a:rPr lang="ru-RU" b="0" i="1" smtClean="0">
                                  <a:latin typeface="Cambria Math"/>
                                </a:rPr>
                                <m:t>СДВИГ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𝐺𝑇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+СДВИ</m:t>
                                              </m:r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Г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𝐿𝑇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pPr marL="457200" lvl="1" indent="0">
                  <a:buNone/>
                </a:pPr>
                <a:r>
                  <a:rPr lang="en-US" dirty="0"/>
                  <a:t>N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мощность Алфавита (число символов в Алфавите).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99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Дайте определение понятию «шифр простой подстановки</a:t>
            </a:r>
            <a:r>
              <a:rPr lang="ru-RU" dirty="0" smtClean="0"/>
              <a:t>».</a:t>
            </a:r>
            <a:endParaRPr lang="en-US" dirty="0"/>
          </a:p>
          <a:p>
            <a:pPr lvl="1"/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Ш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ифр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простой подстановки – шифр, в котором каждой букве исходного текста 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сопоставлен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отдельный символ зашифрованного 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сообщения.</a:t>
            </a:r>
          </a:p>
          <a:p>
            <a:pPr lvl="1"/>
            <a:r>
              <a:rPr lang="ru-RU" dirty="0"/>
              <a:t>Шифр простой подстановки – шифр, в котором каждой букве исходного текста </a:t>
            </a:r>
            <a:r>
              <a:rPr lang="ru-RU" dirty="0" smtClean="0"/>
              <a:t>сопоставлена другая буква этого же текста.</a:t>
            </a:r>
            <a:endParaRPr lang="ru-RU" dirty="0"/>
          </a:p>
          <a:p>
            <a:r>
              <a:rPr lang="ru-RU" dirty="0" smtClean="0"/>
              <a:t>Зашифруйте следующий текст с помощью шифра Цезаря со сдвигом 3: мама мыла </a:t>
            </a:r>
            <a:r>
              <a:rPr lang="ru-RU" dirty="0" smtClean="0"/>
              <a:t>раму.</a:t>
            </a:r>
          </a:p>
          <a:p>
            <a:pPr lvl="1"/>
            <a:r>
              <a:rPr lang="ru-RU" b="1" dirty="0" err="1" smtClean="0">
                <a:solidFill>
                  <a:schemeClr val="accent6">
                    <a:lumMod val="75000"/>
                  </a:schemeClr>
                </a:solidFill>
              </a:rPr>
              <a:t>Йэйэ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accent6">
                    <a:lumMod val="75000"/>
                  </a:schemeClr>
                </a:solidFill>
              </a:rPr>
              <a:t>йшиэ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accent6">
                    <a:lumMod val="75000"/>
                  </a:schemeClr>
                </a:solidFill>
              </a:rPr>
              <a:t>нэйр</a:t>
            </a:r>
            <a:endParaRPr lang="ru-RU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ru-RU" dirty="0" err="1" smtClean="0"/>
              <a:t>пгпг</a:t>
            </a:r>
            <a:r>
              <a:rPr lang="ru-RU" dirty="0" smtClean="0"/>
              <a:t> </a:t>
            </a:r>
            <a:r>
              <a:rPr lang="ru-RU" dirty="0" err="1" smtClean="0"/>
              <a:t>пющг</a:t>
            </a:r>
            <a:r>
              <a:rPr lang="ru-RU" dirty="0" smtClean="0"/>
              <a:t> </a:t>
            </a:r>
            <a:r>
              <a:rPr lang="ru-RU" dirty="0" err="1" smtClean="0"/>
              <a:t>угпц</a:t>
            </a:r>
            <a:endParaRPr lang="ru-RU" dirty="0" smtClean="0"/>
          </a:p>
          <a:p>
            <a:pPr lvl="1"/>
            <a:r>
              <a:rPr lang="ru-RU" dirty="0" err="1" smtClean="0"/>
              <a:t>умар</a:t>
            </a:r>
            <a:r>
              <a:rPr lang="ru-RU" dirty="0" smtClean="0"/>
              <a:t> алым </a:t>
            </a:r>
            <a:r>
              <a:rPr lang="ru-RU" dirty="0" err="1" smtClean="0"/>
              <a:t>амам</a:t>
            </a:r>
            <a:endParaRPr lang="ru-RU" dirty="0" smtClean="0"/>
          </a:p>
          <a:p>
            <a:pPr lvl="1"/>
            <a:r>
              <a:rPr lang="ru-RU" dirty="0" err="1" smtClean="0"/>
              <a:t>овов</a:t>
            </a:r>
            <a:r>
              <a:rPr lang="ru-RU" dirty="0" smtClean="0"/>
              <a:t> </a:t>
            </a:r>
            <a:r>
              <a:rPr lang="ru-RU" dirty="0" err="1" smtClean="0"/>
              <a:t>оэнв</a:t>
            </a:r>
            <a:r>
              <a:rPr lang="ru-RU" dirty="0" smtClean="0"/>
              <a:t> </a:t>
            </a:r>
            <a:r>
              <a:rPr lang="ru-RU" dirty="0" err="1" smtClean="0"/>
              <a:t>твах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9336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Кодирование и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Кодирование и шифрование </a:t>
            </a:r>
            <a:r>
              <a:rPr lang="ru-RU" dirty="0" smtClean="0"/>
              <a:t>информации – близкие по смыслу термины, однако:</a:t>
            </a:r>
          </a:p>
          <a:p>
            <a:pPr lvl="1">
              <a:buFont typeface="Wingdings" pitchFamily="2" charset="2"/>
              <a:buChar char="q"/>
            </a:pPr>
            <a:r>
              <a:rPr lang="ru-RU" dirty="0" smtClean="0"/>
              <a:t>Кодирование – способ представления информации в каком-либо «удобном» виде;</a:t>
            </a:r>
          </a:p>
          <a:p>
            <a:pPr lvl="1">
              <a:buFont typeface="Wingdings" pitchFamily="2" charset="2"/>
              <a:buChar char="q"/>
            </a:pPr>
            <a:r>
              <a:rPr lang="ru-RU" dirty="0" smtClean="0"/>
              <a:t>Шифрование – способ защиты/сокрытия информации.</a:t>
            </a:r>
          </a:p>
          <a:p>
            <a:r>
              <a:rPr lang="ru-RU" dirty="0" smtClean="0"/>
              <a:t>Закодированный текст может понять каждый, кто знает способ кодирования.</a:t>
            </a:r>
          </a:p>
          <a:p>
            <a:r>
              <a:rPr lang="ru-RU" dirty="0" smtClean="0"/>
              <a:t>Смысл зашифрованного текста должен быть ясен только определённым лицам.</a:t>
            </a:r>
          </a:p>
          <a:p>
            <a:r>
              <a:rPr lang="ru-RU" dirty="0" smtClean="0"/>
              <a:t>От остальных смысл </a:t>
            </a:r>
            <a:r>
              <a:rPr lang="ru-RU" dirty="0"/>
              <a:t>зашифрованного текста </a:t>
            </a:r>
            <a:r>
              <a:rPr lang="ru-RU" dirty="0" smtClean="0"/>
              <a:t>должен быть скрыт и способ его расшифровки без знания секретного кода должен быть как можно более длительным и трудоёмким.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050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Кодирование и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 зависимости от выбранного способа кодирование может как увеличить объём передаваемой информации, так и уменьшить его (а также оставить неизменным).</a:t>
            </a:r>
          </a:p>
          <a:p>
            <a:r>
              <a:rPr lang="ru-RU" dirty="0" smtClean="0"/>
              <a:t>Шифрование – в самом лучшем случае оставляет объём таким же, а как правило – увеличивает объём передаваемого сообщения.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497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Цезаря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Рассмотрим </a:t>
            </a:r>
            <a:r>
              <a:rPr lang="ru-RU" dirty="0" err="1" smtClean="0"/>
              <a:t>простеший</a:t>
            </a:r>
            <a:r>
              <a:rPr lang="ru-RU" dirty="0" smtClean="0"/>
              <a:t> способ шифрования, которым человечество пользовалось не одно тысячелетие.</a:t>
            </a:r>
          </a:p>
          <a:p>
            <a:r>
              <a:rPr lang="ru-RU" dirty="0" smtClean="0"/>
              <a:t>Шифр (код) Цезаря – шифр простой подстановки.</a:t>
            </a:r>
          </a:p>
          <a:p>
            <a:r>
              <a:rPr lang="ru-RU" dirty="0"/>
              <a:t>Шифр назван в честь римского императора Гая Юлия Цезаря, использовавшего его для секретной переписки со своими генералами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0365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Цезаря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Шифр простой подстановки – шифр, в котором каждой букве исходного текста (</a:t>
            </a:r>
            <a:r>
              <a:rPr lang="en-US" dirty="0" smtClean="0"/>
              <a:t>plain text</a:t>
            </a:r>
            <a:r>
              <a:rPr lang="ru-RU" dirty="0" smtClean="0"/>
              <a:t>) сопоставлен отдельный символ зашифрованного сообщения (</a:t>
            </a:r>
            <a:r>
              <a:rPr lang="en-US" dirty="0" smtClean="0"/>
              <a:t>encrypted text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</a:p>
          <a:p>
            <a:r>
              <a:rPr lang="ru-RU" dirty="0" smtClean="0"/>
              <a:t>В общем случае сопоставление осуществляется с помощью таблицы соответствий, которую, очевидно, необходимо держать в тайне.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9197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Цезаря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Шифр Цезаря использует </a:t>
            </a:r>
            <a:r>
              <a:rPr lang="ru-RU" sz="2800" b="1" dirty="0" smtClean="0"/>
              <a:t>циклическую подстановку</a:t>
            </a:r>
            <a:r>
              <a:rPr lang="ru-RU" sz="2800" dirty="0" smtClean="0"/>
              <a:t>: берём две ленты на которых бесконечно повторяется алфавит нашего сообщения. Шифр простой подстановки определяется путём сдвига одной ленты относительно другой на заданную величину, называемую «числом сдвига».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951437"/>
            <a:ext cx="30480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526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Цезаря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Величина сдвига намного короче таблицы соответствий, её легко запомнить.</a:t>
            </a:r>
          </a:p>
          <a:p>
            <a:r>
              <a:rPr lang="ru-RU" dirty="0" smtClean="0"/>
              <a:t>В </a:t>
            </a:r>
            <a:r>
              <a:rPr lang="ru-RU" dirty="0"/>
              <a:t>современных алгоритмах шифрования шифр Цезаря используют как один из шагов сложной многоступенчатой схемы преобразований. При этом шифр может применяться на нескольких этапах несколько раз с различным числом сдвигов.</a:t>
            </a:r>
          </a:p>
        </p:txBody>
      </p:sp>
    </p:spTree>
    <p:extLst>
      <p:ext uri="{BB962C8B-B14F-4D97-AF65-F5344CB8AC3E}">
        <p14:creationId xmlns:p14="http://schemas.microsoft.com/office/powerpoint/2010/main" val="335394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Взлом шифра Цезаря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взлома шифра Цезаря используется простой механизм из теории частотного анализа (раздел криптографии).</a:t>
            </a:r>
          </a:p>
        </p:txBody>
      </p:sp>
    </p:spTree>
    <p:extLst>
      <p:ext uri="{BB962C8B-B14F-4D97-AF65-F5344CB8AC3E}">
        <p14:creationId xmlns:p14="http://schemas.microsoft.com/office/powerpoint/2010/main" val="67149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Взлом шифра Цезаря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Шаг 1. Строим таблицу частот символов зашифрованного сообщения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LT</a:t>
                </a:r>
                <a:r>
                  <a:rPr lang="ru-RU" dirty="0" smtClean="0"/>
                  <a:t>. Таблица частот – список соответствий «символ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u-RU" i="1">
                            <a:latin typeface="Cambria Math"/>
                          </a:rPr>
                          <m:t>число повторений символа в тексте</m:t>
                        </m:r>
                      </m:num>
                      <m:den>
                        <m:r>
                          <a:rPr lang="ru-RU" b="0" i="1" smtClean="0">
                            <a:latin typeface="Cambria Math"/>
                          </a:rPr>
                          <m:t>общее число символов в тексте</m:t>
                        </m:r>
                      </m:den>
                    </m:f>
                  </m:oMath>
                </a14:m>
                <a:r>
                  <a:rPr lang="ru-RU" dirty="0" smtClean="0"/>
                  <a:t>»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2653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507</Words>
  <Application>Microsoft Office PowerPoint</Application>
  <PresentationFormat>Экран (4:3)</PresentationFormat>
  <Paragraphs>42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Шифр Цезаря</vt:lpstr>
      <vt:lpstr>Кодирование и шифрование</vt:lpstr>
      <vt:lpstr>Кодирование и шифрование</vt:lpstr>
      <vt:lpstr>Шифр Цезаря</vt:lpstr>
      <vt:lpstr>Шифр Цезаря</vt:lpstr>
      <vt:lpstr>Шифр Цезаря</vt:lpstr>
      <vt:lpstr>Шифр Цезаря</vt:lpstr>
      <vt:lpstr>Взлом шифра Цезаря</vt:lpstr>
      <vt:lpstr>Взлом шифра Цезаря</vt:lpstr>
      <vt:lpstr>Взлом шифра Цезаря</vt:lpstr>
      <vt:lpstr>Контрольные вопросы</vt:lpstr>
    </vt:vector>
  </TitlesOfParts>
  <Company>УрФУ им. Б.Н.Ельцина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Архитектурные принципы фон Неймана</dc:title>
  <dc:creator>Паначёв М.А.</dc:creator>
  <cp:lastModifiedBy>Max Panachev</cp:lastModifiedBy>
  <cp:revision>16</cp:revision>
  <dcterms:created xsi:type="dcterms:W3CDTF">2011-11-19T09:51:38Z</dcterms:created>
  <dcterms:modified xsi:type="dcterms:W3CDTF">2011-11-21T03:41:22Z</dcterms:modified>
</cp:coreProperties>
</file>