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96" r:id="rId3"/>
    <p:sldId id="317" r:id="rId4"/>
    <p:sldId id="318" r:id="rId5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2" userDrawn="1">
          <p15:clr>
            <a:srgbClr val="A4A3A4"/>
          </p15:clr>
        </p15:guide>
        <p15:guide id="2" pos="1255" userDrawn="1">
          <p15:clr>
            <a:srgbClr val="A4A3A4"/>
          </p15:clr>
        </p15:guide>
        <p15:guide id="3" pos="5155" userDrawn="1">
          <p15:clr>
            <a:srgbClr val="A4A3A4"/>
          </p15:clr>
        </p15:guide>
        <p15:guide id="4" pos="4384" userDrawn="1">
          <p15:clr>
            <a:srgbClr val="A4A3A4"/>
          </p15:clr>
        </p15:guide>
        <p15:guide id="5" orient="horz" pos="2137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  <p15:guide id="7" pos="9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3EB"/>
    <a:srgbClr val="D8D1F3"/>
    <a:srgbClr val="713FCC"/>
    <a:srgbClr val="433980"/>
    <a:srgbClr val="462CA6"/>
    <a:srgbClr val="2D2654"/>
    <a:srgbClr val="5A3FCC"/>
    <a:srgbClr val="6F5C40"/>
    <a:srgbClr val="4A1B76"/>
    <a:srgbClr val="FD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98" y="102"/>
      </p:cViewPr>
      <p:guideLst>
        <p:guide pos="2162"/>
        <p:guide pos="1255"/>
        <p:guide pos="5155"/>
        <p:guide pos="4384"/>
        <p:guide orient="horz" pos="2137"/>
        <p:guide orient="horz" pos="3906"/>
        <p:guide pos="9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C31A8CD-0C8C-95B0-8971-F3530D82CC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CBBE51-A49F-9164-0016-1F6C21E1BB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5843AA-4B09-4B86-8AB9-A94C5D2BC047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BFC594-B43D-550A-556F-8F9570A58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87FE4A-01D8-3C6F-C8C0-1614A8A25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6BDE482-87EA-455C-96C0-7898C822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75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478502F-A4D4-4EDC-A68C-61DFA697F98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143CD48-7329-4DF6-B07C-7294DF2F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4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CD48-7329-4DF6-B07C-7294DF2F43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75A4AF7-A5ED-24CD-B364-6AFFE14EF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1"/>
            <a:ext cx="12192002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7D1396-30DE-0B12-A058-88A6DAF7BA0B}"/>
              </a:ext>
            </a:extLst>
          </p:cNvPr>
          <p:cNvSpPr/>
          <p:nvPr userDrawn="1"/>
        </p:nvSpPr>
        <p:spPr>
          <a:xfrm>
            <a:off x="0" y="4257675"/>
            <a:ext cx="12192000" cy="457200"/>
          </a:xfrm>
          <a:prstGeom prst="rect">
            <a:avLst/>
          </a:prstGeom>
          <a:solidFill>
            <a:srgbClr val="2A246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FB5DEE-A4E2-8F7B-BE7B-1FAA0776C017}"/>
              </a:ext>
            </a:extLst>
          </p:cNvPr>
          <p:cNvSpPr/>
          <p:nvPr userDrawn="1"/>
        </p:nvSpPr>
        <p:spPr>
          <a:xfrm>
            <a:off x="3071811" y="4257675"/>
            <a:ext cx="6048375" cy="457200"/>
          </a:xfrm>
          <a:prstGeom prst="rect">
            <a:avLst/>
          </a:prstGeom>
          <a:solidFill>
            <a:srgbClr val="2A24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ko-KR" altLang="en-US" sz="2400" spc="-150" dirty="0"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CD20A9-8EB5-FC53-67D7-0AF4D33FC0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39" y="5476688"/>
            <a:ext cx="2066925" cy="5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63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F49FC-A0CC-91C5-D4C6-10C3D001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0DDE8-91B6-5534-08C5-AC991DD1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6F568E-191A-3B98-CD17-68BA78D27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946B7-3096-FC07-4365-1F49A0E8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5203BFB-2753-3884-44DA-6063D25D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219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E8CAA-16FB-EEDF-E3F5-5EBE763C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EAF9DE-FA5D-1F96-D69F-656050CF1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89D40-E660-9ABD-CA6E-CA82A6D9A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02345-B36A-05E6-D741-19DC7BF9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C7C0B5E-DC5C-D979-10BE-2444A9C5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00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5EE9-EFB2-AEDC-3954-9C565C67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D3187-00B3-7097-FD78-9D6F5817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6F959-B053-32BC-0DE8-CEAF09A2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916A62B-1BF8-F2ED-FCB9-9E77967A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62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807EB1-290E-ABBD-EFA4-6F45F105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0DCB1-D08D-D71A-FCB2-5CD30E16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6760E-0318-6A93-E943-BDEC89B8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3CAD320-00CA-9E23-59F1-4FEE2263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16AB6-1AFA-CAF3-D47B-8C33EE20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B6ED7-418C-F308-5D40-B93AC0DB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FB9EE4A-7388-15E7-A849-80DE22E999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239200"/>
            <a:ext cx="2133600" cy="549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99C21-D271-FC56-6BAC-27C27DA0CBCD}"/>
              </a:ext>
            </a:extLst>
          </p:cNvPr>
          <p:cNvSpPr txBox="1"/>
          <p:nvPr userDrawn="1"/>
        </p:nvSpPr>
        <p:spPr>
          <a:xfrm>
            <a:off x="5273018" y="657225"/>
            <a:ext cx="1645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0F0654"/>
                </a:solidFill>
                <a:latin typeface="카페24 아네모네" pitchFamily="2" charset="-127"/>
                <a:ea typeface="카페24 아네모네" pitchFamily="2" charset="-127"/>
              </a:rPr>
              <a:t>Goal</a:t>
            </a:r>
            <a:endParaRPr lang="ko-KR" altLang="en-US" sz="5000" dirty="0">
              <a:solidFill>
                <a:srgbClr val="0F0654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FBBCBE-9B45-EA9A-A83B-4CF7C8429BCA}"/>
              </a:ext>
            </a:extLst>
          </p:cNvPr>
          <p:cNvSpPr/>
          <p:nvPr userDrawn="1"/>
        </p:nvSpPr>
        <p:spPr>
          <a:xfrm>
            <a:off x="0" y="1718641"/>
            <a:ext cx="12192000" cy="168788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9000">
                <a:srgbClr val="FFFFFF"/>
              </a:gs>
              <a:gs pos="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23A7D2-E1E4-140E-4CAB-0E44E963AAE9}"/>
              </a:ext>
            </a:extLst>
          </p:cNvPr>
          <p:cNvSpPr/>
          <p:nvPr userDrawn="1"/>
        </p:nvSpPr>
        <p:spPr>
          <a:xfrm>
            <a:off x="676275" y="1718641"/>
            <a:ext cx="1809750" cy="1687881"/>
          </a:xfrm>
          <a:prstGeom prst="rect">
            <a:avLst/>
          </a:prstGeom>
          <a:solidFill>
            <a:srgbClr val="5C5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1DD35EE-A344-C46D-C0A4-279D64981B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28" y="2538427"/>
            <a:ext cx="578443" cy="5727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CBF1CC-7201-6053-08AB-A8C518FABF70}"/>
              </a:ext>
            </a:extLst>
          </p:cNvPr>
          <p:cNvSpPr txBox="1"/>
          <p:nvPr userDrawn="1"/>
        </p:nvSpPr>
        <p:spPr>
          <a:xfrm>
            <a:off x="995091" y="2018640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학습개요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29F523-226E-0AAF-3F2D-27716792895C}"/>
              </a:ext>
            </a:extLst>
          </p:cNvPr>
          <p:cNvSpPr/>
          <p:nvPr userDrawn="1"/>
        </p:nvSpPr>
        <p:spPr>
          <a:xfrm>
            <a:off x="0" y="3785566"/>
            <a:ext cx="12192000" cy="168788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9000">
                <a:srgbClr val="FFFFFF"/>
              </a:gs>
              <a:gs pos="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84981-0EFC-D908-F538-14271CAADEB3}"/>
              </a:ext>
            </a:extLst>
          </p:cNvPr>
          <p:cNvSpPr/>
          <p:nvPr userDrawn="1"/>
        </p:nvSpPr>
        <p:spPr>
          <a:xfrm>
            <a:off x="676275" y="3785566"/>
            <a:ext cx="1809750" cy="1687881"/>
          </a:xfrm>
          <a:prstGeom prst="rect">
            <a:avLst/>
          </a:prstGeom>
          <a:solidFill>
            <a:srgbClr val="785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BCE0C8-242E-2749-ACAB-56392DCD7550}"/>
              </a:ext>
            </a:extLst>
          </p:cNvPr>
          <p:cNvSpPr txBox="1"/>
          <p:nvPr userDrawn="1"/>
        </p:nvSpPr>
        <p:spPr>
          <a:xfrm>
            <a:off x="995091" y="4085565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카페24 아네모네" pitchFamily="2" charset="-127"/>
                <a:ea typeface="카페24 아네모네" pitchFamily="2" charset="-127"/>
              </a:rPr>
              <a:t>학습목표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7765ED4-E916-932E-572E-6C5F90E5B1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89" y="4635983"/>
            <a:ext cx="544417" cy="5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89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02AF0-63CD-AC7B-31E9-665702F4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C5153F-9029-D5A0-A418-315DF5ACF2E7}"/>
              </a:ext>
            </a:extLst>
          </p:cNvPr>
          <p:cNvSpPr/>
          <p:nvPr userDrawn="1"/>
        </p:nvSpPr>
        <p:spPr>
          <a:xfrm>
            <a:off x="0" y="2675904"/>
            <a:ext cx="12192000" cy="1285875"/>
          </a:xfrm>
          <a:prstGeom prst="rect">
            <a:avLst/>
          </a:prstGeom>
          <a:solidFill>
            <a:srgbClr val="4324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103C135-AA06-690E-3484-1144469D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5AC130-D0E9-B171-24F5-F560A39FB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239200"/>
            <a:ext cx="2133600" cy="5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11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74A1D8-69DA-D995-81E6-69A880586B1D}"/>
              </a:ext>
            </a:extLst>
          </p:cNvPr>
          <p:cNvSpPr/>
          <p:nvPr userDrawn="1"/>
        </p:nvSpPr>
        <p:spPr>
          <a:xfrm>
            <a:off x="1" y="0"/>
            <a:ext cx="638174" cy="532779"/>
          </a:xfrm>
          <a:prstGeom prst="rect">
            <a:avLst/>
          </a:prstGeom>
          <a:solidFill>
            <a:srgbClr val="4324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2E9E4-1983-3299-946C-3C8948C9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3B66BC-A86A-F1E8-9BFB-2C23A7FE0894}"/>
              </a:ext>
            </a:extLst>
          </p:cNvPr>
          <p:cNvSpPr/>
          <p:nvPr userDrawn="1"/>
        </p:nvSpPr>
        <p:spPr>
          <a:xfrm>
            <a:off x="619124" y="1897"/>
            <a:ext cx="4114800" cy="532779"/>
          </a:xfrm>
          <a:prstGeom prst="rect">
            <a:avLst/>
          </a:prstGeom>
          <a:solidFill>
            <a:srgbClr val="4A1B7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72000" rtlCol="0" anchor="ctr"/>
          <a:lstStyle/>
          <a:p>
            <a:pPr algn="l"/>
            <a:endParaRPr lang="ko-KR" altLang="en-US" sz="2000" spc="-15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371F99-6BD8-B9BF-263D-309ED01AF251}"/>
              </a:ext>
            </a:extLst>
          </p:cNvPr>
          <p:cNvSpPr/>
          <p:nvPr userDrawn="1"/>
        </p:nvSpPr>
        <p:spPr>
          <a:xfrm>
            <a:off x="619125" y="628649"/>
            <a:ext cx="3314700" cy="438151"/>
          </a:xfrm>
          <a:prstGeom prst="rect">
            <a:avLst/>
          </a:prstGeom>
          <a:solidFill>
            <a:srgbClr val="43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l"/>
            <a:endParaRPr lang="en-US" altLang="ko-KR" sz="20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1BA8F6-0494-79C7-A062-12F5BFE9BE26}"/>
              </a:ext>
            </a:extLst>
          </p:cNvPr>
          <p:cNvCxnSpPr>
            <a:cxnSpLocks/>
          </p:cNvCxnSpPr>
          <p:nvPr userDrawn="1"/>
        </p:nvCxnSpPr>
        <p:spPr>
          <a:xfrm>
            <a:off x="638174" y="847724"/>
            <a:ext cx="528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CC1A8DD-AB8C-3CE2-AFA5-F3B8FC99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71AA49-7A33-1334-DECE-40E412AF15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239200"/>
            <a:ext cx="2133600" cy="5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56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74A1D8-69DA-D995-81E6-69A880586B1D}"/>
              </a:ext>
            </a:extLst>
          </p:cNvPr>
          <p:cNvSpPr/>
          <p:nvPr userDrawn="1"/>
        </p:nvSpPr>
        <p:spPr>
          <a:xfrm>
            <a:off x="1" y="0"/>
            <a:ext cx="638174" cy="532779"/>
          </a:xfrm>
          <a:prstGeom prst="rect">
            <a:avLst/>
          </a:prstGeom>
          <a:solidFill>
            <a:srgbClr val="4324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2E9E4-1983-3299-946C-3C8948C9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371F99-6BD8-B9BF-263D-309ED01AF251}"/>
              </a:ext>
            </a:extLst>
          </p:cNvPr>
          <p:cNvSpPr/>
          <p:nvPr userDrawn="1"/>
        </p:nvSpPr>
        <p:spPr>
          <a:xfrm>
            <a:off x="619125" y="628649"/>
            <a:ext cx="3893476" cy="438151"/>
          </a:xfrm>
          <a:prstGeom prst="rect">
            <a:avLst/>
          </a:prstGeom>
          <a:solidFill>
            <a:srgbClr val="43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l"/>
            <a:endParaRPr lang="en-US" altLang="ko-KR" sz="20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1BA8F6-0494-79C7-A062-12F5BFE9BE26}"/>
              </a:ext>
            </a:extLst>
          </p:cNvPr>
          <p:cNvCxnSpPr>
            <a:cxnSpLocks/>
          </p:cNvCxnSpPr>
          <p:nvPr userDrawn="1"/>
        </p:nvCxnSpPr>
        <p:spPr>
          <a:xfrm>
            <a:off x="638174" y="847724"/>
            <a:ext cx="528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8C4C28-4C4B-B1E7-293E-A339383B7EA9}"/>
              </a:ext>
            </a:extLst>
          </p:cNvPr>
          <p:cNvSpPr/>
          <p:nvPr userDrawn="1"/>
        </p:nvSpPr>
        <p:spPr>
          <a:xfrm>
            <a:off x="619124" y="1897"/>
            <a:ext cx="4114800" cy="532779"/>
          </a:xfrm>
          <a:prstGeom prst="rect">
            <a:avLst/>
          </a:prstGeom>
          <a:solidFill>
            <a:srgbClr val="4A1B7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72000" rtlCol="0" anchor="ctr"/>
          <a:lstStyle/>
          <a:p>
            <a:pPr algn="l"/>
            <a:endParaRPr lang="ko-KR" altLang="en-US" sz="2000" spc="-15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FF67A0C-61D0-49A3-F2AA-4D0C61FAF7DE}"/>
              </a:ext>
            </a:extLst>
          </p:cNvPr>
          <p:cNvSpPr txBox="1">
            <a:spLocks/>
          </p:cNvSpPr>
          <p:nvPr userDrawn="1"/>
        </p:nvSpPr>
        <p:spPr>
          <a:xfrm>
            <a:off x="4724399" y="6363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E45CE6-3779-57F5-9010-49A5FB5262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239200"/>
            <a:ext cx="2133600" cy="5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87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74A1D8-69DA-D995-81E6-69A880586B1D}"/>
              </a:ext>
            </a:extLst>
          </p:cNvPr>
          <p:cNvSpPr/>
          <p:nvPr userDrawn="1"/>
        </p:nvSpPr>
        <p:spPr>
          <a:xfrm>
            <a:off x="1" y="0"/>
            <a:ext cx="638174" cy="532779"/>
          </a:xfrm>
          <a:prstGeom prst="rect">
            <a:avLst/>
          </a:prstGeom>
          <a:solidFill>
            <a:srgbClr val="4324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2E9E4-1983-3299-946C-3C8948C9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371F99-6BD8-B9BF-263D-309ED01AF251}"/>
              </a:ext>
            </a:extLst>
          </p:cNvPr>
          <p:cNvSpPr/>
          <p:nvPr userDrawn="1"/>
        </p:nvSpPr>
        <p:spPr>
          <a:xfrm>
            <a:off x="619125" y="628649"/>
            <a:ext cx="2558184" cy="438151"/>
          </a:xfrm>
          <a:prstGeom prst="rect">
            <a:avLst/>
          </a:prstGeom>
          <a:solidFill>
            <a:srgbClr val="43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l"/>
            <a:endParaRPr lang="en-US" altLang="ko-KR" sz="20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1BA8F6-0494-79C7-A062-12F5BFE9BE26}"/>
              </a:ext>
            </a:extLst>
          </p:cNvPr>
          <p:cNvCxnSpPr>
            <a:cxnSpLocks/>
          </p:cNvCxnSpPr>
          <p:nvPr userDrawn="1"/>
        </p:nvCxnSpPr>
        <p:spPr>
          <a:xfrm>
            <a:off x="638174" y="847724"/>
            <a:ext cx="528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8C4C28-4C4B-B1E7-293E-A339383B7EA9}"/>
              </a:ext>
            </a:extLst>
          </p:cNvPr>
          <p:cNvSpPr/>
          <p:nvPr userDrawn="1"/>
        </p:nvSpPr>
        <p:spPr>
          <a:xfrm>
            <a:off x="619124" y="1897"/>
            <a:ext cx="4114800" cy="532779"/>
          </a:xfrm>
          <a:prstGeom prst="rect">
            <a:avLst/>
          </a:prstGeom>
          <a:solidFill>
            <a:srgbClr val="4A1B7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72000" rtlCol="0" anchor="ctr"/>
          <a:lstStyle/>
          <a:p>
            <a:pPr algn="l"/>
            <a:endParaRPr lang="ko-KR" altLang="en-US" sz="2000" spc="-15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46929AC-20D0-8BAF-F889-E40432559D28}"/>
              </a:ext>
            </a:extLst>
          </p:cNvPr>
          <p:cNvSpPr txBox="1">
            <a:spLocks/>
          </p:cNvSpPr>
          <p:nvPr userDrawn="1"/>
        </p:nvSpPr>
        <p:spPr>
          <a:xfrm>
            <a:off x="4724399" y="6363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1EBD6B-15AE-7712-0088-1453BD604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239200"/>
            <a:ext cx="2133600" cy="5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97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56964293-B02A-D7AC-E999-DE8EC835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7D3C4-1338-5882-8BFE-886D4945DA4E}"/>
              </a:ext>
            </a:extLst>
          </p:cNvPr>
          <p:cNvSpPr txBox="1"/>
          <p:nvPr userDrawn="1"/>
        </p:nvSpPr>
        <p:spPr>
          <a:xfrm>
            <a:off x="4433206" y="657225"/>
            <a:ext cx="33255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0F0654"/>
                </a:solidFill>
                <a:latin typeface="카페24 아네모네" pitchFamily="2" charset="-127"/>
                <a:ea typeface="카페24 아네모네" pitchFamily="2" charset="-127"/>
              </a:rPr>
              <a:t>Summary</a:t>
            </a:r>
            <a:endParaRPr lang="ko-KR" altLang="en-US" sz="5000" dirty="0">
              <a:solidFill>
                <a:srgbClr val="0F0654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7DF55B-A6C9-644B-7A5B-03EAEF71F865}"/>
              </a:ext>
            </a:extLst>
          </p:cNvPr>
          <p:cNvSpPr/>
          <p:nvPr userDrawn="1"/>
        </p:nvSpPr>
        <p:spPr>
          <a:xfrm>
            <a:off x="0" y="1550129"/>
            <a:ext cx="12192000" cy="480622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9000">
                <a:srgbClr val="FFFFFF"/>
              </a:gs>
              <a:gs pos="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74DF087A-96E5-D9E9-49D1-E10CEA609B74}"/>
              </a:ext>
            </a:extLst>
          </p:cNvPr>
          <p:cNvSpPr txBox="1">
            <a:spLocks/>
          </p:cNvSpPr>
          <p:nvPr userDrawn="1"/>
        </p:nvSpPr>
        <p:spPr>
          <a:xfrm>
            <a:off x="4724399" y="6363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4CA6A0-18D3-E04A-E591-B37ABF1176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239200"/>
            <a:ext cx="2133600" cy="5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2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EA30C-43F1-2A19-4612-556234B0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9A1BA8-9F10-6213-7D54-1D7AF790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A5764-9BA0-9A1C-0787-99AF9DB0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93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BA114F-F53A-92D6-E5CC-052209C8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198855D-DF8C-C424-6B7C-D539AE2E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63658"/>
            <a:ext cx="2743200" cy="365125"/>
          </a:xfrm>
        </p:spPr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002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76B20E-6808-8C5A-6BE6-17A35EB7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DB2D3-323E-3292-D942-B0CFE1F3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3DE1-777E-EFA9-942A-D46C0B27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FFCF4-5D6C-8A72-ECE3-E917FD318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88068-F788-944A-471E-FE3D1E1C4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41B8-1EAD-4A1B-984E-7298D6BDA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7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83316-D0FF-1E98-13C2-04FA5438D796}"/>
              </a:ext>
            </a:extLst>
          </p:cNvPr>
          <p:cNvSpPr txBox="1"/>
          <p:nvPr/>
        </p:nvSpPr>
        <p:spPr>
          <a:xfrm>
            <a:off x="2315214" y="4240041"/>
            <a:ext cx="756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32" latinLnBrk="0"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2800" dirty="0" err="1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schemeClr val="bg1"/>
                </a:solidFill>
                <a:latin typeface="카페24 단정해" pitchFamily="2" charset="-127"/>
                <a:ea typeface="카페24 단정해" pitchFamily="2" charset="-127"/>
              </a:rPr>
              <a:t>정우빈</a:t>
            </a:r>
            <a:endParaRPr lang="ko-KR" altLang="en-US" sz="2800" dirty="0">
              <a:ln>
                <a:solidFill>
                  <a:srgbClr val="4F81BD">
                    <a:shade val="50000"/>
                    <a:alpha val="1000"/>
                  </a:srgbClr>
                </a:solidFill>
              </a:ln>
              <a:solidFill>
                <a:schemeClr val="bg1"/>
              </a:solidFill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80949C5-3670-BFCD-1B87-8A5230CFE228}"/>
              </a:ext>
            </a:extLst>
          </p:cNvPr>
          <p:cNvSpPr/>
          <p:nvPr/>
        </p:nvSpPr>
        <p:spPr>
          <a:xfrm>
            <a:off x="3239477" y="1298962"/>
            <a:ext cx="5666154" cy="971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유튜브 영상요약 및 </a:t>
            </a:r>
            <a:endParaRPr lang="en-US" altLang="ko-KR" sz="3000" dirty="0"/>
          </a:p>
          <a:p>
            <a:pPr algn="ctr"/>
            <a:r>
              <a:rPr lang="ko-KR" altLang="en-US" sz="3000" dirty="0"/>
              <a:t>자동 썸네일 생성</a:t>
            </a:r>
          </a:p>
        </p:txBody>
      </p:sp>
    </p:spTree>
    <p:extLst>
      <p:ext uri="{BB962C8B-B14F-4D97-AF65-F5344CB8AC3E}">
        <p14:creationId xmlns:p14="http://schemas.microsoft.com/office/powerpoint/2010/main" val="134912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E2B0E0-BEF9-A18C-23B2-258F19BDAAF3}"/>
              </a:ext>
            </a:extLst>
          </p:cNvPr>
          <p:cNvSpPr txBox="1"/>
          <p:nvPr/>
        </p:nvSpPr>
        <p:spPr>
          <a:xfrm>
            <a:off x="1166812" y="66305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개요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F429CAC-CEE5-FB9A-B671-BA2A61CA80E8}"/>
              </a:ext>
            </a:extLst>
          </p:cNvPr>
          <p:cNvGrpSpPr/>
          <p:nvPr/>
        </p:nvGrpSpPr>
        <p:grpSpPr>
          <a:xfrm>
            <a:off x="1304901" y="1254271"/>
            <a:ext cx="2081575" cy="471023"/>
            <a:chOff x="1333476" y="1301896"/>
            <a:chExt cx="2081575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4D2240-7A74-8098-05F2-EADFFAEE7A9C}"/>
                </a:ext>
              </a:extLst>
            </p:cNvPr>
            <p:cNvSpPr txBox="1"/>
            <p:nvPr/>
          </p:nvSpPr>
          <p:spPr>
            <a:xfrm>
              <a:off x="1736386" y="1372809"/>
              <a:ext cx="1678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프로젝트 개요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0931ADA-ED91-87BB-0FF0-E68D2ED67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9331520-26B5-CEED-F8EB-F93ABDE2A79B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유튜브 영상 요약 이미지 생성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72863C9-FBC0-EB9F-0EDE-4480D961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B94EDE03-6C9E-29BF-56BB-825237AC1490}"/>
              </a:ext>
            </a:extLst>
          </p:cNvPr>
          <p:cNvSpPr txBox="1"/>
          <p:nvPr/>
        </p:nvSpPr>
        <p:spPr>
          <a:xfrm>
            <a:off x="1514371" y="1796207"/>
            <a:ext cx="8962040" cy="129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Noto Sans CJK KR Regular" panose="020B0500000000000000" pitchFamily="34" charset="-127"/>
              </a:rPr>
              <a:t>사용자가 유튜브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Noto Sans CJK KR Regular" panose="020B0500000000000000" pitchFamily="34" charset="-127"/>
              </a:rPr>
              <a:t>URL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Noto Sans CJK KR Regular" panose="020B0500000000000000" pitchFamily="34" charset="-127"/>
              </a:rPr>
              <a:t>만 입력하면 </a:t>
            </a:r>
            <a:r>
              <a:rPr lang="ko-KR" altLang="en-US" sz="1800" dirty="0"/>
              <a:t>시스템이 자동으로 자막을 추출하고 요약하여 핵심 내용을 텍스트로 제공</a:t>
            </a:r>
            <a:r>
              <a:rPr lang="en-US" altLang="ko-KR" sz="1800" dirty="0"/>
              <a:t> </a:t>
            </a:r>
            <a:r>
              <a:rPr lang="ko-KR" altLang="en-US" sz="1800" dirty="0"/>
              <a:t>이 텍스트를 기반으로 </a:t>
            </a:r>
            <a:r>
              <a:rPr lang="en-US" altLang="ko-KR" sz="1800" dirty="0"/>
              <a:t>DALL-E API</a:t>
            </a:r>
            <a:r>
              <a:rPr lang="ko-KR" altLang="en-US" sz="1800" dirty="0"/>
              <a:t>를 통해 썸네일 이미지를 생성하고</a:t>
            </a:r>
            <a:r>
              <a:rPr lang="en-US" altLang="ko-KR" sz="1800" dirty="0"/>
              <a:t> </a:t>
            </a:r>
            <a:r>
              <a:rPr lang="ko-KR" altLang="en-US" sz="1800" dirty="0"/>
              <a:t>이 과정을 통해 영상의 주요 내용을 한눈에 파악할 수 있도록 돕고</a:t>
            </a:r>
            <a:r>
              <a:rPr lang="en-US" altLang="ko-KR" sz="1800" dirty="0"/>
              <a:t>, </a:t>
            </a:r>
            <a:r>
              <a:rPr lang="ko-KR" altLang="en-US" sz="1800" dirty="0"/>
              <a:t>시각적으로 어필하는 썸네일을 자동으로 생성해 준다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82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2D39C-385F-7708-25DD-78A0DCAB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C2D93-C854-43FA-FB18-F329F88A381D}"/>
              </a:ext>
            </a:extLst>
          </p:cNvPr>
          <p:cNvSpPr txBox="1"/>
          <p:nvPr/>
        </p:nvSpPr>
        <p:spPr>
          <a:xfrm>
            <a:off x="1166812" y="66305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기능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EF851B-483E-4B13-03B4-118AF2673421}"/>
              </a:ext>
            </a:extLst>
          </p:cNvPr>
          <p:cNvGrpSpPr/>
          <p:nvPr/>
        </p:nvGrpSpPr>
        <p:grpSpPr>
          <a:xfrm>
            <a:off x="1304901" y="1254271"/>
            <a:ext cx="1062065" cy="471023"/>
            <a:chOff x="1333476" y="1301896"/>
            <a:chExt cx="1062065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4F50F0-E4D4-5851-583D-B06A03C20E95}"/>
                </a:ext>
              </a:extLst>
            </p:cNvPr>
            <p:cNvSpPr txBox="1"/>
            <p:nvPr/>
          </p:nvSpPr>
          <p:spPr>
            <a:xfrm>
              <a:off x="1736386" y="1372809"/>
              <a:ext cx="659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기능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D6166B6-D806-AE3B-26E2-D299A5EA5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F44EEF-9426-A6F5-E110-140E36B1D82D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유튜브 영상 요약 이미지 생성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985BA50-180C-A8C9-D526-089A23DD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F38C5432-1525-32B1-7824-2DF9B9DB230E}"/>
              </a:ext>
            </a:extLst>
          </p:cNvPr>
          <p:cNvSpPr txBox="1"/>
          <p:nvPr/>
        </p:nvSpPr>
        <p:spPr>
          <a:xfrm>
            <a:off x="1514371" y="1796207"/>
            <a:ext cx="8962040" cy="375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8142" lvl="1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Noto Sans CJK KR Regular" panose="020B0500000000000000" pitchFamily="34" charset="-127"/>
              </a:rPr>
              <a:t>유튜브 자막 추출 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Noto Sans CJK KR Regular" panose="020B0500000000000000" pitchFamily="34" charset="-127"/>
            </a:endParaRPr>
          </a:p>
          <a:p>
            <a:pPr lvl="1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Noto Sans CJK KR Regular" panose="020B0500000000000000" pitchFamily="34" charset="-127"/>
              </a:rPr>
              <a:t> 	</a:t>
            </a:r>
            <a:r>
              <a:rPr lang="ko-KR" altLang="en-US" sz="1600" b="1" dirty="0"/>
              <a:t>유튜브 데이터 </a:t>
            </a:r>
            <a:r>
              <a:rPr lang="en-US" altLang="ko-KR" sz="1600" b="1" dirty="0"/>
              <a:t>API</a:t>
            </a:r>
            <a:r>
              <a:rPr lang="ko-KR" altLang="en-US" sz="1600" dirty="0"/>
              <a:t>를 사용해 영상의 자막을 가져온다</a:t>
            </a:r>
            <a:r>
              <a:rPr lang="en-US" altLang="ko-KR" sz="1600" dirty="0"/>
              <a:t>. </a:t>
            </a:r>
            <a:r>
              <a:rPr lang="ko-KR" altLang="en-US" sz="1600" dirty="0"/>
              <a:t>자막이 없을 경우 </a:t>
            </a:r>
            <a:r>
              <a:rPr lang="en-US" altLang="ko-KR" sz="1600" b="1" dirty="0"/>
              <a:t>Whisper API</a:t>
            </a:r>
            <a:r>
              <a:rPr lang="ko-KR" altLang="en-US" sz="1600" dirty="0"/>
              <a:t>로 음성을 텍스트로 변환한다</a:t>
            </a:r>
            <a:r>
              <a:rPr lang="en-US" altLang="ko-KR" sz="1600" dirty="0"/>
              <a:t>.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Noto Sans CJK KR Regular" panose="020B0500000000000000" pitchFamily="34" charset="-127"/>
            </a:endParaRPr>
          </a:p>
          <a:p>
            <a:pPr marL="638142" lvl="1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Noto Sans CJK KR Regular" panose="020B0500000000000000" pitchFamily="34" charset="-127"/>
              </a:rPr>
              <a:t>텍스트 요약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Noto Sans CJK KR Regular" panose="020B0500000000000000" pitchFamily="34" charset="-127"/>
            </a:endParaRPr>
          </a:p>
          <a:p>
            <a:pPr lvl="2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b="1" dirty="0"/>
              <a:t>GPT3.5 turbo API</a:t>
            </a:r>
            <a:r>
              <a:rPr lang="ko-KR" altLang="en-US" sz="1600" dirty="0"/>
              <a:t>를 사용해 자막 텍스트를 요약하여 영상의 주요 내용을 간결하게 제공</a:t>
            </a:r>
            <a:r>
              <a:rPr lang="en-US" altLang="ko-KR" sz="1600" dirty="0"/>
              <a:t>.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Noto Sans CJK KR Regular" panose="020B0500000000000000" pitchFamily="34" charset="-127"/>
            </a:endParaRPr>
          </a:p>
          <a:p>
            <a:pPr marL="638142" lvl="1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Noto Sans CJK KR Regular" panose="020B0500000000000000" pitchFamily="34" charset="-127"/>
              </a:rPr>
              <a:t>썸네일 이미지 생성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Noto Sans CJK KR Regular" panose="020B0500000000000000" pitchFamily="34" charset="-127"/>
            </a:endParaRPr>
          </a:p>
          <a:p>
            <a:pPr lvl="2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b="1" dirty="0"/>
              <a:t>DALL-E API</a:t>
            </a:r>
            <a:r>
              <a:rPr lang="ko-KR" altLang="en-US" sz="1600" dirty="0"/>
              <a:t>를 사용해 요약된 텍스트의 주요 키워드를 시각화한 썸네일 이미지를 생성하여 영상 주제를 표현</a:t>
            </a:r>
            <a:endParaRPr lang="en-US" altLang="ko-KR" sz="18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Noto Sans CJK KR Regular" panose="020B0500000000000000" pitchFamily="34" charset="-127"/>
            </a:endParaRPr>
          </a:p>
          <a:p>
            <a:pPr marL="638142" lvl="1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dirty="0"/>
              <a:t>자동화</a:t>
            </a:r>
            <a:r>
              <a:rPr lang="en-US" altLang="ko-KR" sz="1800" dirty="0"/>
              <a:t> </a:t>
            </a:r>
          </a:p>
          <a:p>
            <a:pPr lvl="2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dirty="0"/>
              <a:t>전체 과정을 연동하여 사용자가 </a:t>
            </a:r>
            <a:r>
              <a:rPr lang="en-US" altLang="ko-KR" sz="1600" dirty="0"/>
              <a:t>URL</a:t>
            </a:r>
            <a:r>
              <a:rPr lang="ko-KR" altLang="en-US" sz="1600" dirty="0"/>
              <a:t>을 입력하면 요약 텍스트와 썸네일 이미지를 자동 생성하도록 설정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4640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61C2A-AA79-114C-D294-947D62A8B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63AD4-2B41-952A-109A-8AA7132F2128}"/>
              </a:ext>
            </a:extLst>
          </p:cNvPr>
          <p:cNvSpPr txBox="1"/>
          <p:nvPr/>
        </p:nvSpPr>
        <p:spPr>
          <a:xfrm>
            <a:off x="1166812" y="66305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API</a:t>
            </a:r>
            <a:endParaRPr lang="ko-KR" altLang="en-US" sz="1800" spc="-150" baseline="0" dirty="0">
              <a:solidFill>
                <a:schemeClr val="bg1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7C46C8-E208-6268-3F73-41244DC0BAEB}"/>
              </a:ext>
            </a:extLst>
          </p:cNvPr>
          <p:cNvGrpSpPr/>
          <p:nvPr/>
        </p:nvGrpSpPr>
        <p:grpSpPr>
          <a:xfrm>
            <a:off x="1304901" y="1254271"/>
            <a:ext cx="1695251" cy="471023"/>
            <a:chOff x="1333476" y="1301896"/>
            <a:chExt cx="1695251" cy="4710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E17C18-5A89-7AD8-0EAF-76700CC05FFE}"/>
                </a:ext>
              </a:extLst>
            </p:cNvPr>
            <p:cNvSpPr txBox="1"/>
            <p:nvPr/>
          </p:nvSpPr>
          <p:spPr>
            <a:xfrm>
              <a:off x="1736386" y="1372809"/>
              <a:ext cx="12923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사용할 </a:t>
              </a:r>
              <a:r>
                <a:rPr lang="en-US" altLang="ko-KR" sz="2000" spc="-150" dirty="0">
                  <a:solidFill>
                    <a:srgbClr val="140A55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API</a:t>
              </a:r>
              <a:endParaRPr lang="ko-KR" altLang="en-US" sz="2000" spc="-150" dirty="0">
                <a:solidFill>
                  <a:srgbClr val="140A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705108-B76F-4A60-419A-2E31DC158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76" y="1301896"/>
              <a:ext cx="418941" cy="38402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715546B-8BE1-7051-5E70-E6958B2151BF}"/>
              </a:ext>
            </a:extLst>
          </p:cNvPr>
          <p:cNvSpPr txBox="1"/>
          <p:nvPr/>
        </p:nvSpPr>
        <p:spPr>
          <a:xfrm>
            <a:off x="594817" y="71845"/>
            <a:ext cx="376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baseline="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유튜브 영상 요약 이미지 생성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22A7C9D-4258-D118-9A6A-3100BC4D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9E341B8-1EAD-4A1B-984E-7298D6BDA294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48AB24ED-6BE5-F718-D0F1-4D772DB73287}"/>
              </a:ext>
            </a:extLst>
          </p:cNvPr>
          <p:cNvSpPr txBox="1"/>
          <p:nvPr/>
        </p:nvSpPr>
        <p:spPr>
          <a:xfrm>
            <a:off x="1514371" y="1796207"/>
            <a:ext cx="8962040" cy="129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8142" lvl="1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Noto Sans CJK KR Regular" panose="020B0500000000000000" pitchFamily="34" charset="-127"/>
              </a:rPr>
              <a:t>GPT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Noto Sans CJK KR Regular" panose="020B0500000000000000" pitchFamily="34" charset="-127"/>
              </a:rPr>
              <a:t>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Noto Sans CJK KR Regular" panose="020B0500000000000000" pitchFamily="34" charset="-127"/>
              </a:rPr>
              <a:t>4 turbo or GPT 3.5 turbo</a:t>
            </a:r>
          </a:p>
          <a:p>
            <a:pPr marL="638142" lvl="1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dirty="0"/>
              <a:t>Whisper API</a:t>
            </a:r>
          </a:p>
          <a:p>
            <a:pPr marL="638142" lvl="1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dirty="0"/>
              <a:t>유튜브 데이터 </a:t>
            </a:r>
            <a:r>
              <a:rPr lang="en-US" altLang="ko-KR" sz="1800" dirty="0"/>
              <a:t>API</a:t>
            </a:r>
          </a:p>
          <a:p>
            <a:pPr marL="638142" lvl="1" indent="-180975" latinLnBrk="0">
              <a:lnSpc>
                <a:spcPts val="24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dirty="0"/>
              <a:t>DALL-E API</a:t>
            </a:r>
          </a:p>
        </p:txBody>
      </p:sp>
    </p:spTree>
    <p:extLst>
      <p:ext uri="{BB962C8B-B14F-4D97-AF65-F5344CB8AC3E}">
        <p14:creationId xmlns:p14="http://schemas.microsoft.com/office/powerpoint/2010/main" val="262183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163</Words>
  <Application>Microsoft Office PowerPoint</Application>
  <PresentationFormat>와이드스크린</PresentationFormat>
  <Paragraphs>29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에스코어 드림 2 ExtraLight</vt:lpstr>
      <vt:lpstr>에스코어 드림 5 Medium</vt:lpstr>
      <vt:lpstr>카페24 단정해</vt:lpstr>
      <vt:lpstr>카페24 아네모네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jinny</dc:creator>
  <cp:lastModifiedBy>214</cp:lastModifiedBy>
  <cp:revision>163</cp:revision>
  <dcterms:created xsi:type="dcterms:W3CDTF">2023-02-02T00:14:00Z</dcterms:created>
  <dcterms:modified xsi:type="dcterms:W3CDTF">2024-11-05T02:21:48Z</dcterms:modified>
</cp:coreProperties>
</file>