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3004800" cy="9753600"/>
  <p:notesSz cx="9926638" cy="67976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 autoAdjust="0"/>
    <p:restoredTop sz="91744" autoAdjust="0"/>
  </p:normalViewPr>
  <p:slideViewPr>
    <p:cSldViewPr>
      <p:cViewPr varScale="1">
        <p:scale>
          <a:sx n="84" d="100"/>
          <a:sy n="84" d="100"/>
        </p:scale>
        <p:origin x="2256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08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27D2-AFE7-46FF-99BC-62DF43D49AB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0011B-1822-44A8-A642-5CD02237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3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323552" y="3228896"/>
            <a:ext cx="7279535" cy="305895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5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baike.baidu.com/item/%E9%94%80%E5%94%AE%E5%88%A9%E6%B6%A6%E7%8E%87" TargetMode="External"/><Relationship Id="rId5" Type="http://schemas.openxmlformats.org/officeDocument/2006/relationships/hyperlink" Target="https://baike.baidu.com/item/%E7%99%BE%E5%88%86%E6%AF%94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个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6956"/>
            <a:ext cx="13067407" cy="9800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99057" y="850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11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qq-语文.png" descr="qq-语文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altLang="zh-CN" dirty="0"/>
              <a:t>744093936</a:t>
            </a:r>
          </a:p>
        </p:txBody>
      </p:sp>
    </p:spTree>
    <p:extLst>
      <p:ext uri="{BB962C8B-B14F-4D97-AF65-F5344CB8AC3E}">
        <p14:creationId xmlns:p14="http://schemas.microsoft.com/office/powerpoint/2010/main" val="37565212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47685" y="9296400"/>
            <a:ext cx="102656" cy="3488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8" name="未标题-723456.png" descr="未标题-723456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174750" y="1563688"/>
            <a:ext cx="10793413" cy="7200900"/>
          </a:xfrm>
        </p:spPr>
        <p:txBody>
          <a:bodyPr anchor="t">
            <a:normAutofit/>
          </a:bodyPr>
          <a:lstStyle>
            <a:lvl1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1pPr>
            <a:lvl2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2pPr>
            <a:lvl3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3pPr>
            <a:lvl4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4pPr>
            <a:lvl5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线条"/>
          <p:cNvSpPr/>
          <p:nvPr userDrawn="1"/>
        </p:nvSpPr>
        <p:spPr>
          <a:xfrm>
            <a:off x="689325" y="9029700"/>
            <a:ext cx="5617882" cy="0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知识精讲"/>
          <p:cNvSpPr txBox="1"/>
          <p:nvPr userDrawn="1"/>
        </p:nvSpPr>
        <p:spPr>
          <a:xfrm>
            <a:off x="1678553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知识精讲</a:t>
            </a:r>
          </a:p>
        </p:txBody>
      </p:sp>
      <p:sp>
        <p:nvSpPr>
          <p:cNvPr id="12" name="圆形"/>
          <p:cNvSpPr/>
          <p:nvPr userDrawn="1"/>
        </p:nvSpPr>
        <p:spPr>
          <a:xfrm>
            <a:off x="2063552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本课总结"/>
          <p:cNvSpPr txBox="1"/>
          <p:nvPr userDrawn="1"/>
        </p:nvSpPr>
        <p:spPr>
          <a:xfrm>
            <a:off x="3077896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rPr dirty="0" err="1">
                <a:solidFill>
                  <a:srgbClr val="C00000"/>
                </a:solidFill>
              </a:rPr>
              <a:t>本课总结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4" name="圆形"/>
          <p:cNvSpPr/>
          <p:nvPr userDrawn="1"/>
        </p:nvSpPr>
        <p:spPr>
          <a:xfrm>
            <a:off x="3462894" y="8930828"/>
            <a:ext cx="197744" cy="197744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出门测试"/>
          <p:cNvSpPr txBox="1"/>
          <p:nvPr userDrawn="1"/>
        </p:nvSpPr>
        <p:spPr>
          <a:xfrm>
            <a:off x="4474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出门测试</a:t>
            </a:r>
          </a:p>
        </p:txBody>
      </p:sp>
      <p:sp>
        <p:nvSpPr>
          <p:cNvPr id="16" name="圆形"/>
          <p:cNvSpPr/>
          <p:nvPr userDrawn="1"/>
        </p:nvSpPr>
        <p:spPr>
          <a:xfrm>
            <a:off x="4859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下节预告"/>
          <p:cNvSpPr txBox="1"/>
          <p:nvPr userDrawn="1"/>
        </p:nvSpPr>
        <p:spPr>
          <a:xfrm>
            <a:off x="5901095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下节预告</a:t>
            </a:r>
          </a:p>
        </p:txBody>
      </p:sp>
      <p:sp>
        <p:nvSpPr>
          <p:cNvPr id="18" name="圆形"/>
          <p:cNvSpPr/>
          <p:nvPr userDrawn="1"/>
        </p:nvSpPr>
        <p:spPr>
          <a:xfrm>
            <a:off x="62860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圆形"/>
          <p:cNvSpPr/>
          <p:nvPr userDrawn="1"/>
        </p:nvSpPr>
        <p:spPr>
          <a:xfrm>
            <a:off x="638810" y="8930828"/>
            <a:ext cx="197744" cy="1977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温故知新"/>
          <p:cNvSpPr txBox="1"/>
          <p:nvPr userDrawn="1"/>
        </p:nvSpPr>
        <p:spPr>
          <a:xfrm>
            <a:off x="253811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62D1F"/>
                </a:solidFill>
              </a:defRPr>
            </a:lvl1pPr>
          </a:lstStyle>
          <a:p>
            <a:r>
              <a:rPr dirty="0" err="1">
                <a:solidFill>
                  <a:schemeClr val="bg1">
                    <a:lumMod val="85000"/>
                  </a:schemeClr>
                </a:solidFill>
              </a:rPr>
              <a:t>温故知新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3521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出门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47685" y="9296400"/>
            <a:ext cx="102656" cy="3488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形状"/>
          <p:cNvSpPr/>
          <p:nvPr userDrawn="1"/>
        </p:nvSpPr>
        <p:spPr>
          <a:xfrm>
            <a:off x="-1084818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19" name="未标题-723456.png" descr="未标题-723456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174750" y="1563688"/>
            <a:ext cx="10793413" cy="7200900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4pPr>
            <a:lvl5pPr marL="0" indent="0">
              <a:lnSpc>
                <a:spcPct val="150000"/>
              </a:lnSpc>
              <a:spcBef>
                <a:spcPts val="0"/>
              </a:spcBef>
              <a:defRPr sz="2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ABCD</a:t>
            </a:r>
          </a:p>
          <a:p>
            <a:pPr lvl="4"/>
            <a:r>
              <a:rPr lang="en-US" altLang="zh-CN" dirty="0"/>
              <a:t>ABCD</a:t>
            </a:r>
            <a:endParaRPr lang="zh-CN" altLang="en-US" dirty="0"/>
          </a:p>
        </p:txBody>
      </p:sp>
      <p:sp>
        <p:nvSpPr>
          <p:cNvPr id="21" name="线条"/>
          <p:cNvSpPr/>
          <p:nvPr userDrawn="1"/>
        </p:nvSpPr>
        <p:spPr>
          <a:xfrm>
            <a:off x="689325" y="9029700"/>
            <a:ext cx="5617882" cy="0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" name="知识精讲"/>
          <p:cNvSpPr txBox="1"/>
          <p:nvPr userDrawn="1"/>
        </p:nvSpPr>
        <p:spPr>
          <a:xfrm>
            <a:off x="1678553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知识精讲</a:t>
            </a:r>
          </a:p>
        </p:txBody>
      </p:sp>
      <p:sp>
        <p:nvSpPr>
          <p:cNvPr id="23" name="圆形"/>
          <p:cNvSpPr/>
          <p:nvPr userDrawn="1"/>
        </p:nvSpPr>
        <p:spPr>
          <a:xfrm>
            <a:off x="2063552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本课总结"/>
          <p:cNvSpPr txBox="1"/>
          <p:nvPr userDrawn="1"/>
        </p:nvSpPr>
        <p:spPr>
          <a:xfrm>
            <a:off x="3077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本课总结</a:t>
            </a:r>
          </a:p>
        </p:txBody>
      </p:sp>
      <p:sp>
        <p:nvSpPr>
          <p:cNvPr id="25" name="圆形"/>
          <p:cNvSpPr/>
          <p:nvPr userDrawn="1"/>
        </p:nvSpPr>
        <p:spPr>
          <a:xfrm>
            <a:off x="3462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出门测试"/>
          <p:cNvSpPr txBox="1"/>
          <p:nvPr userDrawn="1"/>
        </p:nvSpPr>
        <p:spPr>
          <a:xfrm>
            <a:off x="4474896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rPr dirty="0" err="1">
                <a:solidFill>
                  <a:srgbClr val="C00000"/>
                </a:solidFill>
              </a:rPr>
              <a:t>出门测试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7" name="圆形"/>
          <p:cNvSpPr/>
          <p:nvPr userDrawn="1"/>
        </p:nvSpPr>
        <p:spPr>
          <a:xfrm>
            <a:off x="4859894" y="8930828"/>
            <a:ext cx="197744" cy="197744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下节预告"/>
          <p:cNvSpPr txBox="1"/>
          <p:nvPr userDrawn="1"/>
        </p:nvSpPr>
        <p:spPr>
          <a:xfrm>
            <a:off x="5901095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下节预告</a:t>
            </a:r>
          </a:p>
        </p:txBody>
      </p:sp>
      <p:sp>
        <p:nvSpPr>
          <p:cNvPr id="29" name="圆形"/>
          <p:cNvSpPr/>
          <p:nvPr userDrawn="1"/>
        </p:nvSpPr>
        <p:spPr>
          <a:xfrm>
            <a:off x="62860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圆形"/>
          <p:cNvSpPr/>
          <p:nvPr userDrawn="1"/>
        </p:nvSpPr>
        <p:spPr>
          <a:xfrm>
            <a:off x="638810" y="8930828"/>
            <a:ext cx="197744" cy="1977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温故知新"/>
          <p:cNvSpPr txBox="1"/>
          <p:nvPr userDrawn="1"/>
        </p:nvSpPr>
        <p:spPr>
          <a:xfrm>
            <a:off x="253811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62D1F"/>
                </a:solidFill>
              </a:defRPr>
            </a:lvl1pPr>
          </a:lstStyle>
          <a:p>
            <a:r>
              <a:rPr dirty="0" err="1">
                <a:solidFill>
                  <a:schemeClr val="bg1">
                    <a:lumMod val="85000"/>
                  </a:schemeClr>
                </a:solidFill>
              </a:rPr>
              <a:t>温故知新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3521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节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47685" y="9296400"/>
            <a:ext cx="102656" cy="3488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8" name="未标题-723456.png" descr="未标题-723456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174750" y="1563688"/>
            <a:ext cx="10793413" cy="7200900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defRPr/>
            </a:lvl1pPr>
            <a:lvl2pPr marL="0" indent="0">
              <a:lnSpc>
                <a:spcPct val="150000"/>
              </a:lnSpc>
              <a:spcBef>
                <a:spcPts val="0"/>
              </a:spcBef>
              <a:defRPr/>
            </a:lvl2pPr>
            <a:lvl3pPr marL="0" indent="0">
              <a:lnSpc>
                <a:spcPct val="150000"/>
              </a:lnSpc>
              <a:spcBef>
                <a:spcPts val="0"/>
              </a:spcBef>
              <a:defRPr/>
            </a:lvl3pPr>
            <a:lvl4pPr marL="0" indent="0">
              <a:lnSpc>
                <a:spcPct val="150000"/>
              </a:lnSpc>
              <a:spcBef>
                <a:spcPts val="0"/>
              </a:spcBef>
              <a:defRPr/>
            </a:lvl4pPr>
            <a:lvl5pPr marL="0" indent="0"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线条"/>
          <p:cNvSpPr/>
          <p:nvPr userDrawn="1"/>
        </p:nvSpPr>
        <p:spPr>
          <a:xfrm>
            <a:off x="689325" y="9029700"/>
            <a:ext cx="5617882" cy="0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知识精讲"/>
          <p:cNvSpPr txBox="1"/>
          <p:nvPr userDrawn="1"/>
        </p:nvSpPr>
        <p:spPr>
          <a:xfrm>
            <a:off x="1678553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知识精讲</a:t>
            </a:r>
          </a:p>
        </p:txBody>
      </p:sp>
      <p:sp>
        <p:nvSpPr>
          <p:cNvPr id="12" name="圆形"/>
          <p:cNvSpPr/>
          <p:nvPr userDrawn="1"/>
        </p:nvSpPr>
        <p:spPr>
          <a:xfrm>
            <a:off x="2063552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本课总结"/>
          <p:cNvSpPr txBox="1"/>
          <p:nvPr userDrawn="1"/>
        </p:nvSpPr>
        <p:spPr>
          <a:xfrm>
            <a:off x="3077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本课总结</a:t>
            </a:r>
          </a:p>
        </p:txBody>
      </p:sp>
      <p:sp>
        <p:nvSpPr>
          <p:cNvPr id="14" name="圆形"/>
          <p:cNvSpPr/>
          <p:nvPr userDrawn="1"/>
        </p:nvSpPr>
        <p:spPr>
          <a:xfrm>
            <a:off x="3462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出门测试"/>
          <p:cNvSpPr txBox="1"/>
          <p:nvPr userDrawn="1"/>
        </p:nvSpPr>
        <p:spPr>
          <a:xfrm>
            <a:off x="4474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出门测试</a:t>
            </a:r>
          </a:p>
        </p:txBody>
      </p:sp>
      <p:sp>
        <p:nvSpPr>
          <p:cNvPr id="16" name="圆形"/>
          <p:cNvSpPr/>
          <p:nvPr userDrawn="1"/>
        </p:nvSpPr>
        <p:spPr>
          <a:xfrm>
            <a:off x="4859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下节预告"/>
          <p:cNvSpPr txBox="1"/>
          <p:nvPr userDrawn="1"/>
        </p:nvSpPr>
        <p:spPr>
          <a:xfrm>
            <a:off x="5901095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rPr dirty="0" err="1">
                <a:solidFill>
                  <a:srgbClr val="C00000"/>
                </a:solidFill>
              </a:rPr>
              <a:t>下节预告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8" name="圆形"/>
          <p:cNvSpPr/>
          <p:nvPr userDrawn="1"/>
        </p:nvSpPr>
        <p:spPr>
          <a:xfrm>
            <a:off x="6286094" y="8930828"/>
            <a:ext cx="197744" cy="197744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圆形"/>
          <p:cNvSpPr/>
          <p:nvPr userDrawn="1"/>
        </p:nvSpPr>
        <p:spPr>
          <a:xfrm>
            <a:off x="638810" y="8930828"/>
            <a:ext cx="197744" cy="1977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温故知新"/>
          <p:cNvSpPr txBox="1"/>
          <p:nvPr userDrawn="1"/>
        </p:nvSpPr>
        <p:spPr>
          <a:xfrm>
            <a:off x="253811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62D1F"/>
                </a:solidFill>
              </a:defRPr>
            </a:lvl1pPr>
          </a:lstStyle>
          <a:p>
            <a:r>
              <a:rPr dirty="0" err="1">
                <a:solidFill>
                  <a:schemeClr val="bg1">
                    <a:lumMod val="85000"/>
                  </a:schemeClr>
                </a:solidFill>
              </a:rPr>
              <a:t>温故知新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5490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47685" y="9296400"/>
            <a:ext cx="102656" cy="3488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8" name="未标题-723456.png" descr="未标题-723456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线条"/>
          <p:cNvSpPr/>
          <p:nvPr userDrawn="1"/>
        </p:nvSpPr>
        <p:spPr>
          <a:xfrm>
            <a:off x="689325" y="9029700"/>
            <a:ext cx="5617882" cy="0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知识精讲"/>
          <p:cNvSpPr txBox="1"/>
          <p:nvPr userDrawn="1"/>
        </p:nvSpPr>
        <p:spPr>
          <a:xfrm>
            <a:off x="1678553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知识精讲</a:t>
            </a:r>
          </a:p>
        </p:txBody>
      </p:sp>
      <p:sp>
        <p:nvSpPr>
          <p:cNvPr id="12" name="圆形"/>
          <p:cNvSpPr/>
          <p:nvPr userDrawn="1"/>
        </p:nvSpPr>
        <p:spPr>
          <a:xfrm>
            <a:off x="2063552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本课总结"/>
          <p:cNvSpPr txBox="1"/>
          <p:nvPr userDrawn="1"/>
        </p:nvSpPr>
        <p:spPr>
          <a:xfrm>
            <a:off x="3077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本课总结</a:t>
            </a:r>
          </a:p>
        </p:txBody>
      </p:sp>
      <p:sp>
        <p:nvSpPr>
          <p:cNvPr id="14" name="圆形"/>
          <p:cNvSpPr/>
          <p:nvPr userDrawn="1"/>
        </p:nvSpPr>
        <p:spPr>
          <a:xfrm>
            <a:off x="3462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出门测试"/>
          <p:cNvSpPr txBox="1"/>
          <p:nvPr userDrawn="1"/>
        </p:nvSpPr>
        <p:spPr>
          <a:xfrm>
            <a:off x="4474896" y="9161632"/>
            <a:ext cx="96774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t>出门测试</a:t>
            </a:r>
          </a:p>
        </p:txBody>
      </p:sp>
      <p:sp>
        <p:nvSpPr>
          <p:cNvPr id="16" name="圆形"/>
          <p:cNvSpPr/>
          <p:nvPr userDrawn="1"/>
        </p:nvSpPr>
        <p:spPr>
          <a:xfrm>
            <a:off x="4859894" y="8930828"/>
            <a:ext cx="197744" cy="197744"/>
          </a:xfrm>
          <a:prstGeom prst="ellipse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下节预告"/>
          <p:cNvSpPr txBox="1"/>
          <p:nvPr userDrawn="1"/>
        </p:nvSpPr>
        <p:spPr>
          <a:xfrm>
            <a:off x="5901095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DDDDD"/>
                </a:solidFill>
              </a:defRPr>
            </a:lvl1pPr>
          </a:lstStyle>
          <a:p>
            <a:r>
              <a:rPr dirty="0" err="1">
                <a:solidFill>
                  <a:srgbClr val="C00000"/>
                </a:solidFill>
              </a:rPr>
              <a:t>下节预告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8" name="圆形"/>
          <p:cNvSpPr/>
          <p:nvPr userDrawn="1"/>
        </p:nvSpPr>
        <p:spPr>
          <a:xfrm>
            <a:off x="6286094" y="8930828"/>
            <a:ext cx="197744" cy="197744"/>
          </a:xfrm>
          <a:prstGeom prst="ellips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圆形"/>
          <p:cNvSpPr/>
          <p:nvPr userDrawn="1"/>
        </p:nvSpPr>
        <p:spPr>
          <a:xfrm>
            <a:off x="638810" y="8930828"/>
            <a:ext cx="197744" cy="1977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温故知新"/>
          <p:cNvSpPr txBox="1"/>
          <p:nvPr userDrawn="1"/>
        </p:nvSpPr>
        <p:spPr>
          <a:xfrm>
            <a:off x="253811" y="9177726"/>
            <a:ext cx="97077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600" b="1" spc="80">
                <a:solidFill>
                  <a:srgbClr val="D62D1F"/>
                </a:solidFill>
              </a:defRPr>
            </a:lvl1pPr>
          </a:lstStyle>
          <a:p>
            <a:r>
              <a:rPr dirty="0" err="1">
                <a:solidFill>
                  <a:schemeClr val="bg1">
                    <a:lumMod val="85000"/>
                  </a:schemeClr>
                </a:solidFill>
              </a:rPr>
              <a:t>温故知新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利润÷收入（营收）×100%=利润率 利润率常用百分比表示…"/>
          <p:cNvSpPr txBox="1"/>
          <p:nvPr userDrawn="1"/>
        </p:nvSpPr>
        <p:spPr>
          <a:xfrm>
            <a:off x="1607919" y="2312356"/>
            <a:ext cx="9565898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利润÷收入（营收</a:t>
            </a:r>
            <a:r>
              <a:rPr dirty="0"/>
              <a:t>）×100%=</a:t>
            </a:r>
            <a:r>
              <a:rPr dirty="0" err="1"/>
              <a:t>利润率</a:t>
            </a:r>
            <a:r>
              <a:rPr dirty="0"/>
              <a:t> </a:t>
            </a:r>
            <a:r>
              <a:rPr dirty="0" err="1"/>
              <a:t>利润率常用</a:t>
            </a:r>
            <a:r>
              <a:rPr dirty="0" err="1">
                <a:hlinkClick r:id="rId5"/>
              </a:rPr>
              <a:t>百分比</a:t>
            </a:r>
            <a:r>
              <a:rPr dirty="0" err="1"/>
              <a:t>表示</a:t>
            </a:r>
            <a:endParaRPr dirty="0"/>
          </a:p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成本利润率</a:t>
            </a:r>
            <a:r>
              <a:rPr dirty="0"/>
              <a:t>=利润÷成本×100% </a:t>
            </a:r>
          </a:p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>
                <a:hlinkClick r:id="rId6"/>
              </a:rPr>
              <a:t>销售利润率</a:t>
            </a:r>
            <a:r>
              <a:rPr dirty="0"/>
              <a:t>=利润÷销售×100%</a:t>
            </a:r>
          </a:p>
        </p:txBody>
      </p:sp>
      <p:sp>
        <p:nvSpPr>
          <p:cNvPr id="29" name="什么是利润率"/>
          <p:cNvSpPr txBox="1"/>
          <p:nvPr userDrawn="1"/>
        </p:nvSpPr>
        <p:spPr>
          <a:xfrm>
            <a:off x="1652685" y="4772529"/>
            <a:ext cx="45446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000" b="1" spc="299">
                <a:solidFill>
                  <a:srgbClr val="545454"/>
                </a:solidFill>
              </a:defRPr>
            </a:lvl1pPr>
          </a:lstStyle>
          <a:p>
            <a:r>
              <a:t>什么是利润率</a:t>
            </a:r>
          </a:p>
        </p:txBody>
      </p:sp>
      <p:sp>
        <p:nvSpPr>
          <p:cNvPr id="30" name="圆形"/>
          <p:cNvSpPr/>
          <p:nvPr userDrawn="1"/>
        </p:nvSpPr>
        <p:spPr>
          <a:xfrm>
            <a:off x="902790" y="4829679"/>
            <a:ext cx="546101" cy="546101"/>
          </a:xfrm>
          <a:prstGeom prst="ellipse">
            <a:avLst/>
          </a:prstGeom>
          <a:solidFill>
            <a:srgbClr val="F6C520">
              <a:alpha val="8933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2"/>
          <p:cNvSpPr txBox="1"/>
          <p:nvPr userDrawn="1"/>
        </p:nvSpPr>
        <p:spPr>
          <a:xfrm>
            <a:off x="1011633" y="4861429"/>
            <a:ext cx="32841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t>2</a:t>
            </a:r>
          </a:p>
        </p:txBody>
      </p:sp>
      <p:sp>
        <p:nvSpPr>
          <p:cNvPr id="32" name="垂线的定义"/>
          <p:cNvSpPr txBox="1"/>
          <p:nvPr userDrawn="1"/>
        </p:nvSpPr>
        <p:spPr>
          <a:xfrm>
            <a:off x="1563785" y="1470529"/>
            <a:ext cx="45446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000" b="1" spc="299">
                <a:solidFill>
                  <a:srgbClr val="545454"/>
                </a:solidFill>
              </a:defRPr>
            </a:lvl1pPr>
          </a:lstStyle>
          <a:p>
            <a:r>
              <a:t>垂线的定义</a:t>
            </a:r>
          </a:p>
        </p:txBody>
      </p:sp>
      <p:sp>
        <p:nvSpPr>
          <p:cNvPr id="33" name="圆形"/>
          <p:cNvSpPr/>
          <p:nvPr userDrawn="1"/>
        </p:nvSpPr>
        <p:spPr>
          <a:xfrm>
            <a:off x="902790" y="1540379"/>
            <a:ext cx="546101" cy="546101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1"/>
          <p:cNvSpPr txBox="1"/>
          <p:nvPr userDrawn="1"/>
        </p:nvSpPr>
        <p:spPr>
          <a:xfrm>
            <a:off x="1018082" y="1572129"/>
            <a:ext cx="3155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t>1</a:t>
            </a:r>
          </a:p>
        </p:txBody>
      </p:sp>
      <p:sp>
        <p:nvSpPr>
          <p:cNvPr id="37" name="利润÷收入（营收）×100%=利润率 利润率常用百分比表示…"/>
          <p:cNvSpPr txBox="1"/>
          <p:nvPr userDrawn="1"/>
        </p:nvSpPr>
        <p:spPr>
          <a:xfrm>
            <a:off x="1719451" y="5445814"/>
            <a:ext cx="9565898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利润÷收入（营收</a:t>
            </a:r>
            <a:r>
              <a:rPr dirty="0"/>
              <a:t>）×100%=</a:t>
            </a:r>
            <a:r>
              <a:rPr dirty="0" err="1"/>
              <a:t>利润率</a:t>
            </a:r>
            <a:r>
              <a:rPr dirty="0"/>
              <a:t> </a:t>
            </a:r>
            <a:r>
              <a:rPr dirty="0" err="1"/>
              <a:t>利润率常用</a:t>
            </a:r>
            <a:r>
              <a:rPr dirty="0" err="1">
                <a:hlinkClick r:id="rId5"/>
              </a:rPr>
              <a:t>百分比</a:t>
            </a:r>
            <a:r>
              <a:rPr dirty="0" err="1"/>
              <a:t>表示</a:t>
            </a:r>
            <a:endParaRPr dirty="0"/>
          </a:p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成本利润率</a:t>
            </a:r>
            <a:r>
              <a:rPr dirty="0"/>
              <a:t>=利润÷成本×100% </a:t>
            </a:r>
          </a:p>
          <a:p>
            <a:pPr algn="l" defTabSz="457200">
              <a:lnSpc>
                <a:spcPct val="200000"/>
              </a:lnSpc>
              <a:defRPr sz="2000">
                <a:solidFill>
                  <a:srgbClr val="53535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>
                <a:hlinkClick r:id="rId6"/>
              </a:rPr>
              <a:t>销售利润率</a:t>
            </a:r>
            <a:r>
              <a:rPr dirty="0"/>
              <a:t>=利润÷销售×100%</a:t>
            </a:r>
          </a:p>
        </p:txBody>
      </p:sp>
      <p:sp>
        <p:nvSpPr>
          <p:cNvPr id="35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6595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温故知新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主讲个人slogan"/>
          <p:cNvSpPr txBox="1"/>
          <p:nvPr userDrawn="1"/>
        </p:nvSpPr>
        <p:spPr>
          <a:xfrm>
            <a:off x="1174384" y="564037"/>
            <a:ext cx="3028820" cy="20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学好地理，言之有理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未标题-723456.png" descr="未标题-723456.png">
            <a:extLst>
              <a:ext uri="{FF2B5EF4-FFF2-40B4-BE49-F238E27FC236}">
                <a16:creationId xmlns:a16="http://schemas.microsoft.com/office/drawing/2014/main" id="{3BC49B88-27D2-489A-8418-0B2834EE97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99057" y="85090"/>
            <a:ext cx="471487" cy="5118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1445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个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67407" cy="9800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99057" y="850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11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qq-语文.png" descr="qq-语文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7625" y="1781175"/>
            <a:ext cx="10369550" cy="6551613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4pPr>
            <a:lvl5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altLang="zh-CN" dirty="0"/>
              <a:t>744093936</a:t>
            </a:r>
          </a:p>
        </p:txBody>
      </p:sp>
    </p:spTree>
    <p:extLst>
      <p:ext uri="{BB962C8B-B14F-4D97-AF65-F5344CB8AC3E}">
        <p14:creationId xmlns:p14="http://schemas.microsoft.com/office/powerpoint/2010/main" val="15257172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个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6956"/>
            <a:ext cx="13067407" cy="9800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99057" y="850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11" name="未标题-723456.png" descr="未标题-723456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qq-语文.png" descr="qq-语文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7625" y="1781175"/>
            <a:ext cx="10369550" cy="6551613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4pPr>
            <a:lvl5pPr marL="0" indent="0">
              <a:lnSpc>
                <a:spcPct val="150000"/>
              </a:lnSpc>
              <a:spcBef>
                <a:spcPts val="0"/>
              </a:spcBef>
              <a:defRPr sz="2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</a:p>
        </p:txBody>
      </p:sp>
    </p:spTree>
    <p:extLst>
      <p:ext uri="{BB962C8B-B14F-4D97-AF65-F5344CB8AC3E}">
        <p14:creationId xmlns:p14="http://schemas.microsoft.com/office/powerpoint/2010/main" val="28736966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目录.jpg" descr="目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开始上课"/>
          <p:cNvSpPr txBox="1"/>
          <p:nvPr userDrawn="1"/>
        </p:nvSpPr>
        <p:spPr>
          <a:xfrm>
            <a:off x="805760" y="580009"/>
            <a:ext cx="1511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000" b="1" spc="499">
                <a:solidFill>
                  <a:srgbClr val="535353"/>
                </a:solidFill>
              </a:defRPr>
            </a:lvl1pPr>
          </a:lstStyle>
          <a:p>
            <a:r>
              <a:t>目录</a:t>
            </a:r>
          </a:p>
        </p:txBody>
      </p:sp>
      <p:sp>
        <p:nvSpPr>
          <p:cNvPr id="7" name="开始上课"/>
          <p:cNvSpPr txBox="1"/>
          <p:nvPr userDrawn="1"/>
        </p:nvSpPr>
        <p:spPr>
          <a:xfrm>
            <a:off x="816833" y="1608709"/>
            <a:ext cx="22003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 b="1" spc="319">
                <a:solidFill>
                  <a:srgbClr val="DDDDDD"/>
                </a:solidFill>
              </a:defRPr>
            </a:lvl1pPr>
          </a:lstStyle>
          <a:p>
            <a:r>
              <a:t>Contents</a:t>
            </a:r>
          </a:p>
        </p:txBody>
      </p:sp>
      <p:sp>
        <p:nvSpPr>
          <p:cNvPr id="8" name="进门测"/>
          <p:cNvSpPr txBox="1"/>
          <p:nvPr userDrawn="1"/>
        </p:nvSpPr>
        <p:spPr>
          <a:xfrm>
            <a:off x="2040889" y="6000947"/>
            <a:ext cx="15392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400" b="1" spc="340">
                <a:solidFill>
                  <a:srgbClr val="545454"/>
                </a:solidFill>
              </a:defRPr>
            </a:lvl1pPr>
          </a:lstStyle>
          <a:p>
            <a:r>
              <a:t>进门测</a:t>
            </a:r>
          </a:p>
        </p:txBody>
      </p:sp>
      <p:sp>
        <p:nvSpPr>
          <p:cNvPr id="9" name="圆形"/>
          <p:cNvSpPr/>
          <p:nvPr userDrawn="1"/>
        </p:nvSpPr>
        <p:spPr>
          <a:xfrm>
            <a:off x="2175509" y="3626047"/>
            <a:ext cx="1270001" cy="1270001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01"/>
          <p:cNvSpPr txBox="1"/>
          <p:nvPr userDrawn="1"/>
        </p:nvSpPr>
        <p:spPr>
          <a:xfrm>
            <a:off x="2275747" y="3918147"/>
            <a:ext cx="10695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spc="398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t>01</a:t>
            </a:r>
          </a:p>
        </p:txBody>
      </p:sp>
      <p:sp>
        <p:nvSpPr>
          <p:cNvPr id="11" name="线条"/>
          <p:cNvSpPr/>
          <p:nvPr userDrawn="1"/>
        </p:nvSpPr>
        <p:spPr>
          <a:xfrm flipV="1">
            <a:off x="2810509" y="5105597"/>
            <a:ext cx="1" cy="508001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建议信模板"/>
          <p:cNvSpPr txBox="1"/>
          <p:nvPr userDrawn="1"/>
        </p:nvSpPr>
        <p:spPr>
          <a:xfrm>
            <a:off x="5226237" y="6000947"/>
            <a:ext cx="24892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400" b="1" spc="340">
                <a:solidFill>
                  <a:srgbClr val="545454"/>
                </a:solidFill>
              </a:defRPr>
            </a:lvl1pPr>
          </a:lstStyle>
          <a:p>
            <a:r>
              <a:t>建议信模板</a:t>
            </a:r>
          </a:p>
        </p:txBody>
      </p:sp>
      <p:sp>
        <p:nvSpPr>
          <p:cNvPr id="13" name="圆形"/>
          <p:cNvSpPr/>
          <p:nvPr userDrawn="1"/>
        </p:nvSpPr>
        <p:spPr>
          <a:xfrm>
            <a:off x="5833109" y="3626047"/>
            <a:ext cx="1270001" cy="1270001"/>
          </a:xfrm>
          <a:prstGeom prst="ellipse">
            <a:avLst/>
          </a:prstGeom>
          <a:solidFill>
            <a:srgbClr val="F6C520">
              <a:alpha val="8933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01"/>
          <p:cNvSpPr txBox="1"/>
          <p:nvPr userDrawn="1"/>
        </p:nvSpPr>
        <p:spPr>
          <a:xfrm>
            <a:off x="5907947" y="3918147"/>
            <a:ext cx="10695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spc="398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t>02</a:t>
            </a:r>
          </a:p>
        </p:txBody>
      </p:sp>
      <p:sp>
        <p:nvSpPr>
          <p:cNvPr id="15" name="阅读操练"/>
          <p:cNvSpPr txBox="1"/>
          <p:nvPr userDrawn="1"/>
        </p:nvSpPr>
        <p:spPr>
          <a:xfrm>
            <a:off x="9111357" y="6000947"/>
            <a:ext cx="201422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400" b="1" spc="340">
                <a:solidFill>
                  <a:srgbClr val="545454"/>
                </a:solidFill>
              </a:defRPr>
            </a:lvl1pPr>
          </a:lstStyle>
          <a:p>
            <a:r>
              <a:t>阅读操练</a:t>
            </a:r>
          </a:p>
        </p:txBody>
      </p:sp>
      <p:sp>
        <p:nvSpPr>
          <p:cNvPr id="16" name="圆形"/>
          <p:cNvSpPr/>
          <p:nvPr userDrawn="1"/>
        </p:nvSpPr>
        <p:spPr>
          <a:xfrm>
            <a:off x="9478010" y="3626047"/>
            <a:ext cx="1270001" cy="1270001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1"/>
          <p:cNvSpPr txBox="1"/>
          <p:nvPr userDrawn="1"/>
        </p:nvSpPr>
        <p:spPr>
          <a:xfrm>
            <a:off x="9565547" y="3918147"/>
            <a:ext cx="10695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spc="398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t>03</a:t>
            </a:r>
          </a:p>
        </p:txBody>
      </p:sp>
      <p:sp>
        <p:nvSpPr>
          <p:cNvPr id="18" name="圆形"/>
          <p:cNvSpPr/>
          <p:nvPr userDrawn="1"/>
        </p:nvSpPr>
        <p:spPr>
          <a:xfrm>
            <a:off x="2708910" y="5603829"/>
            <a:ext cx="197744" cy="197744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线条"/>
          <p:cNvSpPr/>
          <p:nvPr userDrawn="1"/>
        </p:nvSpPr>
        <p:spPr>
          <a:xfrm flipV="1">
            <a:off x="6470837" y="5105597"/>
            <a:ext cx="1" cy="508001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圆形"/>
          <p:cNvSpPr/>
          <p:nvPr userDrawn="1"/>
        </p:nvSpPr>
        <p:spPr>
          <a:xfrm>
            <a:off x="6369238" y="5603829"/>
            <a:ext cx="197744" cy="197744"/>
          </a:xfrm>
          <a:prstGeom prst="ellipse">
            <a:avLst/>
          </a:prstGeom>
          <a:solidFill>
            <a:srgbClr val="F6C520">
              <a:alpha val="8933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线条"/>
          <p:cNvSpPr/>
          <p:nvPr userDrawn="1"/>
        </p:nvSpPr>
        <p:spPr>
          <a:xfrm flipV="1">
            <a:off x="10118466" y="5105597"/>
            <a:ext cx="1" cy="508001"/>
          </a:xfrm>
          <a:prstGeom prst="line">
            <a:avLst/>
          </a:prstGeom>
          <a:ln w="38100">
            <a:solidFill>
              <a:srgbClr val="DDDDDD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" name="圆形"/>
          <p:cNvSpPr/>
          <p:nvPr userDrawn="1"/>
        </p:nvSpPr>
        <p:spPr>
          <a:xfrm>
            <a:off x="10016866" y="5603829"/>
            <a:ext cx="197744" cy="197744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群号：</a:t>
            </a:r>
            <a:r>
              <a:rPr lang="en-US" altLang="zh-CN"/>
              <a:t>744093936</a:t>
            </a:r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高中背景-数学红.jpg" descr="高中背景-数学红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1.png" descr="01.png"/>
          <p:cNvPicPr>
            <a:picLocks noChangeAspect="1"/>
          </p:cNvPicPr>
          <p:nvPr/>
        </p:nvPicPr>
        <p:blipFill>
          <a:blip r:embed="rId3">
            <a:alphaModFix amt="53453"/>
            <a:extLst/>
          </a:blip>
          <a:stretch>
            <a:fillRect/>
          </a:stretch>
        </p:blipFill>
        <p:spPr>
          <a:xfrm>
            <a:off x="11038519" y="3478050"/>
            <a:ext cx="1075545" cy="107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未标题-2.png" descr="未标题-2.png"/>
          <p:cNvPicPr>
            <a:picLocks noChangeAspect="1"/>
          </p:cNvPicPr>
          <p:nvPr/>
        </p:nvPicPr>
        <p:blipFill>
          <a:blip r:embed="rId4">
            <a:alphaModFix amt="58240"/>
            <a:extLst/>
          </a:blip>
          <a:stretch>
            <a:fillRect/>
          </a:stretch>
        </p:blipFill>
        <p:spPr>
          <a:xfrm>
            <a:off x="10869463" y="5938217"/>
            <a:ext cx="1155701" cy="102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未标题-3.png" descr="未标题-3.png"/>
          <p:cNvPicPr>
            <a:picLocks noChangeAspect="1"/>
          </p:cNvPicPr>
          <p:nvPr/>
        </p:nvPicPr>
        <p:blipFill>
          <a:blip r:embed="rId5">
            <a:alphaModFix amt="53453"/>
            <a:extLst/>
          </a:blip>
          <a:stretch>
            <a:fillRect/>
          </a:stretch>
        </p:blipFill>
        <p:spPr>
          <a:xfrm>
            <a:off x="938063" y="3016894"/>
            <a:ext cx="1066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未标题-4.png" descr="未标题-4.png"/>
          <p:cNvPicPr>
            <a:picLocks noChangeAspect="1"/>
          </p:cNvPicPr>
          <p:nvPr/>
        </p:nvPicPr>
        <p:blipFill>
          <a:blip r:embed="rId6">
            <a:alphaModFix amt="53453"/>
            <a:extLst/>
          </a:blip>
          <a:stretch>
            <a:fillRect/>
          </a:stretch>
        </p:blipFill>
        <p:spPr>
          <a:xfrm>
            <a:off x="1661963" y="6966594"/>
            <a:ext cx="1054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未标题-5.png" descr="未标题-5.png"/>
          <p:cNvPicPr>
            <a:picLocks noChangeAspect="1"/>
          </p:cNvPicPr>
          <p:nvPr/>
        </p:nvPicPr>
        <p:blipFill>
          <a:blip r:embed="rId7">
            <a:alphaModFix amt="58240"/>
            <a:extLst/>
          </a:blip>
          <a:stretch>
            <a:fillRect/>
          </a:stretch>
        </p:blipFill>
        <p:spPr>
          <a:xfrm>
            <a:off x="8532663" y="915044"/>
            <a:ext cx="1075545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未标题-6.png" descr="未标题-6.png"/>
          <p:cNvPicPr>
            <a:picLocks noChangeAspect="1"/>
          </p:cNvPicPr>
          <p:nvPr/>
        </p:nvPicPr>
        <p:blipFill>
          <a:blip r:embed="rId8">
            <a:alphaModFix amt="53453"/>
            <a:extLst/>
          </a:blip>
          <a:stretch>
            <a:fillRect/>
          </a:stretch>
        </p:blipFill>
        <p:spPr>
          <a:xfrm>
            <a:off x="9059713" y="7623402"/>
            <a:ext cx="1254544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未标题-7.png" descr="未标题-7.png"/>
          <p:cNvPicPr>
            <a:picLocks noChangeAspect="1"/>
          </p:cNvPicPr>
          <p:nvPr/>
        </p:nvPicPr>
        <p:blipFill>
          <a:blip r:embed="rId9">
            <a:alphaModFix amt="58240"/>
            <a:extLst/>
          </a:blip>
          <a:stretch>
            <a:fillRect/>
          </a:stretch>
        </p:blipFill>
        <p:spPr>
          <a:xfrm>
            <a:off x="5516413" y="7896452"/>
            <a:ext cx="1155701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未标题-9.png" descr="未标题-9.png"/>
          <p:cNvPicPr>
            <a:picLocks noChangeAspect="1"/>
          </p:cNvPicPr>
          <p:nvPr/>
        </p:nvPicPr>
        <p:blipFill>
          <a:blip r:embed="rId10">
            <a:alphaModFix amt="58240"/>
            <a:extLst/>
          </a:blip>
          <a:stretch>
            <a:fillRect/>
          </a:stretch>
        </p:blipFill>
        <p:spPr>
          <a:xfrm>
            <a:off x="2208063" y="1130944"/>
            <a:ext cx="1054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60021" y="985684"/>
            <a:ext cx="483429" cy="483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86600" y="1473712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77200" y="7912613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37621" y="7506495"/>
            <a:ext cx="381265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256681" y="2718595"/>
            <a:ext cx="381266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39900" y="4880069"/>
            <a:ext cx="336307" cy="34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887200" y="7370707"/>
            <a:ext cx="242913" cy="24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" name="qq-语文.png" descr="qq-语文.pn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  <p:sp>
        <p:nvSpPr>
          <p:cNvPr id="21" name="矩形"/>
          <p:cNvSpPr/>
          <p:nvPr userDrawn="1"/>
        </p:nvSpPr>
        <p:spPr>
          <a:xfrm>
            <a:off x="3346325" y="3370174"/>
            <a:ext cx="6312150" cy="2763492"/>
          </a:xfrm>
          <a:prstGeom prst="rect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开始上课"/>
          <p:cNvSpPr txBox="1"/>
          <p:nvPr userDrawn="1"/>
        </p:nvSpPr>
        <p:spPr>
          <a:xfrm>
            <a:off x="4470049" y="4096316"/>
            <a:ext cx="4064702" cy="12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7000" b="1" spc="699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知识精讲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04338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高中背景-数学红.jpg" descr="高中背景-数学红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1.png" descr="01.png"/>
          <p:cNvPicPr>
            <a:picLocks noChangeAspect="1"/>
          </p:cNvPicPr>
          <p:nvPr/>
        </p:nvPicPr>
        <p:blipFill>
          <a:blip r:embed="rId3">
            <a:alphaModFix amt="53453"/>
            <a:extLst/>
          </a:blip>
          <a:stretch>
            <a:fillRect/>
          </a:stretch>
        </p:blipFill>
        <p:spPr>
          <a:xfrm>
            <a:off x="11038519" y="3478050"/>
            <a:ext cx="1075545" cy="107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未标题-2.png" descr="未标题-2.png"/>
          <p:cNvPicPr>
            <a:picLocks noChangeAspect="1"/>
          </p:cNvPicPr>
          <p:nvPr/>
        </p:nvPicPr>
        <p:blipFill>
          <a:blip r:embed="rId4">
            <a:alphaModFix amt="58240"/>
            <a:extLst/>
          </a:blip>
          <a:stretch>
            <a:fillRect/>
          </a:stretch>
        </p:blipFill>
        <p:spPr>
          <a:xfrm>
            <a:off x="10869463" y="5938217"/>
            <a:ext cx="1155701" cy="102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未标题-3.png" descr="未标题-3.png"/>
          <p:cNvPicPr>
            <a:picLocks noChangeAspect="1"/>
          </p:cNvPicPr>
          <p:nvPr/>
        </p:nvPicPr>
        <p:blipFill>
          <a:blip r:embed="rId5">
            <a:alphaModFix amt="53453"/>
            <a:extLst/>
          </a:blip>
          <a:stretch>
            <a:fillRect/>
          </a:stretch>
        </p:blipFill>
        <p:spPr>
          <a:xfrm>
            <a:off x="938063" y="3016894"/>
            <a:ext cx="1066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未标题-4.png" descr="未标题-4.png"/>
          <p:cNvPicPr>
            <a:picLocks noChangeAspect="1"/>
          </p:cNvPicPr>
          <p:nvPr/>
        </p:nvPicPr>
        <p:blipFill>
          <a:blip r:embed="rId6">
            <a:alphaModFix amt="53453"/>
            <a:extLst/>
          </a:blip>
          <a:stretch>
            <a:fillRect/>
          </a:stretch>
        </p:blipFill>
        <p:spPr>
          <a:xfrm>
            <a:off x="1661963" y="6966594"/>
            <a:ext cx="1054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未标题-5.png" descr="未标题-5.png"/>
          <p:cNvPicPr>
            <a:picLocks noChangeAspect="1"/>
          </p:cNvPicPr>
          <p:nvPr/>
        </p:nvPicPr>
        <p:blipFill>
          <a:blip r:embed="rId7">
            <a:alphaModFix amt="58240"/>
            <a:extLst/>
          </a:blip>
          <a:stretch>
            <a:fillRect/>
          </a:stretch>
        </p:blipFill>
        <p:spPr>
          <a:xfrm>
            <a:off x="8532663" y="915044"/>
            <a:ext cx="1075545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未标题-6.png" descr="未标题-6.png"/>
          <p:cNvPicPr>
            <a:picLocks noChangeAspect="1"/>
          </p:cNvPicPr>
          <p:nvPr/>
        </p:nvPicPr>
        <p:blipFill>
          <a:blip r:embed="rId8">
            <a:alphaModFix amt="53453"/>
            <a:extLst/>
          </a:blip>
          <a:stretch>
            <a:fillRect/>
          </a:stretch>
        </p:blipFill>
        <p:spPr>
          <a:xfrm>
            <a:off x="9059713" y="7623402"/>
            <a:ext cx="1254544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未标题-7.png" descr="未标题-7.png"/>
          <p:cNvPicPr>
            <a:picLocks noChangeAspect="1"/>
          </p:cNvPicPr>
          <p:nvPr/>
        </p:nvPicPr>
        <p:blipFill>
          <a:blip r:embed="rId9">
            <a:alphaModFix amt="58240"/>
            <a:extLst/>
          </a:blip>
          <a:stretch>
            <a:fillRect/>
          </a:stretch>
        </p:blipFill>
        <p:spPr>
          <a:xfrm>
            <a:off x="5516413" y="7896452"/>
            <a:ext cx="1155701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未标题-9.png" descr="未标题-9.png"/>
          <p:cNvPicPr>
            <a:picLocks noChangeAspect="1"/>
          </p:cNvPicPr>
          <p:nvPr/>
        </p:nvPicPr>
        <p:blipFill>
          <a:blip r:embed="rId10">
            <a:alphaModFix amt="58240"/>
            <a:extLst/>
          </a:blip>
          <a:stretch>
            <a:fillRect/>
          </a:stretch>
        </p:blipFill>
        <p:spPr>
          <a:xfrm>
            <a:off x="2208063" y="1130944"/>
            <a:ext cx="1054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60021" y="985684"/>
            <a:ext cx="483429" cy="483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86600" y="1473712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77200" y="7912613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37621" y="7506495"/>
            <a:ext cx="381265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256681" y="2718595"/>
            <a:ext cx="381266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39900" y="4880069"/>
            <a:ext cx="336307" cy="34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887200" y="7370707"/>
            <a:ext cx="242913" cy="24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" name="qq-语文.png" descr="qq-语文.pn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矩形"/>
          <p:cNvSpPr/>
          <p:nvPr userDrawn="1"/>
        </p:nvSpPr>
        <p:spPr>
          <a:xfrm>
            <a:off x="3346325" y="3370174"/>
            <a:ext cx="6312150" cy="2763492"/>
          </a:xfrm>
          <a:prstGeom prst="rect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开始上课"/>
          <p:cNvSpPr txBox="1"/>
          <p:nvPr userDrawn="1"/>
        </p:nvSpPr>
        <p:spPr>
          <a:xfrm>
            <a:off x="4470049" y="4096316"/>
            <a:ext cx="4064702" cy="12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7000" b="1" spc="699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出门测试</a:t>
            </a:r>
            <a:endParaRPr dirty="0"/>
          </a:p>
        </p:txBody>
      </p:sp>
      <p:sp>
        <p:nvSpPr>
          <p:cNvPr id="23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04338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1.png" descr="01.png"/>
          <p:cNvPicPr>
            <a:picLocks noChangeAspect="1"/>
          </p:cNvPicPr>
          <p:nvPr/>
        </p:nvPicPr>
        <p:blipFill>
          <a:blip r:embed="rId3">
            <a:alphaModFix amt="53453"/>
            <a:extLst/>
          </a:blip>
          <a:stretch>
            <a:fillRect/>
          </a:stretch>
        </p:blipFill>
        <p:spPr>
          <a:xfrm>
            <a:off x="11038519" y="3478050"/>
            <a:ext cx="1075545" cy="107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未标题-2.png" descr="未标题-2.png"/>
          <p:cNvPicPr>
            <a:picLocks noChangeAspect="1"/>
          </p:cNvPicPr>
          <p:nvPr/>
        </p:nvPicPr>
        <p:blipFill>
          <a:blip r:embed="rId4">
            <a:alphaModFix amt="58240"/>
            <a:extLst/>
          </a:blip>
          <a:stretch>
            <a:fillRect/>
          </a:stretch>
        </p:blipFill>
        <p:spPr>
          <a:xfrm>
            <a:off x="10869463" y="5938217"/>
            <a:ext cx="1155701" cy="102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未标题-3.png" descr="未标题-3.png"/>
          <p:cNvPicPr>
            <a:picLocks noChangeAspect="1"/>
          </p:cNvPicPr>
          <p:nvPr/>
        </p:nvPicPr>
        <p:blipFill>
          <a:blip r:embed="rId5">
            <a:alphaModFix amt="53453"/>
            <a:extLst/>
          </a:blip>
          <a:stretch>
            <a:fillRect/>
          </a:stretch>
        </p:blipFill>
        <p:spPr>
          <a:xfrm>
            <a:off x="938063" y="3016894"/>
            <a:ext cx="1066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未标题-4.png" descr="未标题-4.png"/>
          <p:cNvPicPr>
            <a:picLocks noChangeAspect="1"/>
          </p:cNvPicPr>
          <p:nvPr/>
        </p:nvPicPr>
        <p:blipFill>
          <a:blip r:embed="rId6">
            <a:alphaModFix amt="53453"/>
            <a:extLst/>
          </a:blip>
          <a:stretch>
            <a:fillRect/>
          </a:stretch>
        </p:blipFill>
        <p:spPr>
          <a:xfrm>
            <a:off x="1661963" y="6966594"/>
            <a:ext cx="1054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未标题-5.png" descr="未标题-5.png"/>
          <p:cNvPicPr>
            <a:picLocks noChangeAspect="1"/>
          </p:cNvPicPr>
          <p:nvPr/>
        </p:nvPicPr>
        <p:blipFill>
          <a:blip r:embed="rId7">
            <a:alphaModFix amt="58240"/>
            <a:extLst/>
          </a:blip>
          <a:stretch>
            <a:fillRect/>
          </a:stretch>
        </p:blipFill>
        <p:spPr>
          <a:xfrm>
            <a:off x="8532663" y="915044"/>
            <a:ext cx="1075545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未标题-6.png" descr="未标题-6.png"/>
          <p:cNvPicPr>
            <a:picLocks noChangeAspect="1"/>
          </p:cNvPicPr>
          <p:nvPr/>
        </p:nvPicPr>
        <p:blipFill>
          <a:blip r:embed="rId8">
            <a:alphaModFix amt="53453"/>
            <a:extLst/>
          </a:blip>
          <a:stretch>
            <a:fillRect/>
          </a:stretch>
        </p:blipFill>
        <p:spPr>
          <a:xfrm>
            <a:off x="9059713" y="7623402"/>
            <a:ext cx="1254544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未标题-7.png" descr="未标题-7.png"/>
          <p:cNvPicPr>
            <a:picLocks noChangeAspect="1"/>
          </p:cNvPicPr>
          <p:nvPr/>
        </p:nvPicPr>
        <p:blipFill>
          <a:blip r:embed="rId9">
            <a:alphaModFix amt="58240"/>
            <a:extLst/>
          </a:blip>
          <a:stretch>
            <a:fillRect/>
          </a:stretch>
        </p:blipFill>
        <p:spPr>
          <a:xfrm>
            <a:off x="5516413" y="7896452"/>
            <a:ext cx="1155701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未标题-9.png" descr="未标题-9.png"/>
          <p:cNvPicPr>
            <a:picLocks noChangeAspect="1"/>
          </p:cNvPicPr>
          <p:nvPr/>
        </p:nvPicPr>
        <p:blipFill>
          <a:blip r:embed="rId10">
            <a:alphaModFix amt="58240"/>
            <a:extLst/>
          </a:blip>
          <a:stretch>
            <a:fillRect/>
          </a:stretch>
        </p:blipFill>
        <p:spPr>
          <a:xfrm>
            <a:off x="2208063" y="1130944"/>
            <a:ext cx="1054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60021" y="985684"/>
            <a:ext cx="483429" cy="483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86600" y="1473712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77200" y="7912613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37621" y="7506495"/>
            <a:ext cx="381265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256681" y="2718595"/>
            <a:ext cx="381266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39900" y="4880069"/>
            <a:ext cx="336307" cy="34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887200" y="7370707"/>
            <a:ext cx="242913" cy="24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" name="qq-语文.png" descr="qq-语文.pn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矩形"/>
          <p:cNvSpPr/>
          <p:nvPr userDrawn="1"/>
        </p:nvSpPr>
        <p:spPr>
          <a:xfrm>
            <a:off x="3346325" y="3370174"/>
            <a:ext cx="6312150" cy="2763492"/>
          </a:xfrm>
          <a:prstGeom prst="rect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开始上课"/>
          <p:cNvSpPr txBox="1"/>
          <p:nvPr userDrawn="1"/>
        </p:nvSpPr>
        <p:spPr>
          <a:xfrm>
            <a:off x="4470049" y="4096316"/>
            <a:ext cx="4064702" cy="12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7000" b="1" spc="699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本课总结</a:t>
            </a:r>
            <a:endParaRPr dirty="0"/>
          </a:p>
        </p:txBody>
      </p:sp>
      <p:sp>
        <p:nvSpPr>
          <p:cNvPr id="23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0433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高中背景-数学红.jpg" descr="高中背景-数学红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1.png" descr="01.png"/>
          <p:cNvPicPr>
            <a:picLocks noChangeAspect="1"/>
          </p:cNvPicPr>
          <p:nvPr/>
        </p:nvPicPr>
        <p:blipFill>
          <a:blip r:embed="rId3">
            <a:alphaModFix amt="53453"/>
            <a:extLst/>
          </a:blip>
          <a:stretch>
            <a:fillRect/>
          </a:stretch>
        </p:blipFill>
        <p:spPr>
          <a:xfrm>
            <a:off x="11038519" y="3478050"/>
            <a:ext cx="1075545" cy="107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未标题-2.png" descr="未标题-2.png"/>
          <p:cNvPicPr>
            <a:picLocks noChangeAspect="1"/>
          </p:cNvPicPr>
          <p:nvPr/>
        </p:nvPicPr>
        <p:blipFill>
          <a:blip r:embed="rId4">
            <a:alphaModFix amt="58240"/>
            <a:extLst/>
          </a:blip>
          <a:stretch>
            <a:fillRect/>
          </a:stretch>
        </p:blipFill>
        <p:spPr>
          <a:xfrm>
            <a:off x="10869463" y="5938217"/>
            <a:ext cx="1155701" cy="102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未标题-3.png" descr="未标题-3.png"/>
          <p:cNvPicPr>
            <a:picLocks noChangeAspect="1"/>
          </p:cNvPicPr>
          <p:nvPr/>
        </p:nvPicPr>
        <p:blipFill>
          <a:blip r:embed="rId5">
            <a:alphaModFix amt="53453"/>
            <a:extLst/>
          </a:blip>
          <a:stretch>
            <a:fillRect/>
          </a:stretch>
        </p:blipFill>
        <p:spPr>
          <a:xfrm>
            <a:off x="938063" y="3016894"/>
            <a:ext cx="1066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未标题-4.png" descr="未标题-4.png"/>
          <p:cNvPicPr>
            <a:picLocks noChangeAspect="1"/>
          </p:cNvPicPr>
          <p:nvPr/>
        </p:nvPicPr>
        <p:blipFill>
          <a:blip r:embed="rId6">
            <a:alphaModFix amt="53453"/>
            <a:extLst/>
          </a:blip>
          <a:stretch>
            <a:fillRect/>
          </a:stretch>
        </p:blipFill>
        <p:spPr>
          <a:xfrm>
            <a:off x="1661963" y="6966594"/>
            <a:ext cx="1054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未标题-5.png" descr="未标题-5.png"/>
          <p:cNvPicPr>
            <a:picLocks noChangeAspect="1"/>
          </p:cNvPicPr>
          <p:nvPr/>
        </p:nvPicPr>
        <p:blipFill>
          <a:blip r:embed="rId7">
            <a:alphaModFix amt="58240"/>
            <a:extLst/>
          </a:blip>
          <a:stretch>
            <a:fillRect/>
          </a:stretch>
        </p:blipFill>
        <p:spPr>
          <a:xfrm>
            <a:off x="8532663" y="915044"/>
            <a:ext cx="1075545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未标题-6.png" descr="未标题-6.png"/>
          <p:cNvPicPr>
            <a:picLocks noChangeAspect="1"/>
          </p:cNvPicPr>
          <p:nvPr/>
        </p:nvPicPr>
        <p:blipFill>
          <a:blip r:embed="rId8">
            <a:alphaModFix amt="53453"/>
            <a:extLst/>
          </a:blip>
          <a:stretch>
            <a:fillRect/>
          </a:stretch>
        </p:blipFill>
        <p:spPr>
          <a:xfrm>
            <a:off x="9059713" y="7623402"/>
            <a:ext cx="1254544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未标题-7.png" descr="未标题-7.png"/>
          <p:cNvPicPr>
            <a:picLocks noChangeAspect="1"/>
          </p:cNvPicPr>
          <p:nvPr/>
        </p:nvPicPr>
        <p:blipFill>
          <a:blip r:embed="rId9">
            <a:alphaModFix amt="58240"/>
            <a:extLst/>
          </a:blip>
          <a:stretch>
            <a:fillRect/>
          </a:stretch>
        </p:blipFill>
        <p:spPr>
          <a:xfrm>
            <a:off x="5516413" y="7896452"/>
            <a:ext cx="1155701" cy="1254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未标题-9.png" descr="未标题-9.png"/>
          <p:cNvPicPr>
            <a:picLocks noChangeAspect="1"/>
          </p:cNvPicPr>
          <p:nvPr/>
        </p:nvPicPr>
        <p:blipFill>
          <a:blip r:embed="rId10">
            <a:alphaModFix amt="58240"/>
            <a:extLst/>
          </a:blip>
          <a:stretch>
            <a:fillRect/>
          </a:stretch>
        </p:blipFill>
        <p:spPr>
          <a:xfrm>
            <a:off x="2208063" y="1130944"/>
            <a:ext cx="10541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60021" y="985684"/>
            <a:ext cx="483429" cy="483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86600" y="1473712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77200" y="7912613"/>
            <a:ext cx="376671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37621" y="7506495"/>
            <a:ext cx="381265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椭圆 14 拷贝 10.png" descr="椭圆 14 拷贝 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256681" y="2718595"/>
            <a:ext cx="381266" cy="38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39900" y="4880069"/>
            <a:ext cx="336307" cy="34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椭圆 14 拷贝 2.png" descr="椭圆 14 拷贝 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887200" y="7370707"/>
            <a:ext cx="242913" cy="245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" name="qq-语文.png" descr="qq-语文.pn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矩形"/>
          <p:cNvSpPr/>
          <p:nvPr userDrawn="1"/>
        </p:nvSpPr>
        <p:spPr>
          <a:xfrm>
            <a:off x="3346325" y="3370174"/>
            <a:ext cx="6312150" cy="2763492"/>
          </a:xfrm>
          <a:prstGeom prst="rect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开始上课"/>
          <p:cNvSpPr txBox="1"/>
          <p:nvPr userDrawn="1"/>
        </p:nvSpPr>
        <p:spPr>
          <a:xfrm>
            <a:off x="4470049" y="4096316"/>
            <a:ext cx="4064702" cy="12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7000" b="1" spc="699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下节预告</a:t>
            </a:r>
            <a:endParaRPr dirty="0"/>
          </a:p>
        </p:txBody>
      </p:sp>
      <p:sp>
        <p:nvSpPr>
          <p:cNvPr id="23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25907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精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高中背景-数学红.jpg" descr="高中背景-数学红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qq-语文.png" descr="qq-语文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2714" y="9107991"/>
            <a:ext cx="351063" cy="3834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形状"/>
          <p:cNvSpPr/>
          <p:nvPr userDrawn="1"/>
        </p:nvSpPr>
        <p:spPr>
          <a:xfrm>
            <a:off x="-1074044" y="-46955"/>
            <a:ext cx="8171656" cy="93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2D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主讲个人slogan"/>
          <p:cNvSpPr txBox="1"/>
          <p:nvPr userDrawn="1"/>
        </p:nvSpPr>
        <p:spPr>
          <a:xfrm>
            <a:off x="1174384" y="627388"/>
            <a:ext cx="3028820" cy="139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 defTabSz="457200">
              <a:lnSpc>
                <a:spcPct val="10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学好地理，言之有理</a:t>
            </a:r>
            <a:endParaRPr dirty="0"/>
          </a:p>
        </p:txBody>
      </p:sp>
      <p:pic>
        <p:nvPicPr>
          <p:cNvPr id="8" name="未标题-723456.png" descr="未标题-723456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51457" y="237490"/>
            <a:ext cx="471487" cy="51181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174750" y="1563688"/>
            <a:ext cx="10793413" cy="7200900"/>
          </a:xfrm>
        </p:spPr>
        <p:txBody>
          <a:bodyPr anchor="t">
            <a:normAutofit/>
          </a:bodyPr>
          <a:lstStyle>
            <a:lvl1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1pPr>
            <a:lvl2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2pPr>
            <a:lvl3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3pPr>
            <a:lvl4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4pPr>
            <a:lvl5pPr marL="0" marR="0" indent="0" algn="l" defTabSz="5842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lang="zh-CN" altLang="en-US" sz="2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Helvetica Neue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矩形 3"/>
          <p:cNvSpPr txBox="1"/>
          <p:nvPr userDrawn="1"/>
        </p:nvSpPr>
        <p:spPr>
          <a:xfrm>
            <a:off x="10251999" y="9037611"/>
            <a:ext cx="312733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2200">
                <a:solidFill>
                  <a:srgbClr val="42424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群号：</a:t>
            </a:r>
            <a:r>
              <a:rPr lang="en-US" dirty="0"/>
              <a:t>744093936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1203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2" r:id="rId2"/>
    <p:sldLayoutId id="2147483683" r:id="rId3"/>
    <p:sldLayoutId id="2147483660" r:id="rId4"/>
    <p:sldLayoutId id="2147483678" r:id="rId5"/>
    <p:sldLayoutId id="2147483679" r:id="rId6"/>
    <p:sldLayoutId id="2147483680" r:id="rId7"/>
    <p:sldLayoutId id="2147483681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85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圆形"/>
          <p:cNvSpPr/>
          <p:nvPr/>
        </p:nvSpPr>
        <p:spPr>
          <a:xfrm>
            <a:off x="1720614" y="3491238"/>
            <a:ext cx="3008936" cy="3008936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线条"/>
          <p:cNvSpPr/>
          <p:nvPr/>
        </p:nvSpPr>
        <p:spPr>
          <a:xfrm flipV="1">
            <a:off x="5031414" y="4505520"/>
            <a:ext cx="622300" cy="163810"/>
          </a:xfrm>
          <a:prstGeom prst="line">
            <a:avLst/>
          </a:prstGeom>
          <a:ln w="25400">
            <a:solidFill>
              <a:srgbClr val="C0C0C0"/>
            </a:solidFill>
            <a:prstDash val="sysDot"/>
            <a:miter lim="400000"/>
            <a:tailEnd type="arrow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7" name="两线四角"/>
          <p:cNvSpPr txBox="1"/>
          <p:nvPr/>
        </p:nvSpPr>
        <p:spPr>
          <a:xfrm>
            <a:off x="7103423" y="3865327"/>
            <a:ext cx="5420788" cy="804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400" spc="340">
                <a:solidFill>
                  <a:srgbClr val="545454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b="1" dirty="0"/>
              <a:t>地球自转的运动特征</a:t>
            </a:r>
            <a:endParaRPr b="1" dirty="0"/>
          </a:p>
        </p:txBody>
      </p:sp>
      <p:sp>
        <p:nvSpPr>
          <p:cNvPr id="248" name="圆形"/>
          <p:cNvSpPr/>
          <p:nvPr/>
        </p:nvSpPr>
        <p:spPr>
          <a:xfrm>
            <a:off x="6116020" y="3899028"/>
            <a:ext cx="736601" cy="736602"/>
          </a:xfrm>
          <a:prstGeom prst="ellipse">
            <a:avLst/>
          </a:prstGeom>
          <a:solidFill>
            <a:srgbClr val="F6C520">
              <a:alpha val="8933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2"/>
          <p:cNvSpPr txBox="1"/>
          <p:nvPr/>
        </p:nvSpPr>
        <p:spPr>
          <a:xfrm>
            <a:off x="6336844" y="3985200"/>
            <a:ext cx="29495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50" name="垂线"/>
          <p:cNvSpPr txBox="1"/>
          <p:nvPr/>
        </p:nvSpPr>
        <p:spPr>
          <a:xfrm>
            <a:off x="7139160" y="5153761"/>
            <a:ext cx="5420787" cy="804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60000"/>
              </a:lnSpc>
              <a:defRPr sz="3400" spc="340">
                <a:solidFill>
                  <a:srgbClr val="545454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b="1" dirty="0"/>
              <a:t>地球自转的地理意义</a:t>
            </a:r>
            <a:endParaRPr b="1" dirty="0"/>
          </a:p>
        </p:txBody>
      </p:sp>
      <p:sp>
        <p:nvSpPr>
          <p:cNvPr id="251" name="圆形"/>
          <p:cNvSpPr/>
          <p:nvPr/>
        </p:nvSpPr>
        <p:spPr>
          <a:xfrm>
            <a:off x="6181735" y="5341492"/>
            <a:ext cx="736601" cy="736601"/>
          </a:xfrm>
          <a:prstGeom prst="ellipse">
            <a:avLst/>
          </a:prstGeom>
          <a:solidFill>
            <a:srgbClr val="D62E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3"/>
          <p:cNvSpPr txBox="1"/>
          <p:nvPr/>
        </p:nvSpPr>
        <p:spPr>
          <a:xfrm>
            <a:off x="6402559" y="5427664"/>
            <a:ext cx="29495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53" name="妙趣横生的作文"/>
          <p:cNvSpPr txBox="1"/>
          <p:nvPr/>
        </p:nvSpPr>
        <p:spPr>
          <a:xfrm>
            <a:off x="2098031" y="4058961"/>
            <a:ext cx="2254102" cy="209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600">
                <a:solidFill>
                  <a:srgbClr val="FFFFFF"/>
                </a:solidFill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dirty="0"/>
              <a:t>地球自转及其地理意义</a:t>
            </a:r>
            <a:endParaRPr lang="zh-CN" altLang="zh-CN" dirty="0"/>
          </a:p>
        </p:txBody>
      </p:sp>
      <p:sp>
        <p:nvSpPr>
          <p:cNvPr id="257" name="线条"/>
          <p:cNvSpPr/>
          <p:nvPr/>
        </p:nvSpPr>
        <p:spPr>
          <a:xfrm>
            <a:off x="5052029" y="5555763"/>
            <a:ext cx="682674" cy="180134"/>
          </a:xfrm>
          <a:prstGeom prst="line">
            <a:avLst/>
          </a:prstGeom>
          <a:ln w="25400">
            <a:solidFill>
              <a:srgbClr val="C0C0C0"/>
            </a:solidFill>
            <a:prstDash val="sysDot"/>
            <a:miter lim="400000"/>
            <a:tailEnd type="arrow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8" name="开始上课"/>
          <p:cNvSpPr txBox="1"/>
          <p:nvPr/>
        </p:nvSpPr>
        <p:spPr>
          <a:xfrm>
            <a:off x="805760" y="580009"/>
            <a:ext cx="1511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000" b="1" spc="499">
                <a:solidFill>
                  <a:srgbClr val="535353"/>
                </a:solidFill>
              </a:defRPr>
            </a:lvl1pPr>
          </a:lstStyle>
          <a:p>
            <a:r>
              <a:rPr dirty="0" err="1"/>
              <a:t>目录</a:t>
            </a:r>
            <a:endParaRPr dirty="0"/>
          </a:p>
        </p:txBody>
      </p:sp>
      <p:sp>
        <p:nvSpPr>
          <p:cNvPr id="259" name="开始上课"/>
          <p:cNvSpPr txBox="1"/>
          <p:nvPr/>
        </p:nvSpPr>
        <p:spPr>
          <a:xfrm>
            <a:off x="816833" y="1608709"/>
            <a:ext cx="22003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 b="1" spc="319">
                <a:solidFill>
                  <a:srgbClr val="DDDDDD"/>
                </a:solidFill>
              </a:defRPr>
            </a:lvl1pPr>
          </a:lstStyle>
          <a:p>
            <a:r>
              <a:rPr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778119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FZLanTingHeiS-B-GB</vt:lpstr>
      <vt:lpstr>Microsoft YaHei</vt:lpstr>
      <vt:lpstr>Microsoft YaHei</vt:lpstr>
      <vt:lpstr>宋体</vt:lpstr>
      <vt:lpstr>Calibri</vt:lpstr>
      <vt:lpstr>Helvetica</vt:lpstr>
      <vt:lpstr>Helvetica Neue</vt:lpstr>
      <vt:lpstr>Helvetica Neue Light</vt:lpstr>
      <vt:lpstr>Helvetica Neue Medium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xiaoqiang</cp:lastModifiedBy>
  <cp:revision>207</cp:revision>
  <cp:lastPrinted>2018-09-18T03:06:31Z</cp:lastPrinted>
  <dcterms:modified xsi:type="dcterms:W3CDTF">2018-11-29T03:50:20Z</dcterms:modified>
</cp:coreProperties>
</file>