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65" r:id="rId4"/>
    <p:sldId id="266" r:id="rId5"/>
    <p:sldId id="263" r:id="rId6"/>
    <p:sldId id="268" r:id="rId7"/>
    <p:sldId id="269" r:id="rId8"/>
    <p:sldId id="270" r:id="rId9"/>
    <p:sldId id="271" r:id="rId10"/>
    <p:sldId id="272" r:id="rId11"/>
    <p:sldId id="273" r:id="rId12"/>
    <p:sldId id="274" r:id="rId13"/>
    <p:sldId id="276" r:id="rId14"/>
    <p:sldId id="278" r:id="rId15"/>
    <p:sldId id="277" r:id="rId16"/>
    <p:sldId id="280" r:id="rId17"/>
    <p:sldId id="281" r:id="rId18"/>
    <p:sldId id="275" r:id="rId19"/>
    <p:sldId id="27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90" autoAdjust="0"/>
  </p:normalViewPr>
  <p:slideViewPr>
    <p:cSldViewPr snapToObjects="1">
      <p:cViewPr varScale="1">
        <p:scale>
          <a:sx n="67" d="100"/>
          <a:sy n="67" d="100"/>
        </p:scale>
        <p:origin x="-52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92E30-D752-4862-87A4-C24144E3E262}" type="doc">
      <dgm:prSet loTypeId="urn:microsoft.com/office/officeart/2005/8/layout/gear1" loCatId="relationship" qsTypeId="urn:microsoft.com/office/officeart/2005/8/quickstyle/simple1" qsCatId="simple" csTypeId="urn:microsoft.com/office/officeart/2005/8/colors/accent1_2" csCatId="accent1" phldr="1"/>
      <dgm:spPr/>
    </dgm:pt>
    <dgm:pt modelId="{8089C886-A64C-4146-BD4E-A51833A812E0}">
      <dgm:prSet phldrT="[Text]" custT="1"/>
      <dgm:spPr>
        <a:solidFill>
          <a:schemeClr val="accent3">
            <a:lumMod val="75000"/>
            <a:alpha val="29000"/>
          </a:schemeClr>
        </a:solidFill>
        <a:effectLst>
          <a:glow rad="63500">
            <a:schemeClr val="accent3">
              <a:satMod val="175000"/>
              <a:alpha val="40000"/>
            </a:schemeClr>
          </a:glow>
        </a:effectLst>
      </dgm:spPr>
      <dgm:t>
        <a:bodyPr/>
        <a:lstStyle/>
        <a:p>
          <a:r>
            <a:rPr lang="en-US" altLang="zh-CN" sz="1600" b="1" dirty="0" smtClean="0">
              <a:solidFill>
                <a:schemeClr val="tx1"/>
              </a:solidFill>
            </a:rPr>
            <a:t>Fine Structure</a:t>
          </a:r>
          <a:endParaRPr lang="zh-CN" altLang="en-US" sz="1600" b="1" dirty="0">
            <a:solidFill>
              <a:schemeClr val="tx1"/>
            </a:solidFill>
          </a:endParaRPr>
        </a:p>
      </dgm:t>
    </dgm:pt>
    <dgm:pt modelId="{445DB6A9-A8B8-4789-A2FE-929FD44AF171}" type="parTrans" cxnId="{68F95F53-6E3B-4CEF-91B6-7B669C372D55}">
      <dgm:prSet/>
      <dgm:spPr/>
      <dgm:t>
        <a:bodyPr/>
        <a:lstStyle/>
        <a:p>
          <a:endParaRPr lang="zh-CN" altLang="en-US" sz="2400"/>
        </a:p>
      </dgm:t>
    </dgm:pt>
    <dgm:pt modelId="{369235D8-1236-4D95-B3DF-5E70523903BB}" type="sibTrans" cxnId="{68F95F53-6E3B-4CEF-91B6-7B669C372D55}">
      <dgm:prSet/>
      <dgm:spPr>
        <a:solidFill>
          <a:schemeClr val="accent3">
            <a:lumMod val="75000"/>
            <a:alpha val="29000"/>
          </a:schemeClr>
        </a:solidFill>
        <a:effectLst>
          <a:glow rad="63500">
            <a:schemeClr val="accent3">
              <a:satMod val="175000"/>
              <a:alpha val="40000"/>
            </a:schemeClr>
          </a:glow>
        </a:effectLst>
      </dgm:spPr>
      <dgm:t>
        <a:bodyPr/>
        <a:lstStyle/>
        <a:p>
          <a:endParaRPr lang="zh-CN" altLang="en-US" sz="2400" b="1">
            <a:solidFill>
              <a:schemeClr val="tx1"/>
            </a:solidFill>
          </a:endParaRPr>
        </a:p>
      </dgm:t>
    </dgm:pt>
    <dgm:pt modelId="{6F38B3D4-AB1D-45C3-A274-A206DC7D3902}">
      <dgm:prSet phldrT="[Text]" custT="1"/>
      <dgm:spPr>
        <a:solidFill>
          <a:schemeClr val="accent3">
            <a:lumMod val="75000"/>
            <a:alpha val="29000"/>
          </a:schemeClr>
        </a:solidFill>
        <a:effectLst>
          <a:glow rad="63500">
            <a:schemeClr val="accent3">
              <a:satMod val="175000"/>
              <a:alpha val="40000"/>
            </a:schemeClr>
          </a:glow>
        </a:effectLst>
      </dgm:spPr>
      <dgm:t>
        <a:bodyPr/>
        <a:lstStyle/>
        <a:p>
          <a:r>
            <a:rPr lang="en-US" altLang="zh-CN" sz="1450" b="1" dirty="0" smtClean="0">
              <a:solidFill>
                <a:schemeClr val="tx1"/>
              </a:solidFill>
            </a:rPr>
            <a:t>Particle Distribution</a:t>
          </a:r>
          <a:endParaRPr lang="zh-CN" altLang="en-US" sz="1450" b="1" dirty="0">
            <a:solidFill>
              <a:schemeClr val="tx1"/>
            </a:solidFill>
          </a:endParaRPr>
        </a:p>
      </dgm:t>
    </dgm:pt>
    <dgm:pt modelId="{15451EE5-152E-4D2E-AF6C-C53C4DE4E1E7}" type="parTrans" cxnId="{4614E375-CFDB-4284-AB19-2AA9F28AA105}">
      <dgm:prSet/>
      <dgm:spPr/>
      <dgm:t>
        <a:bodyPr/>
        <a:lstStyle/>
        <a:p>
          <a:endParaRPr lang="zh-CN" altLang="en-US" sz="2400"/>
        </a:p>
      </dgm:t>
    </dgm:pt>
    <dgm:pt modelId="{3268DC2B-472A-4566-B6B5-A6BB1A230391}" type="sibTrans" cxnId="{4614E375-CFDB-4284-AB19-2AA9F28AA105}">
      <dgm:prSet/>
      <dgm:spPr>
        <a:solidFill>
          <a:schemeClr val="accent3">
            <a:lumMod val="75000"/>
            <a:alpha val="29000"/>
          </a:schemeClr>
        </a:solidFill>
        <a:effectLst>
          <a:glow rad="63500">
            <a:schemeClr val="accent3">
              <a:satMod val="175000"/>
              <a:alpha val="40000"/>
            </a:schemeClr>
          </a:glow>
        </a:effectLst>
      </dgm:spPr>
      <dgm:t>
        <a:bodyPr/>
        <a:lstStyle/>
        <a:p>
          <a:endParaRPr lang="zh-CN" altLang="en-US" sz="1800" b="1">
            <a:solidFill>
              <a:schemeClr val="tx1"/>
            </a:solidFill>
          </a:endParaRPr>
        </a:p>
      </dgm:t>
    </dgm:pt>
    <dgm:pt modelId="{AEDD98D6-EC20-4FEB-8FD2-810AB976BF8D}">
      <dgm:prSet phldrT="[Text]" custT="1"/>
      <dgm:spPr>
        <a:solidFill>
          <a:schemeClr val="accent3">
            <a:lumMod val="75000"/>
            <a:alpha val="29000"/>
          </a:schemeClr>
        </a:solidFill>
        <a:effectLst>
          <a:glow rad="63500">
            <a:schemeClr val="accent3">
              <a:satMod val="175000"/>
              <a:alpha val="40000"/>
            </a:schemeClr>
          </a:glow>
        </a:effectLst>
      </dgm:spPr>
      <dgm:t>
        <a:bodyPr/>
        <a:lstStyle/>
        <a:p>
          <a:r>
            <a:rPr lang="en-US" altLang="zh-CN" sz="1600" b="1" dirty="0" smtClean="0">
              <a:solidFill>
                <a:schemeClr val="tx1"/>
              </a:solidFill>
            </a:rPr>
            <a:t>Particle Size</a:t>
          </a:r>
          <a:endParaRPr lang="zh-CN" altLang="en-US" sz="1600" b="1" dirty="0">
            <a:solidFill>
              <a:schemeClr val="tx1"/>
            </a:solidFill>
          </a:endParaRPr>
        </a:p>
      </dgm:t>
    </dgm:pt>
    <dgm:pt modelId="{937EF118-0B06-431D-A504-ABCA1F32B0E7}" type="parTrans" cxnId="{1F3E39EE-6EDA-46B6-AC54-2AC87EB86A1B}">
      <dgm:prSet/>
      <dgm:spPr/>
      <dgm:t>
        <a:bodyPr/>
        <a:lstStyle/>
        <a:p>
          <a:endParaRPr lang="zh-CN" altLang="en-US" sz="2400"/>
        </a:p>
      </dgm:t>
    </dgm:pt>
    <dgm:pt modelId="{6BDC8D60-1005-4581-9AA4-633BB84BFE44}" type="sibTrans" cxnId="{1F3E39EE-6EDA-46B6-AC54-2AC87EB86A1B}">
      <dgm:prSet/>
      <dgm:spPr>
        <a:solidFill>
          <a:schemeClr val="accent3">
            <a:lumMod val="75000"/>
            <a:alpha val="29000"/>
          </a:schemeClr>
        </a:solidFill>
        <a:effectLst>
          <a:glow rad="63500">
            <a:schemeClr val="accent3">
              <a:satMod val="175000"/>
              <a:alpha val="40000"/>
            </a:schemeClr>
          </a:glow>
        </a:effectLst>
      </dgm:spPr>
      <dgm:t>
        <a:bodyPr/>
        <a:lstStyle/>
        <a:p>
          <a:endParaRPr lang="zh-CN" altLang="en-US" sz="2400" b="1">
            <a:solidFill>
              <a:schemeClr val="tx1"/>
            </a:solidFill>
          </a:endParaRPr>
        </a:p>
      </dgm:t>
    </dgm:pt>
    <dgm:pt modelId="{10968241-D255-4D15-B050-6B9D68777EDB}" type="pres">
      <dgm:prSet presAssocID="{15992E30-D752-4862-87A4-C24144E3E262}" presName="composite" presStyleCnt="0">
        <dgm:presLayoutVars>
          <dgm:chMax val="3"/>
          <dgm:animLvl val="lvl"/>
          <dgm:resizeHandles val="exact"/>
        </dgm:presLayoutVars>
      </dgm:prSet>
      <dgm:spPr/>
    </dgm:pt>
    <dgm:pt modelId="{D5CB0026-0242-4D4A-9771-3C4EED7A285C}" type="pres">
      <dgm:prSet presAssocID="{8089C886-A64C-4146-BD4E-A51833A812E0}" presName="gear1" presStyleLbl="node1" presStyleIdx="0" presStyleCnt="3">
        <dgm:presLayoutVars>
          <dgm:chMax val="1"/>
          <dgm:bulletEnabled val="1"/>
        </dgm:presLayoutVars>
      </dgm:prSet>
      <dgm:spPr/>
      <dgm:t>
        <a:bodyPr/>
        <a:lstStyle/>
        <a:p>
          <a:endParaRPr lang="zh-CN" altLang="en-US"/>
        </a:p>
      </dgm:t>
    </dgm:pt>
    <dgm:pt modelId="{7D99BA05-0D8A-435E-87A9-D061FA6E59C6}" type="pres">
      <dgm:prSet presAssocID="{8089C886-A64C-4146-BD4E-A51833A812E0}" presName="gear1srcNode" presStyleLbl="node1" presStyleIdx="0" presStyleCnt="3"/>
      <dgm:spPr/>
      <dgm:t>
        <a:bodyPr/>
        <a:lstStyle/>
        <a:p>
          <a:endParaRPr lang="zh-CN" altLang="en-US"/>
        </a:p>
      </dgm:t>
    </dgm:pt>
    <dgm:pt modelId="{83D630EA-0B99-4C6D-A8C2-342537A0B1BC}" type="pres">
      <dgm:prSet presAssocID="{8089C886-A64C-4146-BD4E-A51833A812E0}" presName="gear1dstNode" presStyleLbl="node1" presStyleIdx="0" presStyleCnt="3"/>
      <dgm:spPr/>
      <dgm:t>
        <a:bodyPr/>
        <a:lstStyle/>
        <a:p>
          <a:endParaRPr lang="zh-CN" altLang="en-US"/>
        </a:p>
      </dgm:t>
    </dgm:pt>
    <dgm:pt modelId="{D3D7ADD7-881A-46CB-A230-519DF85D7678}" type="pres">
      <dgm:prSet presAssocID="{6F38B3D4-AB1D-45C3-A274-A206DC7D3902}" presName="gear2" presStyleLbl="node1" presStyleIdx="1" presStyleCnt="3" custScaleX="109297" custScaleY="107314">
        <dgm:presLayoutVars>
          <dgm:chMax val="1"/>
          <dgm:bulletEnabled val="1"/>
        </dgm:presLayoutVars>
      </dgm:prSet>
      <dgm:spPr/>
      <dgm:t>
        <a:bodyPr/>
        <a:lstStyle/>
        <a:p>
          <a:endParaRPr lang="zh-CN" altLang="en-US"/>
        </a:p>
      </dgm:t>
    </dgm:pt>
    <dgm:pt modelId="{41129433-67D1-44E1-BF3C-D7887238A5A8}" type="pres">
      <dgm:prSet presAssocID="{6F38B3D4-AB1D-45C3-A274-A206DC7D3902}" presName="gear2srcNode" presStyleLbl="node1" presStyleIdx="1" presStyleCnt="3"/>
      <dgm:spPr/>
      <dgm:t>
        <a:bodyPr/>
        <a:lstStyle/>
        <a:p>
          <a:endParaRPr lang="zh-CN" altLang="en-US"/>
        </a:p>
      </dgm:t>
    </dgm:pt>
    <dgm:pt modelId="{A12310EA-D570-44BE-85D0-0DFFDC529EAF}" type="pres">
      <dgm:prSet presAssocID="{6F38B3D4-AB1D-45C3-A274-A206DC7D3902}" presName="gear2dstNode" presStyleLbl="node1" presStyleIdx="1" presStyleCnt="3"/>
      <dgm:spPr/>
      <dgm:t>
        <a:bodyPr/>
        <a:lstStyle/>
        <a:p>
          <a:endParaRPr lang="zh-CN" altLang="en-US"/>
        </a:p>
      </dgm:t>
    </dgm:pt>
    <dgm:pt modelId="{28F6EAF4-BDE0-4C9A-AA8D-020AA75C873F}" type="pres">
      <dgm:prSet presAssocID="{AEDD98D6-EC20-4FEB-8FD2-810AB976BF8D}" presName="gear3" presStyleLbl="node1" presStyleIdx="2" presStyleCnt="3"/>
      <dgm:spPr/>
      <dgm:t>
        <a:bodyPr/>
        <a:lstStyle/>
        <a:p>
          <a:endParaRPr lang="zh-CN" altLang="en-US"/>
        </a:p>
      </dgm:t>
    </dgm:pt>
    <dgm:pt modelId="{8509E161-2E70-4BF2-B438-083473654574}" type="pres">
      <dgm:prSet presAssocID="{AEDD98D6-EC20-4FEB-8FD2-810AB976BF8D}" presName="gear3tx" presStyleLbl="node1" presStyleIdx="2" presStyleCnt="3">
        <dgm:presLayoutVars>
          <dgm:chMax val="1"/>
          <dgm:bulletEnabled val="1"/>
        </dgm:presLayoutVars>
      </dgm:prSet>
      <dgm:spPr/>
      <dgm:t>
        <a:bodyPr/>
        <a:lstStyle/>
        <a:p>
          <a:endParaRPr lang="zh-CN" altLang="en-US"/>
        </a:p>
      </dgm:t>
    </dgm:pt>
    <dgm:pt modelId="{D120657B-3490-4226-B7C5-65B07F60F50F}" type="pres">
      <dgm:prSet presAssocID="{AEDD98D6-EC20-4FEB-8FD2-810AB976BF8D}" presName="gear3srcNode" presStyleLbl="node1" presStyleIdx="2" presStyleCnt="3"/>
      <dgm:spPr/>
      <dgm:t>
        <a:bodyPr/>
        <a:lstStyle/>
        <a:p>
          <a:endParaRPr lang="zh-CN" altLang="en-US"/>
        </a:p>
      </dgm:t>
    </dgm:pt>
    <dgm:pt modelId="{051B25B0-5801-461D-A987-8C6E409D12EC}" type="pres">
      <dgm:prSet presAssocID="{AEDD98D6-EC20-4FEB-8FD2-810AB976BF8D}" presName="gear3dstNode" presStyleLbl="node1" presStyleIdx="2" presStyleCnt="3"/>
      <dgm:spPr/>
      <dgm:t>
        <a:bodyPr/>
        <a:lstStyle/>
        <a:p>
          <a:endParaRPr lang="zh-CN" altLang="en-US"/>
        </a:p>
      </dgm:t>
    </dgm:pt>
    <dgm:pt modelId="{FF4E235E-68E3-414C-862E-66ADBD74F107}" type="pres">
      <dgm:prSet presAssocID="{369235D8-1236-4D95-B3DF-5E70523903BB}" presName="connector1" presStyleLbl="sibTrans2D1" presStyleIdx="0" presStyleCnt="3"/>
      <dgm:spPr/>
      <dgm:t>
        <a:bodyPr/>
        <a:lstStyle/>
        <a:p>
          <a:endParaRPr lang="zh-CN" altLang="en-US"/>
        </a:p>
      </dgm:t>
    </dgm:pt>
    <dgm:pt modelId="{704044A0-68F1-4DBA-8BAA-3B4AAD3B930F}" type="pres">
      <dgm:prSet presAssocID="{3268DC2B-472A-4566-B6B5-A6BB1A230391}" presName="connector2" presStyleLbl="sibTrans2D1" presStyleIdx="1" presStyleCnt="3"/>
      <dgm:spPr/>
      <dgm:t>
        <a:bodyPr/>
        <a:lstStyle/>
        <a:p>
          <a:endParaRPr lang="zh-CN" altLang="en-US"/>
        </a:p>
      </dgm:t>
    </dgm:pt>
    <dgm:pt modelId="{A4B5F09A-5F1B-480F-8BD1-DEC5F6261C7D}" type="pres">
      <dgm:prSet presAssocID="{6BDC8D60-1005-4581-9AA4-633BB84BFE44}" presName="connector3" presStyleLbl="sibTrans2D1" presStyleIdx="2" presStyleCnt="3"/>
      <dgm:spPr/>
      <dgm:t>
        <a:bodyPr/>
        <a:lstStyle/>
        <a:p>
          <a:endParaRPr lang="zh-CN" altLang="en-US"/>
        </a:p>
      </dgm:t>
    </dgm:pt>
  </dgm:ptLst>
  <dgm:cxnLst>
    <dgm:cxn modelId="{4E3A8AEE-1BD5-44C8-B24F-B5A2672CE3EC}" type="presOf" srcId="{6BDC8D60-1005-4581-9AA4-633BB84BFE44}" destId="{A4B5F09A-5F1B-480F-8BD1-DEC5F6261C7D}" srcOrd="0" destOrd="0" presId="urn:microsoft.com/office/officeart/2005/8/layout/gear1"/>
    <dgm:cxn modelId="{4614E375-CFDB-4284-AB19-2AA9F28AA105}" srcId="{15992E30-D752-4862-87A4-C24144E3E262}" destId="{6F38B3D4-AB1D-45C3-A274-A206DC7D3902}" srcOrd="1" destOrd="0" parTransId="{15451EE5-152E-4D2E-AF6C-C53C4DE4E1E7}" sibTransId="{3268DC2B-472A-4566-B6B5-A6BB1A230391}"/>
    <dgm:cxn modelId="{F43B391D-BA3F-42C3-84F5-E46C5D5FC52E}" type="presOf" srcId="{AEDD98D6-EC20-4FEB-8FD2-810AB976BF8D}" destId="{051B25B0-5801-461D-A987-8C6E409D12EC}" srcOrd="3" destOrd="0" presId="urn:microsoft.com/office/officeart/2005/8/layout/gear1"/>
    <dgm:cxn modelId="{5FDA7CE4-98F8-457B-823F-EDC0AF988013}" type="presOf" srcId="{6F38B3D4-AB1D-45C3-A274-A206DC7D3902}" destId="{41129433-67D1-44E1-BF3C-D7887238A5A8}" srcOrd="1" destOrd="0" presId="urn:microsoft.com/office/officeart/2005/8/layout/gear1"/>
    <dgm:cxn modelId="{BB6287B4-0368-49D4-8B8B-13521C8CDAE4}" type="presOf" srcId="{3268DC2B-472A-4566-B6B5-A6BB1A230391}" destId="{704044A0-68F1-4DBA-8BAA-3B4AAD3B930F}" srcOrd="0" destOrd="0" presId="urn:microsoft.com/office/officeart/2005/8/layout/gear1"/>
    <dgm:cxn modelId="{7DD2CFC9-0AA5-4641-B0FC-2140105EFE14}" type="presOf" srcId="{15992E30-D752-4862-87A4-C24144E3E262}" destId="{10968241-D255-4D15-B050-6B9D68777EDB}" srcOrd="0" destOrd="0" presId="urn:microsoft.com/office/officeart/2005/8/layout/gear1"/>
    <dgm:cxn modelId="{68F95F53-6E3B-4CEF-91B6-7B669C372D55}" srcId="{15992E30-D752-4862-87A4-C24144E3E262}" destId="{8089C886-A64C-4146-BD4E-A51833A812E0}" srcOrd="0" destOrd="0" parTransId="{445DB6A9-A8B8-4789-A2FE-929FD44AF171}" sibTransId="{369235D8-1236-4D95-B3DF-5E70523903BB}"/>
    <dgm:cxn modelId="{6569084B-271E-4176-8938-D53DE6054FD8}" type="presOf" srcId="{369235D8-1236-4D95-B3DF-5E70523903BB}" destId="{FF4E235E-68E3-414C-862E-66ADBD74F107}" srcOrd="0" destOrd="0" presId="urn:microsoft.com/office/officeart/2005/8/layout/gear1"/>
    <dgm:cxn modelId="{65AE51F8-C6EF-444B-A769-34D172B1498B}" type="presOf" srcId="{6F38B3D4-AB1D-45C3-A274-A206DC7D3902}" destId="{D3D7ADD7-881A-46CB-A230-519DF85D7678}" srcOrd="0" destOrd="0" presId="urn:microsoft.com/office/officeart/2005/8/layout/gear1"/>
    <dgm:cxn modelId="{A3DAE507-7CF9-4977-9362-85E0B57F5F0C}" type="presOf" srcId="{AEDD98D6-EC20-4FEB-8FD2-810AB976BF8D}" destId="{28F6EAF4-BDE0-4C9A-AA8D-020AA75C873F}" srcOrd="0" destOrd="0" presId="urn:microsoft.com/office/officeart/2005/8/layout/gear1"/>
    <dgm:cxn modelId="{89CE4327-9355-405B-80B0-4A100B856164}" type="presOf" srcId="{8089C886-A64C-4146-BD4E-A51833A812E0}" destId="{D5CB0026-0242-4D4A-9771-3C4EED7A285C}" srcOrd="0" destOrd="0" presId="urn:microsoft.com/office/officeart/2005/8/layout/gear1"/>
    <dgm:cxn modelId="{EE832086-19CC-4AD5-9267-ADEEF77AE590}" type="presOf" srcId="{6F38B3D4-AB1D-45C3-A274-A206DC7D3902}" destId="{A12310EA-D570-44BE-85D0-0DFFDC529EAF}" srcOrd="2" destOrd="0" presId="urn:microsoft.com/office/officeart/2005/8/layout/gear1"/>
    <dgm:cxn modelId="{44A5CB12-17BA-442D-AF54-2CE8F51D3FE0}" type="presOf" srcId="{8089C886-A64C-4146-BD4E-A51833A812E0}" destId="{83D630EA-0B99-4C6D-A8C2-342537A0B1BC}" srcOrd="2" destOrd="0" presId="urn:microsoft.com/office/officeart/2005/8/layout/gear1"/>
    <dgm:cxn modelId="{CD66905A-6E00-4E0B-AA4A-B929FE3CAAF8}" type="presOf" srcId="{AEDD98D6-EC20-4FEB-8FD2-810AB976BF8D}" destId="{8509E161-2E70-4BF2-B438-083473654574}" srcOrd="1" destOrd="0" presId="urn:microsoft.com/office/officeart/2005/8/layout/gear1"/>
    <dgm:cxn modelId="{702ABA64-0CF7-4C98-A895-AC52C659FCC0}" type="presOf" srcId="{AEDD98D6-EC20-4FEB-8FD2-810AB976BF8D}" destId="{D120657B-3490-4226-B7C5-65B07F60F50F}" srcOrd="2" destOrd="0" presId="urn:microsoft.com/office/officeart/2005/8/layout/gear1"/>
    <dgm:cxn modelId="{1F3E39EE-6EDA-46B6-AC54-2AC87EB86A1B}" srcId="{15992E30-D752-4862-87A4-C24144E3E262}" destId="{AEDD98D6-EC20-4FEB-8FD2-810AB976BF8D}" srcOrd="2" destOrd="0" parTransId="{937EF118-0B06-431D-A504-ABCA1F32B0E7}" sibTransId="{6BDC8D60-1005-4581-9AA4-633BB84BFE44}"/>
    <dgm:cxn modelId="{554B3258-4ECA-4F6B-A00B-01464D495FD5}" type="presOf" srcId="{8089C886-A64C-4146-BD4E-A51833A812E0}" destId="{7D99BA05-0D8A-435E-87A9-D061FA6E59C6}" srcOrd="1" destOrd="0" presId="urn:microsoft.com/office/officeart/2005/8/layout/gear1"/>
    <dgm:cxn modelId="{C96A636B-A02B-4619-8A76-B27DF9E9BA92}" type="presParOf" srcId="{10968241-D255-4D15-B050-6B9D68777EDB}" destId="{D5CB0026-0242-4D4A-9771-3C4EED7A285C}" srcOrd="0" destOrd="0" presId="urn:microsoft.com/office/officeart/2005/8/layout/gear1"/>
    <dgm:cxn modelId="{2181227C-60CD-4041-B779-005AFFEC500C}" type="presParOf" srcId="{10968241-D255-4D15-B050-6B9D68777EDB}" destId="{7D99BA05-0D8A-435E-87A9-D061FA6E59C6}" srcOrd="1" destOrd="0" presId="urn:microsoft.com/office/officeart/2005/8/layout/gear1"/>
    <dgm:cxn modelId="{AA7DFFCD-6309-4D1A-B51B-D689BCBD45E5}" type="presParOf" srcId="{10968241-D255-4D15-B050-6B9D68777EDB}" destId="{83D630EA-0B99-4C6D-A8C2-342537A0B1BC}" srcOrd="2" destOrd="0" presId="urn:microsoft.com/office/officeart/2005/8/layout/gear1"/>
    <dgm:cxn modelId="{A67F03CC-D4EC-4165-9A24-B56E0C275D84}" type="presParOf" srcId="{10968241-D255-4D15-B050-6B9D68777EDB}" destId="{D3D7ADD7-881A-46CB-A230-519DF85D7678}" srcOrd="3" destOrd="0" presId="urn:microsoft.com/office/officeart/2005/8/layout/gear1"/>
    <dgm:cxn modelId="{0E874E70-9A85-4122-A199-52AA0D5B6D36}" type="presParOf" srcId="{10968241-D255-4D15-B050-6B9D68777EDB}" destId="{41129433-67D1-44E1-BF3C-D7887238A5A8}" srcOrd="4" destOrd="0" presId="urn:microsoft.com/office/officeart/2005/8/layout/gear1"/>
    <dgm:cxn modelId="{47A11F13-78A5-4C66-92FB-B77CE873827D}" type="presParOf" srcId="{10968241-D255-4D15-B050-6B9D68777EDB}" destId="{A12310EA-D570-44BE-85D0-0DFFDC529EAF}" srcOrd="5" destOrd="0" presId="urn:microsoft.com/office/officeart/2005/8/layout/gear1"/>
    <dgm:cxn modelId="{4D809235-BA06-442E-85CA-C905C75CA147}" type="presParOf" srcId="{10968241-D255-4D15-B050-6B9D68777EDB}" destId="{28F6EAF4-BDE0-4C9A-AA8D-020AA75C873F}" srcOrd="6" destOrd="0" presId="urn:microsoft.com/office/officeart/2005/8/layout/gear1"/>
    <dgm:cxn modelId="{0B2AE8B0-45C5-481F-AE3A-D8597E801EDA}" type="presParOf" srcId="{10968241-D255-4D15-B050-6B9D68777EDB}" destId="{8509E161-2E70-4BF2-B438-083473654574}" srcOrd="7" destOrd="0" presId="urn:microsoft.com/office/officeart/2005/8/layout/gear1"/>
    <dgm:cxn modelId="{137E443A-04AC-422C-949D-37DAE1CEF4E9}" type="presParOf" srcId="{10968241-D255-4D15-B050-6B9D68777EDB}" destId="{D120657B-3490-4226-B7C5-65B07F60F50F}" srcOrd="8" destOrd="0" presId="urn:microsoft.com/office/officeart/2005/8/layout/gear1"/>
    <dgm:cxn modelId="{2397BAD8-237C-4809-9FDD-775DCCFD8CC0}" type="presParOf" srcId="{10968241-D255-4D15-B050-6B9D68777EDB}" destId="{051B25B0-5801-461D-A987-8C6E409D12EC}" srcOrd="9" destOrd="0" presId="urn:microsoft.com/office/officeart/2005/8/layout/gear1"/>
    <dgm:cxn modelId="{EF4B1DDB-DFD0-41AC-A879-27C892F1C385}" type="presParOf" srcId="{10968241-D255-4D15-B050-6B9D68777EDB}" destId="{FF4E235E-68E3-414C-862E-66ADBD74F107}" srcOrd="10" destOrd="0" presId="urn:microsoft.com/office/officeart/2005/8/layout/gear1"/>
    <dgm:cxn modelId="{BF8F491A-B4C9-42CE-89C3-F317E7DEC012}" type="presParOf" srcId="{10968241-D255-4D15-B050-6B9D68777EDB}" destId="{704044A0-68F1-4DBA-8BAA-3B4AAD3B930F}" srcOrd="11" destOrd="0" presId="urn:microsoft.com/office/officeart/2005/8/layout/gear1"/>
    <dgm:cxn modelId="{063E2598-E4E8-4E8E-8128-5D971A0CBCF6}" type="presParOf" srcId="{10968241-D255-4D15-B050-6B9D68777EDB}" destId="{A4B5F09A-5F1B-480F-8BD1-DEC5F6261C7D}"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CC6BB-4E1B-4237-B444-9D7C8864916B}"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zh-CN" altLang="en-US"/>
        </a:p>
      </dgm:t>
    </dgm:pt>
    <dgm:pt modelId="{B3D24FF1-0784-4D39-81DE-D35617F39CD0}">
      <dgm:prSet phldrT="[Text]"/>
      <dgm:spPr>
        <a:ln>
          <a:noFill/>
        </a:ln>
      </dgm:spPr>
      <dgm:t>
        <a:bodyPr/>
        <a:lstStyle/>
        <a:p>
          <a:r>
            <a:rPr lang="en-US" altLang="zh-CN" dirty="0" smtClean="0"/>
            <a:t>Tidal Force</a:t>
          </a:r>
          <a:endParaRPr lang="zh-CN" altLang="en-US" dirty="0"/>
        </a:p>
      </dgm:t>
    </dgm:pt>
    <dgm:pt modelId="{42DCEB6A-CE95-4C63-BF58-ECA5A8321437}" type="parTrans" cxnId="{4F0A1031-5957-4954-9FD7-3B46ED382C6C}">
      <dgm:prSet/>
      <dgm:spPr/>
      <dgm:t>
        <a:bodyPr/>
        <a:lstStyle/>
        <a:p>
          <a:endParaRPr lang="zh-CN" altLang="en-US"/>
        </a:p>
      </dgm:t>
    </dgm:pt>
    <dgm:pt modelId="{851CC4C2-6497-438B-A329-4150DA6E6C6F}" type="sibTrans" cxnId="{4F0A1031-5957-4954-9FD7-3B46ED382C6C}">
      <dgm:prSet/>
      <dgm:spPr/>
      <dgm:t>
        <a:bodyPr/>
        <a:lstStyle/>
        <a:p>
          <a:endParaRPr lang="zh-CN" altLang="en-US"/>
        </a:p>
      </dgm:t>
    </dgm:pt>
    <dgm:pt modelId="{D383798C-57BA-4B70-BE1A-35B21410AA2A}">
      <dgm:prSet phldrT="[Text]"/>
      <dgm:spPr>
        <a:ln>
          <a:noFill/>
        </a:ln>
      </dgm:spPr>
      <dgm:t>
        <a:bodyPr/>
        <a:lstStyle/>
        <a:p>
          <a:r>
            <a:rPr lang="en-US" altLang="zh-CN" dirty="0" smtClean="0"/>
            <a:t>Tensile Force</a:t>
          </a:r>
          <a:endParaRPr lang="zh-CN" altLang="en-US" dirty="0"/>
        </a:p>
      </dgm:t>
    </dgm:pt>
    <dgm:pt modelId="{2979F717-38D5-4BF8-B5E9-8BD1C1CCD190}" type="parTrans" cxnId="{3004E1ED-BE60-4382-B897-148956F4390F}">
      <dgm:prSet/>
      <dgm:spPr/>
      <dgm:t>
        <a:bodyPr/>
        <a:lstStyle/>
        <a:p>
          <a:endParaRPr lang="zh-CN" altLang="en-US"/>
        </a:p>
      </dgm:t>
    </dgm:pt>
    <dgm:pt modelId="{AC17716F-F163-47A6-BF1A-3EE729F8290B}" type="sibTrans" cxnId="{3004E1ED-BE60-4382-B897-148956F4390F}">
      <dgm:prSet/>
      <dgm:spPr/>
      <dgm:t>
        <a:bodyPr/>
        <a:lstStyle/>
        <a:p>
          <a:endParaRPr lang="zh-CN" altLang="en-US"/>
        </a:p>
      </dgm:t>
    </dgm:pt>
    <dgm:pt modelId="{F94FE152-797C-4D08-B99F-94E3B6C2A68D}" type="pres">
      <dgm:prSet presAssocID="{E06CC6BB-4E1B-4237-B444-9D7C8864916B}" presName="diagram" presStyleCnt="0">
        <dgm:presLayoutVars>
          <dgm:dir/>
          <dgm:resizeHandles val="exact"/>
        </dgm:presLayoutVars>
      </dgm:prSet>
      <dgm:spPr/>
      <dgm:t>
        <a:bodyPr/>
        <a:lstStyle/>
        <a:p>
          <a:endParaRPr lang="zh-CN" altLang="en-US"/>
        </a:p>
      </dgm:t>
    </dgm:pt>
    <dgm:pt modelId="{3C8248F0-E87A-47C8-95F4-8CEF9BE49B5E}" type="pres">
      <dgm:prSet presAssocID="{B3D24FF1-0784-4D39-81DE-D35617F39CD0}" presName="arrow" presStyleLbl="node1" presStyleIdx="0" presStyleCnt="2" custRadScaleRad="83688" custRadScaleInc="99975">
        <dgm:presLayoutVars>
          <dgm:bulletEnabled val="1"/>
        </dgm:presLayoutVars>
      </dgm:prSet>
      <dgm:spPr/>
      <dgm:t>
        <a:bodyPr/>
        <a:lstStyle/>
        <a:p>
          <a:endParaRPr lang="zh-CN" altLang="en-US"/>
        </a:p>
      </dgm:t>
    </dgm:pt>
    <dgm:pt modelId="{32F128CE-A3A3-415C-B77A-58D309328E62}" type="pres">
      <dgm:prSet presAssocID="{D383798C-57BA-4B70-BE1A-35B21410AA2A}" presName="arrow" presStyleLbl="node1" presStyleIdx="1" presStyleCnt="2" custRadScaleRad="80229" custRadScaleInc="98415">
        <dgm:presLayoutVars>
          <dgm:bulletEnabled val="1"/>
        </dgm:presLayoutVars>
      </dgm:prSet>
      <dgm:spPr/>
      <dgm:t>
        <a:bodyPr/>
        <a:lstStyle/>
        <a:p>
          <a:endParaRPr lang="zh-CN" altLang="en-US"/>
        </a:p>
      </dgm:t>
    </dgm:pt>
  </dgm:ptLst>
  <dgm:cxnLst>
    <dgm:cxn modelId="{4F0A1031-5957-4954-9FD7-3B46ED382C6C}" srcId="{E06CC6BB-4E1B-4237-B444-9D7C8864916B}" destId="{B3D24FF1-0784-4D39-81DE-D35617F39CD0}" srcOrd="0" destOrd="0" parTransId="{42DCEB6A-CE95-4C63-BF58-ECA5A8321437}" sibTransId="{851CC4C2-6497-438B-A329-4150DA6E6C6F}"/>
    <dgm:cxn modelId="{3004E1ED-BE60-4382-B897-148956F4390F}" srcId="{E06CC6BB-4E1B-4237-B444-9D7C8864916B}" destId="{D383798C-57BA-4B70-BE1A-35B21410AA2A}" srcOrd="1" destOrd="0" parTransId="{2979F717-38D5-4BF8-B5E9-8BD1C1CCD190}" sibTransId="{AC17716F-F163-47A6-BF1A-3EE729F8290B}"/>
    <dgm:cxn modelId="{1E2E6557-371C-4867-9F7A-7DF25DBE7E03}" type="presOf" srcId="{B3D24FF1-0784-4D39-81DE-D35617F39CD0}" destId="{3C8248F0-E87A-47C8-95F4-8CEF9BE49B5E}" srcOrd="0" destOrd="0" presId="urn:microsoft.com/office/officeart/2005/8/layout/arrow5"/>
    <dgm:cxn modelId="{909A19F3-C16D-44F3-A98F-8E81463ED2E0}" type="presOf" srcId="{D383798C-57BA-4B70-BE1A-35B21410AA2A}" destId="{32F128CE-A3A3-415C-B77A-58D309328E62}" srcOrd="0" destOrd="0" presId="urn:microsoft.com/office/officeart/2005/8/layout/arrow5"/>
    <dgm:cxn modelId="{E7458841-9E7F-492E-910F-756B48009330}" type="presOf" srcId="{E06CC6BB-4E1B-4237-B444-9D7C8864916B}" destId="{F94FE152-797C-4D08-B99F-94E3B6C2A68D}" srcOrd="0" destOrd="0" presId="urn:microsoft.com/office/officeart/2005/8/layout/arrow5"/>
    <dgm:cxn modelId="{D8970BDD-38F1-4ECC-A543-32938E252DCF}" type="presParOf" srcId="{F94FE152-797C-4D08-B99F-94E3B6C2A68D}" destId="{3C8248F0-E87A-47C8-95F4-8CEF9BE49B5E}" srcOrd="0" destOrd="0" presId="urn:microsoft.com/office/officeart/2005/8/layout/arrow5"/>
    <dgm:cxn modelId="{ED5F1941-F99D-4189-AAB0-D641A9F5FC1F}" type="presParOf" srcId="{F94FE152-797C-4D08-B99F-94E3B6C2A68D}" destId="{32F128CE-A3A3-415C-B77A-58D309328E62}" srcOrd="1" destOrd="0" presId="urn:microsoft.com/office/officeart/2005/8/layout/arrow5"/>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4AD14C-3619-4F52-A5AF-A5436560B49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92CB8C4-F04F-4C16-8BC2-CAEDAC69079D}">
      <dgm:prSet phldrT="[Text]"/>
      <dgm:spPr/>
      <dgm:t>
        <a:bodyPr/>
        <a:lstStyle/>
        <a:p>
          <a:r>
            <a:rPr lang="en-US" altLang="zh-CN" dirty="0" smtClean="0"/>
            <a:t>Thin ring</a:t>
          </a:r>
          <a:endParaRPr lang="zh-CN" altLang="en-US" dirty="0"/>
        </a:p>
      </dgm:t>
    </dgm:pt>
    <dgm:pt modelId="{C017086C-8C0B-4C45-A2EA-200C5DFC0EB9}" type="parTrans" cxnId="{116A8E68-6BC9-4520-A325-73F5C0F977E2}">
      <dgm:prSet/>
      <dgm:spPr/>
      <dgm:t>
        <a:bodyPr/>
        <a:lstStyle/>
        <a:p>
          <a:endParaRPr lang="zh-CN" altLang="en-US"/>
        </a:p>
      </dgm:t>
    </dgm:pt>
    <dgm:pt modelId="{940D9DBC-404D-4C22-B18E-293791CDB2EF}" type="sibTrans" cxnId="{116A8E68-6BC9-4520-A325-73F5C0F977E2}">
      <dgm:prSet/>
      <dgm:spPr/>
      <dgm:t>
        <a:bodyPr/>
        <a:lstStyle/>
        <a:p>
          <a:endParaRPr lang="zh-CN" altLang="en-US"/>
        </a:p>
      </dgm:t>
    </dgm:pt>
    <dgm:pt modelId="{95A76014-36E5-4D14-B9EC-C5A60B90E5F5}">
      <dgm:prSet phldrT="[Text]"/>
      <dgm:spPr/>
      <dgm:t>
        <a:bodyPr/>
        <a:lstStyle/>
        <a:p>
          <a:r>
            <a:rPr lang="en-US" altLang="zh-CN" dirty="0" smtClean="0"/>
            <a:t>momentum conservation &amp; gravitational force</a:t>
          </a:r>
          <a:endParaRPr lang="zh-CN" altLang="en-US" dirty="0"/>
        </a:p>
      </dgm:t>
    </dgm:pt>
    <dgm:pt modelId="{969C6117-BAA1-4946-9500-14662D0F3F1F}" type="parTrans" cxnId="{83464F50-C006-495E-9E3A-3AFDAA30372B}">
      <dgm:prSet/>
      <dgm:spPr/>
      <dgm:t>
        <a:bodyPr/>
        <a:lstStyle/>
        <a:p>
          <a:endParaRPr lang="zh-CN" altLang="en-US"/>
        </a:p>
      </dgm:t>
    </dgm:pt>
    <dgm:pt modelId="{43F89AB6-63D1-4B94-AF2B-44D72FE409FB}" type="sibTrans" cxnId="{83464F50-C006-495E-9E3A-3AFDAA30372B}">
      <dgm:prSet/>
      <dgm:spPr/>
      <dgm:t>
        <a:bodyPr/>
        <a:lstStyle/>
        <a:p>
          <a:endParaRPr lang="zh-CN" altLang="en-US"/>
        </a:p>
      </dgm:t>
    </dgm:pt>
    <dgm:pt modelId="{F224A4CF-CAB8-4A63-8109-DF1CD2470B5F}">
      <dgm:prSet phldrT="[Text]"/>
      <dgm:spPr/>
      <dgm:t>
        <a:bodyPr/>
        <a:lstStyle/>
        <a:p>
          <a:r>
            <a:rPr lang="en-US" altLang="zh-CN" dirty="0" smtClean="0"/>
            <a:t>Thickness</a:t>
          </a:r>
          <a:endParaRPr lang="zh-CN" altLang="en-US" dirty="0"/>
        </a:p>
      </dgm:t>
    </dgm:pt>
    <dgm:pt modelId="{EA9774BD-2334-42D0-AEC4-AE4F1155DBED}" type="parTrans" cxnId="{47F651C8-38B0-4B8B-9439-BD30426229DA}">
      <dgm:prSet/>
      <dgm:spPr/>
      <dgm:t>
        <a:bodyPr/>
        <a:lstStyle/>
        <a:p>
          <a:endParaRPr lang="zh-CN" altLang="en-US"/>
        </a:p>
      </dgm:t>
    </dgm:pt>
    <dgm:pt modelId="{C987817E-6906-46F4-A905-453B6B07AAAC}" type="sibTrans" cxnId="{47F651C8-38B0-4B8B-9439-BD30426229DA}">
      <dgm:prSet/>
      <dgm:spPr/>
      <dgm:t>
        <a:bodyPr/>
        <a:lstStyle/>
        <a:p>
          <a:endParaRPr lang="zh-CN" altLang="en-US"/>
        </a:p>
      </dgm:t>
    </dgm:pt>
    <dgm:pt modelId="{CA5A1208-B564-4C7B-BE24-8DC8D33952CA}">
      <dgm:prSet phldrT="[Text]"/>
      <dgm:spPr/>
      <dgm:t>
        <a:bodyPr/>
        <a:lstStyle/>
        <a:p>
          <a:r>
            <a:rPr lang="en-US" altLang="zh-CN" dirty="0" smtClean="0"/>
            <a:t>Viral theorem</a:t>
          </a:r>
        </a:p>
        <a:p>
          <a:r>
            <a:rPr lang="en-US" altLang="zh-CN" dirty="0" smtClean="0"/>
            <a:t>                    , in which R is the particle size.</a:t>
          </a:r>
          <a:endParaRPr lang="zh-CN" altLang="en-US" dirty="0"/>
        </a:p>
      </dgm:t>
    </dgm:pt>
    <dgm:pt modelId="{F73B3B0E-86BC-47FA-8E36-8697CFEEC6E1}" type="parTrans" cxnId="{1849BA0E-2952-4885-84DE-1133B2E86A4C}">
      <dgm:prSet/>
      <dgm:spPr/>
      <dgm:t>
        <a:bodyPr/>
        <a:lstStyle/>
        <a:p>
          <a:endParaRPr lang="zh-CN" altLang="en-US"/>
        </a:p>
      </dgm:t>
    </dgm:pt>
    <dgm:pt modelId="{05AD1A4D-4770-48A0-AA5E-1D5FE411F44F}" type="sibTrans" cxnId="{1849BA0E-2952-4885-84DE-1133B2E86A4C}">
      <dgm:prSet/>
      <dgm:spPr/>
      <dgm:t>
        <a:bodyPr/>
        <a:lstStyle/>
        <a:p>
          <a:endParaRPr lang="zh-CN" altLang="en-US"/>
        </a:p>
      </dgm:t>
    </dgm:pt>
    <dgm:pt modelId="{74682DE9-FA6F-4A94-9121-6FA17B8ED3BD}" type="pres">
      <dgm:prSet presAssocID="{AB4AD14C-3619-4F52-A5AF-A5436560B497}" presName="vert0" presStyleCnt="0">
        <dgm:presLayoutVars>
          <dgm:dir/>
          <dgm:animOne val="branch"/>
          <dgm:animLvl val="lvl"/>
        </dgm:presLayoutVars>
      </dgm:prSet>
      <dgm:spPr/>
      <dgm:t>
        <a:bodyPr/>
        <a:lstStyle/>
        <a:p>
          <a:endParaRPr lang="zh-CN" altLang="en-US"/>
        </a:p>
      </dgm:t>
    </dgm:pt>
    <dgm:pt modelId="{B6CFA3BB-07C7-4D08-8D30-6358B51B34BA}" type="pres">
      <dgm:prSet presAssocID="{792CB8C4-F04F-4C16-8BC2-CAEDAC69079D}" presName="thickLine" presStyleLbl="alignNode1" presStyleIdx="0" presStyleCnt="2"/>
      <dgm:spPr/>
    </dgm:pt>
    <dgm:pt modelId="{902D1C65-D86F-41E3-9D32-A70CEF845AFD}" type="pres">
      <dgm:prSet presAssocID="{792CB8C4-F04F-4C16-8BC2-CAEDAC69079D}" presName="horz1" presStyleCnt="0"/>
      <dgm:spPr/>
    </dgm:pt>
    <dgm:pt modelId="{24F80265-F2E7-4C53-8CBC-B09817956ECD}" type="pres">
      <dgm:prSet presAssocID="{792CB8C4-F04F-4C16-8BC2-CAEDAC69079D}" presName="tx1" presStyleLbl="revTx" presStyleIdx="0" presStyleCnt="4"/>
      <dgm:spPr/>
      <dgm:t>
        <a:bodyPr/>
        <a:lstStyle/>
        <a:p>
          <a:endParaRPr lang="zh-CN" altLang="en-US"/>
        </a:p>
      </dgm:t>
    </dgm:pt>
    <dgm:pt modelId="{4C08E464-9A7D-4EB3-B30B-13E627A49F5D}" type="pres">
      <dgm:prSet presAssocID="{792CB8C4-F04F-4C16-8BC2-CAEDAC69079D}" presName="vert1" presStyleCnt="0"/>
      <dgm:spPr/>
    </dgm:pt>
    <dgm:pt modelId="{FE30EEF8-1F6A-4F33-9239-E3D5D8A70410}" type="pres">
      <dgm:prSet presAssocID="{95A76014-36E5-4D14-B9EC-C5A60B90E5F5}" presName="vertSpace2a" presStyleCnt="0"/>
      <dgm:spPr/>
    </dgm:pt>
    <dgm:pt modelId="{05A7A60C-E4B9-4AC7-805F-8CE3864DC2E4}" type="pres">
      <dgm:prSet presAssocID="{95A76014-36E5-4D14-B9EC-C5A60B90E5F5}" presName="horz2" presStyleCnt="0"/>
      <dgm:spPr/>
    </dgm:pt>
    <dgm:pt modelId="{A8ED1140-121D-4F22-B1DF-B8CB3108D4E3}" type="pres">
      <dgm:prSet presAssocID="{95A76014-36E5-4D14-B9EC-C5A60B90E5F5}" presName="horzSpace2" presStyleCnt="0"/>
      <dgm:spPr/>
    </dgm:pt>
    <dgm:pt modelId="{55A14037-F6B1-4854-8771-161C52589556}" type="pres">
      <dgm:prSet presAssocID="{95A76014-36E5-4D14-B9EC-C5A60B90E5F5}" presName="tx2" presStyleLbl="revTx" presStyleIdx="1" presStyleCnt="4"/>
      <dgm:spPr/>
      <dgm:t>
        <a:bodyPr/>
        <a:lstStyle/>
        <a:p>
          <a:endParaRPr lang="zh-CN" altLang="en-US"/>
        </a:p>
      </dgm:t>
    </dgm:pt>
    <dgm:pt modelId="{E60C4CC4-1BB7-4155-8F9A-E9A43E71B06B}" type="pres">
      <dgm:prSet presAssocID="{95A76014-36E5-4D14-B9EC-C5A60B90E5F5}" presName="vert2" presStyleCnt="0"/>
      <dgm:spPr/>
    </dgm:pt>
    <dgm:pt modelId="{1D893339-F5BF-4A8E-A9E6-BBBB6860FD4A}" type="pres">
      <dgm:prSet presAssocID="{95A76014-36E5-4D14-B9EC-C5A60B90E5F5}" presName="thinLine2b" presStyleLbl="callout" presStyleIdx="0" presStyleCnt="2"/>
      <dgm:spPr/>
    </dgm:pt>
    <dgm:pt modelId="{8DC8DD29-64B2-4C94-9D4F-3AD402AAB483}" type="pres">
      <dgm:prSet presAssocID="{95A76014-36E5-4D14-B9EC-C5A60B90E5F5}" presName="vertSpace2b" presStyleCnt="0"/>
      <dgm:spPr/>
    </dgm:pt>
    <dgm:pt modelId="{0A14DD51-BA35-4E79-861D-0FAB6B61A85F}" type="pres">
      <dgm:prSet presAssocID="{F224A4CF-CAB8-4A63-8109-DF1CD2470B5F}" presName="thickLine" presStyleLbl="alignNode1" presStyleIdx="1" presStyleCnt="2"/>
      <dgm:spPr/>
    </dgm:pt>
    <dgm:pt modelId="{A36803E1-6BA8-48F5-B2CA-A58B65DE7110}" type="pres">
      <dgm:prSet presAssocID="{F224A4CF-CAB8-4A63-8109-DF1CD2470B5F}" presName="horz1" presStyleCnt="0"/>
      <dgm:spPr/>
    </dgm:pt>
    <dgm:pt modelId="{73A218F2-2EBD-4C24-A7F3-3346F49B12A2}" type="pres">
      <dgm:prSet presAssocID="{F224A4CF-CAB8-4A63-8109-DF1CD2470B5F}" presName="tx1" presStyleLbl="revTx" presStyleIdx="2" presStyleCnt="4"/>
      <dgm:spPr/>
      <dgm:t>
        <a:bodyPr/>
        <a:lstStyle/>
        <a:p>
          <a:endParaRPr lang="zh-CN" altLang="en-US"/>
        </a:p>
      </dgm:t>
    </dgm:pt>
    <dgm:pt modelId="{3CE4EFFE-7A4D-414B-8FAB-FACDAE82BA4A}" type="pres">
      <dgm:prSet presAssocID="{F224A4CF-CAB8-4A63-8109-DF1CD2470B5F}" presName="vert1" presStyleCnt="0"/>
      <dgm:spPr/>
    </dgm:pt>
    <dgm:pt modelId="{7F985749-3554-4C2A-BF9C-4B3B1DA4D232}" type="pres">
      <dgm:prSet presAssocID="{CA5A1208-B564-4C7B-BE24-8DC8D33952CA}" presName="vertSpace2a" presStyleCnt="0"/>
      <dgm:spPr/>
    </dgm:pt>
    <dgm:pt modelId="{1343C8AD-B1BC-4208-A342-7150C7219D63}" type="pres">
      <dgm:prSet presAssocID="{CA5A1208-B564-4C7B-BE24-8DC8D33952CA}" presName="horz2" presStyleCnt="0"/>
      <dgm:spPr/>
    </dgm:pt>
    <dgm:pt modelId="{8A72AE1D-969C-413B-8139-8A217756BC27}" type="pres">
      <dgm:prSet presAssocID="{CA5A1208-B564-4C7B-BE24-8DC8D33952CA}" presName="horzSpace2" presStyleCnt="0"/>
      <dgm:spPr/>
    </dgm:pt>
    <dgm:pt modelId="{633A173D-FFB7-4036-9C5B-FB2C07C9A8CC}" type="pres">
      <dgm:prSet presAssocID="{CA5A1208-B564-4C7B-BE24-8DC8D33952CA}" presName="tx2" presStyleLbl="revTx" presStyleIdx="3" presStyleCnt="4"/>
      <dgm:spPr/>
      <dgm:t>
        <a:bodyPr/>
        <a:lstStyle/>
        <a:p>
          <a:endParaRPr lang="zh-CN" altLang="en-US"/>
        </a:p>
      </dgm:t>
    </dgm:pt>
    <dgm:pt modelId="{E4AD9220-EEEB-4C23-BF05-13CD5FE87092}" type="pres">
      <dgm:prSet presAssocID="{CA5A1208-B564-4C7B-BE24-8DC8D33952CA}" presName="vert2" presStyleCnt="0"/>
      <dgm:spPr/>
    </dgm:pt>
    <dgm:pt modelId="{F7CE9329-F3BC-4268-BEEE-C4B6D9BA8AC1}" type="pres">
      <dgm:prSet presAssocID="{CA5A1208-B564-4C7B-BE24-8DC8D33952CA}" presName="thinLine2b" presStyleLbl="callout" presStyleIdx="1" presStyleCnt="2"/>
      <dgm:spPr/>
    </dgm:pt>
    <dgm:pt modelId="{65556FA9-AD49-4EBB-BFA8-E5EA2AF32DDC}" type="pres">
      <dgm:prSet presAssocID="{CA5A1208-B564-4C7B-BE24-8DC8D33952CA}" presName="vertSpace2b" presStyleCnt="0"/>
      <dgm:spPr/>
    </dgm:pt>
  </dgm:ptLst>
  <dgm:cxnLst>
    <dgm:cxn modelId="{116A8E68-6BC9-4520-A325-73F5C0F977E2}" srcId="{AB4AD14C-3619-4F52-A5AF-A5436560B497}" destId="{792CB8C4-F04F-4C16-8BC2-CAEDAC69079D}" srcOrd="0" destOrd="0" parTransId="{C017086C-8C0B-4C45-A2EA-200C5DFC0EB9}" sibTransId="{940D9DBC-404D-4C22-B18E-293791CDB2EF}"/>
    <dgm:cxn modelId="{1849BA0E-2952-4885-84DE-1133B2E86A4C}" srcId="{F224A4CF-CAB8-4A63-8109-DF1CD2470B5F}" destId="{CA5A1208-B564-4C7B-BE24-8DC8D33952CA}" srcOrd="0" destOrd="0" parTransId="{F73B3B0E-86BC-47FA-8E36-8697CFEEC6E1}" sibTransId="{05AD1A4D-4770-48A0-AA5E-1D5FE411F44F}"/>
    <dgm:cxn modelId="{6E19FEDC-9740-4F51-92BE-B9166B64049B}" type="presOf" srcId="{F224A4CF-CAB8-4A63-8109-DF1CD2470B5F}" destId="{73A218F2-2EBD-4C24-A7F3-3346F49B12A2}" srcOrd="0" destOrd="0" presId="urn:microsoft.com/office/officeart/2008/layout/LinedList"/>
    <dgm:cxn modelId="{83464F50-C006-495E-9E3A-3AFDAA30372B}" srcId="{792CB8C4-F04F-4C16-8BC2-CAEDAC69079D}" destId="{95A76014-36E5-4D14-B9EC-C5A60B90E5F5}" srcOrd="0" destOrd="0" parTransId="{969C6117-BAA1-4946-9500-14662D0F3F1F}" sibTransId="{43F89AB6-63D1-4B94-AF2B-44D72FE409FB}"/>
    <dgm:cxn modelId="{47F651C8-38B0-4B8B-9439-BD30426229DA}" srcId="{AB4AD14C-3619-4F52-A5AF-A5436560B497}" destId="{F224A4CF-CAB8-4A63-8109-DF1CD2470B5F}" srcOrd="1" destOrd="0" parTransId="{EA9774BD-2334-42D0-AEC4-AE4F1155DBED}" sibTransId="{C987817E-6906-46F4-A905-453B6B07AAAC}"/>
    <dgm:cxn modelId="{A57259D0-F07B-4F43-A339-E7D9881A86B4}" type="presOf" srcId="{792CB8C4-F04F-4C16-8BC2-CAEDAC69079D}" destId="{24F80265-F2E7-4C53-8CBC-B09817956ECD}" srcOrd="0" destOrd="0" presId="urn:microsoft.com/office/officeart/2008/layout/LinedList"/>
    <dgm:cxn modelId="{57119C5A-BC8C-48F1-9EFA-D50CAA3F7F46}" type="presOf" srcId="{CA5A1208-B564-4C7B-BE24-8DC8D33952CA}" destId="{633A173D-FFB7-4036-9C5B-FB2C07C9A8CC}" srcOrd="0" destOrd="0" presId="urn:microsoft.com/office/officeart/2008/layout/LinedList"/>
    <dgm:cxn modelId="{F74430AD-770E-4426-B0BF-404F44014211}" type="presOf" srcId="{AB4AD14C-3619-4F52-A5AF-A5436560B497}" destId="{74682DE9-FA6F-4A94-9121-6FA17B8ED3BD}" srcOrd="0" destOrd="0" presId="urn:microsoft.com/office/officeart/2008/layout/LinedList"/>
    <dgm:cxn modelId="{86E45DE1-0C1F-4660-BDED-6C3376D2F239}" type="presOf" srcId="{95A76014-36E5-4D14-B9EC-C5A60B90E5F5}" destId="{55A14037-F6B1-4854-8771-161C52589556}" srcOrd="0" destOrd="0" presId="urn:microsoft.com/office/officeart/2008/layout/LinedList"/>
    <dgm:cxn modelId="{EF8628EF-5AC8-4DFB-A0F0-1F3B1E7B1D42}" type="presParOf" srcId="{74682DE9-FA6F-4A94-9121-6FA17B8ED3BD}" destId="{B6CFA3BB-07C7-4D08-8D30-6358B51B34BA}" srcOrd="0" destOrd="0" presId="urn:microsoft.com/office/officeart/2008/layout/LinedList"/>
    <dgm:cxn modelId="{0394EAD7-B6E0-4F40-9B4F-EAFA34B814C9}" type="presParOf" srcId="{74682DE9-FA6F-4A94-9121-6FA17B8ED3BD}" destId="{902D1C65-D86F-41E3-9D32-A70CEF845AFD}" srcOrd="1" destOrd="0" presId="urn:microsoft.com/office/officeart/2008/layout/LinedList"/>
    <dgm:cxn modelId="{1D5E8CBF-6DBB-4BAD-BF2B-3784D3793D94}" type="presParOf" srcId="{902D1C65-D86F-41E3-9D32-A70CEF845AFD}" destId="{24F80265-F2E7-4C53-8CBC-B09817956ECD}" srcOrd="0" destOrd="0" presId="urn:microsoft.com/office/officeart/2008/layout/LinedList"/>
    <dgm:cxn modelId="{00EB5BA8-813B-4F19-9CD9-FB029A5EDF19}" type="presParOf" srcId="{902D1C65-D86F-41E3-9D32-A70CEF845AFD}" destId="{4C08E464-9A7D-4EB3-B30B-13E627A49F5D}" srcOrd="1" destOrd="0" presId="urn:microsoft.com/office/officeart/2008/layout/LinedList"/>
    <dgm:cxn modelId="{7B75572D-107D-4086-B7FF-1E726F7AAF2B}" type="presParOf" srcId="{4C08E464-9A7D-4EB3-B30B-13E627A49F5D}" destId="{FE30EEF8-1F6A-4F33-9239-E3D5D8A70410}" srcOrd="0" destOrd="0" presId="urn:microsoft.com/office/officeart/2008/layout/LinedList"/>
    <dgm:cxn modelId="{BDDF0760-E1EF-4A79-9D83-F6031C304A78}" type="presParOf" srcId="{4C08E464-9A7D-4EB3-B30B-13E627A49F5D}" destId="{05A7A60C-E4B9-4AC7-805F-8CE3864DC2E4}" srcOrd="1" destOrd="0" presId="urn:microsoft.com/office/officeart/2008/layout/LinedList"/>
    <dgm:cxn modelId="{417703B6-617B-43E7-BA7D-EBD8EF25B5F2}" type="presParOf" srcId="{05A7A60C-E4B9-4AC7-805F-8CE3864DC2E4}" destId="{A8ED1140-121D-4F22-B1DF-B8CB3108D4E3}" srcOrd="0" destOrd="0" presId="urn:microsoft.com/office/officeart/2008/layout/LinedList"/>
    <dgm:cxn modelId="{DC0590F4-851C-4DCC-993E-30E8FD119A13}" type="presParOf" srcId="{05A7A60C-E4B9-4AC7-805F-8CE3864DC2E4}" destId="{55A14037-F6B1-4854-8771-161C52589556}" srcOrd="1" destOrd="0" presId="urn:microsoft.com/office/officeart/2008/layout/LinedList"/>
    <dgm:cxn modelId="{21CAB077-969D-4624-B3D0-871DB58A3418}" type="presParOf" srcId="{05A7A60C-E4B9-4AC7-805F-8CE3864DC2E4}" destId="{E60C4CC4-1BB7-4155-8F9A-E9A43E71B06B}" srcOrd="2" destOrd="0" presId="urn:microsoft.com/office/officeart/2008/layout/LinedList"/>
    <dgm:cxn modelId="{50DA8111-194D-418E-90A3-EEDEC68BBE8B}" type="presParOf" srcId="{4C08E464-9A7D-4EB3-B30B-13E627A49F5D}" destId="{1D893339-F5BF-4A8E-A9E6-BBBB6860FD4A}" srcOrd="2" destOrd="0" presId="urn:microsoft.com/office/officeart/2008/layout/LinedList"/>
    <dgm:cxn modelId="{419FC0CB-2B51-4F1E-9E36-8068C8EF2A7F}" type="presParOf" srcId="{4C08E464-9A7D-4EB3-B30B-13E627A49F5D}" destId="{8DC8DD29-64B2-4C94-9D4F-3AD402AAB483}" srcOrd="3" destOrd="0" presId="urn:microsoft.com/office/officeart/2008/layout/LinedList"/>
    <dgm:cxn modelId="{C389C92A-807A-464F-8705-9CDA81F19515}" type="presParOf" srcId="{74682DE9-FA6F-4A94-9121-6FA17B8ED3BD}" destId="{0A14DD51-BA35-4E79-861D-0FAB6B61A85F}" srcOrd="2" destOrd="0" presId="urn:microsoft.com/office/officeart/2008/layout/LinedList"/>
    <dgm:cxn modelId="{6C328B48-6EB7-4C33-B205-8ABA94B41108}" type="presParOf" srcId="{74682DE9-FA6F-4A94-9121-6FA17B8ED3BD}" destId="{A36803E1-6BA8-48F5-B2CA-A58B65DE7110}" srcOrd="3" destOrd="0" presId="urn:microsoft.com/office/officeart/2008/layout/LinedList"/>
    <dgm:cxn modelId="{FA3AE404-3642-43C8-9C61-DDE95B69F196}" type="presParOf" srcId="{A36803E1-6BA8-48F5-B2CA-A58B65DE7110}" destId="{73A218F2-2EBD-4C24-A7F3-3346F49B12A2}" srcOrd="0" destOrd="0" presId="urn:microsoft.com/office/officeart/2008/layout/LinedList"/>
    <dgm:cxn modelId="{2C62B4A5-E059-4E13-9E4E-56ACFB711CE4}" type="presParOf" srcId="{A36803E1-6BA8-48F5-B2CA-A58B65DE7110}" destId="{3CE4EFFE-7A4D-414B-8FAB-FACDAE82BA4A}" srcOrd="1" destOrd="0" presId="urn:microsoft.com/office/officeart/2008/layout/LinedList"/>
    <dgm:cxn modelId="{1F9036F3-DC0F-4081-9AF5-7080F72FC59F}" type="presParOf" srcId="{3CE4EFFE-7A4D-414B-8FAB-FACDAE82BA4A}" destId="{7F985749-3554-4C2A-BF9C-4B3B1DA4D232}" srcOrd="0" destOrd="0" presId="urn:microsoft.com/office/officeart/2008/layout/LinedList"/>
    <dgm:cxn modelId="{81C9EA7B-E620-4AD4-9A1A-8D5821ACCAE7}" type="presParOf" srcId="{3CE4EFFE-7A4D-414B-8FAB-FACDAE82BA4A}" destId="{1343C8AD-B1BC-4208-A342-7150C7219D63}" srcOrd="1" destOrd="0" presId="urn:microsoft.com/office/officeart/2008/layout/LinedList"/>
    <dgm:cxn modelId="{9270A80C-BE05-414F-A423-8A7416DDB2C7}" type="presParOf" srcId="{1343C8AD-B1BC-4208-A342-7150C7219D63}" destId="{8A72AE1D-969C-413B-8139-8A217756BC27}" srcOrd="0" destOrd="0" presId="urn:microsoft.com/office/officeart/2008/layout/LinedList"/>
    <dgm:cxn modelId="{9FDCFFA2-F875-483D-BF26-EDDC0351B9ED}" type="presParOf" srcId="{1343C8AD-B1BC-4208-A342-7150C7219D63}" destId="{633A173D-FFB7-4036-9C5B-FB2C07C9A8CC}" srcOrd="1" destOrd="0" presId="urn:microsoft.com/office/officeart/2008/layout/LinedList"/>
    <dgm:cxn modelId="{47E54A07-FD0F-4715-915A-0FD308517E35}" type="presParOf" srcId="{1343C8AD-B1BC-4208-A342-7150C7219D63}" destId="{E4AD9220-EEEB-4C23-BF05-13CD5FE87092}" srcOrd="2" destOrd="0" presId="urn:microsoft.com/office/officeart/2008/layout/LinedList"/>
    <dgm:cxn modelId="{3EA5EE51-685F-493E-BA83-CE27ACE85A7E}" type="presParOf" srcId="{3CE4EFFE-7A4D-414B-8FAB-FACDAE82BA4A}" destId="{F7CE9329-F3BC-4268-BEEE-C4B6D9BA8AC1}" srcOrd="2" destOrd="0" presId="urn:microsoft.com/office/officeart/2008/layout/LinedList"/>
    <dgm:cxn modelId="{D018DB16-D38C-4D2D-BE13-57A6D7878BD7}" type="presParOf" srcId="{3CE4EFFE-7A4D-414B-8FAB-FACDAE82BA4A}" destId="{65556FA9-AD49-4EBB-BFA8-E5EA2AF32DDC}"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B0026-0242-4D4A-9771-3C4EED7A285C}">
      <dsp:nvSpPr>
        <dsp:cNvPr id="0" name=""/>
        <dsp:cNvSpPr/>
      </dsp:nvSpPr>
      <dsp:spPr>
        <a:xfrm>
          <a:off x="3100975" y="2009023"/>
          <a:ext cx="2455472" cy="2455472"/>
        </a:xfrm>
        <a:prstGeom prst="gear9">
          <a:avLst/>
        </a:prstGeom>
        <a:solidFill>
          <a:schemeClr val="accent3">
            <a:lumMod val="75000"/>
            <a:alpha val="29000"/>
          </a:schemeClr>
        </a:solidFill>
        <a:ln w="25400" cap="flat" cmpd="sng" algn="ctr">
          <a:solidFill>
            <a:schemeClr val="lt1">
              <a:hueOff val="0"/>
              <a:satOff val="0"/>
              <a:lumOff val="0"/>
              <a:alphaOff val="0"/>
            </a:schemeClr>
          </a:solidFill>
          <a:prstDash val="solid"/>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rPr>
            <a:t>Fine Structure</a:t>
          </a:r>
          <a:endParaRPr lang="zh-CN" altLang="en-US" sz="1600" b="1" kern="1200" dirty="0">
            <a:solidFill>
              <a:schemeClr val="tx1"/>
            </a:solidFill>
          </a:endParaRPr>
        </a:p>
      </dsp:txBody>
      <dsp:txXfrm>
        <a:off x="3594634" y="2584206"/>
        <a:ext cx="1468154" cy="1262163"/>
      </dsp:txXfrm>
    </dsp:sp>
    <dsp:sp modelId="{D3D7ADD7-881A-46CB-A230-519DF85D7678}">
      <dsp:nvSpPr>
        <dsp:cNvPr id="0" name=""/>
        <dsp:cNvSpPr/>
      </dsp:nvSpPr>
      <dsp:spPr>
        <a:xfrm>
          <a:off x="1589323" y="1363332"/>
          <a:ext cx="1951824" cy="1916411"/>
        </a:xfrm>
        <a:prstGeom prst="gear6">
          <a:avLst/>
        </a:prstGeom>
        <a:solidFill>
          <a:schemeClr val="accent3">
            <a:lumMod val="75000"/>
            <a:alpha val="29000"/>
          </a:schemeClr>
        </a:solidFill>
        <a:ln w="25400" cap="flat" cmpd="sng" algn="ctr">
          <a:solidFill>
            <a:schemeClr val="lt1">
              <a:hueOff val="0"/>
              <a:satOff val="0"/>
              <a:lumOff val="0"/>
              <a:alphaOff val="0"/>
            </a:schemeClr>
          </a:solidFill>
          <a:prstDash val="solid"/>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44525">
            <a:lnSpc>
              <a:spcPct val="90000"/>
            </a:lnSpc>
            <a:spcBef>
              <a:spcPct val="0"/>
            </a:spcBef>
            <a:spcAft>
              <a:spcPct val="35000"/>
            </a:spcAft>
          </a:pPr>
          <a:r>
            <a:rPr lang="en-US" altLang="zh-CN" sz="1450" b="1" kern="1200" dirty="0" smtClean="0">
              <a:solidFill>
                <a:schemeClr val="tx1"/>
              </a:solidFill>
            </a:rPr>
            <a:t>Particle Distribution</a:t>
          </a:r>
          <a:endParaRPr lang="zh-CN" altLang="en-US" sz="1450" b="1" kern="1200" dirty="0">
            <a:solidFill>
              <a:schemeClr val="tx1"/>
            </a:solidFill>
          </a:endParaRPr>
        </a:p>
      </dsp:txBody>
      <dsp:txXfrm>
        <a:off x="2076933" y="1848710"/>
        <a:ext cx="976604" cy="945655"/>
      </dsp:txXfrm>
    </dsp:sp>
    <dsp:sp modelId="{28F6EAF4-BDE0-4C9A-AA8D-020AA75C873F}">
      <dsp:nvSpPr>
        <dsp:cNvPr id="0" name=""/>
        <dsp:cNvSpPr/>
      </dsp:nvSpPr>
      <dsp:spPr>
        <a:xfrm rot="20700000">
          <a:off x="2672565" y="196620"/>
          <a:ext cx="1749717" cy="1749717"/>
        </a:xfrm>
        <a:prstGeom prst="gear6">
          <a:avLst/>
        </a:prstGeom>
        <a:solidFill>
          <a:schemeClr val="accent3">
            <a:lumMod val="75000"/>
            <a:alpha val="29000"/>
          </a:schemeClr>
        </a:solidFill>
        <a:ln w="25400" cap="flat" cmpd="sng" algn="ctr">
          <a:solidFill>
            <a:schemeClr val="lt1">
              <a:hueOff val="0"/>
              <a:satOff val="0"/>
              <a:lumOff val="0"/>
              <a:alphaOff val="0"/>
            </a:schemeClr>
          </a:solidFill>
          <a:prstDash val="solid"/>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rPr>
            <a:t>Particle Size</a:t>
          </a:r>
          <a:endParaRPr lang="zh-CN" altLang="en-US" sz="1600" b="1" kern="1200" dirty="0">
            <a:solidFill>
              <a:schemeClr val="tx1"/>
            </a:solidFill>
          </a:endParaRPr>
        </a:p>
      </dsp:txBody>
      <dsp:txXfrm rot="-20700000">
        <a:off x="3056330" y="580384"/>
        <a:ext cx="982189" cy="982189"/>
      </dsp:txXfrm>
    </dsp:sp>
    <dsp:sp modelId="{FF4E235E-68E3-414C-862E-66ADBD74F107}">
      <dsp:nvSpPr>
        <dsp:cNvPr id="0" name=""/>
        <dsp:cNvSpPr/>
      </dsp:nvSpPr>
      <dsp:spPr>
        <a:xfrm>
          <a:off x="2915139" y="1636804"/>
          <a:ext cx="3143005" cy="3143005"/>
        </a:xfrm>
        <a:prstGeom prst="circularArrow">
          <a:avLst>
            <a:gd name="adj1" fmla="val 4687"/>
            <a:gd name="adj2" fmla="val 299029"/>
            <a:gd name="adj3" fmla="val 2522287"/>
            <a:gd name="adj4" fmla="val 15848153"/>
            <a:gd name="adj5" fmla="val 5469"/>
          </a:avLst>
        </a:prstGeom>
        <a:solidFill>
          <a:schemeClr val="accent3">
            <a:lumMod val="75000"/>
            <a:alpha val="29000"/>
          </a:schemeClr>
        </a:solidFill>
        <a:ln>
          <a:noFill/>
        </a:ln>
        <a:effectLst>
          <a:glow rad="63500">
            <a:schemeClr val="accent3">
              <a:satMod val="175000"/>
              <a:alpha val="40000"/>
            </a:schemeClr>
          </a:glow>
        </a:effectLst>
      </dsp:spPr>
      <dsp:style>
        <a:lnRef idx="0">
          <a:scrgbClr r="0" g="0" b="0"/>
        </a:lnRef>
        <a:fillRef idx="1">
          <a:scrgbClr r="0" g="0" b="0"/>
        </a:fillRef>
        <a:effectRef idx="0">
          <a:scrgbClr r="0" g="0" b="0"/>
        </a:effectRef>
        <a:fontRef idx="minor">
          <a:schemeClr val="lt1"/>
        </a:fontRef>
      </dsp:style>
    </dsp:sp>
    <dsp:sp modelId="{704044A0-68F1-4DBA-8BAA-3B4AAD3B930F}">
      <dsp:nvSpPr>
        <dsp:cNvPr id="0" name=""/>
        <dsp:cNvSpPr/>
      </dsp:nvSpPr>
      <dsp:spPr>
        <a:xfrm>
          <a:off x="1356074" y="1032349"/>
          <a:ext cx="2283589" cy="2283589"/>
        </a:xfrm>
        <a:prstGeom prst="leftCircularArrow">
          <a:avLst>
            <a:gd name="adj1" fmla="val 6452"/>
            <a:gd name="adj2" fmla="val 429999"/>
            <a:gd name="adj3" fmla="val 10489124"/>
            <a:gd name="adj4" fmla="val 14837806"/>
            <a:gd name="adj5" fmla="val 7527"/>
          </a:avLst>
        </a:prstGeom>
        <a:solidFill>
          <a:schemeClr val="accent3">
            <a:lumMod val="75000"/>
            <a:alpha val="29000"/>
          </a:schemeClr>
        </a:solidFill>
        <a:ln>
          <a:noFill/>
        </a:ln>
        <a:effectLst>
          <a:glow rad="63500">
            <a:schemeClr val="accent3">
              <a:satMod val="175000"/>
              <a:alpha val="40000"/>
            </a:schemeClr>
          </a:glow>
        </a:effectLst>
      </dsp:spPr>
      <dsp:style>
        <a:lnRef idx="0">
          <a:scrgbClr r="0" g="0" b="0"/>
        </a:lnRef>
        <a:fillRef idx="1">
          <a:scrgbClr r="0" g="0" b="0"/>
        </a:fillRef>
        <a:effectRef idx="0">
          <a:scrgbClr r="0" g="0" b="0"/>
        </a:effectRef>
        <a:fontRef idx="minor">
          <a:schemeClr val="lt1"/>
        </a:fontRef>
      </dsp:style>
    </dsp:sp>
    <dsp:sp modelId="{A4B5F09A-5F1B-480F-8BD1-DEC5F6261C7D}">
      <dsp:nvSpPr>
        <dsp:cNvPr id="0" name=""/>
        <dsp:cNvSpPr/>
      </dsp:nvSpPr>
      <dsp:spPr>
        <a:xfrm>
          <a:off x="2267838" y="-187793"/>
          <a:ext cx="2462169" cy="2462169"/>
        </a:xfrm>
        <a:prstGeom prst="circularArrow">
          <a:avLst>
            <a:gd name="adj1" fmla="val 5984"/>
            <a:gd name="adj2" fmla="val 394124"/>
            <a:gd name="adj3" fmla="val 13313824"/>
            <a:gd name="adj4" fmla="val 10508221"/>
            <a:gd name="adj5" fmla="val 6981"/>
          </a:avLst>
        </a:prstGeom>
        <a:solidFill>
          <a:schemeClr val="accent3">
            <a:lumMod val="75000"/>
            <a:alpha val="29000"/>
          </a:schemeClr>
        </a:solidFill>
        <a:ln>
          <a:noFill/>
        </a:ln>
        <a:effectLst>
          <a:glow rad="63500">
            <a:schemeClr val="accent3">
              <a:satMod val="175000"/>
              <a:alpha val="40000"/>
            </a:schemeClr>
          </a:glow>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248F0-E87A-47C8-95F4-8CEF9BE49B5E}">
      <dsp:nvSpPr>
        <dsp:cNvPr id="0" name=""/>
        <dsp:cNvSpPr/>
      </dsp:nvSpPr>
      <dsp:spPr>
        <a:xfrm rot="16200000">
          <a:off x="3237012" y="0"/>
          <a:ext cx="1443500" cy="1443500"/>
        </a:xfrm>
        <a:prstGeom prst="downArrow">
          <a:avLst>
            <a:gd name="adj1" fmla="val 50000"/>
            <a:gd name="adj2" fmla="val 35000"/>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altLang="zh-CN" sz="1700" kern="1200" dirty="0" smtClean="0"/>
            <a:t>Tidal Force</a:t>
          </a:r>
          <a:endParaRPr lang="zh-CN" altLang="en-US" sz="1700" kern="1200" dirty="0"/>
        </a:p>
      </dsp:txBody>
      <dsp:txXfrm rot="5400000">
        <a:off x="3237012" y="360875"/>
        <a:ext cx="1190888" cy="721750"/>
      </dsp:txXfrm>
    </dsp:sp>
    <dsp:sp modelId="{32F128CE-A3A3-415C-B77A-58D309328E62}">
      <dsp:nvSpPr>
        <dsp:cNvPr id="0" name=""/>
        <dsp:cNvSpPr/>
      </dsp:nvSpPr>
      <dsp:spPr>
        <a:xfrm rot="5400000">
          <a:off x="350734" y="2289"/>
          <a:ext cx="1443500" cy="1443500"/>
        </a:xfrm>
        <a:prstGeom prst="downArrow">
          <a:avLst>
            <a:gd name="adj1" fmla="val 50000"/>
            <a:gd name="adj2" fmla="val 35000"/>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altLang="zh-CN" sz="1700" kern="1200" dirty="0" smtClean="0"/>
            <a:t>Tensile Force</a:t>
          </a:r>
          <a:endParaRPr lang="zh-CN" altLang="en-US" sz="1700" kern="1200" dirty="0"/>
        </a:p>
      </dsp:txBody>
      <dsp:txXfrm rot="-5400000">
        <a:off x="603346" y="363164"/>
        <a:ext cx="1190888" cy="721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FA3BB-07C7-4D08-8D30-6358B51B34BA}">
      <dsp:nvSpPr>
        <dsp:cNvPr id="0" name=""/>
        <dsp:cNvSpPr/>
      </dsp:nvSpPr>
      <dsp:spPr>
        <a:xfrm>
          <a:off x="0" y="0"/>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80265-F2E7-4C53-8CBC-B09817956ECD}">
      <dsp:nvSpPr>
        <dsp:cNvPr id="0" name=""/>
        <dsp:cNvSpPr/>
      </dsp:nvSpPr>
      <dsp:spPr>
        <a:xfrm>
          <a:off x="0" y="0"/>
          <a:ext cx="1219200" cy="2104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altLang="zh-CN" sz="2100" kern="1200" dirty="0" smtClean="0"/>
            <a:t>Thin ring</a:t>
          </a:r>
          <a:endParaRPr lang="zh-CN" altLang="en-US" sz="2100" kern="1200" dirty="0"/>
        </a:p>
      </dsp:txBody>
      <dsp:txXfrm>
        <a:off x="0" y="0"/>
        <a:ext cx="1219200" cy="2104007"/>
      </dsp:txXfrm>
    </dsp:sp>
    <dsp:sp modelId="{55A14037-F6B1-4854-8771-161C52589556}">
      <dsp:nvSpPr>
        <dsp:cNvPr id="0" name=""/>
        <dsp:cNvSpPr/>
      </dsp:nvSpPr>
      <dsp:spPr>
        <a:xfrm>
          <a:off x="1310639" y="95543"/>
          <a:ext cx="4785360" cy="1910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altLang="zh-CN" sz="3400" kern="1200" dirty="0" smtClean="0"/>
            <a:t>momentum conservation &amp; gravitational force</a:t>
          </a:r>
          <a:endParaRPr lang="zh-CN" altLang="en-US" sz="3400" kern="1200" dirty="0"/>
        </a:p>
      </dsp:txBody>
      <dsp:txXfrm>
        <a:off x="1310639" y="95543"/>
        <a:ext cx="4785360" cy="1910866"/>
      </dsp:txXfrm>
    </dsp:sp>
    <dsp:sp modelId="{1D893339-F5BF-4A8E-A9E6-BBBB6860FD4A}">
      <dsp:nvSpPr>
        <dsp:cNvPr id="0" name=""/>
        <dsp:cNvSpPr/>
      </dsp:nvSpPr>
      <dsp:spPr>
        <a:xfrm>
          <a:off x="1219199" y="2006409"/>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14DD51-BA35-4E79-861D-0FAB6B61A85F}">
      <dsp:nvSpPr>
        <dsp:cNvPr id="0" name=""/>
        <dsp:cNvSpPr/>
      </dsp:nvSpPr>
      <dsp:spPr>
        <a:xfrm>
          <a:off x="0" y="2104007"/>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218F2-2EBD-4C24-A7F3-3346F49B12A2}">
      <dsp:nvSpPr>
        <dsp:cNvPr id="0" name=""/>
        <dsp:cNvSpPr/>
      </dsp:nvSpPr>
      <dsp:spPr>
        <a:xfrm>
          <a:off x="0" y="2104007"/>
          <a:ext cx="1219200" cy="2104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altLang="zh-CN" sz="2100" kern="1200" dirty="0" smtClean="0"/>
            <a:t>Thickness</a:t>
          </a:r>
          <a:endParaRPr lang="zh-CN" altLang="en-US" sz="2100" kern="1200" dirty="0"/>
        </a:p>
      </dsp:txBody>
      <dsp:txXfrm>
        <a:off x="0" y="2104007"/>
        <a:ext cx="1219200" cy="2104007"/>
      </dsp:txXfrm>
    </dsp:sp>
    <dsp:sp modelId="{633A173D-FFB7-4036-9C5B-FB2C07C9A8CC}">
      <dsp:nvSpPr>
        <dsp:cNvPr id="0" name=""/>
        <dsp:cNvSpPr/>
      </dsp:nvSpPr>
      <dsp:spPr>
        <a:xfrm>
          <a:off x="1310639" y="2199551"/>
          <a:ext cx="4785360" cy="1910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altLang="zh-CN" sz="3400" kern="1200" dirty="0" smtClean="0"/>
            <a:t>Viral theorem</a:t>
          </a:r>
        </a:p>
        <a:p>
          <a:pPr lvl="0" algn="l" defTabSz="1511300">
            <a:lnSpc>
              <a:spcPct val="90000"/>
            </a:lnSpc>
            <a:spcBef>
              <a:spcPct val="0"/>
            </a:spcBef>
            <a:spcAft>
              <a:spcPct val="35000"/>
            </a:spcAft>
          </a:pPr>
          <a:r>
            <a:rPr lang="en-US" altLang="zh-CN" sz="3400" kern="1200" dirty="0" smtClean="0"/>
            <a:t>                    , in which R is the particle size.</a:t>
          </a:r>
          <a:endParaRPr lang="zh-CN" altLang="en-US" sz="3400" kern="1200" dirty="0"/>
        </a:p>
      </dsp:txBody>
      <dsp:txXfrm>
        <a:off x="1310639" y="2199551"/>
        <a:ext cx="4785360" cy="1910866"/>
      </dsp:txXfrm>
    </dsp:sp>
    <dsp:sp modelId="{F7CE9329-F3BC-4268-BEEE-C4B6D9BA8AC1}">
      <dsp:nvSpPr>
        <dsp:cNvPr id="0" name=""/>
        <dsp:cNvSpPr/>
      </dsp:nvSpPr>
      <dsp:spPr>
        <a:xfrm>
          <a:off x="1219199" y="411041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1E914-F5DB-4B50-ADFA-984EB4D178A3}" type="datetimeFigureOut">
              <a:rPr lang="zh-CN" altLang="en-US" smtClean="0"/>
              <a:t>2010/11/30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BA6853-94FC-4AA0-BAF9-A24B5E273DAC}" type="slidenum">
              <a:rPr lang="zh-CN" altLang="en-US" smtClean="0"/>
              <a:t>‹#›</a:t>
            </a:fld>
            <a:endParaRPr lang="zh-CN" altLang="en-US"/>
          </a:p>
        </p:txBody>
      </p:sp>
    </p:spTree>
    <p:extLst>
      <p:ext uri="{BB962C8B-B14F-4D97-AF65-F5344CB8AC3E}">
        <p14:creationId xmlns:p14="http://schemas.microsoft.com/office/powerpoint/2010/main" val="72556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Know that</a:t>
            </a:r>
            <a:r>
              <a:rPr lang="en-US" altLang="zh-CN" baseline="0" dirty="0" smtClean="0"/>
              <a:t> it instable states exists!</a:t>
            </a:r>
            <a:endParaRPr lang="zh-CN" altLang="en-US" dirty="0"/>
          </a:p>
        </p:txBody>
      </p:sp>
      <p:sp>
        <p:nvSpPr>
          <p:cNvPr id="4" name="Slide Number Placeholder 3"/>
          <p:cNvSpPr>
            <a:spLocks noGrp="1"/>
          </p:cNvSpPr>
          <p:nvPr>
            <p:ph type="sldNum" sz="quarter" idx="10"/>
          </p:nvPr>
        </p:nvSpPr>
        <p:spPr/>
        <p:txBody>
          <a:bodyPr/>
          <a:lstStyle/>
          <a:p>
            <a:fld id="{45BA6853-94FC-4AA0-BAF9-A24B5E273DAC}" type="slidenum">
              <a:rPr lang="zh-CN" altLang="en-US" smtClean="0"/>
              <a:t>11</a:t>
            </a:fld>
            <a:endParaRPr lang="zh-CN" altLang="en-US"/>
          </a:p>
        </p:txBody>
      </p:sp>
    </p:spTree>
    <p:extLst>
      <p:ext uri="{BB962C8B-B14F-4D97-AF65-F5344CB8AC3E}">
        <p14:creationId xmlns:p14="http://schemas.microsoft.com/office/powerpoint/2010/main" val="172830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 is the cross section!!!</a:t>
            </a:r>
            <a:endParaRPr lang="zh-CN" altLang="en-US" dirty="0"/>
          </a:p>
        </p:txBody>
      </p:sp>
      <p:sp>
        <p:nvSpPr>
          <p:cNvPr id="4" name="Slide Number Placeholder 3"/>
          <p:cNvSpPr>
            <a:spLocks noGrp="1"/>
          </p:cNvSpPr>
          <p:nvPr>
            <p:ph type="sldNum" sz="quarter" idx="10"/>
          </p:nvPr>
        </p:nvSpPr>
        <p:spPr/>
        <p:txBody>
          <a:bodyPr/>
          <a:lstStyle/>
          <a:p>
            <a:fld id="{45BA6853-94FC-4AA0-BAF9-A24B5E273DAC}" type="slidenum">
              <a:rPr lang="zh-CN" altLang="en-US" smtClean="0"/>
              <a:t>12</a:t>
            </a:fld>
            <a:endParaRPr lang="zh-CN" altLang="en-US"/>
          </a:p>
        </p:txBody>
      </p:sp>
    </p:spTree>
    <p:extLst>
      <p:ext uri="{BB962C8B-B14F-4D97-AF65-F5344CB8AC3E}">
        <p14:creationId xmlns:p14="http://schemas.microsoft.com/office/powerpoint/2010/main" val="277726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Numerical method!</a:t>
            </a:r>
            <a:endParaRPr lang="zh-CN" altLang="en-US" dirty="0"/>
          </a:p>
        </p:txBody>
      </p:sp>
      <p:sp>
        <p:nvSpPr>
          <p:cNvPr id="4" name="Slide Number Placeholder 3"/>
          <p:cNvSpPr>
            <a:spLocks noGrp="1"/>
          </p:cNvSpPr>
          <p:nvPr>
            <p:ph type="sldNum" sz="quarter" idx="10"/>
          </p:nvPr>
        </p:nvSpPr>
        <p:spPr/>
        <p:txBody>
          <a:bodyPr/>
          <a:lstStyle/>
          <a:p>
            <a:fld id="{45BA6853-94FC-4AA0-BAF9-A24B5E273DAC}" type="slidenum">
              <a:rPr lang="zh-CN" altLang="en-US" smtClean="0"/>
              <a:t>13</a:t>
            </a:fld>
            <a:endParaRPr lang="zh-CN" altLang="en-US"/>
          </a:p>
        </p:txBody>
      </p:sp>
    </p:spTree>
    <p:extLst>
      <p:ext uri="{BB962C8B-B14F-4D97-AF65-F5344CB8AC3E}">
        <p14:creationId xmlns:p14="http://schemas.microsoft.com/office/powerpoint/2010/main" val="19943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A2E0A03C-8F53-4EF7-8F6B-5D0A11B09531}" type="datetime1">
              <a:rPr lang="zh-CN" altLang="en-US" smtClean="0"/>
              <a:t>2010/11/30</a:t>
            </a:fld>
            <a:endParaRPr lang="zh-CN" altLang="en-US"/>
          </a:p>
        </p:txBody>
      </p:sp>
      <p:sp>
        <p:nvSpPr>
          <p:cNvPr id="5" name="Footer Placeholder 4"/>
          <p:cNvSpPr>
            <a:spLocks noGrp="1"/>
          </p:cNvSpPr>
          <p:nvPr>
            <p:ph type="ftr" sz="quarter" idx="11"/>
          </p:nvPr>
        </p:nvSpPr>
        <p:spPr/>
        <p:txBody>
          <a:bodyPr/>
          <a:lstStyle/>
          <a:p>
            <a:r>
              <a:rPr lang="en-US" altLang="zh-CN" smtClean="0"/>
              <a:t>Saturn's Ring: A Theoretical View</a:t>
            </a:r>
            <a:endParaRPr lang="zh-CN" altLang="en-US"/>
          </a:p>
        </p:txBody>
      </p:sp>
      <p:sp>
        <p:nvSpPr>
          <p:cNvPr id="6" name="Slide Number Placeholder 5"/>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326350968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B6C138C9-36BC-4842-A3C8-859B0132C81E}" type="datetime1">
              <a:rPr lang="zh-CN" altLang="en-US" smtClean="0"/>
              <a:t>2010/11/30</a:t>
            </a:fld>
            <a:endParaRPr lang="zh-CN" altLang="en-US"/>
          </a:p>
        </p:txBody>
      </p:sp>
      <p:sp>
        <p:nvSpPr>
          <p:cNvPr id="5" name="Footer Placeholder 4"/>
          <p:cNvSpPr>
            <a:spLocks noGrp="1"/>
          </p:cNvSpPr>
          <p:nvPr>
            <p:ph type="ftr" sz="quarter" idx="11"/>
          </p:nvPr>
        </p:nvSpPr>
        <p:spPr/>
        <p:txBody>
          <a:bodyPr/>
          <a:lstStyle/>
          <a:p>
            <a:r>
              <a:rPr lang="en-US" altLang="zh-CN" smtClean="0"/>
              <a:t>Saturn's Ring: A Theoretical View</a:t>
            </a:r>
            <a:endParaRPr lang="zh-CN" altLang="en-US"/>
          </a:p>
        </p:txBody>
      </p:sp>
      <p:sp>
        <p:nvSpPr>
          <p:cNvPr id="6" name="Slide Number Placeholder 5"/>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10568766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5AD8335-4614-4CE2-A83E-2B75D1D08D2C}" type="datetime1">
              <a:rPr lang="zh-CN" altLang="en-US" smtClean="0"/>
              <a:t>2010/11/30</a:t>
            </a:fld>
            <a:endParaRPr lang="zh-CN" altLang="en-US"/>
          </a:p>
        </p:txBody>
      </p:sp>
      <p:sp>
        <p:nvSpPr>
          <p:cNvPr id="5" name="Footer Placeholder 4"/>
          <p:cNvSpPr>
            <a:spLocks noGrp="1"/>
          </p:cNvSpPr>
          <p:nvPr>
            <p:ph type="ftr" sz="quarter" idx="11"/>
          </p:nvPr>
        </p:nvSpPr>
        <p:spPr/>
        <p:txBody>
          <a:bodyPr/>
          <a:lstStyle/>
          <a:p>
            <a:r>
              <a:rPr lang="en-US" altLang="zh-CN" smtClean="0"/>
              <a:t>Saturn's Ring: A Theoretical View</a:t>
            </a:r>
            <a:endParaRPr lang="zh-CN" altLang="en-US"/>
          </a:p>
        </p:txBody>
      </p:sp>
      <p:sp>
        <p:nvSpPr>
          <p:cNvPr id="6" name="Slide Number Placeholder 5"/>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9208324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930E977-08BE-4C93-BBD1-F4F491F57872}" type="datetime1">
              <a:rPr lang="zh-CN" altLang="en-US" smtClean="0"/>
              <a:t>2010/11/30</a:t>
            </a:fld>
            <a:endParaRPr lang="zh-CN" altLang="en-US"/>
          </a:p>
        </p:txBody>
      </p:sp>
      <p:sp>
        <p:nvSpPr>
          <p:cNvPr id="5" name="Footer Placeholder 4"/>
          <p:cNvSpPr>
            <a:spLocks noGrp="1"/>
          </p:cNvSpPr>
          <p:nvPr>
            <p:ph type="ftr" sz="quarter" idx="11"/>
          </p:nvPr>
        </p:nvSpPr>
        <p:spPr/>
        <p:txBody>
          <a:bodyPr/>
          <a:lstStyle/>
          <a:p>
            <a:r>
              <a:rPr lang="en-US" altLang="zh-CN" smtClean="0"/>
              <a:t>Saturn's Ring: A Theoretical View</a:t>
            </a:r>
            <a:endParaRPr lang="zh-CN" altLang="en-US"/>
          </a:p>
        </p:txBody>
      </p:sp>
      <p:sp>
        <p:nvSpPr>
          <p:cNvPr id="6" name="Slide Number Placeholder 5"/>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8686345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281EAF0-7909-4123-9281-44B8A07E53E8}" type="datetime1">
              <a:rPr lang="zh-CN" altLang="en-US" smtClean="0"/>
              <a:t>2010/11/30</a:t>
            </a:fld>
            <a:endParaRPr lang="zh-CN" altLang="en-US"/>
          </a:p>
        </p:txBody>
      </p:sp>
      <p:sp>
        <p:nvSpPr>
          <p:cNvPr id="5" name="Footer Placeholder 4"/>
          <p:cNvSpPr>
            <a:spLocks noGrp="1"/>
          </p:cNvSpPr>
          <p:nvPr>
            <p:ph type="ftr" sz="quarter" idx="11"/>
          </p:nvPr>
        </p:nvSpPr>
        <p:spPr/>
        <p:txBody>
          <a:bodyPr/>
          <a:lstStyle/>
          <a:p>
            <a:r>
              <a:rPr lang="en-US" altLang="zh-CN" smtClean="0"/>
              <a:t>Saturn's Ring: A Theoretical View</a:t>
            </a:r>
            <a:endParaRPr lang="zh-CN" altLang="en-US"/>
          </a:p>
        </p:txBody>
      </p:sp>
      <p:sp>
        <p:nvSpPr>
          <p:cNvPr id="6" name="Slide Number Placeholder 5"/>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3262975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828EFAD8-9CAF-4E16-BACB-F40774A84AF3}" type="datetime1">
              <a:rPr lang="zh-CN" altLang="en-US" smtClean="0"/>
              <a:t>2010/11/30</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sp>
        <p:nvSpPr>
          <p:cNvPr id="7" name="Slide Number Placeholder 6"/>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40372897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C1CDFDCB-28E4-47D5-AB73-D10D363204AA}" type="datetime1">
              <a:rPr lang="zh-CN" altLang="en-US" smtClean="0"/>
              <a:t>2010/11/30</a:t>
            </a:fld>
            <a:endParaRPr lang="zh-CN" altLang="en-US"/>
          </a:p>
        </p:txBody>
      </p:sp>
      <p:sp>
        <p:nvSpPr>
          <p:cNvPr id="8" name="Footer Placeholder 7"/>
          <p:cNvSpPr>
            <a:spLocks noGrp="1"/>
          </p:cNvSpPr>
          <p:nvPr>
            <p:ph type="ftr" sz="quarter" idx="11"/>
          </p:nvPr>
        </p:nvSpPr>
        <p:spPr/>
        <p:txBody>
          <a:bodyPr/>
          <a:lstStyle/>
          <a:p>
            <a:r>
              <a:rPr lang="en-US" altLang="zh-CN" smtClean="0"/>
              <a:t>Saturn's Ring: A Theoretical View</a:t>
            </a:r>
            <a:endParaRPr lang="zh-CN" altLang="en-US"/>
          </a:p>
        </p:txBody>
      </p:sp>
      <p:sp>
        <p:nvSpPr>
          <p:cNvPr id="9" name="Slide Number Placeholder 8"/>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29385013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21F7FB4-586B-43C8-B9AC-3945CC17E26C}" type="datetime1">
              <a:rPr lang="zh-CN" altLang="en-US" smtClean="0"/>
              <a:t>2010/11/30</a:t>
            </a:fld>
            <a:endParaRPr lang="zh-CN" altLang="en-US"/>
          </a:p>
        </p:txBody>
      </p:sp>
      <p:sp>
        <p:nvSpPr>
          <p:cNvPr id="4" name="Footer Placeholder 3"/>
          <p:cNvSpPr>
            <a:spLocks noGrp="1"/>
          </p:cNvSpPr>
          <p:nvPr>
            <p:ph type="ftr" sz="quarter" idx="11"/>
          </p:nvPr>
        </p:nvSpPr>
        <p:spPr/>
        <p:txBody>
          <a:bodyPr/>
          <a:lstStyle/>
          <a:p>
            <a:r>
              <a:rPr lang="en-US" altLang="zh-CN" smtClean="0"/>
              <a:t>Saturn's Ring: A Theoretical View</a:t>
            </a:r>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38241277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18558-F6DD-4CB9-AF54-03B00632D094}" type="datetime1">
              <a:rPr lang="zh-CN" altLang="en-US" smtClean="0"/>
              <a:t>2010/11/30</a:t>
            </a:fld>
            <a:endParaRPr lang="zh-CN" altLang="en-US"/>
          </a:p>
        </p:txBody>
      </p:sp>
      <p:sp>
        <p:nvSpPr>
          <p:cNvPr id="3" name="Footer Placeholder 2"/>
          <p:cNvSpPr>
            <a:spLocks noGrp="1"/>
          </p:cNvSpPr>
          <p:nvPr>
            <p:ph type="ftr" sz="quarter" idx="11"/>
          </p:nvPr>
        </p:nvSpPr>
        <p:spPr/>
        <p:txBody>
          <a:bodyPr/>
          <a:lstStyle/>
          <a:p>
            <a:r>
              <a:rPr lang="en-US" altLang="zh-CN" smtClean="0"/>
              <a:t>Saturn's Ring: A Theoretical View</a:t>
            </a:r>
            <a:endParaRPr lang="zh-CN" altLang="en-US"/>
          </a:p>
        </p:txBody>
      </p:sp>
      <p:sp>
        <p:nvSpPr>
          <p:cNvPr id="4" name="Slide Number Placeholder 3"/>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25052802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9F3F290-D8E3-408F-B111-4B06507A0213}" type="datetime1">
              <a:rPr lang="zh-CN" altLang="en-US" smtClean="0"/>
              <a:t>2010/11/30</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sp>
        <p:nvSpPr>
          <p:cNvPr id="7" name="Slide Number Placeholder 6"/>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375903616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5973412-EDE1-4179-8E13-B45E5BF8DB67}" type="datetime1">
              <a:rPr lang="zh-CN" altLang="en-US" smtClean="0"/>
              <a:t>2010/11/30</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sp>
        <p:nvSpPr>
          <p:cNvPr id="7" name="Slide Number Placeholder 6"/>
          <p:cNvSpPr>
            <a:spLocks noGrp="1"/>
          </p:cNvSpPr>
          <p:nvPr>
            <p:ph type="sldNum" sz="quarter" idx="12"/>
          </p:nvPr>
        </p:nvSpPr>
        <p:spPr/>
        <p:txBody>
          <a:body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22303343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gs>
            <a:gs pos="39999">
              <a:srgbClr val="85C2FF"/>
            </a:gs>
            <a:gs pos="70000">
              <a:srgbClr val="C4D6EB"/>
            </a:gs>
            <a:gs pos="100000">
              <a:srgbClr val="FFEBFA"/>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2114D-D3AF-463E-9599-20600011ECCD}" type="datetime1">
              <a:rPr lang="zh-CN" altLang="en-US" smtClean="0"/>
              <a:t>2010/11/30</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Saturn's Ring: A Theoretical View</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CD473-1DD7-4846-85F2-0FE8C7E21CA9}" type="slidenum">
              <a:rPr lang="zh-CN" altLang="en-US" smtClean="0"/>
              <a:t>‹#›</a:t>
            </a:fld>
            <a:endParaRPr lang="zh-CN" altLang="en-US"/>
          </a:p>
        </p:txBody>
      </p:sp>
    </p:spTree>
    <p:extLst>
      <p:ext uri="{BB962C8B-B14F-4D97-AF65-F5344CB8AC3E}">
        <p14:creationId xmlns:p14="http://schemas.microsoft.com/office/powerpoint/2010/main" val="19691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5.wmf"/><Relationship Id="rId18" Type="http://schemas.openxmlformats.org/officeDocument/2006/relationships/oleObject" Target="../embeddings/oleObject21.bin"/><Relationship Id="rId3" Type="http://schemas.openxmlformats.org/officeDocument/2006/relationships/notesSlide" Target="../notesSlides/notesSlide2.xml"/><Relationship Id="rId7" Type="http://schemas.openxmlformats.org/officeDocument/2006/relationships/image" Target="../media/image22.wmf"/><Relationship Id="rId12" Type="http://schemas.openxmlformats.org/officeDocument/2006/relationships/oleObject" Target="../embeddings/oleObject18.bin"/><Relationship Id="rId17"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oleObject" Target="../embeddings/oleObject20.bin"/><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17.bin"/><Relationship Id="rId19" Type="http://schemas.openxmlformats.org/officeDocument/2006/relationships/image" Target="../media/image28.wmf"/><Relationship Id="rId4" Type="http://schemas.openxmlformats.org/officeDocument/2006/relationships/oleObject" Target="../embeddings/oleObject14.bin"/><Relationship Id="rId9" Type="http://schemas.openxmlformats.org/officeDocument/2006/relationships/image" Target="../media/image23.wmf"/><Relationship Id="rId1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xml"/><Relationship Id="rId11" Type="http://schemas.openxmlformats.org/officeDocument/2006/relationships/image" Target="../media/image9.wmf"/><Relationship Id="rId5" Type="http://schemas.openxmlformats.org/officeDocument/2006/relationships/diagramQuickStyle" Target="../diagrams/quickStyle2.xml"/><Relationship Id="rId10" Type="http://schemas.openxmlformats.org/officeDocument/2006/relationships/oleObject" Target="../embeddings/oleObject2.bin"/><Relationship Id="rId4" Type="http://schemas.openxmlformats.org/officeDocument/2006/relationships/diagramLayout" Target="../diagrams/layout2.xml"/><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Colors" Target="../diagrams/colors3.xml"/><Relationship Id="rId11" Type="http://schemas.openxmlformats.org/officeDocument/2006/relationships/image" Target="../media/image13.wmf"/><Relationship Id="rId5" Type="http://schemas.openxmlformats.org/officeDocument/2006/relationships/diagramQuickStyle" Target="../diagrams/quickStyle3.xml"/><Relationship Id="rId10" Type="http://schemas.openxmlformats.org/officeDocument/2006/relationships/oleObject" Target="../embeddings/oleObject6.bin"/><Relationship Id="rId4" Type="http://schemas.openxmlformats.org/officeDocument/2006/relationships/diagramLayout" Target="../diagrams/layout3.xml"/><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effectLst/>
              </a:rPr>
              <a:t>A Theoretical View of </a:t>
            </a:r>
            <a:br>
              <a:rPr lang="en-US" altLang="zh-CN" dirty="0" smtClean="0">
                <a:effectLst/>
              </a:rPr>
            </a:br>
            <a:r>
              <a:rPr lang="en-US" altLang="zh-CN" dirty="0" smtClean="0">
                <a:effectLst/>
              </a:rPr>
              <a:t>Saturn’s Ring</a:t>
            </a:r>
            <a:endParaRPr lang="zh-CN" altLang="en-US" dirty="0">
              <a:effectLst/>
            </a:endParaRPr>
          </a:p>
        </p:txBody>
      </p:sp>
      <p:sp>
        <p:nvSpPr>
          <p:cNvPr id="3" name="Subtitle 2"/>
          <p:cNvSpPr>
            <a:spLocks noGrp="1"/>
          </p:cNvSpPr>
          <p:nvPr>
            <p:ph type="subTitle" idx="1"/>
          </p:nvPr>
        </p:nvSpPr>
        <p:spPr>
          <a:xfrm>
            <a:off x="1619672" y="4149080"/>
            <a:ext cx="5864696" cy="1345704"/>
          </a:xfrm>
        </p:spPr>
        <p:txBody>
          <a:bodyPr>
            <a:normAutofit/>
          </a:bodyPr>
          <a:lstStyle/>
          <a:p>
            <a:r>
              <a:rPr lang="zh-CN" altLang="en-US" sz="2400" dirty="0" smtClean="0">
                <a:solidFill>
                  <a:schemeClr val="tx2"/>
                </a:solidFill>
              </a:rPr>
              <a:t>马磊</a:t>
            </a:r>
            <a:endParaRPr lang="en-US" altLang="zh-CN" sz="2400" dirty="0" smtClean="0">
              <a:solidFill>
                <a:schemeClr val="tx2"/>
              </a:solidFill>
            </a:endParaRPr>
          </a:p>
          <a:p>
            <a:r>
              <a:rPr lang="en-US" altLang="zh-CN" sz="2400" dirty="0" smtClean="0">
                <a:solidFill>
                  <a:schemeClr val="tx2"/>
                </a:solidFill>
              </a:rPr>
              <a:t>10210190005</a:t>
            </a:r>
            <a:endParaRPr lang="zh-CN" altLang="en-US" sz="2400" dirty="0">
              <a:solidFill>
                <a:schemeClr val="tx2"/>
              </a:solidFill>
            </a:endParaRPr>
          </a:p>
        </p:txBody>
      </p:sp>
    </p:spTree>
    <p:extLst>
      <p:ext uri="{BB962C8B-B14F-4D97-AF65-F5344CB8AC3E}">
        <p14:creationId xmlns:p14="http://schemas.microsoft.com/office/powerpoint/2010/main" val="347960427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529208" y="2532384"/>
            <a:ext cx="8075240" cy="2047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10</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3947" y="980728"/>
            <a:ext cx="263956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400" dirty="0" smtClean="0"/>
              <a:t>Ringlets (instability)</a:t>
            </a:r>
            <a:endParaRPr lang="zh-CN" altLang="en-US" sz="2400" dirty="0"/>
          </a:p>
        </p:txBody>
      </p:sp>
      <p:sp>
        <p:nvSpPr>
          <p:cNvPr id="10" name="TextBox 9"/>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sp>
        <p:nvSpPr>
          <p:cNvPr id="3" name="TextBox 2"/>
          <p:cNvSpPr txBox="1"/>
          <p:nvPr/>
        </p:nvSpPr>
        <p:spPr>
          <a:xfrm>
            <a:off x="663947" y="1732165"/>
            <a:ext cx="8022853" cy="800219"/>
          </a:xfrm>
          <a:prstGeom prst="rect">
            <a:avLst/>
          </a:prstGeom>
          <a:noFill/>
        </p:spPr>
        <p:txBody>
          <a:bodyPr wrap="square" rtlCol="0">
            <a:spAutoFit/>
          </a:bodyPr>
          <a:lstStyle/>
          <a:p>
            <a:r>
              <a:rPr lang="en-US" altLang="zh-CN" sz="2200" dirty="0" smtClean="0"/>
              <a:t>Many ways to investigate the dynamics of rings. </a:t>
            </a:r>
            <a:r>
              <a:rPr lang="en-US" altLang="zh-CN" sz="2200" dirty="0"/>
              <a:t>A simple model is to treat the rings as fluid</a:t>
            </a:r>
            <a:r>
              <a:rPr lang="en-US" altLang="zh-CN" sz="2200" dirty="0" smtClean="0"/>
              <a:t>. </a:t>
            </a:r>
            <a:r>
              <a:rPr lang="en-US" altLang="zh-CN" sz="2400" dirty="0" smtClean="0"/>
              <a:t>Fluid mechanics would be useful!</a:t>
            </a:r>
            <a:endParaRPr lang="zh-CN" altLang="en-US" sz="2200" dirty="0"/>
          </a:p>
        </p:txBody>
      </p:sp>
      <p:sp>
        <p:nvSpPr>
          <p:cNvPr id="18" name="TextBox 17"/>
          <p:cNvSpPr txBox="1"/>
          <p:nvPr/>
        </p:nvSpPr>
        <p:spPr>
          <a:xfrm>
            <a:off x="857041" y="2683949"/>
            <a:ext cx="2841868" cy="369332"/>
          </a:xfrm>
          <a:prstGeom prst="rect">
            <a:avLst/>
          </a:prstGeom>
          <a:noFill/>
        </p:spPr>
        <p:txBody>
          <a:bodyPr wrap="none" rtlCol="0">
            <a:spAutoFit/>
          </a:bodyPr>
          <a:lstStyle/>
          <a:p>
            <a:r>
              <a:rPr lang="en-US" altLang="zh-CN" dirty="0" smtClean="0"/>
              <a:t>Particle </a:t>
            </a:r>
            <a:r>
              <a:rPr lang="en-US" altLang="zh-CN" dirty="0"/>
              <a:t>drift </a:t>
            </a:r>
            <a:r>
              <a:rPr lang="en-US" altLang="zh-CN" dirty="0" smtClean="0"/>
              <a:t>flux at radius R:</a:t>
            </a:r>
            <a:endParaRPr lang="zh-CN" altLang="en-US" dirty="0"/>
          </a:p>
        </p:txBody>
      </p:sp>
      <p:graphicFrame>
        <p:nvGraphicFramePr>
          <p:cNvPr id="19" name="Object 18"/>
          <p:cNvGraphicFramePr>
            <a:graphicFrameLocks noChangeAspect="1"/>
          </p:cNvGraphicFramePr>
          <p:nvPr>
            <p:extLst>
              <p:ext uri="{D42A27DB-BD31-4B8C-83A1-F6EECF244321}">
                <p14:modId xmlns:p14="http://schemas.microsoft.com/office/powerpoint/2010/main" val="2039982091"/>
              </p:ext>
            </p:extLst>
          </p:nvPr>
        </p:nvGraphicFramePr>
        <p:xfrm>
          <a:off x="3770417" y="2564904"/>
          <a:ext cx="3465879" cy="607422"/>
        </p:xfrm>
        <a:graphic>
          <a:graphicData uri="http://schemas.openxmlformats.org/presentationml/2006/ole">
            <mc:AlternateContent xmlns:mc="http://schemas.openxmlformats.org/markup-compatibility/2006">
              <mc:Choice xmlns:v="urn:schemas-microsoft-com:vml" Requires="v">
                <p:oleObj spid="_x0000_s7482" name="Equation" r:id="rId3" imgW="1231560" imgH="215640" progId="Equation.DSMT4">
                  <p:embed/>
                </p:oleObj>
              </mc:Choice>
              <mc:Fallback>
                <p:oleObj name="Equation" r:id="rId3" imgW="1231560" imgH="215640" progId="Equation.DSMT4">
                  <p:embed/>
                  <p:pic>
                    <p:nvPicPr>
                      <p:cNvPr id="0" name=""/>
                      <p:cNvPicPr/>
                      <p:nvPr/>
                    </p:nvPicPr>
                    <p:blipFill>
                      <a:blip r:embed="rId4"/>
                      <a:stretch>
                        <a:fillRect/>
                      </a:stretch>
                    </p:blipFill>
                    <p:spPr>
                      <a:xfrm>
                        <a:off x="3770417" y="2564904"/>
                        <a:ext cx="3465879" cy="607422"/>
                      </a:xfrm>
                      <a:prstGeom prst="rect">
                        <a:avLst/>
                      </a:prstGeom>
                    </p:spPr>
                  </p:pic>
                </p:oleObj>
              </mc:Fallback>
            </mc:AlternateContent>
          </a:graphicData>
        </a:graphic>
      </p:graphicFrame>
      <p:sp>
        <p:nvSpPr>
          <p:cNvPr id="20" name="TextBox 19"/>
          <p:cNvSpPr txBox="1"/>
          <p:nvPr/>
        </p:nvSpPr>
        <p:spPr>
          <a:xfrm>
            <a:off x="857041" y="3453185"/>
            <a:ext cx="976549" cy="369332"/>
          </a:xfrm>
          <a:prstGeom prst="rect">
            <a:avLst/>
          </a:prstGeom>
          <a:noFill/>
        </p:spPr>
        <p:txBody>
          <a:bodyPr wrap="none" rtlCol="0">
            <a:spAutoFit/>
          </a:bodyPr>
          <a:lstStyle/>
          <a:p>
            <a:r>
              <a:rPr lang="en-US" altLang="zh-CN" dirty="0" smtClean="0"/>
              <a:t>In which</a:t>
            </a:r>
            <a:endParaRPr lang="zh-CN" altLang="en-US" dirty="0"/>
          </a:p>
        </p:txBody>
      </p:sp>
      <p:graphicFrame>
        <p:nvGraphicFramePr>
          <p:cNvPr id="21" name="Object 20"/>
          <p:cNvGraphicFramePr>
            <a:graphicFrameLocks noChangeAspect="1"/>
          </p:cNvGraphicFramePr>
          <p:nvPr>
            <p:extLst>
              <p:ext uri="{D42A27DB-BD31-4B8C-83A1-F6EECF244321}">
                <p14:modId xmlns:p14="http://schemas.microsoft.com/office/powerpoint/2010/main" val="2746528343"/>
              </p:ext>
            </p:extLst>
          </p:nvPr>
        </p:nvGraphicFramePr>
        <p:xfrm>
          <a:off x="3786603" y="3313058"/>
          <a:ext cx="2009533" cy="509459"/>
        </p:xfrm>
        <a:graphic>
          <a:graphicData uri="http://schemas.openxmlformats.org/presentationml/2006/ole">
            <mc:AlternateContent xmlns:mc="http://schemas.openxmlformats.org/markup-compatibility/2006">
              <mc:Choice xmlns:v="urn:schemas-microsoft-com:vml" Requires="v">
                <p:oleObj spid="_x0000_s7483" name="Equation" r:id="rId5" imgW="901440" imgH="228600" progId="Equation.DSMT4">
                  <p:embed/>
                </p:oleObj>
              </mc:Choice>
              <mc:Fallback>
                <p:oleObj name="Equation" r:id="rId5" imgW="901440" imgH="228600" progId="Equation.DSMT4">
                  <p:embed/>
                  <p:pic>
                    <p:nvPicPr>
                      <p:cNvPr id="0" name=""/>
                      <p:cNvPicPr/>
                      <p:nvPr/>
                    </p:nvPicPr>
                    <p:blipFill>
                      <a:blip r:embed="rId6"/>
                      <a:stretch>
                        <a:fillRect/>
                      </a:stretch>
                    </p:blipFill>
                    <p:spPr>
                      <a:xfrm>
                        <a:off x="3786603" y="3313058"/>
                        <a:ext cx="2009533" cy="509459"/>
                      </a:xfrm>
                      <a:prstGeom prst="rect">
                        <a:avLst/>
                      </a:prstGeom>
                    </p:spPr>
                  </p:pic>
                </p:oleObj>
              </mc:Fallback>
            </mc:AlternateContent>
          </a:graphicData>
        </a:graphic>
      </p:graphicFrame>
      <p:sp>
        <p:nvSpPr>
          <p:cNvPr id="22" name="TextBox 21"/>
          <p:cNvSpPr txBox="1"/>
          <p:nvPr/>
        </p:nvSpPr>
        <p:spPr>
          <a:xfrm>
            <a:off x="857041" y="3933056"/>
            <a:ext cx="7704856" cy="646331"/>
          </a:xfrm>
          <a:prstGeom prst="rect">
            <a:avLst/>
          </a:prstGeom>
          <a:noFill/>
        </p:spPr>
        <p:txBody>
          <a:bodyPr wrap="square" rtlCol="0">
            <a:spAutoFit/>
          </a:bodyPr>
          <a:lstStyle/>
          <a:p>
            <a:r>
              <a:rPr lang="en-US" altLang="zh-CN" dirty="0" smtClean="0">
                <a:latin typeface="+mj-lt"/>
                <a:ea typeface="宋体"/>
              </a:rPr>
              <a:t>\Omega is the orbital angular frequency; \</a:t>
            </a:r>
            <a:r>
              <a:rPr lang="en-US" altLang="zh-CN" dirty="0" err="1" smtClean="0">
                <a:latin typeface="+mj-lt"/>
                <a:ea typeface="宋体"/>
              </a:rPr>
              <a:t>niu</a:t>
            </a:r>
            <a:r>
              <a:rPr lang="en-US" altLang="zh-CN" dirty="0" smtClean="0">
                <a:latin typeface="+mj-lt"/>
                <a:ea typeface="宋体"/>
              </a:rPr>
              <a:t> is the kinematic viscosity; \Sigma is the surface number density.</a:t>
            </a:r>
            <a:endParaRPr lang="zh-CN" altLang="en-US" dirty="0">
              <a:latin typeface="+mj-lt"/>
            </a:endParaRPr>
          </a:p>
        </p:txBody>
      </p:sp>
      <p:sp>
        <p:nvSpPr>
          <p:cNvPr id="26" name="Rounded Rectangle 25"/>
          <p:cNvSpPr/>
          <p:nvPr/>
        </p:nvSpPr>
        <p:spPr>
          <a:xfrm>
            <a:off x="547444" y="4773379"/>
            <a:ext cx="8075240" cy="1175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26"/>
          <p:cNvSpPr txBox="1"/>
          <p:nvPr/>
        </p:nvSpPr>
        <p:spPr>
          <a:xfrm>
            <a:off x="971600" y="4941168"/>
            <a:ext cx="2984856" cy="369332"/>
          </a:xfrm>
          <a:prstGeom prst="rect">
            <a:avLst/>
          </a:prstGeom>
          <a:noFill/>
        </p:spPr>
        <p:txBody>
          <a:bodyPr wrap="none" rtlCol="0">
            <a:spAutoFit/>
          </a:bodyPr>
          <a:lstStyle/>
          <a:p>
            <a:r>
              <a:rPr lang="en-US" altLang="zh-CN" dirty="0" smtClean="0"/>
              <a:t>Adopt power law hypothesis </a:t>
            </a:r>
            <a:endParaRPr lang="zh-CN" altLang="en-US" dirty="0"/>
          </a:p>
        </p:txBody>
      </p:sp>
      <p:graphicFrame>
        <p:nvGraphicFramePr>
          <p:cNvPr id="28" name="Object 27"/>
          <p:cNvGraphicFramePr>
            <a:graphicFrameLocks noChangeAspect="1"/>
          </p:cNvGraphicFramePr>
          <p:nvPr>
            <p:extLst>
              <p:ext uri="{D42A27DB-BD31-4B8C-83A1-F6EECF244321}">
                <p14:modId xmlns:p14="http://schemas.microsoft.com/office/powerpoint/2010/main" val="2624488469"/>
              </p:ext>
            </p:extLst>
          </p:nvPr>
        </p:nvGraphicFramePr>
        <p:xfrm>
          <a:off x="3923928" y="4840628"/>
          <a:ext cx="1065091" cy="460580"/>
        </p:xfrm>
        <a:graphic>
          <a:graphicData uri="http://schemas.openxmlformats.org/presentationml/2006/ole">
            <mc:AlternateContent xmlns:mc="http://schemas.openxmlformats.org/markup-compatibility/2006">
              <mc:Choice xmlns:v="urn:schemas-microsoft-com:vml" Requires="v">
                <p:oleObj spid="_x0000_s7484" name="Equation" r:id="rId7" imgW="469800" imgH="203040" progId="Equation.DSMT4">
                  <p:embed/>
                </p:oleObj>
              </mc:Choice>
              <mc:Fallback>
                <p:oleObj name="Equation" r:id="rId7" imgW="469800" imgH="203040" progId="Equation.DSMT4">
                  <p:embed/>
                  <p:pic>
                    <p:nvPicPr>
                      <p:cNvPr id="0" name=""/>
                      <p:cNvPicPr/>
                      <p:nvPr/>
                    </p:nvPicPr>
                    <p:blipFill>
                      <a:blip r:embed="rId8"/>
                      <a:stretch>
                        <a:fillRect/>
                      </a:stretch>
                    </p:blipFill>
                    <p:spPr>
                      <a:xfrm>
                        <a:off x="3923928" y="4840628"/>
                        <a:ext cx="1065091" cy="460580"/>
                      </a:xfrm>
                      <a:prstGeom prst="rect">
                        <a:avLst/>
                      </a:prstGeom>
                    </p:spPr>
                  </p:pic>
                </p:oleObj>
              </mc:Fallback>
            </mc:AlternateContent>
          </a:graphicData>
        </a:graphic>
      </p:graphicFrame>
      <p:sp>
        <p:nvSpPr>
          <p:cNvPr id="29" name="TextBox 28"/>
          <p:cNvSpPr txBox="1"/>
          <p:nvPr/>
        </p:nvSpPr>
        <p:spPr>
          <a:xfrm>
            <a:off x="1345315" y="5361329"/>
            <a:ext cx="3235373" cy="369332"/>
          </a:xfrm>
          <a:prstGeom prst="rect">
            <a:avLst/>
          </a:prstGeom>
          <a:noFill/>
        </p:spPr>
        <p:txBody>
          <a:bodyPr wrap="none" rtlCol="0">
            <a:spAutoFit/>
          </a:bodyPr>
          <a:lstStyle/>
          <a:p>
            <a:r>
              <a:rPr lang="en-US" altLang="zh-CN" dirty="0" smtClean="0"/>
              <a:t>\sigma is the velocity dispersion.</a:t>
            </a:r>
            <a:endParaRPr lang="zh-CN" altLang="en-US" dirty="0"/>
          </a:p>
        </p:txBody>
      </p:sp>
    </p:spTree>
    <p:extLst>
      <p:ext uri="{BB962C8B-B14F-4D97-AF65-F5344CB8AC3E}">
        <p14:creationId xmlns:p14="http://schemas.microsoft.com/office/powerpoint/2010/main" val="402265684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11</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sp>
        <p:nvSpPr>
          <p:cNvPr id="10" name="TextBox 9"/>
          <p:cNvSpPr txBox="1"/>
          <p:nvPr/>
        </p:nvSpPr>
        <p:spPr>
          <a:xfrm>
            <a:off x="663947" y="980728"/>
            <a:ext cx="263956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400" dirty="0" smtClean="0"/>
              <a:t>Ringlets (instability)</a:t>
            </a:r>
            <a:endParaRPr lang="zh-CN" altLang="en-US" sz="2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292214200"/>
              </p:ext>
            </p:extLst>
          </p:nvPr>
        </p:nvGraphicFramePr>
        <p:xfrm>
          <a:off x="5678489" y="0"/>
          <a:ext cx="3465512" cy="606425"/>
        </p:xfrm>
        <a:graphic>
          <a:graphicData uri="http://schemas.openxmlformats.org/presentationml/2006/ole">
            <mc:AlternateContent xmlns:mc="http://schemas.openxmlformats.org/markup-compatibility/2006">
              <mc:Choice xmlns:v="urn:schemas-microsoft-com:vml" Requires="v">
                <p:oleObj spid="_x0000_s8565" name="Equation" r:id="rId4" imgW="1231560" imgH="215640" progId="Equation.DSMT4">
                  <p:embed/>
                </p:oleObj>
              </mc:Choice>
              <mc:Fallback>
                <p:oleObj name="Equation" r:id="rId4" imgW="1231560" imgH="215640"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8489" y="0"/>
                        <a:ext cx="3465512" cy="606425"/>
                      </a:xfrm>
                      <a:prstGeom prst="rect">
                        <a:avLst/>
                      </a:prstGeom>
                      <a:noFill/>
                      <a:ln>
                        <a:noFill/>
                        <a:prstDash val="sysDot"/>
                      </a:ln>
                    </p:spPr>
                  </p:pic>
                </p:oleObj>
              </mc:Fallback>
            </mc:AlternateContent>
          </a:graphicData>
        </a:graphic>
      </p:graphicFrame>
      <p:sp>
        <p:nvSpPr>
          <p:cNvPr id="12" name="TextBox 11"/>
          <p:cNvSpPr txBox="1"/>
          <p:nvPr/>
        </p:nvSpPr>
        <p:spPr>
          <a:xfrm>
            <a:off x="663947" y="1700808"/>
            <a:ext cx="2345001" cy="400110"/>
          </a:xfrm>
          <a:prstGeom prst="rect">
            <a:avLst/>
          </a:prstGeom>
          <a:noFill/>
        </p:spPr>
        <p:txBody>
          <a:bodyPr wrap="none" rtlCol="0">
            <a:spAutoFit/>
          </a:bodyPr>
          <a:lstStyle/>
          <a:p>
            <a:r>
              <a:rPr lang="en-US" altLang="zh-CN" sz="2000" dirty="0" smtClean="0"/>
              <a:t>Rewrite the drift </a:t>
            </a:r>
            <a:r>
              <a:rPr lang="en-US" altLang="zh-CN" sz="2000" dirty="0" err="1" smtClean="0"/>
              <a:t>fulx</a:t>
            </a:r>
            <a:endParaRPr lang="zh-CN" altLang="en-US" sz="2000" dirty="0"/>
          </a:p>
        </p:txBody>
      </p:sp>
      <p:graphicFrame>
        <p:nvGraphicFramePr>
          <p:cNvPr id="13" name="Object 12"/>
          <p:cNvGraphicFramePr>
            <a:graphicFrameLocks noChangeAspect="1"/>
          </p:cNvGraphicFramePr>
          <p:nvPr>
            <p:extLst>
              <p:ext uri="{D42A27DB-BD31-4B8C-83A1-F6EECF244321}">
                <p14:modId xmlns:p14="http://schemas.microsoft.com/office/powerpoint/2010/main" val="778226078"/>
              </p:ext>
            </p:extLst>
          </p:nvPr>
        </p:nvGraphicFramePr>
        <p:xfrm>
          <a:off x="3563888" y="1629996"/>
          <a:ext cx="2216150" cy="606425"/>
        </p:xfrm>
        <a:graphic>
          <a:graphicData uri="http://schemas.openxmlformats.org/presentationml/2006/ole">
            <mc:AlternateContent xmlns:mc="http://schemas.openxmlformats.org/markup-compatibility/2006">
              <mc:Choice xmlns:v="urn:schemas-microsoft-com:vml" Requires="v">
                <p:oleObj spid="_x0000_s8566" name="Equation" r:id="rId6" imgW="787320" imgH="215640" progId="Equation.DSMT4">
                  <p:embed/>
                </p:oleObj>
              </mc:Choice>
              <mc:Fallback>
                <p:oleObj name="Equation" r:id="rId6" imgW="787320" imgH="215640" progId="Equation.DSMT4">
                  <p:embed/>
                  <p:pic>
                    <p:nvPicPr>
                      <p:cNvPr id="0" name=""/>
                      <p:cNvPicPr>
                        <a:picLocks noChangeAspect="1" noChangeArrowheads="1"/>
                      </p:cNvPicPr>
                      <p:nvPr/>
                    </p:nvPicPr>
                    <p:blipFill>
                      <a:blip r:embed="rId7"/>
                      <a:srcRect/>
                      <a:stretch>
                        <a:fillRect/>
                      </a:stretch>
                    </p:blipFill>
                    <p:spPr bwMode="auto">
                      <a:xfrm>
                        <a:off x="3563888" y="1629996"/>
                        <a:ext cx="22161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227857593"/>
              </p:ext>
            </p:extLst>
          </p:nvPr>
        </p:nvGraphicFramePr>
        <p:xfrm>
          <a:off x="3579887" y="2348880"/>
          <a:ext cx="3344114" cy="580101"/>
        </p:xfrm>
        <a:graphic>
          <a:graphicData uri="http://schemas.openxmlformats.org/presentationml/2006/ole">
            <mc:AlternateContent xmlns:mc="http://schemas.openxmlformats.org/markup-compatibility/2006">
              <mc:Choice xmlns:v="urn:schemas-microsoft-com:vml" Requires="v">
                <p:oleObj spid="_x0000_s8567" name="Equation" r:id="rId8" imgW="1244520" imgH="215640" progId="Equation.DSMT4">
                  <p:embed/>
                </p:oleObj>
              </mc:Choice>
              <mc:Fallback>
                <p:oleObj name="Equation" r:id="rId8" imgW="1244520" imgH="215640" progId="Equation.DSMT4">
                  <p:embed/>
                  <p:pic>
                    <p:nvPicPr>
                      <p:cNvPr id="0" name=""/>
                      <p:cNvPicPr/>
                      <p:nvPr/>
                    </p:nvPicPr>
                    <p:blipFill>
                      <a:blip r:embed="rId9"/>
                      <a:stretch>
                        <a:fillRect/>
                      </a:stretch>
                    </p:blipFill>
                    <p:spPr>
                      <a:xfrm>
                        <a:off x="3579887" y="2348880"/>
                        <a:ext cx="3344114" cy="580101"/>
                      </a:xfrm>
                      <a:prstGeom prst="rect">
                        <a:avLst/>
                      </a:prstGeom>
                    </p:spPr>
                  </p:pic>
                </p:oleObj>
              </mc:Fallback>
            </mc:AlternateContent>
          </a:graphicData>
        </a:graphic>
      </p:graphicFrame>
      <p:sp>
        <p:nvSpPr>
          <p:cNvPr id="15" name="TextBox 14"/>
          <p:cNvSpPr txBox="1"/>
          <p:nvPr/>
        </p:nvSpPr>
        <p:spPr>
          <a:xfrm>
            <a:off x="683568" y="2348880"/>
            <a:ext cx="844911" cy="400110"/>
          </a:xfrm>
          <a:prstGeom prst="rect">
            <a:avLst/>
          </a:prstGeom>
          <a:noFill/>
        </p:spPr>
        <p:txBody>
          <a:bodyPr wrap="none" rtlCol="0">
            <a:spAutoFit/>
          </a:bodyPr>
          <a:lstStyle/>
          <a:p>
            <a:r>
              <a:rPr lang="en-US" altLang="zh-CN" sz="2000" dirty="0" smtClean="0"/>
              <a:t>where</a:t>
            </a:r>
            <a:endParaRPr lang="zh-CN" altLang="en-US" sz="2000" dirty="0"/>
          </a:p>
        </p:txBody>
      </p:sp>
      <p:graphicFrame>
        <p:nvGraphicFramePr>
          <p:cNvPr id="17" name="Object 16"/>
          <p:cNvGraphicFramePr>
            <a:graphicFrameLocks noChangeAspect="1"/>
          </p:cNvGraphicFramePr>
          <p:nvPr>
            <p:extLst>
              <p:ext uri="{D42A27DB-BD31-4B8C-83A1-F6EECF244321}">
                <p14:modId xmlns:p14="http://schemas.microsoft.com/office/powerpoint/2010/main" val="861995503"/>
              </p:ext>
            </p:extLst>
          </p:nvPr>
        </p:nvGraphicFramePr>
        <p:xfrm>
          <a:off x="2771800" y="3528581"/>
          <a:ext cx="4279394" cy="976506"/>
        </p:xfrm>
        <a:graphic>
          <a:graphicData uri="http://schemas.openxmlformats.org/presentationml/2006/ole">
            <mc:AlternateContent xmlns:mc="http://schemas.openxmlformats.org/markup-compatibility/2006">
              <mc:Choice xmlns:v="urn:schemas-microsoft-com:vml" Requires="v">
                <p:oleObj spid="_x0000_s8568" name="Equation" r:id="rId10" imgW="1892160" imgH="431640" progId="Equation.DSMT4">
                  <p:embed/>
                </p:oleObj>
              </mc:Choice>
              <mc:Fallback>
                <p:oleObj name="Equation" r:id="rId10" imgW="1892160" imgH="431640" progId="Equation.DSMT4">
                  <p:embed/>
                  <p:pic>
                    <p:nvPicPr>
                      <p:cNvPr id="0" name=""/>
                      <p:cNvPicPr/>
                      <p:nvPr/>
                    </p:nvPicPr>
                    <p:blipFill>
                      <a:blip r:embed="rId11"/>
                      <a:stretch>
                        <a:fillRect/>
                      </a:stretch>
                    </p:blipFill>
                    <p:spPr>
                      <a:xfrm>
                        <a:off x="2771800" y="3528581"/>
                        <a:ext cx="4279394" cy="976506"/>
                      </a:xfrm>
                      <a:prstGeom prst="rect">
                        <a:avLst/>
                      </a:prstGeom>
                      <a:ln cap="rnd">
                        <a:noFill/>
                      </a:ln>
                    </p:spPr>
                  </p:pic>
                </p:oleObj>
              </mc:Fallback>
            </mc:AlternateContent>
          </a:graphicData>
        </a:graphic>
      </p:graphicFrame>
      <p:sp>
        <p:nvSpPr>
          <p:cNvPr id="18" name="Right Arrow 17"/>
          <p:cNvSpPr/>
          <p:nvPr/>
        </p:nvSpPr>
        <p:spPr>
          <a:xfrm>
            <a:off x="899592" y="3600589"/>
            <a:ext cx="468427" cy="836523"/>
          </a:xfrm>
          <a:prstGeom prst="rightArrow">
            <a:avLst/>
          </a:prstGeom>
          <a:solidFill>
            <a:schemeClr val="accent1">
              <a:alpha val="8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118494" y="4911551"/>
            <a:ext cx="2917144" cy="461665"/>
          </a:xfrm>
          <a:prstGeom prst="rect">
            <a:avLst/>
          </a:prstGeom>
          <a:noFill/>
        </p:spPr>
        <p:txBody>
          <a:bodyPr wrap="none" rtlCol="0">
            <a:spAutoFit/>
          </a:bodyPr>
          <a:lstStyle/>
          <a:p>
            <a:pPr algn="ctr"/>
            <a:r>
              <a:rPr lang="en-US" altLang="zh-CN" sz="2400" b="1" dirty="0" smtClean="0"/>
              <a:t>Instable states exists!</a:t>
            </a:r>
          </a:p>
        </p:txBody>
      </p:sp>
    </p:spTree>
    <p:extLst>
      <p:ext uri="{BB962C8B-B14F-4D97-AF65-F5344CB8AC3E}">
        <p14:creationId xmlns:p14="http://schemas.microsoft.com/office/powerpoint/2010/main" val="2453586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12</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sp>
        <p:nvSpPr>
          <p:cNvPr id="10" name="TextBox 9"/>
          <p:cNvSpPr txBox="1"/>
          <p:nvPr/>
        </p:nvSpPr>
        <p:spPr>
          <a:xfrm>
            <a:off x="663947" y="980728"/>
            <a:ext cx="263956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400" dirty="0" smtClean="0"/>
              <a:t>Ringlets (instability)</a:t>
            </a:r>
            <a:endParaRPr lang="zh-CN" altLang="en-US" sz="2400" dirty="0"/>
          </a:p>
        </p:txBody>
      </p:sp>
      <p:sp>
        <p:nvSpPr>
          <p:cNvPr id="3" name="TextBox 2"/>
          <p:cNvSpPr txBox="1"/>
          <p:nvPr/>
        </p:nvSpPr>
        <p:spPr>
          <a:xfrm>
            <a:off x="611560" y="1628800"/>
            <a:ext cx="7891391" cy="400110"/>
          </a:xfrm>
          <a:prstGeom prst="rect">
            <a:avLst/>
          </a:prstGeom>
          <a:noFill/>
        </p:spPr>
        <p:txBody>
          <a:bodyPr wrap="none" rtlCol="0">
            <a:spAutoFit/>
          </a:bodyPr>
          <a:lstStyle/>
          <a:p>
            <a:r>
              <a:rPr lang="en-US" altLang="zh-CN" sz="2000" dirty="0" smtClean="0"/>
              <a:t>That formula actually tells us nothing! We have to do some approximation.</a:t>
            </a:r>
            <a:endParaRPr lang="zh-CN" altLang="en-US" sz="20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925881637"/>
              </p:ext>
            </p:extLst>
          </p:nvPr>
        </p:nvGraphicFramePr>
        <p:xfrm>
          <a:off x="6820346" y="44624"/>
          <a:ext cx="2216150" cy="606425"/>
        </p:xfrm>
        <a:graphic>
          <a:graphicData uri="http://schemas.openxmlformats.org/presentationml/2006/ole">
            <mc:AlternateContent xmlns:mc="http://schemas.openxmlformats.org/markup-compatibility/2006">
              <mc:Choice xmlns:v="urn:schemas-microsoft-com:vml" Requires="v">
                <p:oleObj spid="_x0000_s9785" name="Equation" r:id="rId4" imgW="787320" imgH="215640" progId="Equation.DSMT4">
                  <p:embed/>
                </p:oleObj>
              </mc:Choice>
              <mc:Fallback>
                <p:oleObj name="Equation" r:id="rId4" imgW="787320" imgH="21564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0346" y="44624"/>
                        <a:ext cx="22161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48679276"/>
              </p:ext>
            </p:extLst>
          </p:nvPr>
        </p:nvGraphicFramePr>
        <p:xfrm>
          <a:off x="5691634" y="651049"/>
          <a:ext cx="3344862" cy="579438"/>
        </p:xfrm>
        <a:graphic>
          <a:graphicData uri="http://schemas.openxmlformats.org/presentationml/2006/ole">
            <mc:AlternateContent xmlns:mc="http://schemas.openxmlformats.org/markup-compatibility/2006">
              <mc:Choice xmlns:v="urn:schemas-microsoft-com:vml" Requires="v">
                <p:oleObj spid="_x0000_s9786" name="Equation" r:id="rId6" imgW="1244520" imgH="215640" progId="Equation.DSMT4">
                  <p:embed/>
                </p:oleObj>
              </mc:Choice>
              <mc:Fallback>
                <p:oleObj name="Equation" r:id="rId6" imgW="1244520" imgH="21564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1634" y="651049"/>
                        <a:ext cx="3344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52468545"/>
              </p:ext>
            </p:extLst>
          </p:nvPr>
        </p:nvGraphicFramePr>
        <p:xfrm>
          <a:off x="1203325" y="2076450"/>
          <a:ext cx="6991350" cy="814388"/>
        </p:xfrm>
        <a:graphic>
          <a:graphicData uri="http://schemas.openxmlformats.org/presentationml/2006/ole">
            <mc:AlternateContent xmlns:mc="http://schemas.openxmlformats.org/markup-compatibility/2006">
              <mc:Choice xmlns:v="urn:schemas-microsoft-com:vml" Requires="v">
                <p:oleObj spid="_x0000_s9787" name="Equation" r:id="rId8" imgW="3047760" imgH="355320" progId="Equation.DSMT4">
                  <p:embed/>
                </p:oleObj>
              </mc:Choice>
              <mc:Fallback>
                <p:oleObj name="Equation" r:id="rId8" imgW="3047760" imgH="355320" progId="Equation.DSMT4">
                  <p:embed/>
                  <p:pic>
                    <p:nvPicPr>
                      <p:cNvPr id="0" name=""/>
                      <p:cNvPicPr/>
                      <p:nvPr/>
                    </p:nvPicPr>
                    <p:blipFill>
                      <a:blip r:embed="rId9"/>
                      <a:stretch>
                        <a:fillRect/>
                      </a:stretch>
                    </p:blipFill>
                    <p:spPr>
                      <a:xfrm>
                        <a:off x="1203325" y="2076450"/>
                        <a:ext cx="6991350" cy="81438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929757002"/>
              </p:ext>
            </p:extLst>
          </p:nvPr>
        </p:nvGraphicFramePr>
        <p:xfrm>
          <a:off x="3302000" y="2387600"/>
          <a:ext cx="914400" cy="198438"/>
        </p:xfrm>
        <a:graphic>
          <a:graphicData uri="http://schemas.openxmlformats.org/presentationml/2006/ole">
            <mc:AlternateContent xmlns:mc="http://schemas.openxmlformats.org/markup-compatibility/2006">
              <mc:Choice xmlns:v="urn:schemas-microsoft-com:vml" Requires="v">
                <p:oleObj spid="_x0000_s9788" name="Equation" r:id="rId10" imgW="914400" imgH="198720" progId="Equation.DSMT4">
                  <p:embed/>
                </p:oleObj>
              </mc:Choice>
              <mc:Fallback>
                <p:oleObj name="Equation" r:id="rId10" imgW="914400" imgH="198720" progId="Equation.DSMT4">
                  <p:embed/>
                  <p:pic>
                    <p:nvPicPr>
                      <p:cNvPr id="0" name=""/>
                      <p:cNvPicPr/>
                      <p:nvPr/>
                    </p:nvPicPr>
                    <p:blipFill>
                      <a:blip r:embed="rId11"/>
                      <a:stretch>
                        <a:fillRect/>
                      </a:stretch>
                    </p:blipFill>
                    <p:spPr>
                      <a:xfrm>
                        <a:off x="3302000" y="2387600"/>
                        <a:ext cx="914400" cy="198438"/>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036539282"/>
              </p:ext>
            </p:extLst>
          </p:nvPr>
        </p:nvGraphicFramePr>
        <p:xfrm>
          <a:off x="3478996" y="2852936"/>
          <a:ext cx="2156518" cy="512440"/>
        </p:xfrm>
        <a:graphic>
          <a:graphicData uri="http://schemas.openxmlformats.org/presentationml/2006/ole">
            <mc:AlternateContent xmlns:mc="http://schemas.openxmlformats.org/markup-compatibility/2006">
              <mc:Choice xmlns:v="urn:schemas-microsoft-com:vml" Requires="v">
                <p:oleObj spid="_x0000_s9789" name="Equation" r:id="rId12" imgW="1282680" imgH="304560" progId="Equation.DSMT4">
                  <p:embed/>
                </p:oleObj>
              </mc:Choice>
              <mc:Fallback>
                <p:oleObj name="Equation" r:id="rId12" imgW="1282680" imgH="304560" progId="Equation.DSMT4">
                  <p:embed/>
                  <p:pic>
                    <p:nvPicPr>
                      <p:cNvPr id="0" name=""/>
                      <p:cNvPicPr/>
                      <p:nvPr/>
                    </p:nvPicPr>
                    <p:blipFill>
                      <a:blip r:embed="rId13"/>
                      <a:stretch>
                        <a:fillRect/>
                      </a:stretch>
                    </p:blipFill>
                    <p:spPr>
                      <a:xfrm>
                        <a:off x="3478996" y="2852936"/>
                        <a:ext cx="2156518" cy="512440"/>
                      </a:xfrm>
                      <a:prstGeom prst="rect">
                        <a:avLst/>
                      </a:prstGeom>
                    </p:spPr>
                  </p:pic>
                </p:oleObj>
              </mc:Fallback>
            </mc:AlternateContent>
          </a:graphicData>
        </a:graphic>
      </p:graphicFrame>
      <p:sp>
        <p:nvSpPr>
          <p:cNvPr id="16" name="TextBox 15"/>
          <p:cNvSpPr txBox="1"/>
          <p:nvPr/>
        </p:nvSpPr>
        <p:spPr>
          <a:xfrm>
            <a:off x="663947" y="2924944"/>
            <a:ext cx="2375779" cy="400110"/>
          </a:xfrm>
          <a:prstGeom prst="rect">
            <a:avLst/>
          </a:prstGeom>
          <a:noFill/>
        </p:spPr>
        <p:txBody>
          <a:bodyPr wrap="none" rtlCol="0">
            <a:spAutoFit/>
          </a:bodyPr>
          <a:lstStyle/>
          <a:p>
            <a:r>
              <a:rPr lang="en-US" altLang="zh-CN" sz="2000" dirty="0" smtClean="0"/>
              <a:t>\</a:t>
            </a:r>
            <a:r>
              <a:rPr lang="en-US" altLang="zh-CN" sz="2000" dirty="0" err="1" smtClean="0"/>
              <a:t>niu</a:t>
            </a:r>
            <a:r>
              <a:rPr lang="en-US" altLang="zh-CN" sz="2000" dirty="0" smtClean="0"/>
              <a:t> is substituted by</a:t>
            </a:r>
            <a:endParaRPr lang="zh-CN" altLang="en-US" sz="2000" dirty="0"/>
          </a:p>
        </p:txBody>
      </p:sp>
      <p:sp>
        <p:nvSpPr>
          <p:cNvPr id="17" name="TextBox 16"/>
          <p:cNvSpPr txBox="1"/>
          <p:nvPr/>
        </p:nvSpPr>
        <p:spPr>
          <a:xfrm flipH="1">
            <a:off x="1187624" y="4869160"/>
            <a:ext cx="6747493" cy="461665"/>
          </a:xfrm>
          <a:prstGeom prst="rect">
            <a:avLst/>
          </a:prstGeom>
          <a:noFill/>
        </p:spPr>
        <p:txBody>
          <a:bodyPr wrap="square" rtlCol="0">
            <a:spAutoFit/>
          </a:bodyPr>
          <a:lstStyle/>
          <a:p>
            <a:pPr algn="ctr"/>
            <a:r>
              <a:rPr lang="en-US" altLang="zh-CN" sz="2400" b="1" dirty="0" smtClean="0"/>
              <a:t>Stability is connected with the power-law exponent!</a:t>
            </a:r>
            <a:endParaRPr lang="zh-CN" altLang="en-US" sz="2400" b="1" dirty="0"/>
          </a:p>
        </p:txBody>
      </p:sp>
      <p:graphicFrame>
        <p:nvGraphicFramePr>
          <p:cNvPr id="18" name="Object 17"/>
          <p:cNvGraphicFramePr>
            <a:graphicFrameLocks noChangeAspect="1"/>
          </p:cNvGraphicFramePr>
          <p:nvPr>
            <p:extLst>
              <p:ext uri="{D42A27DB-BD31-4B8C-83A1-F6EECF244321}">
                <p14:modId xmlns:p14="http://schemas.microsoft.com/office/powerpoint/2010/main" val="2977011106"/>
              </p:ext>
            </p:extLst>
          </p:nvPr>
        </p:nvGraphicFramePr>
        <p:xfrm>
          <a:off x="1285875" y="3933825"/>
          <a:ext cx="3454400" cy="954088"/>
        </p:xfrm>
        <a:graphic>
          <a:graphicData uri="http://schemas.openxmlformats.org/presentationml/2006/ole">
            <mc:AlternateContent xmlns:mc="http://schemas.openxmlformats.org/markup-compatibility/2006">
              <mc:Choice xmlns:v="urn:schemas-microsoft-com:vml" Requires="v">
                <p:oleObj spid="_x0000_s9790" name="Equation" r:id="rId14" imgW="1562040" imgH="431640" progId="Equation.DSMT4">
                  <p:embed/>
                </p:oleObj>
              </mc:Choice>
              <mc:Fallback>
                <p:oleObj name="Equation" r:id="rId14" imgW="1562040" imgH="431640" progId="Equation.DSMT4">
                  <p:embed/>
                  <p:pic>
                    <p:nvPicPr>
                      <p:cNvPr id="0" name=""/>
                      <p:cNvPicPr/>
                      <p:nvPr/>
                    </p:nvPicPr>
                    <p:blipFill>
                      <a:blip r:embed="rId15"/>
                      <a:stretch>
                        <a:fillRect/>
                      </a:stretch>
                    </p:blipFill>
                    <p:spPr>
                      <a:xfrm>
                        <a:off x="1285875" y="3933825"/>
                        <a:ext cx="3454400" cy="954088"/>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555052895"/>
              </p:ext>
            </p:extLst>
          </p:nvPr>
        </p:nvGraphicFramePr>
        <p:xfrm>
          <a:off x="5148064" y="3933056"/>
          <a:ext cx="2348992" cy="916680"/>
        </p:xfrm>
        <a:graphic>
          <a:graphicData uri="http://schemas.openxmlformats.org/presentationml/2006/ole">
            <mc:AlternateContent xmlns:mc="http://schemas.openxmlformats.org/markup-compatibility/2006">
              <mc:Choice xmlns:v="urn:schemas-microsoft-com:vml" Requires="v">
                <p:oleObj spid="_x0000_s9791" name="Equation" r:id="rId16" imgW="1041120" imgH="406080" progId="Equation.DSMT4">
                  <p:embed/>
                </p:oleObj>
              </mc:Choice>
              <mc:Fallback>
                <p:oleObj name="Equation" r:id="rId16" imgW="1041120" imgH="406080" progId="Equation.DSMT4">
                  <p:embed/>
                  <p:pic>
                    <p:nvPicPr>
                      <p:cNvPr id="0" name=""/>
                      <p:cNvPicPr/>
                      <p:nvPr/>
                    </p:nvPicPr>
                    <p:blipFill>
                      <a:blip r:embed="rId17"/>
                      <a:stretch>
                        <a:fillRect/>
                      </a:stretch>
                    </p:blipFill>
                    <p:spPr>
                      <a:xfrm>
                        <a:off x="5148064" y="3933056"/>
                        <a:ext cx="2348992" cy="91668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121432266"/>
              </p:ext>
            </p:extLst>
          </p:nvPr>
        </p:nvGraphicFramePr>
        <p:xfrm>
          <a:off x="6468962" y="2852936"/>
          <a:ext cx="1055366" cy="410420"/>
        </p:xfrm>
        <a:graphic>
          <a:graphicData uri="http://schemas.openxmlformats.org/presentationml/2006/ole">
            <mc:AlternateContent xmlns:mc="http://schemas.openxmlformats.org/markup-compatibility/2006">
              <mc:Choice xmlns:v="urn:schemas-microsoft-com:vml" Requires="v">
                <p:oleObj spid="_x0000_s9792" name="Equation" r:id="rId18" imgW="457200" imgH="177480" progId="Equation.DSMT4">
                  <p:embed/>
                </p:oleObj>
              </mc:Choice>
              <mc:Fallback>
                <p:oleObj name="Equation" r:id="rId18" imgW="457200" imgH="177480" progId="Equation.DSMT4">
                  <p:embed/>
                  <p:pic>
                    <p:nvPicPr>
                      <p:cNvPr id="0" name=""/>
                      <p:cNvPicPr/>
                      <p:nvPr/>
                    </p:nvPicPr>
                    <p:blipFill>
                      <a:blip r:embed="rId19"/>
                      <a:stretch>
                        <a:fillRect/>
                      </a:stretch>
                    </p:blipFill>
                    <p:spPr>
                      <a:xfrm>
                        <a:off x="6468962" y="2852936"/>
                        <a:ext cx="1055366" cy="410420"/>
                      </a:xfrm>
                      <a:prstGeom prst="rect">
                        <a:avLst/>
                      </a:prstGeom>
                    </p:spPr>
                  </p:pic>
                </p:oleObj>
              </mc:Fallback>
            </mc:AlternateContent>
          </a:graphicData>
        </a:graphic>
      </p:graphicFrame>
      <p:sp>
        <p:nvSpPr>
          <p:cNvPr id="21" name="TextBox 20"/>
          <p:cNvSpPr txBox="1"/>
          <p:nvPr/>
        </p:nvSpPr>
        <p:spPr>
          <a:xfrm>
            <a:off x="755576" y="3429000"/>
            <a:ext cx="6206058" cy="400110"/>
          </a:xfrm>
          <a:prstGeom prst="rect">
            <a:avLst/>
          </a:prstGeom>
          <a:noFill/>
        </p:spPr>
        <p:txBody>
          <a:bodyPr wrap="none" rtlCol="0">
            <a:spAutoFit/>
          </a:bodyPr>
          <a:lstStyle/>
          <a:p>
            <a:r>
              <a:rPr lang="en-US" altLang="zh-CN" sz="2000" dirty="0" smtClean="0"/>
              <a:t>A is the cross section of a typical particle in EM scattering.</a:t>
            </a:r>
            <a:endParaRPr lang="zh-CN" altLang="en-US" sz="2000" dirty="0"/>
          </a:p>
        </p:txBody>
      </p:sp>
      <p:sp>
        <p:nvSpPr>
          <p:cNvPr id="23" name="TextBox 22"/>
          <p:cNvSpPr txBox="1"/>
          <p:nvPr/>
        </p:nvSpPr>
        <p:spPr>
          <a:xfrm>
            <a:off x="2226393" y="5517232"/>
            <a:ext cx="4745338" cy="400110"/>
          </a:xfrm>
          <a:prstGeom prst="rect">
            <a:avLst/>
          </a:prstGeom>
          <a:noFill/>
        </p:spPr>
        <p:txBody>
          <a:bodyPr wrap="none" rtlCol="0">
            <a:spAutoFit/>
          </a:bodyPr>
          <a:lstStyle/>
          <a:p>
            <a:r>
              <a:rPr lang="en-US" altLang="zh-CN" sz="2000" b="1" dirty="0" smtClean="0"/>
              <a:t>A more precise work is done in Lin’s paper!</a:t>
            </a:r>
            <a:endParaRPr lang="zh-CN" altLang="en-US" sz="2000" b="1" dirty="0"/>
          </a:p>
        </p:txBody>
      </p:sp>
    </p:spTree>
    <p:extLst>
      <p:ext uri="{BB962C8B-B14F-4D97-AF65-F5344CB8AC3E}">
        <p14:creationId xmlns:p14="http://schemas.microsoft.com/office/powerpoint/2010/main" val="16214925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13</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844318"/>
            <a:ext cx="7449388" cy="51049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635896" y="5301208"/>
            <a:ext cx="679994" cy="369332"/>
          </a:xfrm>
          <a:prstGeom prst="rect">
            <a:avLst/>
          </a:prstGeom>
          <a:noFill/>
        </p:spPr>
        <p:txBody>
          <a:bodyPr wrap="none" rtlCol="0">
            <a:spAutoFit/>
          </a:bodyPr>
          <a:lstStyle/>
          <a:p>
            <a:r>
              <a:rPr lang="en-US" altLang="zh-CN" dirty="0" smtClean="0"/>
              <a:t>Fig. 1</a:t>
            </a:r>
            <a:endParaRPr lang="zh-CN" altLang="en-US" dirty="0"/>
          </a:p>
        </p:txBody>
      </p:sp>
      <p:sp>
        <p:nvSpPr>
          <p:cNvPr id="12" name="Rectangle 11"/>
          <p:cNvSpPr/>
          <p:nvPr/>
        </p:nvSpPr>
        <p:spPr>
          <a:xfrm>
            <a:off x="7472363" y="5301208"/>
            <a:ext cx="679994" cy="369332"/>
          </a:xfrm>
          <a:prstGeom prst="rect">
            <a:avLst/>
          </a:prstGeom>
        </p:spPr>
        <p:txBody>
          <a:bodyPr wrap="none">
            <a:spAutoFit/>
          </a:bodyPr>
          <a:lstStyle/>
          <a:p>
            <a:r>
              <a:rPr lang="en-US" altLang="zh-CN" dirty="0"/>
              <a:t>Fig. </a:t>
            </a:r>
            <a:r>
              <a:rPr lang="en-US" altLang="zh-CN" dirty="0" smtClean="0"/>
              <a:t>2</a:t>
            </a:r>
            <a:endParaRPr lang="zh-CN" altLang="en-US" dirty="0"/>
          </a:p>
        </p:txBody>
      </p:sp>
      <p:sp>
        <p:nvSpPr>
          <p:cNvPr id="13" name="TextBox 12"/>
          <p:cNvSpPr txBox="1"/>
          <p:nvPr/>
        </p:nvSpPr>
        <p:spPr>
          <a:xfrm>
            <a:off x="6971203" y="3396799"/>
            <a:ext cx="1019831" cy="369332"/>
          </a:xfrm>
          <a:prstGeom prst="rect">
            <a:avLst/>
          </a:prstGeom>
          <a:noFill/>
        </p:spPr>
        <p:txBody>
          <a:bodyPr wrap="none" rtlCol="0">
            <a:spAutoFit/>
          </a:bodyPr>
          <a:lstStyle/>
          <a:p>
            <a:r>
              <a:rPr lang="en-US" altLang="zh-CN" b="1" dirty="0" smtClean="0"/>
              <a:t>Instable!</a:t>
            </a:r>
            <a:endParaRPr lang="zh-CN" altLang="en-US" b="1" dirty="0"/>
          </a:p>
        </p:txBody>
      </p:sp>
      <p:sp>
        <p:nvSpPr>
          <p:cNvPr id="16" name="TextBox 15"/>
          <p:cNvSpPr txBox="1"/>
          <p:nvPr/>
        </p:nvSpPr>
        <p:spPr>
          <a:xfrm>
            <a:off x="3124200" y="3439661"/>
            <a:ext cx="855683" cy="369332"/>
          </a:xfrm>
          <a:prstGeom prst="rect">
            <a:avLst/>
          </a:prstGeom>
          <a:noFill/>
        </p:spPr>
        <p:txBody>
          <a:bodyPr wrap="none" rtlCol="0">
            <a:spAutoFit/>
          </a:bodyPr>
          <a:lstStyle/>
          <a:p>
            <a:r>
              <a:rPr lang="en-US" altLang="zh-CN" b="1" dirty="0" smtClean="0"/>
              <a:t>Stable!</a:t>
            </a:r>
            <a:endParaRPr lang="zh-CN" altLang="en-US" b="1" dirty="0"/>
          </a:p>
        </p:txBody>
      </p:sp>
    </p:spTree>
    <p:extLst>
      <p:ext uri="{BB962C8B-B14F-4D97-AF65-F5344CB8AC3E}">
        <p14:creationId xmlns:p14="http://schemas.microsoft.com/office/powerpoint/2010/main" val="46469626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14</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grpSp>
        <p:nvGrpSpPr>
          <p:cNvPr id="23" name="Group 22"/>
          <p:cNvGrpSpPr/>
          <p:nvPr/>
        </p:nvGrpSpPr>
        <p:grpSpPr>
          <a:xfrm>
            <a:off x="826603" y="1848842"/>
            <a:ext cx="3528393" cy="1008112"/>
            <a:chOff x="826603" y="1848842"/>
            <a:chExt cx="3528393" cy="1008112"/>
          </a:xfrm>
        </p:grpSpPr>
        <p:grpSp>
          <p:nvGrpSpPr>
            <p:cNvPr id="13" name="Group 12"/>
            <p:cNvGrpSpPr/>
            <p:nvPr/>
          </p:nvGrpSpPr>
          <p:grpSpPr>
            <a:xfrm>
              <a:off x="826603" y="1848842"/>
              <a:ext cx="3528393" cy="1008112"/>
              <a:chOff x="826603" y="1848842"/>
              <a:chExt cx="3528393" cy="1008112"/>
            </a:xfrm>
          </p:grpSpPr>
          <p:sp>
            <p:nvSpPr>
              <p:cNvPr id="10" name="Trapezoid 9"/>
              <p:cNvSpPr/>
              <p:nvPr/>
            </p:nvSpPr>
            <p:spPr>
              <a:xfrm>
                <a:off x="1439161" y="1848842"/>
                <a:ext cx="2303276" cy="1008112"/>
              </a:xfrm>
              <a:prstGeom prst="trapezoid">
                <a:avLst>
                  <a:gd name="adj" fmla="val 91611"/>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826603" y="2492896"/>
                <a:ext cx="352839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Left Arrow 13"/>
            <p:cNvSpPr/>
            <p:nvPr/>
          </p:nvSpPr>
          <p:spPr>
            <a:xfrm rot="2024200">
              <a:off x="3206743" y="2103364"/>
              <a:ext cx="540060" cy="1480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Left Arrow 15"/>
            <p:cNvSpPr/>
            <p:nvPr/>
          </p:nvSpPr>
          <p:spPr>
            <a:xfrm rot="8678348">
              <a:off x="1280373" y="2108479"/>
              <a:ext cx="540060" cy="1480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Group 21"/>
          <p:cNvGrpSpPr/>
          <p:nvPr/>
        </p:nvGrpSpPr>
        <p:grpSpPr>
          <a:xfrm>
            <a:off x="4829507" y="3787643"/>
            <a:ext cx="3528393" cy="1796181"/>
            <a:chOff x="4927846" y="3140968"/>
            <a:chExt cx="3528393" cy="1796181"/>
          </a:xfrm>
        </p:grpSpPr>
        <p:sp>
          <p:nvSpPr>
            <p:cNvPr id="18" name="Trapezoid 17"/>
            <p:cNvSpPr/>
            <p:nvPr/>
          </p:nvSpPr>
          <p:spPr>
            <a:xfrm>
              <a:off x="5540404" y="3140968"/>
              <a:ext cx="2303276" cy="1796181"/>
            </a:xfrm>
            <a:prstGeom prst="trapezoid">
              <a:avLst>
                <a:gd name="adj" fmla="val 47960"/>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4927846" y="4811780"/>
              <a:ext cx="3528393" cy="12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eft Arrow 19"/>
            <p:cNvSpPr/>
            <p:nvPr/>
          </p:nvSpPr>
          <p:spPr>
            <a:xfrm rot="2024200">
              <a:off x="7789663" y="4400196"/>
              <a:ext cx="540060" cy="1480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ft Arrow 20"/>
            <p:cNvSpPr/>
            <p:nvPr/>
          </p:nvSpPr>
          <p:spPr>
            <a:xfrm rot="8678348">
              <a:off x="5118565" y="4395081"/>
              <a:ext cx="540060" cy="1480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3124200" y="3022104"/>
            <a:ext cx="3175991" cy="646331"/>
          </a:xfrm>
          <a:prstGeom prst="rect">
            <a:avLst/>
          </a:prstGeom>
          <a:noFill/>
        </p:spPr>
        <p:txBody>
          <a:bodyPr wrap="square" rtlCol="0">
            <a:spAutoFit/>
          </a:bodyPr>
          <a:lstStyle/>
          <a:p>
            <a:pPr algn="ctr"/>
            <a:r>
              <a:rPr lang="en-US" altLang="zh-CN" dirty="0" smtClean="0"/>
              <a:t>Less dissipation!</a:t>
            </a:r>
          </a:p>
          <a:p>
            <a:pPr algn="ctr"/>
            <a:r>
              <a:rPr lang="en-US" altLang="zh-CN" dirty="0" smtClean="0"/>
              <a:t>Or less production of entropy!</a:t>
            </a:r>
            <a:endParaRPr lang="zh-CN" altLang="en-US" dirty="0"/>
          </a:p>
        </p:txBody>
      </p:sp>
    </p:spTree>
    <p:extLst>
      <p:ext uri="{BB962C8B-B14F-4D97-AF65-F5344CB8AC3E}">
        <p14:creationId xmlns:p14="http://schemas.microsoft.com/office/powerpoint/2010/main" val="808864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15</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sp>
        <p:nvSpPr>
          <p:cNvPr id="3" name="TextBox 2"/>
          <p:cNvSpPr txBox="1"/>
          <p:nvPr/>
        </p:nvSpPr>
        <p:spPr>
          <a:xfrm>
            <a:off x="657720" y="1628800"/>
            <a:ext cx="3034680" cy="400110"/>
          </a:xfrm>
          <a:prstGeom prst="rect">
            <a:avLst/>
          </a:prstGeom>
          <a:noFill/>
        </p:spPr>
        <p:txBody>
          <a:bodyPr wrap="square" rtlCol="0">
            <a:spAutoFit/>
          </a:bodyPr>
          <a:lstStyle/>
          <a:p>
            <a:r>
              <a:rPr lang="en-US" altLang="zh-CN" sz="2000" dirty="0" smtClean="0"/>
              <a:t>Key points here:</a:t>
            </a:r>
          </a:p>
        </p:txBody>
      </p:sp>
      <p:sp>
        <p:nvSpPr>
          <p:cNvPr id="11" name="Rounded Rectangle 10"/>
          <p:cNvSpPr/>
          <p:nvPr/>
        </p:nvSpPr>
        <p:spPr>
          <a:xfrm>
            <a:off x="2762107" y="1988839"/>
            <a:ext cx="3538085" cy="12806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63947" y="980728"/>
            <a:ext cx="263956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400" dirty="0" smtClean="0"/>
              <a:t>Ringlets (instability)</a:t>
            </a:r>
            <a:endParaRPr lang="zh-CN" altLang="en-US" sz="2400" dirty="0"/>
          </a:p>
        </p:txBody>
      </p:sp>
      <p:sp>
        <p:nvSpPr>
          <p:cNvPr id="13" name="TextBox 12"/>
          <p:cNvSpPr txBox="1"/>
          <p:nvPr/>
        </p:nvSpPr>
        <p:spPr>
          <a:xfrm>
            <a:off x="2766954" y="1988840"/>
            <a:ext cx="3538084" cy="1200329"/>
          </a:xfrm>
          <a:prstGeom prst="rect">
            <a:avLst/>
          </a:prstGeom>
          <a:noFill/>
        </p:spPr>
        <p:txBody>
          <a:bodyPr wrap="none" rtlCol="0">
            <a:spAutoFit/>
          </a:bodyPr>
          <a:lstStyle/>
          <a:p>
            <a:pPr marL="342900" indent="-342900">
              <a:buAutoNum type="arabicPeriod"/>
            </a:pPr>
            <a:r>
              <a:rPr lang="en-US" altLang="zh-CN" sz="2400" dirty="0" smtClean="0"/>
              <a:t>Fluid mechanic method.</a:t>
            </a:r>
          </a:p>
          <a:p>
            <a:pPr marL="342900" indent="-342900">
              <a:buAutoNum type="arabicPeriod"/>
            </a:pPr>
            <a:r>
              <a:rPr lang="en-US" altLang="zh-CN" sz="2400" dirty="0" smtClean="0"/>
              <a:t>Viscous couple.</a:t>
            </a:r>
          </a:p>
          <a:p>
            <a:pPr marL="342900" indent="-342900">
              <a:buAutoNum type="arabicPeriod"/>
            </a:pPr>
            <a:r>
              <a:rPr lang="en-US" altLang="zh-CN" sz="2400" dirty="0" smtClean="0"/>
              <a:t>Power law assumption.</a:t>
            </a:r>
            <a:endParaRPr lang="zh-CN" altLang="en-US" sz="2400" dirty="0"/>
          </a:p>
        </p:txBody>
      </p:sp>
      <p:sp>
        <p:nvSpPr>
          <p:cNvPr id="15" name="TextBox 14"/>
          <p:cNvSpPr txBox="1"/>
          <p:nvPr/>
        </p:nvSpPr>
        <p:spPr>
          <a:xfrm>
            <a:off x="663947" y="3429000"/>
            <a:ext cx="3424784" cy="400110"/>
          </a:xfrm>
          <a:prstGeom prst="rect">
            <a:avLst/>
          </a:prstGeom>
          <a:noFill/>
        </p:spPr>
        <p:txBody>
          <a:bodyPr wrap="none" rtlCol="0">
            <a:spAutoFit/>
          </a:bodyPr>
          <a:lstStyle/>
          <a:p>
            <a:r>
              <a:rPr lang="en-US" altLang="zh-CN" sz="2000" dirty="0" smtClean="0"/>
              <a:t>Things need to be investigated:</a:t>
            </a:r>
            <a:endParaRPr lang="zh-CN" altLang="en-US" sz="2000" dirty="0"/>
          </a:p>
        </p:txBody>
      </p:sp>
      <p:sp>
        <p:nvSpPr>
          <p:cNvPr id="16" name="Rounded Rectangle 15"/>
          <p:cNvSpPr/>
          <p:nvPr/>
        </p:nvSpPr>
        <p:spPr>
          <a:xfrm>
            <a:off x="755576" y="3942348"/>
            <a:ext cx="7632848" cy="1718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rPr>
              <a:t>1. Time dependent stability</a:t>
            </a:r>
          </a:p>
          <a:p>
            <a:r>
              <a:rPr lang="en-US" altLang="zh-CN" sz="2400" dirty="0" smtClean="0">
                <a:solidFill>
                  <a:schemeClr val="tx1"/>
                </a:solidFill>
              </a:rPr>
              <a:t>2. Non-axisymmetric perturbations</a:t>
            </a:r>
          </a:p>
          <a:p>
            <a:r>
              <a:rPr lang="en-US" altLang="zh-CN" sz="2400" dirty="0" smtClean="0">
                <a:solidFill>
                  <a:schemeClr val="tx1"/>
                </a:solidFill>
              </a:rPr>
              <a:t>3. Origin of power law</a:t>
            </a:r>
          </a:p>
          <a:p>
            <a:r>
              <a:rPr lang="en-US" altLang="zh-CN" sz="2400" dirty="0" smtClean="0">
                <a:solidFill>
                  <a:schemeClr val="tx1"/>
                </a:solidFill>
              </a:rPr>
              <a:t>4. Lifetime of the ring (another kind of stability)</a:t>
            </a:r>
            <a:endParaRPr lang="zh-CN" altLang="en-US" sz="2400" dirty="0">
              <a:solidFill>
                <a:schemeClr val="tx1"/>
              </a:solidFill>
            </a:endParaRPr>
          </a:p>
        </p:txBody>
      </p:sp>
    </p:spTree>
    <p:extLst>
      <p:ext uri="{BB962C8B-B14F-4D97-AF65-F5344CB8AC3E}">
        <p14:creationId xmlns:p14="http://schemas.microsoft.com/office/powerpoint/2010/main" val="13299193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Conclusion?</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16</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sp>
        <p:nvSpPr>
          <p:cNvPr id="10" name="Rounded Rectangle 9"/>
          <p:cNvSpPr/>
          <p:nvPr/>
        </p:nvSpPr>
        <p:spPr>
          <a:xfrm>
            <a:off x="5220072" y="993948"/>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Tidal force</a:t>
            </a:r>
            <a:endParaRPr lang="zh-CN" altLang="en-US" sz="2400" dirty="0"/>
          </a:p>
        </p:txBody>
      </p:sp>
      <p:sp>
        <p:nvSpPr>
          <p:cNvPr id="11" name="Rounded Rectangle 10"/>
          <p:cNvSpPr/>
          <p:nvPr/>
        </p:nvSpPr>
        <p:spPr>
          <a:xfrm>
            <a:off x="2016721" y="1212800"/>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Maximum particle size</a:t>
            </a:r>
            <a:endParaRPr lang="zh-CN" altLang="en-US" sz="2400" dirty="0"/>
          </a:p>
        </p:txBody>
      </p:sp>
      <p:sp>
        <p:nvSpPr>
          <p:cNvPr id="12" name="Rounded Rectangle 11"/>
          <p:cNvSpPr/>
          <p:nvPr/>
        </p:nvSpPr>
        <p:spPr>
          <a:xfrm>
            <a:off x="935595" y="4464893"/>
            <a:ext cx="1332149" cy="60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Ringlets</a:t>
            </a:r>
            <a:endParaRPr lang="zh-CN" altLang="en-US" sz="2400" dirty="0"/>
          </a:p>
        </p:txBody>
      </p:sp>
      <p:sp>
        <p:nvSpPr>
          <p:cNvPr id="13" name="Rounded Rectangle 12"/>
          <p:cNvSpPr/>
          <p:nvPr/>
        </p:nvSpPr>
        <p:spPr>
          <a:xfrm>
            <a:off x="5119700" y="3586509"/>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Friction</a:t>
            </a:r>
            <a:endParaRPr lang="zh-CN" altLang="en-US" sz="2400" dirty="0"/>
          </a:p>
        </p:txBody>
      </p:sp>
      <p:sp>
        <p:nvSpPr>
          <p:cNvPr id="14" name="Rounded Rectangle 13"/>
          <p:cNvSpPr/>
          <p:nvPr/>
        </p:nvSpPr>
        <p:spPr>
          <a:xfrm>
            <a:off x="6919901" y="4474021"/>
            <a:ext cx="1831576" cy="846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Collision</a:t>
            </a:r>
            <a:endParaRPr lang="zh-CN" altLang="en-US" sz="2400" dirty="0"/>
          </a:p>
        </p:txBody>
      </p:sp>
      <p:sp>
        <p:nvSpPr>
          <p:cNvPr id="15" name="Rounded Rectangle 14"/>
          <p:cNvSpPr/>
          <p:nvPr/>
        </p:nvSpPr>
        <p:spPr>
          <a:xfrm>
            <a:off x="4972806" y="5250843"/>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Power law</a:t>
            </a:r>
            <a:endParaRPr lang="zh-CN" altLang="en-US" sz="2400" dirty="0"/>
          </a:p>
        </p:txBody>
      </p:sp>
      <p:sp>
        <p:nvSpPr>
          <p:cNvPr id="16" name="Rounded Rectangle 15"/>
          <p:cNvSpPr/>
          <p:nvPr/>
        </p:nvSpPr>
        <p:spPr>
          <a:xfrm>
            <a:off x="2566125" y="3777605"/>
            <a:ext cx="1332173" cy="607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Thin</a:t>
            </a:r>
            <a:endParaRPr lang="zh-CN" altLang="en-US" sz="2400" dirty="0"/>
          </a:p>
        </p:txBody>
      </p:sp>
      <p:sp>
        <p:nvSpPr>
          <p:cNvPr id="17" name="Rounded Rectangle 16"/>
          <p:cNvSpPr/>
          <p:nvPr/>
        </p:nvSpPr>
        <p:spPr>
          <a:xfrm>
            <a:off x="856412" y="2398613"/>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Size distribution</a:t>
            </a:r>
            <a:endParaRPr lang="zh-CN" altLang="en-US" sz="2400" dirty="0"/>
          </a:p>
        </p:txBody>
      </p:sp>
      <p:sp>
        <p:nvSpPr>
          <p:cNvPr id="18" name="Rounded Rectangle 17"/>
          <p:cNvSpPr/>
          <p:nvPr/>
        </p:nvSpPr>
        <p:spPr>
          <a:xfrm>
            <a:off x="2016721" y="5478070"/>
            <a:ext cx="1691208" cy="707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Spokes etc.</a:t>
            </a:r>
            <a:endParaRPr lang="zh-CN" altLang="en-US" sz="2400" dirty="0"/>
          </a:p>
        </p:txBody>
      </p:sp>
      <p:cxnSp>
        <p:nvCxnSpPr>
          <p:cNvPr id="19" name="Straight Connector 18"/>
          <p:cNvCxnSpPr/>
          <p:nvPr/>
        </p:nvCxnSpPr>
        <p:spPr>
          <a:xfrm>
            <a:off x="4572000" y="1052736"/>
            <a:ext cx="0" cy="5132575"/>
          </a:xfrm>
          <a:prstGeom prst="line">
            <a:avLst/>
          </a:prstGeom>
        </p:spPr>
        <p:style>
          <a:lnRef idx="3">
            <a:schemeClr val="accent3"/>
          </a:lnRef>
          <a:fillRef idx="0">
            <a:schemeClr val="accent3"/>
          </a:fillRef>
          <a:effectRef idx="2">
            <a:schemeClr val="accent3"/>
          </a:effectRef>
          <a:fontRef idx="minor">
            <a:schemeClr val="tx1"/>
          </a:fontRef>
        </p:style>
      </p:cxnSp>
      <p:sp>
        <p:nvSpPr>
          <p:cNvPr id="20" name="Rounded Rectangle 19"/>
          <p:cNvSpPr/>
          <p:nvPr/>
        </p:nvSpPr>
        <p:spPr>
          <a:xfrm>
            <a:off x="7009904" y="2076896"/>
            <a:ext cx="1651570" cy="61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Gravitation</a:t>
            </a:r>
            <a:endParaRPr lang="zh-CN" altLang="en-US" sz="2400" dirty="0"/>
          </a:p>
        </p:txBody>
      </p:sp>
      <p:sp>
        <p:nvSpPr>
          <p:cNvPr id="21" name="Rounded Rectangle 20"/>
          <p:cNvSpPr/>
          <p:nvPr/>
        </p:nvSpPr>
        <p:spPr>
          <a:xfrm>
            <a:off x="5436096" y="2564904"/>
            <a:ext cx="1428774" cy="655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CAM</a:t>
            </a:r>
            <a:endParaRPr lang="zh-CN" altLang="en-US" sz="2400" dirty="0"/>
          </a:p>
        </p:txBody>
      </p:sp>
      <p:cxnSp>
        <p:nvCxnSpPr>
          <p:cNvPr id="24" name="Straight Connector 23"/>
          <p:cNvCxnSpPr>
            <a:stCxn id="17" idx="3"/>
            <a:endCxn id="15" idx="1"/>
          </p:cNvCxnSpPr>
          <p:nvPr/>
        </p:nvCxnSpPr>
        <p:spPr>
          <a:xfrm>
            <a:off x="2656612" y="2830661"/>
            <a:ext cx="2316194" cy="2852230"/>
          </a:xfrm>
          <a:prstGeom prst="line">
            <a:avLst/>
          </a:prstGeom>
        </p:spPr>
        <p:style>
          <a:lnRef idx="3">
            <a:schemeClr val="accent4"/>
          </a:lnRef>
          <a:fillRef idx="0">
            <a:schemeClr val="accent4"/>
          </a:fillRef>
          <a:effectRef idx="2">
            <a:schemeClr val="accent4"/>
          </a:effectRef>
          <a:fontRef idx="minor">
            <a:schemeClr val="tx1"/>
          </a:fontRef>
        </p:style>
      </p:cxnSp>
      <p:cxnSp>
        <p:nvCxnSpPr>
          <p:cNvPr id="30" name="Straight Connector 29"/>
          <p:cNvCxnSpPr>
            <a:stCxn id="16" idx="3"/>
            <a:endCxn id="20" idx="1"/>
          </p:cNvCxnSpPr>
          <p:nvPr/>
        </p:nvCxnSpPr>
        <p:spPr>
          <a:xfrm flipV="1">
            <a:off x="3898298" y="2382985"/>
            <a:ext cx="3111606" cy="1698576"/>
          </a:xfrm>
          <a:prstGeom prst="line">
            <a:avLst/>
          </a:prstGeom>
        </p:spPr>
        <p:style>
          <a:lnRef idx="3">
            <a:schemeClr val="accent4"/>
          </a:lnRef>
          <a:fillRef idx="0">
            <a:schemeClr val="accent4"/>
          </a:fillRef>
          <a:effectRef idx="2">
            <a:schemeClr val="accent4"/>
          </a:effectRef>
          <a:fontRef idx="minor">
            <a:schemeClr val="tx1"/>
          </a:fontRef>
        </p:style>
      </p:cxnSp>
      <p:cxnSp>
        <p:nvCxnSpPr>
          <p:cNvPr id="33" name="Straight Connector 32"/>
          <p:cNvCxnSpPr>
            <a:stCxn id="11" idx="3"/>
            <a:endCxn id="10" idx="1"/>
          </p:cNvCxnSpPr>
          <p:nvPr/>
        </p:nvCxnSpPr>
        <p:spPr>
          <a:xfrm flipV="1">
            <a:off x="3816921" y="1425996"/>
            <a:ext cx="1403151" cy="218852"/>
          </a:xfrm>
          <a:prstGeom prst="line">
            <a:avLst/>
          </a:prstGeom>
        </p:spPr>
        <p:style>
          <a:lnRef idx="3">
            <a:schemeClr val="accent4"/>
          </a:lnRef>
          <a:fillRef idx="0">
            <a:schemeClr val="accent4"/>
          </a:fillRef>
          <a:effectRef idx="2">
            <a:schemeClr val="accent4"/>
          </a:effectRef>
          <a:fontRef idx="minor">
            <a:schemeClr val="tx1"/>
          </a:fontRef>
        </p:style>
      </p:cxnSp>
      <p:cxnSp>
        <p:nvCxnSpPr>
          <p:cNvPr id="36" name="Straight Connector 35"/>
          <p:cNvCxnSpPr>
            <a:stCxn id="12" idx="3"/>
            <a:endCxn id="15" idx="1"/>
          </p:cNvCxnSpPr>
          <p:nvPr/>
        </p:nvCxnSpPr>
        <p:spPr>
          <a:xfrm>
            <a:off x="2267744" y="4766729"/>
            <a:ext cx="2705062" cy="916162"/>
          </a:xfrm>
          <a:prstGeom prst="line">
            <a:avLst/>
          </a:prstGeom>
        </p:spPr>
        <p:style>
          <a:lnRef idx="3">
            <a:schemeClr val="accent4"/>
          </a:lnRef>
          <a:fillRef idx="0">
            <a:schemeClr val="accent4"/>
          </a:fillRef>
          <a:effectRef idx="2">
            <a:schemeClr val="accent4"/>
          </a:effectRef>
          <a:fontRef idx="minor">
            <a:schemeClr val="tx1"/>
          </a:fontRef>
        </p:style>
      </p:cxnSp>
      <p:cxnSp>
        <p:nvCxnSpPr>
          <p:cNvPr id="39" name="Straight Connector 38"/>
          <p:cNvCxnSpPr>
            <a:stCxn id="16" idx="3"/>
            <a:endCxn id="21" idx="1"/>
          </p:cNvCxnSpPr>
          <p:nvPr/>
        </p:nvCxnSpPr>
        <p:spPr>
          <a:xfrm flipV="1">
            <a:off x="3898298" y="2892425"/>
            <a:ext cx="1537798" cy="1189136"/>
          </a:xfrm>
          <a:prstGeom prst="line">
            <a:avLst/>
          </a:prstGeom>
        </p:spPr>
        <p:style>
          <a:lnRef idx="3">
            <a:schemeClr val="accent4"/>
          </a:lnRef>
          <a:fillRef idx="0">
            <a:schemeClr val="accent4"/>
          </a:fillRef>
          <a:effectRef idx="2">
            <a:schemeClr val="accent4"/>
          </a:effectRef>
          <a:fontRef idx="minor">
            <a:schemeClr val="tx1"/>
          </a:fontRef>
        </p:style>
      </p:cxnSp>
      <p:cxnSp>
        <p:nvCxnSpPr>
          <p:cNvPr id="42" name="Straight Connector 41"/>
          <p:cNvCxnSpPr>
            <a:stCxn id="12" idx="3"/>
            <a:endCxn id="14" idx="1"/>
          </p:cNvCxnSpPr>
          <p:nvPr/>
        </p:nvCxnSpPr>
        <p:spPr>
          <a:xfrm>
            <a:off x="2267744" y="4766729"/>
            <a:ext cx="4652157" cy="130784"/>
          </a:xfrm>
          <a:prstGeom prst="line">
            <a:avLst/>
          </a:prstGeom>
        </p:spPr>
        <p:style>
          <a:lnRef idx="3">
            <a:schemeClr val="accent4"/>
          </a:lnRef>
          <a:fillRef idx="0">
            <a:schemeClr val="accent4"/>
          </a:fillRef>
          <a:effectRef idx="2">
            <a:schemeClr val="accent4"/>
          </a:effectRef>
          <a:fontRef idx="minor">
            <a:schemeClr val="tx1"/>
          </a:fontRef>
        </p:style>
      </p:cxnSp>
      <p:cxnSp>
        <p:nvCxnSpPr>
          <p:cNvPr id="45" name="Straight Connector 44"/>
          <p:cNvCxnSpPr>
            <a:stCxn id="12" idx="3"/>
            <a:endCxn id="13" idx="1"/>
          </p:cNvCxnSpPr>
          <p:nvPr/>
        </p:nvCxnSpPr>
        <p:spPr>
          <a:xfrm flipV="1">
            <a:off x="2267744" y="4018557"/>
            <a:ext cx="2851956" cy="748172"/>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2891275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17</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 y="6104329"/>
            <a:ext cx="9144000" cy="276999"/>
          </a:xfrm>
          <a:prstGeom prst="rect">
            <a:avLst/>
          </a:prstGeom>
          <a:noFill/>
        </p:spPr>
        <p:txBody>
          <a:bodyPr wrap="square" rtlCol="0">
            <a:spAutoFit/>
          </a:bodyPr>
          <a:lstStyle/>
          <a:p>
            <a:pPr algn="ctr"/>
            <a:r>
              <a:rPr lang="en-US" altLang="zh-CN" sz="1200" dirty="0" smtClean="0"/>
              <a:t>D. N.C. Lin &amp; P. </a:t>
            </a:r>
            <a:r>
              <a:rPr lang="en-US" altLang="zh-CN" sz="1200" dirty="0" err="1" smtClean="0"/>
              <a:t>Bodenheimer</a:t>
            </a:r>
            <a:r>
              <a:rPr lang="en-US" altLang="zh-CN" sz="1200" dirty="0" smtClean="0"/>
              <a:t>, (1981) “On The Stability of Saturn’s Rings”. The </a:t>
            </a:r>
            <a:r>
              <a:rPr lang="en-US" altLang="zh-CN" sz="1200" dirty="0" err="1" smtClean="0"/>
              <a:t>Astro</a:t>
            </a:r>
            <a:r>
              <a:rPr lang="en-US" altLang="zh-CN" sz="1200" dirty="0" smtClean="0"/>
              <a:t>. J. </a:t>
            </a:r>
            <a:r>
              <a:rPr lang="en-US" altLang="zh-CN" sz="1200" b="1" dirty="0" smtClean="0"/>
              <a:t>248</a:t>
            </a:r>
            <a:r>
              <a:rPr lang="en-US" altLang="zh-CN" sz="1200" dirty="0" smtClean="0"/>
              <a:t>:L83-L86</a:t>
            </a:r>
            <a:endParaRPr lang="zh-CN" altLang="en-US" sz="1200" dirty="0"/>
          </a:p>
        </p:txBody>
      </p:sp>
    </p:spTree>
    <p:extLst>
      <p:ext uri="{BB962C8B-B14F-4D97-AF65-F5344CB8AC3E}">
        <p14:creationId xmlns:p14="http://schemas.microsoft.com/office/powerpoint/2010/main" val="15437664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Acknowledgement</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18</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04347" y="2496378"/>
            <a:ext cx="7135305" cy="830997"/>
          </a:xfrm>
          <a:prstGeom prst="rect">
            <a:avLst/>
          </a:prstGeom>
          <a:noFill/>
        </p:spPr>
        <p:txBody>
          <a:bodyPr wrap="square" rtlCol="0">
            <a:spAutoFit/>
          </a:bodyPr>
          <a:lstStyle/>
          <a:p>
            <a:r>
              <a:rPr lang="en-US" altLang="zh-CN" sz="2400" dirty="0" err="1" smtClean="0"/>
              <a:t>Luo</a:t>
            </a:r>
            <a:r>
              <a:rPr lang="en-US" altLang="zh-CN" sz="2400" dirty="0" smtClean="0"/>
              <a:t> Yin and Fu </a:t>
            </a:r>
            <a:r>
              <a:rPr lang="en-US" altLang="zh-CN" sz="2400" dirty="0" err="1" smtClean="0"/>
              <a:t>Zhaoming</a:t>
            </a:r>
            <a:r>
              <a:rPr lang="en-US" altLang="zh-CN" sz="2400" dirty="0" smtClean="0"/>
              <a:t> for their helpful discussions on computer simulation, </a:t>
            </a:r>
            <a:endParaRPr lang="zh-CN" altLang="en-US" sz="2400" dirty="0"/>
          </a:p>
        </p:txBody>
      </p:sp>
      <p:sp>
        <p:nvSpPr>
          <p:cNvPr id="9" name="TextBox 8"/>
          <p:cNvSpPr txBox="1"/>
          <p:nvPr/>
        </p:nvSpPr>
        <p:spPr>
          <a:xfrm>
            <a:off x="1043608" y="3615407"/>
            <a:ext cx="5185330" cy="461665"/>
          </a:xfrm>
          <a:prstGeom prst="rect">
            <a:avLst/>
          </a:prstGeom>
          <a:noFill/>
        </p:spPr>
        <p:txBody>
          <a:bodyPr wrap="none" rtlCol="0">
            <a:spAutoFit/>
          </a:bodyPr>
          <a:lstStyle/>
          <a:p>
            <a:r>
              <a:rPr lang="en-US" altLang="zh-CN" sz="2400" dirty="0" smtClean="0"/>
              <a:t>Professor Zhou for his inspiring lectures.</a:t>
            </a:r>
            <a:endParaRPr lang="zh-CN" altLang="en-US" sz="2400" dirty="0"/>
          </a:p>
        </p:txBody>
      </p:sp>
      <p:sp>
        <p:nvSpPr>
          <p:cNvPr id="10" name="TextBox 9"/>
          <p:cNvSpPr txBox="1"/>
          <p:nvPr/>
        </p:nvSpPr>
        <p:spPr>
          <a:xfrm>
            <a:off x="1043608" y="1527175"/>
            <a:ext cx="1393843" cy="461665"/>
          </a:xfrm>
          <a:prstGeom prst="rect">
            <a:avLst/>
          </a:prstGeom>
          <a:noFill/>
        </p:spPr>
        <p:txBody>
          <a:bodyPr wrap="none" rtlCol="0">
            <a:spAutoFit/>
          </a:bodyPr>
          <a:lstStyle/>
          <a:p>
            <a:r>
              <a:rPr lang="en-US" altLang="zh-CN" sz="2400" dirty="0" smtClean="0"/>
              <a:t>Thanks to</a:t>
            </a:r>
            <a:endParaRPr lang="zh-CN" altLang="en-US" sz="2400" dirty="0"/>
          </a:p>
        </p:txBody>
      </p:sp>
    </p:spTree>
    <p:extLst>
      <p:ext uri="{BB962C8B-B14F-4D97-AF65-F5344CB8AC3E}">
        <p14:creationId xmlns:p14="http://schemas.microsoft.com/office/powerpoint/2010/main" val="346660716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More Ref. of The </a:t>
            </a:r>
            <a:r>
              <a:rPr lang="en-US" altLang="zh-CN" sz="3200" dirty="0" err="1" smtClean="0"/>
              <a:t>Characteristcs</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19</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3184" y="820593"/>
            <a:ext cx="8445624" cy="5216813"/>
          </a:xfrm>
          <a:prstGeom prst="rect">
            <a:avLst/>
          </a:prstGeom>
        </p:spPr>
        <p:txBody>
          <a:bodyPr wrap="square">
            <a:spAutoFit/>
          </a:bodyPr>
          <a:lstStyle/>
          <a:p>
            <a:r>
              <a:rPr lang="en-US" altLang="zh-CN" sz="900" dirty="0"/>
              <a:t>A. Micro properties, i.e., details about those particles.</a:t>
            </a:r>
          </a:p>
          <a:p>
            <a:r>
              <a:rPr lang="en-US" altLang="zh-CN" sz="900" dirty="0"/>
              <a:t>1. Particle size. </a:t>
            </a:r>
          </a:p>
          <a:p>
            <a:r>
              <a:rPr lang="en-US" altLang="zh-CN" sz="900" dirty="0"/>
              <a:t>Particles vary from </a:t>
            </a:r>
            <a:r>
              <a:rPr lang="en-US" altLang="zh-CN" sz="900" dirty="0" err="1"/>
              <a:t>micrometres</a:t>
            </a:r>
            <a:r>
              <a:rPr lang="en-US" altLang="zh-CN" sz="900" dirty="0"/>
              <a:t> to </a:t>
            </a:r>
            <a:r>
              <a:rPr lang="en-US" altLang="zh-CN" sz="900" dirty="0" err="1"/>
              <a:t>metres</a:t>
            </a:r>
            <a:r>
              <a:rPr lang="en-US" altLang="zh-CN" sz="900" dirty="0"/>
              <a:t>.[http://www.nasa.gov/worldbook/saturn_worldbook.html].</a:t>
            </a:r>
          </a:p>
          <a:p>
            <a:r>
              <a:rPr lang="en-US" altLang="zh-CN" sz="900" dirty="0"/>
              <a:t>2. Particle distribution. </a:t>
            </a:r>
          </a:p>
          <a:p>
            <a:r>
              <a:rPr lang="en-US" altLang="zh-CN" sz="900" dirty="0"/>
              <a:t>The rings are roughly less denser and possess smaller particles when their orbital radii become smaller. But it is really a complex distribution if we look into its fine structure.</a:t>
            </a:r>
          </a:p>
          <a:p>
            <a:r>
              <a:rPr lang="en-US" altLang="zh-CN" sz="900" dirty="0"/>
              <a:t>3. Particle ingredients. </a:t>
            </a:r>
          </a:p>
          <a:p>
            <a:r>
              <a:rPr lang="en-US" altLang="zh-CN" sz="900" dirty="0"/>
              <a:t>Those particles are mainly composed of ice with little </a:t>
            </a:r>
            <a:r>
              <a:rPr lang="en-US" altLang="zh-CN" sz="900" dirty="0" err="1"/>
              <a:t>tholins</a:t>
            </a:r>
            <a:r>
              <a:rPr lang="en-US" altLang="zh-CN" sz="900" dirty="0"/>
              <a:t> or silicates. [Nicholson, P.D. and 16 co-authors (2008). "A close look at Saturn's rings with Cassini VIMS" (http:/ / </a:t>
            </a:r>
            <a:r>
              <a:rPr lang="en-US" altLang="zh-CN" sz="900" dirty="0" err="1"/>
              <a:t>adsabs</a:t>
            </a:r>
            <a:r>
              <a:rPr lang="en-US" altLang="zh-CN" sz="900" dirty="0"/>
              <a:t>. </a:t>
            </a:r>
            <a:r>
              <a:rPr lang="en-US" altLang="zh-CN" sz="900" dirty="0" err="1"/>
              <a:t>harvard</a:t>
            </a:r>
            <a:r>
              <a:rPr lang="en-US" altLang="zh-CN" sz="900" dirty="0"/>
              <a:t>. </a:t>
            </a:r>
            <a:r>
              <a:rPr lang="en-US" altLang="zh-CN" sz="900" dirty="0" err="1"/>
              <a:t>edu</a:t>
            </a:r>
            <a:r>
              <a:rPr lang="en-US" altLang="zh-CN" sz="900" dirty="0"/>
              <a:t>/ abs/ 2008Icar. </a:t>
            </a:r>
          </a:p>
          <a:p>
            <a:r>
              <a:rPr lang="en-US" altLang="zh-CN" sz="900" dirty="0"/>
              <a:t>193. . 182N). Icarus 193: 182\[Dash]212. doi:10.1016/j.icarus.2007.08.036. .]</a:t>
            </a:r>
          </a:p>
          <a:p>
            <a:r>
              <a:rPr lang="en-US" altLang="zh-CN" sz="900" dirty="0"/>
              <a:t>B. </a:t>
            </a:r>
            <a:r>
              <a:rPr lang="en-US" altLang="zh-CN" sz="900" dirty="0" err="1"/>
              <a:t>Marcro</a:t>
            </a:r>
            <a:r>
              <a:rPr lang="en-US" altLang="zh-CN" sz="900" dirty="0"/>
              <a:t> properties.</a:t>
            </a:r>
          </a:p>
          <a:p>
            <a:r>
              <a:rPr lang="en-US" altLang="zh-CN" sz="900" dirty="0"/>
              <a:t>1. Color. </a:t>
            </a:r>
          </a:p>
          <a:p>
            <a:r>
              <a:rPr lang="en-US" altLang="zh-CN" sz="900" dirty="0"/>
              <a:t>It is generally ashen seen from  Cassini spacecraft's natural color photo obtained on May 9, 2007. [http://photojournal.jpl.nasa.gov/catalog/PIA08389]</a:t>
            </a:r>
          </a:p>
          <a:p>
            <a:r>
              <a:rPr lang="en-US" altLang="zh-CN" sz="900" dirty="0"/>
              <a:t>2. Optical depth. </a:t>
            </a:r>
          </a:p>
          <a:p>
            <a:r>
              <a:rPr lang="en-US" altLang="zh-CN" sz="900" dirty="0"/>
              <a:t>This is important because we can get </a:t>
            </a:r>
            <a:r>
              <a:rPr lang="en-US" altLang="zh-CN" sz="900" dirty="0" err="1"/>
              <a:t>infomation</a:t>
            </a:r>
            <a:r>
              <a:rPr lang="en-US" altLang="zh-CN" sz="900" dirty="0"/>
              <a:t> about the general distribution of matter by testing it. The outcome is that the ring is subdivided into ringlets which are of high optical depth and gaps which are of low optical depth.</a:t>
            </a:r>
          </a:p>
          <a:p>
            <a:r>
              <a:rPr lang="en-US" altLang="zh-CN" sz="900" dirty="0"/>
              <a:t>3. Thickness. </a:t>
            </a:r>
          </a:p>
          <a:p>
            <a:r>
              <a:rPr lang="en-US" altLang="zh-CN" sz="900" dirty="0"/>
              <a:t>It is 10m or so which means the ring is one particle thick disk. [Lane, A.L.. et al. Science 215, 537-543 (1982)][</a:t>
            </a:r>
            <a:r>
              <a:rPr lang="en-US" altLang="zh-CN" sz="900" dirty="0" err="1"/>
              <a:t>Zebker</a:t>
            </a:r>
            <a:r>
              <a:rPr lang="en-US" altLang="zh-CN" sz="900" dirty="0"/>
              <a:t>, H. A. &amp; Tyler, G. L. Science (1984)][Cornell University News Service (2005-11-10). "Researchers Find Gravitational Wakes In Saturn's Rings" (http:/ / www. </a:t>
            </a:r>
            <a:r>
              <a:rPr lang="en-US" altLang="zh-CN" sz="900" dirty="0" err="1"/>
              <a:t>sciencedaily</a:t>
            </a:r>
            <a:r>
              <a:rPr lang="en-US" altLang="zh-CN" sz="900" dirty="0"/>
              <a:t>. com/</a:t>
            </a:r>
          </a:p>
          <a:p>
            <a:r>
              <a:rPr lang="en-US" altLang="zh-CN" sz="900" dirty="0"/>
              <a:t>releases/ 2005/ 11/ 051110220809. </a:t>
            </a:r>
            <a:r>
              <a:rPr lang="en-US" altLang="zh-CN" sz="900" dirty="0" err="1"/>
              <a:t>htm</a:t>
            </a:r>
            <a:r>
              <a:rPr lang="en-US" altLang="zh-CN" sz="900" dirty="0"/>
              <a:t>). </a:t>
            </a:r>
            <a:r>
              <a:rPr lang="en-US" altLang="zh-CN" sz="900" dirty="0" err="1"/>
              <a:t>ScienceDaily</a:t>
            </a:r>
            <a:r>
              <a:rPr lang="en-US" altLang="zh-CN" sz="900" dirty="0"/>
              <a:t>. . Retrieved 2008-12-24.</a:t>
            </a:r>
          </a:p>
          <a:p>
            <a:r>
              <a:rPr lang="en-US" altLang="zh-CN" sz="900" dirty="0"/>
              <a:t>]</a:t>
            </a:r>
          </a:p>
          <a:p>
            <a:r>
              <a:rPr lang="en-US" altLang="zh-CN" sz="900" dirty="0"/>
              <a:t>4. Orbital. </a:t>
            </a:r>
          </a:p>
          <a:p>
            <a:r>
              <a:rPr lang="en-US" altLang="zh-CN" sz="900" dirty="0"/>
              <a:t>Typical radius of rings are about 1.2*10^8 meters and typical angular speed in rings is 3*10^-4 s^-1.[Null (1976)] Most of the rings are almost perfect circles except a few rings. [</a:t>
            </a:r>
            <a:r>
              <a:rPr lang="en-US" altLang="zh-CN" sz="900" dirty="0" err="1"/>
              <a:t>Porco</a:t>
            </a:r>
            <a:r>
              <a:rPr lang="en-US" altLang="zh-CN" sz="900" dirty="0"/>
              <a:t>, C.; Nicholson, P. D.; </a:t>
            </a:r>
            <a:r>
              <a:rPr lang="en-US" altLang="zh-CN" sz="900" dirty="0" err="1"/>
              <a:t>Borderies</a:t>
            </a:r>
            <a:r>
              <a:rPr lang="en-US" altLang="zh-CN" sz="900" dirty="0"/>
              <a:t>, N.; Danielson, G. E.; </a:t>
            </a:r>
            <a:r>
              <a:rPr lang="en-US" altLang="zh-CN" sz="900" dirty="0" err="1"/>
              <a:t>Goldreich</a:t>
            </a:r>
            <a:r>
              <a:rPr lang="en-US" altLang="zh-CN" sz="900" dirty="0"/>
              <a:t>, P.; </a:t>
            </a:r>
            <a:r>
              <a:rPr lang="en-US" altLang="zh-CN" sz="900" dirty="0" err="1"/>
              <a:t>Holberg</a:t>
            </a:r>
            <a:r>
              <a:rPr lang="en-US" altLang="zh-CN" sz="900" dirty="0"/>
              <a:t>, J. B.; Lane, A. L. (October 1984). "The Eccentric</a:t>
            </a:r>
          </a:p>
          <a:p>
            <a:r>
              <a:rPr lang="en-US" altLang="zh-CN" sz="900" dirty="0" err="1"/>
              <a:t>Saturnian</a:t>
            </a:r>
            <a:r>
              <a:rPr lang="en-US" altLang="zh-CN" sz="900" dirty="0"/>
              <a:t> Ringlets at 1.29RS and 1.45RS". Icarus (Elsevier Science) 60 (1): 1\[Dash]16. doi:10.1016/0019-1035(84)90134-9.][</a:t>
            </a:r>
            <a:r>
              <a:rPr lang="en-US" altLang="zh-CN" sz="900" dirty="0" err="1"/>
              <a:t>Porco</a:t>
            </a:r>
            <a:r>
              <a:rPr lang="en-US" altLang="zh-CN" sz="900" dirty="0"/>
              <a:t>, C. C.; Nicholson, P. D. (November 1987). "Eccentric features in Saturn's outer C ring". Icarus (Elsevier Science) 72 (2): 437\[Dash]467.</a:t>
            </a:r>
          </a:p>
          <a:p>
            <a:r>
              <a:rPr lang="en-US" altLang="zh-CN" sz="900" dirty="0"/>
              <a:t>doi:10.1016/0019-1035(87)90185-0.]</a:t>
            </a:r>
          </a:p>
          <a:p>
            <a:r>
              <a:rPr lang="en-US" altLang="zh-CN" sz="900" dirty="0"/>
              <a:t>5. disturbance. </a:t>
            </a:r>
          </a:p>
          <a:p>
            <a:r>
              <a:rPr lang="en-US" altLang="zh-CN" sz="900" dirty="0"/>
              <a:t>This characteristic is important for disturbance indicates additional condensation objects otherwise we have to find out a intrinsic mechanism for this phenomenon such as a theory the same as the one for spiral arm of galaxies. [</a:t>
            </a:r>
            <a:r>
              <a:rPr lang="en-US" altLang="zh-CN" sz="900" dirty="0" err="1"/>
              <a:t>Hedman</a:t>
            </a:r>
            <a:r>
              <a:rPr lang="en-US" altLang="zh-CN" sz="900" dirty="0"/>
              <a:t>, Matthew M.; Burns, Joseph A,; Showalter, Mark R. at al. (2007). "Saturn's dynamic D ring" (http:/ / </a:t>
            </a:r>
            <a:r>
              <a:rPr lang="en-US" altLang="zh-CN" sz="900" dirty="0" err="1"/>
              <a:t>ciclops</a:t>
            </a:r>
            <a:r>
              <a:rPr lang="en-US" altLang="zh-CN" sz="900" dirty="0"/>
              <a:t>. org/ media/ </a:t>
            </a:r>
            <a:r>
              <a:rPr lang="en-US" altLang="zh-CN" sz="900" dirty="0" err="1"/>
              <a:t>sp</a:t>
            </a:r>
            <a:r>
              <a:rPr lang="en-US" altLang="zh-CN" sz="900" dirty="0"/>
              <a:t>/ 2007/</a:t>
            </a:r>
          </a:p>
          <a:p>
            <a:r>
              <a:rPr lang="en-US" altLang="zh-CN" sz="900" dirty="0"/>
              <a:t>2678_7440_0. </a:t>
            </a:r>
            <a:r>
              <a:rPr lang="en-US" altLang="zh-CN" sz="900" dirty="0" err="1"/>
              <a:t>pdf</a:t>
            </a:r>
            <a:r>
              <a:rPr lang="en-US" altLang="zh-CN" sz="900" dirty="0"/>
              <a:t>) (</a:t>
            </a:r>
            <a:r>
              <a:rPr lang="en-US" altLang="zh-CN" sz="900" dirty="0" err="1"/>
              <a:t>pdf</a:t>
            </a:r>
            <a:r>
              <a:rPr lang="en-US" altLang="zh-CN" sz="900" dirty="0"/>
              <a:t>). Icarus 188: 89\[Dash]107. doi:10.1016/j.icarus.2006.11.017. .][Weiss, J. W.; </a:t>
            </a:r>
            <a:r>
              <a:rPr lang="en-US" altLang="zh-CN" sz="900" dirty="0" err="1"/>
              <a:t>Porco</a:t>
            </a:r>
            <a:r>
              <a:rPr lang="en-US" altLang="zh-CN" sz="900" dirty="0"/>
              <a:t>, C. C.; </a:t>
            </a:r>
            <a:r>
              <a:rPr lang="en-US" altLang="zh-CN" sz="900" dirty="0" err="1"/>
              <a:t>Tiscareno</a:t>
            </a:r>
            <a:r>
              <a:rPr lang="en-US" altLang="zh-CN" sz="900" dirty="0"/>
              <a:t>, M. S. (11 June 2009). "Ring Edge Waves and the Masses of Nearby Satellites" (http:/ / www. </a:t>
            </a:r>
            <a:r>
              <a:rPr lang="en-US" altLang="zh-CN" sz="900" dirty="0" err="1"/>
              <a:t>iop</a:t>
            </a:r>
            <a:r>
              <a:rPr lang="en-US" altLang="zh-CN" sz="900" dirty="0"/>
              <a:t>.</a:t>
            </a:r>
          </a:p>
          <a:p>
            <a:r>
              <a:rPr lang="en-US" altLang="zh-CN" sz="900" dirty="0"/>
              <a:t>org/ EJ/ abstract/ 1538-3881/ 138/ 1/ 272/ ). The Astronomical Journal (American Astronomical Society) 138 (1): 272\[Dash]286.</a:t>
            </a:r>
          </a:p>
          <a:p>
            <a:r>
              <a:rPr lang="en-US" altLang="zh-CN" sz="900" dirty="0"/>
              <a:t>doi:10.1088/0004-6256/138/1/272. . Retrieved 2009-06-15.][</a:t>
            </a:r>
            <a:r>
              <a:rPr lang="en-US" altLang="zh-CN" sz="900" dirty="0" err="1"/>
              <a:t>Porco</a:t>
            </a:r>
            <a:r>
              <a:rPr lang="en-US" altLang="zh-CN" sz="900" dirty="0"/>
              <a:t>, C.C.; Baker, E.; Barbara, J., et al. (2005). "Cassini Imaging Science: Initial Results on Saturn\[</a:t>
            </a:r>
            <a:r>
              <a:rPr lang="en-US" altLang="zh-CN" sz="900" dirty="0" err="1"/>
              <a:t>CloseCurlyQuote</a:t>
            </a:r>
            <a:r>
              <a:rPr lang="en-US" altLang="zh-CN" sz="900" dirty="0"/>
              <a:t>]</a:t>
            </a:r>
            <a:r>
              <a:rPr lang="en-US" altLang="zh-CN" sz="900" dirty="0" err="1"/>
              <a:t>sRings</a:t>
            </a:r>
            <a:r>
              <a:rPr lang="en-US" altLang="zh-CN" sz="900" dirty="0"/>
              <a:t> and Small Satellites" (http:/ /</a:t>
            </a:r>
          </a:p>
          <a:p>
            <a:r>
              <a:rPr lang="en-US" altLang="zh-CN" sz="900" dirty="0" err="1"/>
              <a:t>ciclops</a:t>
            </a:r>
            <a:r>
              <a:rPr lang="en-US" altLang="zh-CN" sz="900" dirty="0"/>
              <a:t>. org/ </a:t>
            </a:r>
            <a:r>
              <a:rPr lang="en-US" altLang="zh-CN" sz="900" dirty="0" err="1"/>
              <a:t>sci</a:t>
            </a:r>
            <a:r>
              <a:rPr lang="en-US" altLang="zh-CN" sz="900" dirty="0"/>
              <a:t>/ docs/ </a:t>
            </a:r>
            <a:r>
              <a:rPr lang="en-US" altLang="zh-CN" sz="900" dirty="0" err="1"/>
              <a:t>RingsSatsPaper</a:t>
            </a:r>
            <a:r>
              <a:rPr lang="en-US" altLang="zh-CN" sz="900" dirty="0"/>
              <a:t>. </a:t>
            </a:r>
            <a:r>
              <a:rPr lang="en-US" altLang="zh-CN" sz="900" dirty="0" err="1"/>
              <a:t>pdf</a:t>
            </a:r>
            <a:r>
              <a:rPr lang="en-US" altLang="zh-CN" sz="900" dirty="0"/>
              <a:t>) (</a:t>
            </a:r>
            <a:r>
              <a:rPr lang="en-US" altLang="zh-CN" sz="900" dirty="0" err="1"/>
              <a:t>pdf</a:t>
            </a:r>
            <a:r>
              <a:rPr lang="en-US" altLang="zh-CN" sz="900" dirty="0"/>
              <a:t>). Science 307 (5713): 1226\[Dash]1236. doi:10.1126/science.1108056. PMID 15731439. .](This paper is very important.) It is unexplained that the B ring has a spokes structure.</a:t>
            </a:r>
            <a:endParaRPr lang="zh-CN" altLang="en-US" sz="900" dirty="0"/>
          </a:p>
        </p:txBody>
      </p:sp>
    </p:spTree>
    <p:extLst>
      <p:ext uri="{BB962C8B-B14F-4D97-AF65-F5344CB8AC3E}">
        <p14:creationId xmlns:p14="http://schemas.microsoft.com/office/powerpoint/2010/main" val="4080792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Characteristics</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2</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398165" y="5805264"/>
            <a:ext cx="6766123" cy="369332"/>
          </a:xfrm>
          <a:prstGeom prst="rect">
            <a:avLst/>
          </a:prstGeom>
          <a:noFill/>
        </p:spPr>
        <p:txBody>
          <a:bodyPr wrap="square" rtlCol="0">
            <a:spAutoFit/>
          </a:bodyPr>
          <a:lstStyle/>
          <a:p>
            <a:r>
              <a:rPr lang="en-US" altLang="zh-CN" dirty="0" smtClean="0"/>
              <a:t>Rings of Saturn. Wikipedia. 2010-11-27</a:t>
            </a:r>
            <a:endParaRPr lang="zh-CN" altLang="en-US" dirty="0"/>
          </a:p>
        </p:txBody>
      </p:sp>
      <p:pic>
        <p:nvPicPr>
          <p:cNvPr id="1028" name="Picture 4" descr="E:\Kuaipan\Physics\GraduateTextBooks\SoftMatter\MidTerm\Ref\Saturn_HST_2004-03-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038031"/>
            <a:ext cx="4251429" cy="23189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9" name="Picture 5" descr="E:\Kuaipan\Physics\GraduateTextBooks\SoftMatter\MidTerm\Ref\Saturn_Robert_Hooke_166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013906"/>
            <a:ext cx="3496131" cy="23430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E:\Kuaipan\Physics\GraduateTextBooks\SoftMatter\MidTerm\Ref\Saturn's_rings_dark_side_mosai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508" y="4149080"/>
            <a:ext cx="8856984" cy="10700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331640" y="1043444"/>
            <a:ext cx="1500026" cy="369332"/>
          </a:xfrm>
          <a:prstGeom prst="rect">
            <a:avLst/>
          </a:prstGeom>
          <a:noFill/>
        </p:spPr>
        <p:txBody>
          <a:bodyPr wrap="none" rtlCol="0">
            <a:spAutoFit/>
          </a:bodyPr>
          <a:lstStyle/>
          <a:p>
            <a:r>
              <a:rPr lang="en-US" altLang="zh-CN" b="1" dirty="0">
                <a:solidFill>
                  <a:srgbClr val="FFC000"/>
                </a:solidFill>
              </a:rPr>
              <a:t>Robert Hooke</a:t>
            </a:r>
            <a:endParaRPr lang="zh-CN" altLang="en-US" b="1" dirty="0">
              <a:solidFill>
                <a:srgbClr val="FFC000"/>
              </a:solidFill>
            </a:endParaRPr>
          </a:p>
        </p:txBody>
      </p:sp>
      <p:sp>
        <p:nvSpPr>
          <p:cNvPr id="15" name="Rectangle 14"/>
          <p:cNvSpPr/>
          <p:nvPr/>
        </p:nvSpPr>
        <p:spPr>
          <a:xfrm>
            <a:off x="5434249" y="1043444"/>
            <a:ext cx="2816540" cy="369332"/>
          </a:xfrm>
          <a:prstGeom prst="rect">
            <a:avLst/>
          </a:prstGeom>
        </p:spPr>
        <p:txBody>
          <a:bodyPr wrap="none">
            <a:spAutoFit/>
          </a:bodyPr>
          <a:lstStyle/>
          <a:p>
            <a:r>
              <a:rPr lang="en-US" altLang="zh-CN" dirty="0" smtClean="0">
                <a:solidFill>
                  <a:srgbClr val="FFC000"/>
                </a:solidFill>
              </a:rPr>
              <a:t> HST's ACS (March 22, 2004)</a:t>
            </a:r>
            <a:endParaRPr lang="zh-CN" altLang="en-US" dirty="0">
              <a:solidFill>
                <a:srgbClr val="FFC000"/>
              </a:solidFill>
            </a:endParaRPr>
          </a:p>
        </p:txBody>
      </p:sp>
      <p:sp>
        <p:nvSpPr>
          <p:cNvPr id="17" name="Rectangle 16"/>
          <p:cNvSpPr/>
          <p:nvPr/>
        </p:nvSpPr>
        <p:spPr>
          <a:xfrm>
            <a:off x="827584" y="3673127"/>
            <a:ext cx="7488832" cy="369332"/>
          </a:xfrm>
          <a:prstGeom prst="rect">
            <a:avLst/>
          </a:prstGeom>
        </p:spPr>
        <p:txBody>
          <a:bodyPr wrap="square">
            <a:spAutoFit/>
          </a:bodyPr>
          <a:lstStyle/>
          <a:p>
            <a:pPr algn="ctr"/>
            <a:r>
              <a:rPr lang="en-US" altLang="zh-CN" dirty="0"/>
              <a:t>Natural-color mosaic of </a:t>
            </a:r>
            <a:r>
              <a:rPr lang="en-US" altLang="zh-CN" i="1" dirty="0"/>
              <a:t>Cassini</a:t>
            </a:r>
            <a:r>
              <a:rPr lang="en-US" altLang="zh-CN" dirty="0"/>
              <a:t> narrow-angle camera </a:t>
            </a:r>
            <a:r>
              <a:rPr lang="en-US" altLang="zh-CN" dirty="0" smtClean="0"/>
              <a:t>images (</a:t>
            </a:r>
            <a:r>
              <a:rPr lang="en-US" altLang="zh-CN" dirty="0"/>
              <a:t>May 9, 2007</a:t>
            </a:r>
            <a:r>
              <a:rPr lang="en-US" altLang="zh-CN" dirty="0" smtClean="0"/>
              <a:t>)</a:t>
            </a:r>
            <a:endParaRPr lang="zh-CN" altLang="en-US" dirty="0"/>
          </a:p>
        </p:txBody>
      </p:sp>
    </p:spTree>
    <p:extLst>
      <p:ext uri="{BB962C8B-B14F-4D97-AF65-F5344CB8AC3E}">
        <p14:creationId xmlns:p14="http://schemas.microsoft.com/office/powerpoint/2010/main" val="2488635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Characteristics</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3</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323528" y="1012666"/>
            <a:ext cx="7848872" cy="400110"/>
          </a:xfrm>
          <a:prstGeom prst="rect">
            <a:avLst/>
          </a:prstGeom>
          <a:noFill/>
        </p:spPr>
        <p:txBody>
          <a:bodyPr wrap="square" rtlCol="0">
            <a:spAutoFit/>
          </a:bodyPr>
          <a:lstStyle/>
          <a:p>
            <a:r>
              <a:rPr lang="en-US" altLang="zh-CN" sz="2000" dirty="0" smtClean="0"/>
              <a:t>Knowledge we accumulated about </a:t>
            </a:r>
            <a:r>
              <a:rPr lang="en-US" altLang="zh-CN" sz="2000" dirty="0" smtClean="0">
                <a:solidFill>
                  <a:srgbClr val="FFC000"/>
                </a:solidFill>
              </a:rPr>
              <a:t>Saturn’s Ring</a:t>
            </a:r>
            <a:r>
              <a:rPr lang="en-US" altLang="zh-CN" sz="2000" dirty="0" smtClean="0"/>
              <a:t> in the past centuries </a:t>
            </a:r>
            <a:endParaRPr lang="zh-CN" altLang="en-US" sz="2000" dirty="0">
              <a:solidFill>
                <a:srgbClr val="FFC000"/>
              </a:solidFill>
            </a:endParaRPr>
          </a:p>
        </p:txBody>
      </p:sp>
      <p:sp>
        <p:nvSpPr>
          <p:cNvPr id="12" name="TextBox 11"/>
          <p:cNvSpPr txBox="1"/>
          <p:nvPr/>
        </p:nvSpPr>
        <p:spPr>
          <a:xfrm>
            <a:off x="395536" y="5877272"/>
            <a:ext cx="6766123" cy="369332"/>
          </a:xfrm>
          <a:prstGeom prst="rect">
            <a:avLst/>
          </a:prstGeom>
          <a:noFill/>
        </p:spPr>
        <p:txBody>
          <a:bodyPr wrap="square" rtlCol="0">
            <a:spAutoFit/>
          </a:bodyPr>
          <a:lstStyle/>
          <a:p>
            <a:r>
              <a:rPr lang="en-US" altLang="zh-CN" dirty="0" smtClean="0"/>
              <a:t>Detailed references will be listed at the end of these slides.</a:t>
            </a:r>
            <a:endParaRPr lang="zh-CN" altLang="en-US" dirty="0"/>
          </a:p>
        </p:txBody>
      </p:sp>
      <p:pic>
        <p:nvPicPr>
          <p:cNvPr id="10242" name="Picture 2" descr="C:\Users\Marvin\Desktop\Charactoristics of Saturn's Rin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50484"/>
            <a:ext cx="8488385" cy="39387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0222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Characteristics</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4</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sp>
        <p:nvSpPr>
          <p:cNvPr id="3" name="Rectangle 2"/>
          <p:cNvSpPr/>
          <p:nvPr/>
        </p:nvSpPr>
        <p:spPr>
          <a:xfrm>
            <a:off x="611560" y="2965283"/>
            <a:ext cx="6400800" cy="461665"/>
          </a:xfrm>
          <a:prstGeom prst="rect">
            <a:avLst/>
          </a:prstGeom>
        </p:spPr>
        <p:txBody>
          <a:bodyPr wrap="square">
            <a:spAutoFit/>
          </a:bodyPr>
          <a:lstStyle/>
          <a:p>
            <a:r>
              <a:rPr lang="en-US" altLang="zh-CN" sz="2400" dirty="0" smtClean="0"/>
              <a:t>Complete structure investigation?</a:t>
            </a:r>
            <a:endParaRPr lang="zh-CN" altLang="en-US" sz="2400" dirty="0"/>
          </a:p>
        </p:txBody>
      </p:sp>
      <p:sp>
        <p:nvSpPr>
          <p:cNvPr id="7" name="TextBox 6"/>
          <p:cNvSpPr txBox="1"/>
          <p:nvPr/>
        </p:nvSpPr>
        <p:spPr>
          <a:xfrm>
            <a:off x="611560" y="1501848"/>
            <a:ext cx="4536504" cy="461665"/>
          </a:xfrm>
          <a:prstGeom prst="rect">
            <a:avLst/>
          </a:prstGeom>
          <a:noFill/>
        </p:spPr>
        <p:txBody>
          <a:bodyPr wrap="square" rtlCol="0">
            <a:spAutoFit/>
          </a:bodyPr>
          <a:lstStyle/>
          <a:p>
            <a:r>
              <a:rPr lang="en-US" altLang="zh-CN" sz="2400" dirty="0" smtClean="0"/>
              <a:t>Spokes structure in B ring</a:t>
            </a:r>
            <a:endParaRPr lang="zh-CN" altLang="en-US" sz="2400" dirty="0"/>
          </a:p>
        </p:txBody>
      </p:sp>
      <p:pic>
        <p:nvPicPr>
          <p:cNvPr id="2050" name="Picture 2" descr="E:\Kuaipan\Physics\GraduateTextBooks\SoftMatter\MidTerm\Ref\Spokes-half_siz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0"/>
            <a:ext cx="2904306" cy="29043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1" name="Picture 3" descr="E:\Kuaipan\Physics\GraduateTextBooks\SoftMatter\MidTerm\Ref\Saturn's_rings_in_visible_light_and_radi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986" y="4869160"/>
            <a:ext cx="8792027" cy="13151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C:\Users\Marvin\Documents\FFOutput\PIA07712_-_F_ring_animation.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780928"/>
            <a:ext cx="2907836" cy="21808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11560" y="2247255"/>
            <a:ext cx="3395427" cy="461665"/>
          </a:xfrm>
          <a:prstGeom prst="rect">
            <a:avLst/>
          </a:prstGeom>
          <a:noFill/>
        </p:spPr>
        <p:txBody>
          <a:bodyPr wrap="square" rtlCol="0">
            <a:spAutoFit/>
          </a:bodyPr>
          <a:lstStyle/>
          <a:p>
            <a:r>
              <a:rPr lang="en-US" altLang="zh-CN" sz="2400" dirty="0" smtClean="0"/>
              <a:t>Disturbance from Moons</a:t>
            </a:r>
            <a:endParaRPr lang="zh-CN" altLang="en-US" sz="2400" dirty="0"/>
          </a:p>
        </p:txBody>
      </p:sp>
      <p:sp>
        <p:nvSpPr>
          <p:cNvPr id="9" name="TextBox 8"/>
          <p:cNvSpPr txBox="1"/>
          <p:nvPr/>
        </p:nvSpPr>
        <p:spPr>
          <a:xfrm>
            <a:off x="1331640" y="4077072"/>
            <a:ext cx="2304256" cy="369332"/>
          </a:xfrm>
          <a:prstGeom prst="rect">
            <a:avLst/>
          </a:prstGeom>
          <a:effectLst>
            <a:glow rad="1016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altLang="zh-CN" dirty="0" smtClean="0"/>
              <a:t>Far from complete!</a:t>
            </a:r>
            <a:endParaRPr lang="zh-CN" altLang="en-US" dirty="0"/>
          </a:p>
        </p:txBody>
      </p:sp>
      <p:sp>
        <p:nvSpPr>
          <p:cNvPr id="15" name="TextBox 14"/>
          <p:cNvSpPr txBox="1"/>
          <p:nvPr/>
        </p:nvSpPr>
        <p:spPr>
          <a:xfrm>
            <a:off x="1188937" y="6196662"/>
            <a:ext cx="6766123" cy="276999"/>
          </a:xfrm>
          <a:prstGeom prst="rect">
            <a:avLst/>
          </a:prstGeom>
          <a:noFill/>
        </p:spPr>
        <p:txBody>
          <a:bodyPr wrap="square" rtlCol="0">
            <a:spAutoFit/>
          </a:bodyPr>
          <a:lstStyle/>
          <a:p>
            <a:pPr algn="ctr"/>
            <a:r>
              <a:rPr lang="en-US" altLang="zh-CN" sz="1200" dirty="0" smtClean="0"/>
              <a:t>Rings of Saturn. Wikipedia. 2010-11-27</a:t>
            </a:r>
            <a:endParaRPr lang="zh-CN" altLang="en-US" sz="1200" dirty="0"/>
          </a:p>
        </p:txBody>
      </p:sp>
    </p:spTree>
    <p:extLst>
      <p:ext uri="{BB962C8B-B14F-4D97-AF65-F5344CB8AC3E}">
        <p14:creationId xmlns:p14="http://schemas.microsoft.com/office/powerpoint/2010/main" val="266531193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5</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Diagram 6"/>
          <p:cNvGraphicFramePr/>
          <p:nvPr>
            <p:extLst>
              <p:ext uri="{D42A27DB-BD31-4B8C-83A1-F6EECF244321}">
                <p14:modId xmlns:p14="http://schemas.microsoft.com/office/powerpoint/2010/main" val="2895573501"/>
              </p:ext>
            </p:extLst>
          </p:nvPr>
        </p:nvGraphicFramePr>
        <p:xfrm>
          <a:off x="899592" y="764704"/>
          <a:ext cx="664840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2835082" y="5426060"/>
            <a:ext cx="3473836" cy="523220"/>
          </a:xfrm>
          <a:prstGeom prst="rect">
            <a:avLst/>
          </a:prstGeom>
          <a:noFill/>
        </p:spPr>
        <p:txBody>
          <a:bodyPr wrap="none" rtlCol="0">
            <a:spAutoFit/>
          </a:bodyPr>
          <a:lstStyle/>
          <a:p>
            <a:pPr algn="ctr"/>
            <a:r>
              <a:rPr lang="en-US" altLang="zh-CN" sz="2800" b="1" dirty="0" smtClean="0"/>
              <a:t>Most concerned here!</a:t>
            </a:r>
          </a:p>
        </p:txBody>
      </p:sp>
    </p:spTree>
    <p:extLst>
      <p:ext uri="{BB962C8B-B14F-4D97-AF65-F5344CB8AC3E}">
        <p14:creationId xmlns:p14="http://schemas.microsoft.com/office/powerpoint/2010/main" val="7700247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6</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5220072" y="993948"/>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Tidal force</a:t>
            </a:r>
            <a:endParaRPr lang="zh-CN" altLang="en-US" sz="2400" dirty="0"/>
          </a:p>
        </p:txBody>
      </p:sp>
      <p:sp>
        <p:nvSpPr>
          <p:cNvPr id="14" name="Rounded Rectangle 13"/>
          <p:cNvSpPr/>
          <p:nvPr/>
        </p:nvSpPr>
        <p:spPr>
          <a:xfrm>
            <a:off x="2016721" y="1212800"/>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Maximum particle size</a:t>
            </a:r>
            <a:endParaRPr lang="zh-CN" altLang="en-US" sz="2400" dirty="0"/>
          </a:p>
        </p:txBody>
      </p:sp>
      <p:sp>
        <p:nvSpPr>
          <p:cNvPr id="15" name="Rounded Rectangle 14"/>
          <p:cNvSpPr/>
          <p:nvPr/>
        </p:nvSpPr>
        <p:spPr>
          <a:xfrm>
            <a:off x="935595" y="4464893"/>
            <a:ext cx="1332149" cy="60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Ringlets</a:t>
            </a:r>
            <a:endParaRPr lang="zh-CN" altLang="en-US" sz="2400" dirty="0"/>
          </a:p>
        </p:txBody>
      </p:sp>
      <p:sp>
        <p:nvSpPr>
          <p:cNvPr id="17" name="Rounded Rectangle 16"/>
          <p:cNvSpPr/>
          <p:nvPr/>
        </p:nvSpPr>
        <p:spPr>
          <a:xfrm>
            <a:off x="5119700" y="3586509"/>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Friction</a:t>
            </a:r>
            <a:endParaRPr lang="zh-CN" altLang="en-US" sz="2400" dirty="0"/>
          </a:p>
        </p:txBody>
      </p:sp>
      <p:sp>
        <p:nvSpPr>
          <p:cNvPr id="18" name="Rounded Rectangle 17"/>
          <p:cNvSpPr/>
          <p:nvPr/>
        </p:nvSpPr>
        <p:spPr>
          <a:xfrm>
            <a:off x="6919901" y="4474021"/>
            <a:ext cx="1831576" cy="846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Collision</a:t>
            </a:r>
            <a:endParaRPr lang="zh-CN" altLang="en-US" sz="2400" dirty="0"/>
          </a:p>
        </p:txBody>
      </p:sp>
      <p:sp>
        <p:nvSpPr>
          <p:cNvPr id="19" name="Rounded Rectangle 18"/>
          <p:cNvSpPr/>
          <p:nvPr/>
        </p:nvSpPr>
        <p:spPr>
          <a:xfrm>
            <a:off x="4972806" y="5250843"/>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Power law</a:t>
            </a:r>
            <a:endParaRPr lang="zh-CN" altLang="en-US" sz="2400" dirty="0"/>
          </a:p>
        </p:txBody>
      </p:sp>
      <p:sp>
        <p:nvSpPr>
          <p:cNvPr id="20" name="Rounded Rectangle 19"/>
          <p:cNvSpPr/>
          <p:nvPr/>
        </p:nvSpPr>
        <p:spPr>
          <a:xfrm>
            <a:off x="2566125" y="3777605"/>
            <a:ext cx="1332173" cy="607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Thin</a:t>
            </a:r>
            <a:endParaRPr lang="zh-CN" altLang="en-US" sz="2400" dirty="0"/>
          </a:p>
        </p:txBody>
      </p:sp>
      <p:sp>
        <p:nvSpPr>
          <p:cNvPr id="21" name="Rounded Rectangle 20"/>
          <p:cNvSpPr/>
          <p:nvPr/>
        </p:nvSpPr>
        <p:spPr>
          <a:xfrm>
            <a:off x="856412" y="2398613"/>
            <a:ext cx="180020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Size distribution</a:t>
            </a:r>
            <a:endParaRPr lang="zh-CN" altLang="en-US" sz="2400" dirty="0"/>
          </a:p>
        </p:txBody>
      </p:sp>
      <p:sp>
        <p:nvSpPr>
          <p:cNvPr id="22" name="Rounded Rectangle 21"/>
          <p:cNvSpPr/>
          <p:nvPr/>
        </p:nvSpPr>
        <p:spPr>
          <a:xfrm>
            <a:off x="2016721" y="5478070"/>
            <a:ext cx="1691208" cy="707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Spokes etc.</a:t>
            </a:r>
            <a:endParaRPr lang="zh-CN" altLang="en-US" sz="2400" dirty="0"/>
          </a:p>
        </p:txBody>
      </p:sp>
      <p:cxnSp>
        <p:nvCxnSpPr>
          <p:cNvPr id="7" name="Straight Connector 6"/>
          <p:cNvCxnSpPr/>
          <p:nvPr/>
        </p:nvCxnSpPr>
        <p:spPr>
          <a:xfrm>
            <a:off x="4572000" y="1052736"/>
            <a:ext cx="0" cy="5132575"/>
          </a:xfrm>
          <a:prstGeom prst="line">
            <a:avLst/>
          </a:prstGeom>
        </p:spPr>
        <p:style>
          <a:lnRef idx="3">
            <a:schemeClr val="accent3"/>
          </a:lnRef>
          <a:fillRef idx="0">
            <a:schemeClr val="accent3"/>
          </a:fillRef>
          <a:effectRef idx="2">
            <a:schemeClr val="accent3"/>
          </a:effectRef>
          <a:fontRef idx="minor">
            <a:schemeClr val="tx1"/>
          </a:fontRef>
        </p:style>
      </p:cxnSp>
      <p:sp>
        <p:nvSpPr>
          <p:cNvPr id="23" name="Rounded Rectangle 22"/>
          <p:cNvSpPr/>
          <p:nvPr/>
        </p:nvSpPr>
        <p:spPr>
          <a:xfrm>
            <a:off x="7009904" y="2076896"/>
            <a:ext cx="1651570" cy="61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Gravitation</a:t>
            </a:r>
            <a:endParaRPr lang="zh-CN" altLang="en-US" sz="2400" dirty="0"/>
          </a:p>
        </p:txBody>
      </p:sp>
      <p:sp>
        <p:nvSpPr>
          <p:cNvPr id="24" name="Rounded Rectangle 23"/>
          <p:cNvSpPr/>
          <p:nvPr/>
        </p:nvSpPr>
        <p:spPr>
          <a:xfrm>
            <a:off x="5436096" y="2564904"/>
            <a:ext cx="1428774" cy="655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CAM</a:t>
            </a:r>
            <a:endParaRPr lang="zh-CN" altLang="en-US" sz="2400" dirty="0"/>
          </a:p>
        </p:txBody>
      </p:sp>
    </p:spTree>
    <p:extLst>
      <p:ext uri="{BB962C8B-B14F-4D97-AF65-F5344CB8AC3E}">
        <p14:creationId xmlns:p14="http://schemas.microsoft.com/office/powerpoint/2010/main" val="24492445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7</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3" name="Diagram 12"/>
          <p:cNvGraphicFramePr/>
          <p:nvPr>
            <p:extLst>
              <p:ext uri="{D42A27DB-BD31-4B8C-83A1-F6EECF244321}">
                <p14:modId xmlns:p14="http://schemas.microsoft.com/office/powerpoint/2010/main" val="3908871575"/>
              </p:ext>
            </p:extLst>
          </p:nvPr>
        </p:nvGraphicFramePr>
        <p:xfrm>
          <a:off x="2051720" y="1697993"/>
          <a:ext cx="4968552" cy="1445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549019740"/>
              </p:ext>
            </p:extLst>
          </p:nvPr>
        </p:nvGraphicFramePr>
        <p:xfrm>
          <a:off x="3201988" y="2996952"/>
          <a:ext cx="2689225" cy="1068388"/>
        </p:xfrm>
        <a:graphic>
          <a:graphicData uri="http://schemas.openxmlformats.org/presentationml/2006/ole">
            <mc:AlternateContent xmlns:mc="http://schemas.openxmlformats.org/markup-compatibility/2006">
              <mc:Choice xmlns:v="urn:schemas-microsoft-com:vml" Requires="v">
                <p:oleObj spid="_x0000_s4434" name="Equation" r:id="rId8" imgW="990360" imgH="393480" progId="Equation.DSMT4">
                  <p:embed/>
                </p:oleObj>
              </mc:Choice>
              <mc:Fallback>
                <p:oleObj name="Equation" r:id="rId8" imgW="990360" imgH="393480" progId="Equation.DSMT4">
                  <p:embed/>
                  <p:pic>
                    <p:nvPicPr>
                      <p:cNvPr id="0" name=""/>
                      <p:cNvPicPr/>
                      <p:nvPr/>
                    </p:nvPicPr>
                    <p:blipFill>
                      <a:blip r:embed="rId9"/>
                      <a:stretch>
                        <a:fillRect/>
                      </a:stretch>
                    </p:blipFill>
                    <p:spPr>
                      <a:xfrm>
                        <a:off x="3201988" y="2996952"/>
                        <a:ext cx="2689225" cy="1068388"/>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723287868"/>
              </p:ext>
            </p:extLst>
          </p:nvPr>
        </p:nvGraphicFramePr>
        <p:xfrm>
          <a:off x="2882900" y="4077072"/>
          <a:ext cx="3338513" cy="555625"/>
        </p:xfrm>
        <a:graphic>
          <a:graphicData uri="http://schemas.openxmlformats.org/presentationml/2006/ole">
            <mc:AlternateContent xmlns:mc="http://schemas.openxmlformats.org/markup-compatibility/2006">
              <mc:Choice xmlns:v="urn:schemas-microsoft-com:vml" Requires="v">
                <p:oleObj spid="_x0000_s4435" name="Equation" r:id="rId10" imgW="1218960" imgH="203040" progId="Equation.DSMT4">
                  <p:embed/>
                </p:oleObj>
              </mc:Choice>
              <mc:Fallback>
                <p:oleObj name="Equation" r:id="rId10" imgW="1218960" imgH="203040" progId="Equation.DSMT4">
                  <p:embed/>
                  <p:pic>
                    <p:nvPicPr>
                      <p:cNvPr id="0" name=""/>
                      <p:cNvPicPr/>
                      <p:nvPr/>
                    </p:nvPicPr>
                    <p:blipFill>
                      <a:blip r:embed="rId11"/>
                      <a:stretch>
                        <a:fillRect/>
                      </a:stretch>
                    </p:blipFill>
                    <p:spPr>
                      <a:xfrm>
                        <a:off x="2882900" y="4077072"/>
                        <a:ext cx="3338513" cy="555625"/>
                      </a:xfrm>
                      <a:prstGeom prst="rect">
                        <a:avLst/>
                      </a:prstGeom>
                    </p:spPr>
                  </p:pic>
                </p:oleObj>
              </mc:Fallback>
            </mc:AlternateContent>
          </a:graphicData>
        </a:graphic>
      </p:graphicFrame>
      <p:sp>
        <p:nvSpPr>
          <p:cNvPr id="21" name="TextBox 20"/>
          <p:cNvSpPr txBox="1"/>
          <p:nvPr/>
        </p:nvSpPr>
        <p:spPr>
          <a:xfrm>
            <a:off x="251520" y="5190291"/>
            <a:ext cx="8712968" cy="830997"/>
          </a:xfrm>
          <a:prstGeom prst="rect">
            <a:avLst/>
          </a:prstGeom>
          <a:noFill/>
        </p:spPr>
        <p:txBody>
          <a:bodyPr wrap="square" rtlCol="0">
            <a:spAutoFit/>
          </a:bodyPr>
          <a:lstStyle/>
          <a:p>
            <a:r>
              <a:rPr lang="en-US" altLang="zh-CN" sz="2400" dirty="0" smtClean="0"/>
              <a:t>M is the mass of Saturn; r is the orbital radius of the particles; </a:t>
            </a:r>
            <a:r>
              <a:rPr lang="el-GR" altLang="zh-CN" sz="2400" dirty="0" smtClean="0"/>
              <a:t>ρ</a:t>
            </a:r>
            <a:r>
              <a:rPr lang="en-US" altLang="zh-CN" sz="2400" dirty="0" smtClean="0"/>
              <a:t> is the density of the particles (ice); R is the maximum size</a:t>
            </a:r>
            <a:endParaRPr lang="zh-CN" altLang="en-US" sz="2400" dirty="0"/>
          </a:p>
        </p:txBody>
      </p:sp>
      <p:sp>
        <p:nvSpPr>
          <p:cNvPr id="22" name="TextBox 21"/>
          <p:cNvSpPr txBox="1"/>
          <p:nvPr/>
        </p:nvSpPr>
        <p:spPr>
          <a:xfrm>
            <a:off x="2699792" y="4715852"/>
            <a:ext cx="3853408" cy="369332"/>
          </a:xfrm>
          <a:prstGeom prst="rect">
            <a:avLst/>
          </a:prstGeom>
          <a:noFill/>
        </p:spPr>
        <p:txBody>
          <a:bodyPr wrap="square" rtlCol="0">
            <a:spAutoFit/>
          </a:bodyPr>
          <a:lstStyle/>
          <a:p>
            <a:pPr algn="ctr"/>
            <a:r>
              <a:rPr lang="en-US" altLang="zh-CN" dirty="0" smtClean="0"/>
              <a:t>=&gt; r~10^7m to 10^8m =&gt; R&lt;100km</a:t>
            </a:r>
            <a:endParaRPr lang="zh-CN" altLang="en-US" dirty="0"/>
          </a:p>
        </p:txBody>
      </p:sp>
      <p:sp>
        <p:nvSpPr>
          <p:cNvPr id="23" name="TextBox 22"/>
          <p:cNvSpPr txBox="1"/>
          <p:nvPr/>
        </p:nvSpPr>
        <p:spPr>
          <a:xfrm>
            <a:off x="3203848" y="1124744"/>
            <a:ext cx="2871812" cy="369332"/>
          </a:xfrm>
          <a:prstGeom prst="rect">
            <a:avLst/>
          </a:prstGeom>
          <a:noFill/>
        </p:spPr>
        <p:txBody>
          <a:bodyPr wrap="none" rtlCol="0">
            <a:spAutoFit/>
          </a:bodyPr>
          <a:lstStyle/>
          <a:p>
            <a:r>
              <a:rPr lang="en-US" altLang="zh-CN" dirty="0" smtClean="0"/>
              <a:t>(Hint: Similar to Roche Limit)</a:t>
            </a:r>
            <a:endParaRPr lang="zh-CN" altLang="en-US" dirty="0"/>
          </a:p>
        </p:txBody>
      </p:sp>
      <p:sp>
        <p:nvSpPr>
          <p:cNvPr id="24" name="TextBox 23"/>
          <p:cNvSpPr txBox="1"/>
          <p:nvPr/>
        </p:nvSpPr>
        <p:spPr>
          <a:xfrm>
            <a:off x="891633" y="6104329"/>
            <a:ext cx="7360733" cy="276999"/>
          </a:xfrm>
          <a:prstGeom prst="rect">
            <a:avLst/>
          </a:prstGeom>
          <a:noFill/>
        </p:spPr>
        <p:txBody>
          <a:bodyPr wrap="none" rtlCol="0">
            <a:spAutoFit/>
          </a:bodyPr>
          <a:lstStyle/>
          <a:p>
            <a:r>
              <a:rPr lang="en-US" altLang="zh-CN" sz="1200" dirty="0"/>
              <a:t>Peter </a:t>
            </a:r>
            <a:r>
              <a:rPr lang="en-US" altLang="zh-CN" sz="1200" dirty="0" err="1"/>
              <a:t>Goldreich</a:t>
            </a:r>
            <a:r>
              <a:rPr lang="en-US" altLang="zh-CN" sz="1200" dirty="0"/>
              <a:t>, Scott </a:t>
            </a:r>
            <a:r>
              <a:rPr lang="en-US" altLang="zh-CN" sz="1200" dirty="0" err="1"/>
              <a:t>Tremaine</a:t>
            </a:r>
            <a:r>
              <a:rPr lang="en-US" altLang="zh-CN" sz="1200" dirty="0"/>
              <a:t>, (1982) "The dynamics of planetary rings". Ann. Rev. Astron. </a:t>
            </a:r>
            <a:r>
              <a:rPr lang="en-US" altLang="zh-CN" sz="1200" dirty="0" err="1"/>
              <a:t>Astrophys</a:t>
            </a:r>
            <a:r>
              <a:rPr lang="en-US" altLang="zh-CN" sz="1200" dirty="0"/>
              <a:t>. 20: 249-83.</a:t>
            </a:r>
            <a:endParaRPr lang="zh-CN" altLang="en-US" sz="1200" dirty="0"/>
          </a:p>
        </p:txBody>
      </p:sp>
      <p:cxnSp>
        <p:nvCxnSpPr>
          <p:cNvPr id="26" name="Straight Connector 25"/>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3947" y="980728"/>
            <a:ext cx="1976631"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400" dirty="0"/>
              <a:t>Maximum size</a:t>
            </a:r>
            <a:endParaRPr lang="zh-CN" altLang="en-US" sz="2400" dirty="0"/>
          </a:p>
        </p:txBody>
      </p:sp>
    </p:spTree>
    <p:extLst>
      <p:ext uri="{BB962C8B-B14F-4D97-AF65-F5344CB8AC3E}">
        <p14:creationId xmlns:p14="http://schemas.microsoft.com/office/powerpoint/2010/main" val="36642811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8</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71313" y="1592233"/>
            <a:ext cx="3192862" cy="400110"/>
          </a:xfrm>
          <a:prstGeom prst="rect">
            <a:avLst/>
          </a:prstGeom>
          <a:noFill/>
        </p:spPr>
        <p:txBody>
          <a:bodyPr wrap="none" rtlCol="0">
            <a:spAutoFit/>
          </a:bodyPr>
          <a:lstStyle/>
          <a:p>
            <a:r>
              <a:rPr lang="en-US" altLang="zh-CN" sz="2000" dirty="0" smtClean="0"/>
              <a:t>Assumption: Power law form</a:t>
            </a:r>
            <a:endParaRPr lang="zh-CN" altLang="en-US" sz="2000" dirty="0"/>
          </a:p>
        </p:txBody>
      </p:sp>
      <p:graphicFrame>
        <p:nvGraphicFramePr>
          <p:cNvPr id="7" name="Object 6"/>
          <p:cNvGraphicFramePr>
            <a:graphicFrameLocks noChangeAspect="1"/>
          </p:cNvGraphicFramePr>
          <p:nvPr>
            <p:extLst>
              <p:ext uri="{D42A27DB-BD31-4B8C-83A1-F6EECF244321}">
                <p14:modId xmlns:p14="http://schemas.microsoft.com/office/powerpoint/2010/main" val="4072674740"/>
              </p:ext>
            </p:extLst>
          </p:nvPr>
        </p:nvGraphicFramePr>
        <p:xfrm>
          <a:off x="1574800" y="1792288"/>
          <a:ext cx="5765800" cy="1260475"/>
        </p:xfrm>
        <a:graphic>
          <a:graphicData uri="http://schemas.openxmlformats.org/presentationml/2006/ole">
            <mc:AlternateContent xmlns:mc="http://schemas.openxmlformats.org/markup-compatibility/2006">
              <mc:Choice xmlns:v="urn:schemas-microsoft-com:vml" Requires="v">
                <p:oleObj spid="_x0000_s5421" name="Equation" r:id="rId3" imgW="2323800" imgH="507960" progId="Equation.DSMT4">
                  <p:embed/>
                </p:oleObj>
              </mc:Choice>
              <mc:Fallback>
                <p:oleObj name="Equation" r:id="rId3" imgW="2323800" imgH="507960" progId="Equation.DSMT4">
                  <p:embed/>
                  <p:pic>
                    <p:nvPicPr>
                      <p:cNvPr id="0" name=""/>
                      <p:cNvPicPr/>
                      <p:nvPr/>
                    </p:nvPicPr>
                    <p:blipFill>
                      <a:blip r:embed="rId4"/>
                      <a:stretch>
                        <a:fillRect/>
                      </a:stretch>
                    </p:blipFill>
                    <p:spPr>
                      <a:xfrm>
                        <a:off x="1574800" y="1792288"/>
                        <a:ext cx="5765800" cy="1260475"/>
                      </a:xfrm>
                      <a:prstGeom prst="rect">
                        <a:avLst/>
                      </a:prstGeom>
                    </p:spPr>
                  </p:pic>
                </p:oleObj>
              </mc:Fallback>
            </mc:AlternateContent>
          </a:graphicData>
        </a:graphic>
      </p:graphicFrame>
      <p:sp>
        <p:nvSpPr>
          <p:cNvPr id="9" name="TextBox 8"/>
          <p:cNvSpPr txBox="1"/>
          <p:nvPr/>
        </p:nvSpPr>
        <p:spPr>
          <a:xfrm>
            <a:off x="891633" y="6104329"/>
            <a:ext cx="7360733" cy="276999"/>
          </a:xfrm>
          <a:prstGeom prst="rect">
            <a:avLst/>
          </a:prstGeom>
          <a:noFill/>
        </p:spPr>
        <p:txBody>
          <a:bodyPr wrap="none" rtlCol="0">
            <a:spAutoFit/>
          </a:bodyPr>
          <a:lstStyle/>
          <a:p>
            <a:r>
              <a:rPr lang="en-US" altLang="zh-CN" sz="1200" dirty="0"/>
              <a:t>Peter </a:t>
            </a:r>
            <a:r>
              <a:rPr lang="en-US" altLang="zh-CN" sz="1200" dirty="0" err="1"/>
              <a:t>Goldreich</a:t>
            </a:r>
            <a:r>
              <a:rPr lang="en-US" altLang="zh-CN" sz="1200" dirty="0"/>
              <a:t>, Scott </a:t>
            </a:r>
            <a:r>
              <a:rPr lang="en-US" altLang="zh-CN" sz="1200" dirty="0" err="1"/>
              <a:t>Tremaine</a:t>
            </a:r>
            <a:r>
              <a:rPr lang="en-US" altLang="zh-CN" sz="1200" dirty="0"/>
              <a:t>, (1982) "The dynamics of planetary rings". Ann. Rev. Astron. </a:t>
            </a:r>
            <a:r>
              <a:rPr lang="en-US" altLang="zh-CN" sz="1200" dirty="0" err="1"/>
              <a:t>Astrophys</a:t>
            </a:r>
            <a:r>
              <a:rPr lang="en-US" altLang="zh-CN" sz="1200" dirty="0"/>
              <a:t>. 20: 249-83.</a:t>
            </a:r>
            <a:endParaRPr lang="zh-CN" altLang="en-US" sz="1200" dirty="0"/>
          </a:p>
        </p:txBody>
      </p:sp>
      <p:sp>
        <p:nvSpPr>
          <p:cNvPr id="10" name="TextBox 9"/>
          <p:cNvSpPr txBox="1"/>
          <p:nvPr/>
        </p:nvSpPr>
        <p:spPr>
          <a:xfrm>
            <a:off x="120588" y="4941168"/>
            <a:ext cx="8902824" cy="369332"/>
          </a:xfrm>
          <a:prstGeom prst="rect">
            <a:avLst/>
          </a:prstGeom>
          <a:noFill/>
        </p:spPr>
        <p:txBody>
          <a:bodyPr wrap="square" rtlCol="0">
            <a:spAutoFit/>
          </a:bodyPr>
          <a:lstStyle/>
          <a:p>
            <a:pPr algn="ctr"/>
            <a:r>
              <a:rPr lang="en-US" altLang="zh-CN" dirty="0"/>
              <a:t>Richard G. </a:t>
            </a:r>
            <a:r>
              <a:rPr lang="en-US" altLang="zh-CN" dirty="0" smtClean="0"/>
              <a:t>French &amp; </a:t>
            </a:r>
            <a:r>
              <a:rPr lang="en-US" altLang="zh-CN" dirty="0"/>
              <a:t>Philip D. </a:t>
            </a:r>
            <a:r>
              <a:rPr lang="en-US" altLang="zh-CN" dirty="0" smtClean="0"/>
              <a:t>Nicholson (2000) did a great work on the particle size problem.</a:t>
            </a:r>
            <a:endParaRPr lang="zh-CN" alt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998296204"/>
              </p:ext>
            </p:extLst>
          </p:nvPr>
        </p:nvGraphicFramePr>
        <p:xfrm>
          <a:off x="3124200" y="5310500"/>
          <a:ext cx="2659327" cy="793829"/>
        </p:xfrm>
        <a:graphic>
          <a:graphicData uri="http://schemas.openxmlformats.org/presentationml/2006/ole">
            <mc:AlternateContent xmlns:mc="http://schemas.openxmlformats.org/markup-compatibility/2006">
              <mc:Choice xmlns:v="urn:schemas-microsoft-com:vml" Requires="v">
                <p:oleObj spid="_x0000_s5422" name="Equation" r:id="rId5" imgW="1701720" imgH="507960" progId="Equation.DSMT4">
                  <p:embed/>
                </p:oleObj>
              </mc:Choice>
              <mc:Fallback>
                <p:oleObj name="Equation" r:id="rId5" imgW="1701720" imgH="507960" progId="Equation.DSMT4">
                  <p:embed/>
                  <p:pic>
                    <p:nvPicPr>
                      <p:cNvPr id="0" name=""/>
                      <p:cNvPicPr/>
                      <p:nvPr/>
                    </p:nvPicPr>
                    <p:blipFill>
                      <a:blip r:embed="rId6"/>
                      <a:stretch>
                        <a:fillRect/>
                      </a:stretch>
                    </p:blipFill>
                    <p:spPr>
                      <a:xfrm>
                        <a:off x="3124200" y="5310500"/>
                        <a:ext cx="2659327" cy="793829"/>
                      </a:xfrm>
                      <a:prstGeom prst="rect">
                        <a:avLst/>
                      </a:prstGeom>
                    </p:spPr>
                  </p:pic>
                </p:oleObj>
              </mc:Fallback>
            </mc:AlternateContent>
          </a:graphicData>
        </a:graphic>
      </p:graphicFrame>
      <p:cxnSp>
        <p:nvCxnSpPr>
          <p:cNvPr id="14" name="Straight Connector 13"/>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0" y="3140968"/>
            <a:ext cx="9144000" cy="369332"/>
          </a:xfrm>
          <a:prstGeom prst="rect">
            <a:avLst/>
          </a:prstGeom>
          <a:noFill/>
        </p:spPr>
        <p:txBody>
          <a:bodyPr wrap="square" rtlCol="0">
            <a:spAutoFit/>
          </a:bodyPr>
          <a:lstStyle/>
          <a:p>
            <a:pPr algn="ctr"/>
            <a:r>
              <a:rPr lang="en-US" altLang="zh-CN" i="1" dirty="0" smtClean="0"/>
              <a:t>N</a:t>
            </a:r>
            <a:r>
              <a:rPr lang="en-US" altLang="zh-CN" dirty="0" smtClean="0"/>
              <a:t>(</a:t>
            </a:r>
            <a:r>
              <a:rPr lang="en-US" altLang="zh-CN" i="1" dirty="0" smtClean="0"/>
              <a:t>R</a:t>
            </a:r>
            <a:r>
              <a:rPr lang="en-US" altLang="zh-CN" dirty="0" smtClean="0"/>
              <a:t>) is the number of particles per unit area with radii less than R; R</a:t>
            </a:r>
            <a:r>
              <a:rPr lang="en-US" altLang="zh-CN" baseline="-25000" dirty="0" smtClean="0"/>
              <a:t>0</a:t>
            </a:r>
            <a:r>
              <a:rPr lang="en-US" altLang="zh-CN" dirty="0" smtClean="0"/>
              <a:t> is a scaled radius.</a:t>
            </a:r>
            <a:endParaRPr lang="zh-CN" altLang="en-US" dirty="0"/>
          </a:p>
        </p:txBody>
      </p:sp>
      <p:sp>
        <p:nvSpPr>
          <p:cNvPr id="13" name="TextBox 12"/>
          <p:cNvSpPr txBox="1"/>
          <p:nvPr/>
        </p:nvSpPr>
        <p:spPr>
          <a:xfrm>
            <a:off x="241177" y="3645024"/>
            <a:ext cx="8782236" cy="1015663"/>
          </a:xfrm>
          <a:prstGeom prst="rect">
            <a:avLst/>
          </a:prstGeom>
          <a:noFill/>
        </p:spPr>
        <p:txBody>
          <a:bodyPr wrap="square" rtlCol="0">
            <a:spAutoFit/>
          </a:bodyPr>
          <a:lstStyle/>
          <a:p>
            <a:r>
              <a:rPr lang="en-US" altLang="zh-CN" sz="2000" dirty="0" smtClean="0"/>
              <a:t>Considering the normalization condition, optical depth observation, surface density observation, occultation exp. et al., </a:t>
            </a:r>
            <a:r>
              <a:rPr lang="en-US" altLang="zh-CN" sz="2000" dirty="0" err="1" smtClean="0"/>
              <a:t>Goldreich</a:t>
            </a:r>
            <a:r>
              <a:rPr lang="en-US" altLang="zh-CN" sz="2000" dirty="0" smtClean="0"/>
              <a:t> reached a result of </a:t>
            </a:r>
            <a:r>
              <a:rPr lang="en-US" altLang="zh-CN" sz="2000" i="1" dirty="0" err="1" smtClean="0"/>
              <a:t>R</a:t>
            </a:r>
            <a:r>
              <a:rPr lang="en-US" altLang="zh-CN" sz="2000" i="1" baseline="-25000" dirty="0" err="1" smtClean="0"/>
              <a:t>min</a:t>
            </a:r>
            <a:r>
              <a:rPr lang="en-US" altLang="zh-CN" sz="2000" dirty="0" smtClean="0"/>
              <a:t>=13cm, </a:t>
            </a:r>
            <a:r>
              <a:rPr lang="en-US" altLang="zh-CN" sz="2000" i="1" dirty="0" err="1" smtClean="0"/>
              <a:t>R</a:t>
            </a:r>
            <a:r>
              <a:rPr lang="en-US" altLang="zh-CN" sz="2000" i="1" baseline="-25000" dirty="0" err="1" smtClean="0"/>
              <a:t>max</a:t>
            </a:r>
            <a:r>
              <a:rPr lang="en-US" altLang="zh-CN" sz="2000" dirty="0" smtClean="0"/>
              <a:t>=200m.</a:t>
            </a:r>
            <a:endParaRPr lang="zh-CN" altLang="en-US" sz="2000" dirty="0"/>
          </a:p>
        </p:txBody>
      </p:sp>
      <p:sp>
        <p:nvSpPr>
          <p:cNvPr id="17" name="TextBox 16"/>
          <p:cNvSpPr txBox="1"/>
          <p:nvPr/>
        </p:nvSpPr>
        <p:spPr>
          <a:xfrm>
            <a:off x="663947" y="980728"/>
            <a:ext cx="2184444"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400" dirty="0"/>
              <a:t>Size distribution</a:t>
            </a:r>
            <a:endParaRPr lang="zh-CN" altLang="en-US" sz="2400" dirty="0"/>
          </a:p>
        </p:txBody>
      </p:sp>
    </p:spTree>
    <p:extLst>
      <p:ext uri="{BB962C8B-B14F-4D97-AF65-F5344CB8AC3E}">
        <p14:creationId xmlns:p14="http://schemas.microsoft.com/office/powerpoint/2010/main" val="29697475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 y="58614"/>
            <a:ext cx="8291264" cy="706090"/>
          </a:xfrm>
        </p:spPr>
        <p:txBody>
          <a:bodyPr>
            <a:normAutofit/>
          </a:bodyPr>
          <a:lstStyle/>
          <a:p>
            <a:pPr algn="l"/>
            <a:r>
              <a:rPr lang="en-US" altLang="zh-CN" sz="3200" dirty="0" smtClean="0"/>
              <a:t>Theoretical View</a:t>
            </a:r>
            <a:endParaRPr lang="zh-CN" altLang="en-US" sz="3200" dirty="0"/>
          </a:p>
        </p:txBody>
      </p:sp>
      <p:sp>
        <p:nvSpPr>
          <p:cNvPr id="4" name="Date Placeholder 3"/>
          <p:cNvSpPr>
            <a:spLocks noGrp="1"/>
          </p:cNvSpPr>
          <p:nvPr>
            <p:ph type="dt" sz="half" idx="10"/>
          </p:nvPr>
        </p:nvSpPr>
        <p:spPr/>
        <p:txBody>
          <a:bodyPr/>
          <a:lstStyle/>
          <a:p>
            <a:fld id="{1558E8E2-35E8-4DFA-8DC7-F09EFE9A936F}" type="datetime1">
              <a:rPr lang="zh-CN" altLang="en-US" smtClean="0"/>
              <a:t>2010/11/30</a:t>
            </a:fld>
            <a:endParaRPr lang="zh-CN" altLang="en-US"/>
          </a:p>
        </p:txBody>
      </p:sp>
      <p:sp>
        <p:nvSpPr>
          <p:cNvPr id="5" name="Slide Number Placeholder 4"/>
          <p:cNvSpPr>
            <a:spLocks noGrp="1"/>
          </p:cNvSpPr>
          <p:nvPr>
            <p:ph type="sldNum" sz="quarter" idx="12"/>
          </p:nvPr>
        </p:nvSpPr>
        <p:spPr/>
        <p:txBody>
          <a:bodyPr/>
          <a:lstStyle/>
          <a:p>
            <a:fld id="{6D6CD473-1DD7-4846-85F2-0FE8C7E21CA9}" type="slidenum">
              <a:rPr lang="zh-CN" altLang="en-US" smtClean="0"/>
              <a:t>9</a:t>
            </a:fld>
            <a:endParaRPr lang="zh-CN" altLang="en-US"/>
          </a:p>
        </p:txBody>
      </p:sp>
      <p:sp>
        <p:nvSpPr>
          <p:cNvPr id="6" name="Footer Placeholder 5"/>
          <p:cNvSpPr>
            <a:spLocks noGrp="1"/>
          </p:cNvSpPr>
          <p:nvPr>
            <p:ph type="ftr" sz="quarter" idx="11"/>
          </p:nvPr>
        </p:nvSpPr>
        <p:spPr/>
        <p:txBody>
          <a:bodyPr/>
          <a:lstStyle/>
          <a:p>
            <a:r>
              <a:rPr lang="en-US" altLang="zh-CN" smtClean="0"/>
              <a:t>Saturn's Ring: A Theoretical View</a:t>
            </a:r>
            <a:endParaRPr lang="zh-CN" altLang="en-US"/>
          </a:p>
        </p:txBody>
      </p:sp>
      <p:cxnSp>
        <p:nvCxnSpPr>
          <p:cNvPr id="8" name="Straight Connector 7"/>
          <p:cNvCxnSpPr/>
          <p:nvPr/>
        </p:nvCxnSpPr>
        <p:spPr>
          <a:xfrm>
            <a:off x="-36512" y="692696"/>
            <a:ext cx="46085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259632" y="6104329"/>
            <a:ext cx="655272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Diagram 10"/>
          <p:cNvGraphicFramePr/>
          <p:nvPr>
            <p:extLst>
              <p:ext uri="{D42A27DB-BD31-4B8C-83A1-F6EECF244321}">
                <p14:modId xmlns:p14="http://schemas.microsoft.com/office/powerpoint/2010/main" val="1004051386"/>
              </p:ext>
            </p:extLst>
          </p:nvPr>
        </p:nvGraphicFramePr>
        <p:xfrm>
          <a:off x="1424620" y="1618753"/>
          <a:ext cx="6096000" cy="4208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41894192"/>
              </p:ext>
            </p:extLst>
          </p:nvPr>
        </p:nvGraphicFramePr>
        <p:xfrm>
          <a:off x="5364088" y="3930700"/>
          <a:ext cx="1916112" cy="506412"/>
        </p:xfrm>
        <a:graphic>
          <a:graphicData uri="http://schemas.openxmlformats.org/presentationml/2006/ole">
            <mc:AlternateContent xmlns:mc="http://schemas.openxmlformats.org/markup-compatibility/2006">
              <mc:Choice xmlns:v="urn:schemas-microsoft-com:vml" Requires="v">
                <p:oleObj spid="_x0000_s6408" name="Equation" r:id="rId8" imgW="1155600" imgH="304560" progId="Equation.DSMT4">
                  <p:embed/>
                </p:oleObj>
              </mc:Choice>
              <mc:Fallback>
                <p:oleObj name="Equation" r:id="rId8" imgW="1155600" imgH="304560" progId="Equation.DSMT4">
                  <p:embed/>
                  <p:pic>
                    <p:nvPicPr>
                      <p:cNvPr id="0" name=""/>
                      <p:cNvPicPr/>
                      <p:nvPr/>
                    </p:nvPicPr>
                    <p:blipFill>
                      <a:blip r:embed="rId9"/>
                      <a:stretch>
                        <a:fillRect/>
                      </a:stretch>
                    </p:blipFill>
                    <p:spPr>
                      <a:xfrm>
                        <a:off x="5364088" y="3930700"/>
                        <a:ext cx="1916112" cy="50641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96262056"/>
              </p:ext>
            </p:extLst>
          </p:nvPr>
        </p:nvGraphicFramePr>
        <p:xfrm>
          <a:off x="2843808" y="4437112"/>
          <a:ext cx="1980791" cy="669563"/>
        </p:xfrm>
        <a:graphic>
          <a:graphicData uri="http://schemas.openxmlformats.org/presentationml/2006/ole">
            <mc:AlternateContent xmlns:mc="http://schemas.openxmlformats.org/markup-compatibility/2006">
              <mc:Choice xmlns:v="urn:schemas-microsoft-com:vml" Requires="v">
                <p:oleObj spid="_x0000_s6409" name="Equation" r:id="rId10" imgW="901440" imgH="304560" progId="Equation.DSMT4">
                  <p:embed/>
                </p:oleObj>
              </mc:Choice>
              <mc:Fallback>
                <p:oleObj name="Equation" r:id="rId10" imgW="901440" imgH="304560" progId="Equation.DSMT4">
                  <p:embed/>
                  <p:pic>
                    <p:nvPicPr>
                      <p:cNvPr id="0" name=""/>
                      <p:cNvPicPr/>
                      <p:nvPr/>
                    </p:nvPicPr>
                    <p:blipFill>
                      <a:blip r:embed="rId11"/>
                      <a:stretch>
                        <a:fillRect/>
                      </a:stretch>
                    </p:blipFill>
                    <p:spPr>
                      <a:xfrm>
                        <a:off x="2843808" y="4437112"/>
                        <a:ext cx="1980791" cy="669563"/>
                      </a:xfrm>
                      <a:prstGeom prst="rect">
                        <a:avLst/>
                      </a:prstGeom>
                    </p:spPr>
                  </p:pic>
                </p:oleObj>
              </mc:Fallback>
            </mc:AlternateContent>
          </a:graphicData>
        </a:graphic>
      </p:graphicFrame>
      <p:sp>
        <p:nvSpPr>
          <p:cNvPr id="14" name="TextBox 13"/>
          <p:cNvSpPr txBox="1"/>
          <p:nvPr/>
        </p:nvSpPr>
        <p:spPr>
          <a:xfrm>
            <a:off x="891633" y="6104329"/>
            <a:ext cx="7360733" cy="276999"/>
          </a:xfrm>
          <a:prstGeom prst="rect">
            <a:avLst/>
          </a:prstGeom>
          <a:noFill/>
        </p:spPr>
        <p:txBody>
          <a:bodyPr wrap="none" rtlCol="0">
            <a:spAutoFit/>
          </a:bodyPr>
          <a:lstStyle/>
          <a:p>
            <a:r>
              <a:rPr lang="en-US" altLang="zh-CN" sz="1200" dirty="0"/>
              <a:t>Peter </a:t>
            </a:r>
            <a:r>
              <a:rPr lang="en-US" altLang="zh-CN" sz="1200" dirty="0" err="1"/>
              <a:t>Goldreich</a:t>
            </a:r>
            <a:r>
              <a:rPr lang="en-US" altLang="zh-CN" sz="1200" dirty="0"/>
              <a:t>, Scott </a:t>
            </a:r>
            <a:r>
              <a:rPr lang="en-US" altLang="zh-CN" sz="1200" dirty="0" err="1"/>
              <a:t>Tremaine</a:t>
            </a:r>
            <a:r>
              <a:rPr lang="en-US" altLang="zh-CN" sz="1200" dirty="0"/>
              <a:t>, (1982) "The dynamics of planetary rings". Ann. Rev. Astron. </a:t>
            </a:r>
            <a:r>
              <a:rPr lang="en-US" altLang="zh-CN" sz="1200" dirty="0" err="1"/>
              <a:t>Astrophys</a:t>
            </a:r>
            <a:r>
              <a:rPr lang="en-US" altLang="zh-CN" sz="1200" dirty="0"/>
              <a:t>. 20: 249-83.</a:t>
            </a:r>
            <a:endParaRPr lang="zh-CN" altLang="en-US" sz="1200" dirty="0"/>
          </a:p>
        </p:txBody>
      </p:sp>
      <p:sp>
        <p:nvSpPr>
          <p:cNvPr id="16" name="TextBox 15"/>
          <p:cNvSpPr txBox="1"/>
          <p:nvPr/>
        </p:nvSpPr>
        <p:spPr>
          <a:xfrm>
            <a:off x="663947" y="980728"/>
            <a:ext cx="13933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400" dirty="0"/>
              <a:t>Thickness</a:t>
            </a:r>
            <a:endParaRPr lang="zh-CN" altLang="en-US" sz="2400" dirty="0"/>
          </a:p>
        </p:txBody>
      </p:sp>
    </p:spTree>
    <p:extLst>
      <p:ext uri="{BB962C8B-B14F-4D97-AF65-F5344CB8AC3E}">
        <p14:creationId xmlns:p14="http://schemas.microsoft.com/office/powerpoint/2010/main" val="19371914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1723</Words>
  <Application>Microsoft Office PowerPoint</Application>
  <PresentationFormat>On-screen Show (4:3)</PresentationFormat>
  <Paragraphs>209</Paragraphs>
  <Slides>19</Slides>
  <Notes>3</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Office Theme</vt:lpstr>
      <vt:lpstr>Equation</vt:lpstr>
      <vt:lpstr>MathType 6.0 Equation</vt:lpstr>
      <vt:lpstr>A Theoretical View of  Saturn’s Ring</vt:lpstr>
      <vt:lpstr>Characteristics</vt:lpstr>
      <vt:lpstr>Characteristics</vt:lpstr>
      <vt:lpstr>Characteristics</vt:lpstr>
      <vt:lpstr>Theoretical View</vt:lpstr>
      <vt:lpstr>Theoretical View</vt:lpstr>
      <vt:lpstr>Theoretical View</vt:lpstr>
      <vt:lpstr>Theoretical View</vt:lpstr>
      <vt:lpstr>Theoretical View</vt:lpstr>
      <vt:lpstr>Theoretical View</vt:lpstr>
      <vt:lpstr>Theoretical View</vt:lpstr>
      <vt:lpstr>Theoretical View</vt:lpstr>
      <vt:lpstr>Theoretical View</vt:lpstr>
      <vt:lpstr>Theoretical View</vt:lpstr>
      <vt:lpstr>Theoretical View</vt:lpstr>
      <vt:lpstr>Conclusion?</vt:lpstr>
      <vt:lpstr>Theoretical View</vt:lpstr>
      <vt:lpstr>Acknowledgement</vt:lpstr>
      <vt:lpstr>More Ref. of The Characteristcs</vt:lpstr>
    </vt:vector>
  </TitlesOfParts>
  <Company>Fudan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Theoretical View of Saturn’s Ring</dc:title>
  <dc:creator>Arlen Marvin</dc:creator>
  <cp:lastModifiedBy>Arlen Marvin</cp:lastModifiedBy>
  <cp:revision>242</cp:revision>
  <dcterms:created xsi:type="dcterms:W3CDTF">2010-11-27T11:05:18Z</dcterms:created>
  <dcterms:modified xsi:type="dcterms:W3CDTF">2010-11-30T18:57:03Z</dcterms:modified>
</cp:coreProperties>
</file>