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8" r:id="rId20"/>
    <p:sldId id="276" r:id="rId21"/>
    <p:sldId id="279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47" autoAdjust="0"/>
    <p:restoredTop sz="94660"/>
  </p:normalViewPr>
  <p:slideViewPr>
    <p:cSldViewPr>
      <p:cViewPr varScale="1">
        <p:scale>
          <a:sx n="97" d="100"/>
          <a:sy n="97" d="100"/>
        </p:scale>
        <p:origin x="-389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latin typeface="叶根友毛笔行书2.0版" pitchFamily="2" charset="-122"/>
                <a:ea typeface="叶根友毛笔行书2.0版" pitchFamily="2" charset="-122"/>
              </a:rPr>
              <a:t>老师，您辛苦了</a:t>
            </a:r>
            <a:endParaRPr lang="zh-CN" altLang="en-US" sz="72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2914650"/>
            <a:ext cx="6643734" cy="131445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二〇二〇庚子年教师节毅贰班会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357173"/>
            <a:ext cx="8229600" cy="7858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为什么感谢老师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42844" y="1000114"/>
            <a:ext cx="8858312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所以感谢老师，是因为老师做了很多“他本可以不做”或“他本可以糊弄”但是他却负责任且无私的完成了的工作，并且这些工作最终的受益者是你，而并不会给他带来什么好处。你考上清华北大，成为上市公司老板，和我没有什么关系，我不可能和你签一份对赌协议让你给我什么报酬，正如医生作为旅客在列车上抢救你，士兵跳下水救你，并不是因为你事先在这些陌生人这里买了什么保险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成年人非常清楚，良心行业完全只能靠戴高帽才能留住人，你可以说这是一种道德表彰，可对于从业人员更多是道德绑架。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事实上，大部分老师包括我本人根本没有希望你多么感谢我的想法。选择这个职业是我自己的事，升官发财莫入此门，跟你没什么关系。我只希望你做个对社会有用的人。</a:t>
            </a: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你遇到的老师，可以有多好？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Part </a:t>
            </a:r>
            <a:r>
              <a:rPr lang="en-US" altLang="zh-CN" sz="6000" dirty="0" err="1" smtClean="0">
                <a:latin typeface="Castellar" pitchFamily="18" charset="0"/>
              </a:rPr>
              <a:t>IIi</a:t>
            </a:r>
            <a:endParaRPr lang="zh-CN" altLang="en-US" sz="6000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-214346" y="571486"/>
            <a:ext cx="9358346" cy="3643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高一的时候数学很差，女生，底子薄，全班倒数。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重点中学，同学都是尖子生，刚一进班问的都是“你中考有几科满分？”，而我是花钱进来的，这样的差距让我战战兢兢。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有一次数学考试考了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分，毫无疑问是全班最低分，放了学去办公室找老师问问题，发现已经有很多同学在等老师了。我怕别人看到我卷子上的分数，跟他们说：“你们先问吧，我不着急”，让所有同学都排在我前面。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终于轮到我了，我是最后一个，所有同学都走光了。老师还没吃饭，答疑的也很累了，疲惫的靠在椅子上给我讲题。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在这个时候，突然有个之前问过的同学折返回来接着找老师问题，我心里很害怕，我在想，他要看到我的分数了，他会不会诧异我为什么考这么差？会不会知道我是花钱进来的了？明天会不会班里所有的人都知道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-214346" y="142858"/>
            <a:ext cx="9358346" cy="42148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我不知道我的担忧和绝望有没有流露出来，但是我的老师，我疲惫的瘫坐在办公椅上的数学老师，看到迎面走过来问题的同学，突然一下子直起身，用手挡住了试卷上的让我难堪的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分，然后很平静的给那个同学讲题。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在那样窘迫的时候，这样一个小小的动作，维护我可怜而又可悲的自尊心，我大概永远不会忘记。</a:t>
            </a:r>
            <a:b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高中三年过去了，数学仍然是我最薄弱的科目。我脑子不算太好使，作为文科生，只能勤勤恳恳，多加练习，把该拿的分数拿到。最后高考数学成绩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130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分，总分高一本线八十五分，算是没太拖后腿了。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鲁老师，但愿我没有辜负您。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小周同学 敬上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乡村教师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刘慈欣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Part IV</a:t>
            </a:r>
            <a:endParaRPr lang="zh-CN" altLang="en-US" sz="6000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00034" y="1428742"/>
            <a:ext cx="8229600" cy="5715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我是因为这篇文章去做的老师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2071685"/>
            <a:ext cx="6000760" cy="12858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知乎提问「如何评价刘慈欣的科幻小说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乡村教师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itchFamily="49" charset="-122"/>
                <a:ea typeface="仿宋" pitchFamily="49" charset="-122"/>
              </a:rPr>
              <a:t>？」最高赞回答</a:t>
            </a:r>
          </a:p>
          <a:p>
            <a:pPr marL="514350" indent="-514350"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想对老师说的话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Part V</a:t>
            </a:r>
            <a:endParaRPr lang="zh-CN" altLang="en-US" sz="6000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00114"/>
            <a:ext cx="6715172" cy="15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四、作文（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阅读下面的材料，根据要求写作。（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34"/>
            <a:ext cx="8643966" cy="42148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兹槐盛之秋，花懒之月，文辞穷枯，毫墨尽竭。念崇崇之敬难抑，思虔虔之诚欲表。潢污行潦文字，荇藻萍蘩章节，聊发心志，敬赠吾师。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语文大义，风彩流蘋，自知微渺，却步畏行，适逢子诲，抚以德馨。览中外于一隅，观古今于瞬时，笑谈俯仰间，芸芸众象，戏说顾盼处，皇皇大观。点挑于千里之外，转承在芥豆之微。故拍案而起，废书而叹，始知文姬亦能枪棒，姽婳也可诗文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但凭君引辟，曲途通幽境。初探沁芳之冰蕊，薄尝遣红之枫露。五尺教室，可观虎兕行走，百米校园，能闻鹿麂呦鸣。蓄麝月之光，蓬艾萧萧离意，锁鸾莺之啼，楸榆飒飒迷情。惜红玉非独芹圃，纫蘅杜不单屈平。普受清泽，饱尝馥郁，尘滓俱荡矣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掩书自省，复归平静，胸无点墨，学业不期。蝴蝶梦外，庄生迷落，菡萏香中，玉谿无题。孰知路穷处，竟有马鸣声。欣闻殷恤，濛濛兮如云至，感佩良训，汩汩兮似泉涌。蛟龙逐浪千里外，大化无声一山空。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34"/>
            <a:ext cx="8643966" cy="42148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惓惓子身，谆谆子心，青灯黄卷，来授众人。宁静阁上，嗓煞它玉振与弦吟，淡泊楼中，灰损它眉黛与烟青。感斯箴言，涕泣零星。复登辛夷坞，重访若耶溪。象牙塔上寒透，稻香村里酒闻，穷千象以尽理，格万物而致知。露阶晚砌露何倦，雨荔秋垣雨太迟。蓬莱海市，不过虚幻境，苏州园林，终是小江山，得获馨沐，陡觉身爽。吉云敛兮星高，白水丽兮日午。珠峰千丈直脚登，黄河浪疾敢横渡，忘天之高，地之厚矣。</a:t>
            </a:r>
            <a:endParaRPr lang="en-US" altLang="zh-CN" sz="8000" dirty="0" smtClean="0">
              <a:solidFill>
                <a:schemeClr val="tx1">
                  <a:lumMod val="95000"/>
                  <a:lumOff val="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花固香馨，可叹原自怯，柳本飘逸，应怜太多愁。无以复表者，谨奉泻玉之茗，载翠之泉，淮河之芷，湘江之竹，冰之月夜，烨之星穹，泠泠之清笛，悠悠之和箫与君耳，亦可谓乎志真兮祈吉，心诚兮期福是也。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兰之浅情，玉之鄙意，廿五教师节恭呈师陈。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教师节基础知识简记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Part I</a:t>
            </a:r>
            <a:endParaRPr lang="zh-CN" altLang="en-US" sz="6000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71486"/>
            <a:ext cx="8501122" cy="45720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米哈伊尔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伊凡诺维奇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里宁曾经说过：“教师是人类灵魂的工程师。”以上材料触发了你怎样的联系与思考？请据此写一段想对老师们或对某一位老师说的话（如果是给某一位老师，请在开头添加称呼，标注清楚是给哪一位老师），想象它装进“时光瓶”留待你高考后开启，给你的老师阅读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要求：选好角度，确定立意，不要套作，不得抄袭，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不得泄露个人信息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（也就是说所有人都是匿名的，想写什么写什么），不少于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字。</a:t>
            </a:r>
          </a:p>
          <a:p>
            <a:pPr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481152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谢谢大家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祝老师们教师节快乐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END</a:t>
            </a:r>
            <a:endParaRPr lang="zh-CN" altLang="en-US" sz="6000" dirty="0">
              <a:latin typeface="Castellar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0"/>
            <a:ext cx="5000628" cy="5416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CN" altLang="en-US" sz="1600" b="1" dirty="0" smtClean="0"/>
              <a:t>班会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毅二 一组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策划</a:t>
            </a:r>
            <a:r>
              <a:rPr lang="en-US" altLang="zh-CN" sz="1600" b="1" dirty="0" smtClean="0"/>
              <a:t>&amp;idea		</a:t>
            </a:r>
            <a:r>
              <a:rPr lang="zh-CN" altLang="en-US" sz="1600" dirty="0" smtClean="0"/>
              <a:t>吴佳黎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资料准备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吴佳黎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演示文稿 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吴佳黎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主讲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张皓禹</a:t>
            </a:r>
            <a:endParaRPr lang="en-US" altLang="zh-CN" sz="1600" dirty="0" smtClean="0"/>
          </a:p>
          <a:p>
            <a:r>
              <a:rPr lang="en-US" altLang="zh-CN" sz="1600" dirty="0" smtClean="0"/>
              <a:t>		</a:t>
            </a:r>
            <a:r>
              <a:rPr lang="zh-CN" altLang="en-US" sz="1600" dirty="0" smtClean="0"/>
              <a:t>王子怡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吉祥物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张皓禹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知乎回答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知乎用户</a:t>
            </a:r>
            <a:r>
              <a:rPr lang="en-US" altLang="zh-CN" sz="1600" dirty="0" smtClean="0"/>
              <a:t>@</a:t>
            </a:r>
            <a:r>
              <a:rPr lang="zh-CN" altLang="en-US" sz="1600" dirty="0" smtClean="0"/>
              <a:t>王某</a:t>
            </a:r>
            <a:endParaRPr lang="en-US" altLang="zh-CN" sz="1600" dirty="0" smtClean="0"/>
          </a:p>
          <a:p>
            <a:r>
              <a:rPr lang="en-US" altLang="zh-CN" sz="1600" dirty="0" smtClean="0"/>
              <a:t>		</a:t>
            </a:r>
            <a:r>
              <a:rPr lang="zh-CN" altLang="en-US" sz="1600" dirty="0" smtClean="0"/>
              <a:t>知乎用户</a:t>
            </a:r>
            <a:r>
              <a:rPr lang="en-US" altLang="zh-CN" sz="1600" dirty="0" smtClean="0"/>
              <a:t>@</a:t>
            </a:r>
            <a:r>
              <a:rPr lang="zh-CN" altLang="en-US" sz="1600" dirty="0" smtClean="0"/>
              <a:t>落落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匿名用户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《</a:t>
            </a:r>
            <a:r>
              <a:rPr lang="zh-CN" altLang="en-US" sz="1600" b="1" dirty="0" smtClean="0"/>
              <a:t>乡村教师</a:t>
            </a:r>
            <a:r>
              <a:rPr lang="en-US" altLang="zh-CN" sz="1600" b="1" dirty="0" smtClean="0"/>
              <a:t>》	</a:t>
            </a:r>
            <a:r>
              <a:rPr lang="zh-CN" altLang="en-US" sz="1600" dirty="0" smtClean="0"/>
              <a:t>刘慈欣</a:t>
            </a:r>
            <a:endParaRPr lang="en-US" altLang="zh-CN" sz="1600" dirty="0" smtClean="0"/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Bilibili</a:t>
            </a:r>
            <a:r>
              <a:rPr lang="en-US" altLang="zh-CN" sz="1600" dirty="0" smtClean="0"/>
              <a:t> up</a:t>
            </a:r>
            <a:r>
              <a:rPr lang="zh-CN" altLang="en-US" sz="1600" dirty="0" smtClean="0"/>
              <a:t>主</a:t>
            </a:r>
            <a:r>
              <a:rPr lang="en-US" altLang="zh-CN" sz="1600" dirty="0" smtClean="0"/>
              <a:t>@</a:t>
            </a:r>
            <a:r>
              <a:rPr lang="zh-CN" altLang="en-US" sz="1600" dirty="0" smtClean="0"/>
              <a:t>名侦探拳头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特别感谢</a:t>
            </a:r>
            <a:r>
              <a:rPr lang="en-US" altLang="zh-CN" sz="1600" b="1" dirty="0" smtClean="0"/>
              <a:t>		</a:t>
            </a:r>
            <a:r>
              <a:rPr lang="zh-CN" altLang="en-US" sz="1600" dirty="0" smtClean="0"/>
              <a:t>李虎洲李老师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714362"/>
            <a:ext cx="8929750" cy="423745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Q: 1985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月，全国人大常委会通过议案，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确定每年的哪一天为教师节？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A: 9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教师节的英文是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Teachers' Day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Teacher's Day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A: </a:t>
            </a:r>
            <a:r>
              <a:rPr lang="en-US" altLang="en-US" sz="2800" dirty="0" smtClean="0">
                <a:latin typeface="微软雅黑" pitchFamily="34" charset="-122"/>
                <a:ea typeface="微软雅黑" pitchFamily="34" charset="-122"/>
              </a:rPr>
              <a:t>Teachers' Day.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台湾地区的教师节是哪一天？为什么是这一天？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A: 9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日，孔子诞辰。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为什么我们要感谢老师？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Castellar" pitchFamily="18" charset="0"/>
              </a:rPr>
              <a:t>Part II</a:t>
            </a:r>
            <a:endParaRPr lang="zh-CN" altLang="en-US" sz="6000" dirty="0"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357172"/>
            <a:ext cx="8229600" cy="157163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为什么我们要感谢老师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他们传授知识，我们难道是没交钱吗？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2071684"/>
            <a:ext cx="8501090" cy="25229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的想法是不是很奇怪，但是根据市场经济的规则，好像也没错。顾客是上帝，我们每年向学校缴纳那么多费用，老师才有工资拿，才能养家糊口。而且他们教书育人，我们也交了学费，这本身就是平等的利益互换。我不明白为什么要感谢老师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1428742"/>
            <a:ext cx="8501090" cy="316588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这是两个问题，分别是「教师的工资是学生给的吗」和「为什么感谢老师」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357173"/>
            <a:ext cx="8229600" cy="7858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教师的工资是学生给的吗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-142908" y="1000114"/>
            <a:ext cx="9144064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如果你交钱我拿钱，购买教育服务的话：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优秀的老师都在教富二代，富二代能得到你们根本得不到的教育；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普通的老师都在办辅导班，普通的孩子都在军备竞赛，氪金游戏；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没有人会去偏远乡村学校，贫困的孩子没装备干不过人民币玩家。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失去体制就是马太效应的天下了。越穷越得掏钱。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那时候，贫困山区的教师工资比城里更高，还找不到人，因为同样的工资教师更愿意待在城里。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越优秀的教师越喜欢跳槽教有钱人的孩子，特别是富而好礼的家庭，收入又高，学起来又快，教起来也省心。而差的老师会去教偏远山区贫困家庭的孩子吗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不会，因为他们发现既然挣不到钱，就会转行。</a:t>
            </a: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357173"/>
            <a:ext cx="8229600" cy="7858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教师的工资是学生给的吗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-142908" y="1000114"/>
            <a:ext cx="9144064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学生就会出现两极分化，有钱的人垄断关键性知识，特别是专识；普通孩子则在争夺通识教育资源；而贫困学生根本学不到知识。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读书无用论越来越占领市场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为有钱孩子为掩饰自己金钱和知识既得利益者，会宣传自己的成功靠努力拼搏得来（即使现在也有很多类似的说法）；而穷人的孩子上不起学，穷人父母也认为会写名就行了，念那么多书还不是混社会挣钱，早挣钱早给家里减轻负担。</a:t>
            </a:r>
          </a:p>
          <a:p>
            <a:pPr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357173"/>
            <a:ext cx="8229600" cy="7858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为什么感谢老师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14282" y="1000114"/>
            <a:ext cx="8786874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教师完全可以这么做：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只布置作业和讲课本和学校购买练习册的题目，因为我多印卷子又要自己批，没人多给钱。想多做题，想多听题，请上辅导班。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遇到问题学生、问题家长，我可以不教了，不挣你这份钱了。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你来问我一个题，请排队。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分钟后，队伍除了第一个都悻悻而去，因为我要下班了。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遇到危险我第一个跑路，地震了保命要紧，组织你逃生只能增加我的危险，我看范跑跑活得挺好。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高考后你不要问我“院校，专业，志愿”等等问题，那是你自己的事儿。准确的说，从给你讲完考前最后一道题，我的任务就结束了。</a:t>
            </a: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274</Words>
  <PresentationFormat>全屏显示(16:9)</PresentationFormat>
  <Paragraphs>87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老师，您辛苦了</vt:lpstr>
      <vt:lpstr>教师节基础知识简记</vt:lpstr>
      <vt:lpstr>幻灯片 3</vt:lpstr>
      <vt:lpstr>为什么我们要感谢老师？</vt:lpstr>
      <vt:lpstr>  为什么我们要感谢老师?他们传授知识，我们难道是没交钱吗？  </vt:lpstr>
      <vt:lpstr>幻灯片 6</vt:lpstr>
      <vt:lpstr>  教师的工资是学生给的吗  </vt:lpstr>
      <vt:lpstr>  教师的工资是学生给的吗  </vt:lpstr>
      <vt:lpstr>  为什么感谢老师  </vt:lpstr>
      <vt:lpstr>  为什么感谢老师  </vt:lpstr>
      <vt:lpstr>你遇到的老师，可以有多好？</vt:lpstr>
      <vt:lpstr>幻灯片 12</vt:lpstr>
      <vt:lpstr>幻灯片 13</vt:lpstr>
      <vt:lpstr>《乡村教师》 刘慈欣</vt:lpstr>
      <vt:lpstr>我是因为这篇文章去做的老师</vt:lpstr>
      <vt:lpstr>想对老师说的话</vt:lpstr>
      <vt:lpstr>幻灯片 17</vt:lpstr>
      <vt:lpstr>幻灯片 18</vt:lpstr>
      <vt:lpstr>幻灯片 19</vt:lpstr>
      <vt:lpstr>幻灯片 20</vt:lpstr>
      <vt:lpstr>谢谢大家 祝老师们教师节快乐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老师，您辛苦啦</dc:title>
  <dc:creator>Administrator</dc:creator>
  <cp:lastModifiedBy>emptyset</cp:lastModifiedBy>
  <cp:revision>25</cp:revision>
  <dcterms:created xsi:type="dcterms:W3CDTF">2020-09-05T15:52:49Z</dcterms:created>
  <dcterms:modified xsi:type="dcterms:W3CDTF">2020-09-06T00:39:20Z</dcterms:modified>
</cp:coreProperties>
</file>