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69" r:id="rId3"/>
    <p:sldId id="278" r:id="rId4"/>
    <p:sldId id="271" r:id="rId5"/>
    <p:sldId id="277" r:id="rId6"/>
    <p:sldId id="272" r:id="rId7"/>
    <p:sldId id="27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92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85BA8-D2DB-4BDC-B9B8-75C6E4EE3B7A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B4BE-DE12-4D0C-AC29-141E1926B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755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85BA8-D2DB-4BDC-B9B8-75C6E4EE3B7A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B4BE-DE12-4D0C-AC29-141E1926B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734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85BA8-D2DB-4BDC-B9B8-75C6E4EE3B7A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B4BE-DE12-4D0C-AC29-141E1926B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202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85BA8-D2DB-4BDC-B9B8-75C6E4EE3B7A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B4BE-DE12-4D0C-AC29-141E1926B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39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85BA8-D2DB-4BDC-B9B8-75C6E4EE3B7A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B4BE-DE12-4D0C-AC29-141E1926B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736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85BA8-D2DB-4BDC-B9B8-75C6E4EE3B7A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B4BE-DE12-4D0C-AC29-141E1926B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842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85BA8-D2DB-4BDC-B9B8-75C6E4EE3B7A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B4BE-DE12-4D0C-AC29-141E1926B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947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85BA8-D2DB-4BDC-B9B8-75C6E4EE3B7A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B4BE-DE12-4D0C-AC29-141E1926B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515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85BA8-D2DB-4BDC-B9B8-75C6E4EE3B7A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B4BE-DE12-4D0C-AC29-141E1926B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175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85BA8-D2DB-4BDC-B9B8-75C6E4EE3B7A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B4BE-DE12-4D0C-AC29-141E1926B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584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85BA8-D2DB-4BDC-B9B8-75C6E4EE3B7A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B4BE-DE12-4D0C-AC29-141E1926B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854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85BA8-D2DB-4BDC-B9B8-75C6E4EE3B7A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5B4BE-DE12-4D0C-AC29-141E1926B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34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8487" y="368488"/>
            <a:ext cx="3587842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排序链表中删除重复节点</a:t>
            </a:r>
            <a:endParaRPr lang="zh-CN" altLang="en-US" sz="24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682034" y="4194899"/>
            <a:ext cx="8666313" cy="19389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最终链表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: 100 200 400 600</a:t>
            </a:r>
          </a:p>
          <a:p>
            <a:endParaRPr lang="en-US" altLang="zh-CN" sz="2000" b="1" dirty="0" smtClean="0">
              <a:solidFill>
                <a:srgbClr val="FF0000"/>
              </a:solidFill>
            </a:endParaRPr>
          </a:p>
          <a:p>
            <a:r>
              <a:rPr lang="zh-CN" altLang="en-US" sz="2000" b="1" dirty="0" smtClean="0">
                <a:solidFill>
                  <a:srgbClr val="FF0000"/>
                </a:solidFill>
              </a:rPr>
              <a:t>思路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–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从头节点开始遍历：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002060"/>
                </a:solidFill>
              </a:rPr>
              <a:t> 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   1</a:t>
            </a:r>
            <a:r>
              <a:rPr lang="zh-CN" altLang="en-US" sz="2000" b="1" dirty="0" smtClean="0">
                <a:solidFill>
                  <a:srgbClr val="002060"/>
                </a:solidFill>
              </a:rPr>
              <a:t>、节点不相同：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current =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current.next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   </a:t>
            </a:r>
          </a:p>
          <a:p>
            <a:r>
              <a:rPr lang="en-US" altLang="zh-CN" sz="2000" b="1" dirty="0">
                <a:solidFill>
                  <a:srgbClr val="002060"/>
                </a:solidFill>
              </a:rPr>
              <a:t> 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   2</a:t>
            </a:r>
            <a:r>
              <a:rPr lang="zh-CN" altLang="en-US" sz="2000" b="1" dirty="0" smtClean="0">
                <a:solidFill>
                  <a:srgbClr val="002060"/>
                </a:solidFill>
              </a:rPr>
              <a:t>、节点相同：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current.next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=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current.next.next</a:t>
            </a:r>
            <a:endParaRPr lang="en-US" altLang="zh-CN" sz="2000" b="1" dirty="0" smtClean="0">
              <a:solidFill>
                <a:srgbClr val="FF0000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68487" y="1387700"/>
            <a:ext cx="627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link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401973" y="1280496"/>
            <a:ext cx="941695" cy="454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100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2569127" y="1279322"/>
            <a:ext cx="941695" cy="454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200</a:t>
            </a:r>
            <a:endParaRPr lang="zh-CN" altLang="en-US" dirty="0"/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3919425" y="1471564"/>
            <a:ext cx="736979" cy="34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4846410" y="1304088"/>
            <a:ext cx="941695" cy="454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r>
              <a:rPr lang="en-US" altLang="zh-CN" dirty="0" smtClean="0"/>
              <a:t>00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5986611" y="1298770"/>
            <a:ext cx="941695" cy="454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r>
              <a:rPr lang="en-US" altLang="zh-CN" dirty="0" smtClean="0"/>
              <a:t>00</a:t>
            </a:r>
            <a:endParaRPr lang="zh-CN" altLang="en-US" dirty="0"/>
          </a:p>
        </p:txBody>
      </p:sp>
      <p:cxnSp>
        <p:nvCxnSpPr>
          <p:cNvPr id="47" name="直接箭头连接符 46"/>
          <p:cNvCxnSpPr/>
          <p:nvPr/>
        </p:nvCxnSpPr>
        <p:spPr>
          <a:xfrm flipV="1">
            <a:off x="2366733" y="1505684"/>
            <a:ext cx="195387" cy="3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3706209" y="1300374"/>
            <a:ext cx="941695" cy="454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200</a:t>
            </a:r>
            <a:endParaRPr lang="zh-CN" altLang="en-US" dirty="0"/>
          </a:p>
        </p:txBody>
      </p:sp>
      <p:cxnSp>
        <p:nvCxnSpPr>
          <p:cNvPr id="57" name="直接箭头连接符 56"/>
          <p:cNvCxnSpPr/>
          <p:nvPr/>
        </p:nvCxnSpPr>
        <p:spPr>
          <a:xfrm flipV="1">
            <a:off x="3510822" y="1527577"/>
            <a:ext cx="195387" cy="3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V="1">
            <a:off x="4636717" y="1525562"/>
            <a:ext cx="195387" cy="3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V="1">
            <a:off x="5780779" y="1545142"/>
            <a:ext cx="195387" cy="3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V="1">
            <a:off x="6928277" y="1529186"/>
            <a:ext cx="195387" cy="3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8212953" y="1279322"/>
            <a:ext cx="861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None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7123664" y="1300374"/>
            <a:ext cx="893931" cy="454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600</a:t>
            </a:r>
            <a:endParaRPr lang="zh-CN" altLang="en-US" dirty="0"/>
          </a:p>
        </p:txBody>
      </p:sp>
      <p:cxnSp>
        <p:nvCxnSpPr>
          <p:cNvPr id="63" name="直接箭头连接符 62"/>
          <p:cNvCxnSpPr/>
          <p:nvPr/>
        </p:nvCxnSpPr>
        <p:spPr>
          <a:xfrm flipV="1">
            <a:off x="8017595" y="1518768"/>
            <a:ext cx="195387" cy="3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1439575" y="2019280"/>
            <a:ext cx="11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7030A0"/>
                </a:solidFill>
              </a:rPr>
              <a:t>current</a:t>
            </a:r>
            <a:endParaRPr lang="zh-CN" altLang="en-US" dirty="0">
              <a:solidFill>
                <a:srgbClr val="7030A0"/>
              </a:solidFill>
            </a:endParaRPr>
          </a:p>
        </p:txBody>
      </p:sp>
      <p:cxnSp>
        <p:nvCxnSpPr>
          <p:cNvPr id="66" name="直接箭头连接符 65"/>
          <p:cNvCxnSpPr/>
          <p:nvPr/>
        </p:nvCxnSpPr>
        <p:spPr>
          <a:xfrm flipV="1">
            <a:off x="1894392" y="1725950"/>
            <a:ext cx="1" cy="350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244997" y="281260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去重后</a:t>
            </a:r>
            <a:endParaRPr lang="zh-CN" altLang="en-US" b="1" dirty="0"/>
          </a:p>
        </p:txBody>
      </p:sp>
      <p:sp>
        <p:nvSpPr>
          <p:cNvPr id="54" name="矩形 53"/>
          <p:cNvSpPr/>
          <p:nvPr/>
        </p:nvSpPr>
        <p:spPr>
          <a:xfrm>
            <a:off x="1401973" y="2785508"/>
            <a:ext cx="941695" cy="454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100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2569127" y="2784334"/>
            <a:ext cx="941695" cy="454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200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3736281" y="2779633"/>
            <a:ext cx="941695" cy="454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r>
              <a:rPr lang="en-US" altLang="zh-CN" dirty="0" smtClean="0"/>
              <a:t>00</a:t>
            </a:r>
            <a:endParaRPr lang="zh-CN" altLang="en-US" dirty="0"/>
          </a:p>
        </p:txBody>
      </p:sp>
      <p:cxnSp>
        <p:nvCxnSpPr>
          <p:cNvPr id="68" name="直接箭头连接符 67"/>
          <p:cNvCxnSpPr/>
          <p:nvPr/>
        </p:nvCxnSpPr>
        <p:spPr>
          <a:xfrm flipV="1">
            <a:off x="2366733" y="3010696"/>
            <a:ext cx="195387" cy="3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 flipV="1">
            <a:off x="3530449" y="3026005"/>
            <a:ext cx="195387" cy="3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 flipV="1">
            <a:off x="4677947" y="3010049"/>
            <a:ext cx="195387" cy="3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5962623" y="2760185"/>
            <a:ext cx="861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None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4873334" y="2781237"/>
            <a:ext cx="893931" cy="454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600</a:t>
            </a:r>
            <a:endParaRPr lang="zh-CN" altLang="en-US" dirty="0"/>
          </a:p>
        </p:txBody>
      </p:sp>
      <p:cxnSp>
        <p:nvCxnSpPr>
          <p:cNvPr id="76" name="直接箭头连接符 75"/>
          <p:cNvCxnSpPr/>
          <p:nvPr/>
        </p:nvCxnSpPr>
        <p:spPr>
          <a:xfrm flipV="1">
            <a:off x="5767265" y="2999631"/>
            <a:ext cx="195387" cy="3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1418004" y="3607070"/>
            <a:ext cx="11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7030A0"/>
                </a:solidFill>
              </a:rPr>
              <a:t>current</a:t>
            </a:r>
            <a:endParaRPr lang="zh-CN" altLang="en-US" dirty="0">
              <a:solidFill>
                <a:srgbClr val="7030A0"/>
              </a:solidFill>
            </a:endParaRPr>
          </a:p>
        </p:txBody>
      </p:sp>
      <p:cxnSp>
        <p:nvCxnSpPr>
          <p:cNvPr id="78" name="直接箭头连接符 77"/>
          <p:cNvCxnSpPr/>
          <p:nvPr/>
        </p:nvCxnSpPr>
        <p:spPr>
          <a:xfrm flipV="1">
            <a:off x="1872821" y="3313740"/>
            <a:ext cx="1" cy="350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19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489965" y="1502326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1732752" y="2536185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3263772" y="2598470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1175540" y="3760321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2164800" y="3760321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3965000" y="3760321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12" name="直接连接符 11"/>
          <p:cNvCxnSpPr>
            <a:stCxn id="5" idx="7"/>
            <a:endCxn id="4" idx="3"/>
          </p:cNvCxnSpPr>
          <p:nvPr/>
        </p:nvCxnSpPr>
        <p:spPr>
          <a:xfrm flipV="1">
            <a:off x="2208363" y="2002325"/>
            <a:ext cx="363205" cy="61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6" idx="1"/>
          </p:cNvCxnSpPr>
          <p:nvPr/>
        </p:nvCxnSpPr>
        <p:spPr>
          <a:xfrm flipH="1" flipV="1">
            <a:off x="2963348" y="2002326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 flipV="1">
            <a:off x="2070806" y="3134262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 flipV="1">
            <a:off x="3629971" y="3184257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1551150" y="3121971"/>
            <a:ext cx="363205" cy="61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3423" y="148253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广度</a:t>
            </a:r>
            <a:r>
              <a:rPr lang="zh-CN" altLang="en-US" sz="2800" b="1" dirty="0" smtClean="0"/>
              <a:t>遍历</a:t>
            </a:r>
            <a:endParaRPr lang="zh-CN" altLang="en-US" b="1" dirty="0"/>
          </a:p>
        </p:txBody>
      </p:sp>
      <p:sp>
        <p:nvSpPr>
          <p:cNvPr id="20" name="椭圆 19"/>
          <p:cNvSpPr/>
          <p:nvPr/>
        </p:nvSpPr>
        <p:spPr>
          <a:xfrm>
            <a:off x="2812872" y="3760321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21" name="直接连接符 20"/>
          <p:cNvCxnSpPr/>
          <p:nvPr/>
        </p:nvCxnSpPr>
        <p:spPr>
          <a:xfrm flipV="1">
            <a:off x="3125900" y="3184256"/>
            <a:ext cx="363205" cy="61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536894" y="4974734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1372712" y="4974734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cxnSp>
        <p:nvCxnSpPr>
          <p:cNvPr id="24" name="直接连接符 23"/>
          <p:cNvCxnSpPr>
            <a:endCxn id="7" idx="4"/>
          </p:cNvCxnSpPr>
          <p:nvPr/>
        </p:nvCxnSpPr>
        <p:spPr>
          <a:xfrm flipH="1" flipV="1">
            <a:off x="1454147" y="4346108"/>
            <a:ext cx="134591" cy="600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956234" y="4336384"/>
            <a:ext cx="363205" cy="61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2020784" y="4974734"/>
            <a:ext cx="701228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cxnSp>
        <p:nvCxnSpPr>
          <p:cNvPr id="27" name="直接连接符 26"/>
          <p:cNvCxnSpPr>
            <a:endCxn id="8" idx="4"/>
          </p:cNvCxnSpPr>
          <p:nvPr/>
        </p:nvCxnSpPr>
        <p:spPr>
          <a:xfrm flipV="1">
            <a:off x="2261818" y="4346107"/>
            <a:ext cx="181588" cy="638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144821" y="671473"/>
            <a:ext cx="6336704" cy="26776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思想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: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队列思想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r>
              <a:rPr lang="zh-CN" altLang="en-US" sz="2800" dirty="0" smtClean="0"/>
              <a:t>第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步</a:t>
            </a:r>
            <a:r>
              <a:rPr lang="en-US" altLang="zh-CN" sz="2800" dirty="0" smtClean="0"/>
              <a:t>: [1]</a:t>
            </a:r>
          </a:p>
          <a:p>
            <a:r>
              <a:rPr lang="zh-CN" altLang="en-US" sz="2800" dirty="0" smtClean="0"/>
              <a:t>第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步</a:t>
            </a:r>
            <a:r>
              <a:rPr lang="en-US" altLang="zh-CN" sz="2800" dirty="0" smtClean="0"/>
              <a:t>: pop(0)    append(2,3) [2,3]</a:t>
            </a:r>
          </a:p>
          <a:p>
            <a:r>
              <a:rPr lang="zh-CN" altLang="en-US" sz="2800" dirty="0" smtClean="0"/>
              <a:t>第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步</a:t>
            </a:r>
            <a:r>
              <a:rPr lang="en-US" altLang="zh-CN" sz="2800" dirty="0" smtClean="0"/>
              <a:t>: pop(0)    append(4,5)  [3,4,5]</a:t>
            </a:r>
          </a:p>
          <a:p>
            <a:r>
              <a:rPr lang="zh-CN" altLang="en-US" sz="2800" dirty="0" smtClean="0"/>
              <a:t>第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步</a:t>
            </a:r>
            <a:r>
              <a:rPr lang="en-US" altLang="zh-CN" sz="2800" dirty="0" smtClean="0"/>
              <a:t>: pop(0)    append(6,7)  [4,5,6,7]</a:t>
            </a:r>
          </a:p>
          <a:p>
            <a:r>
              <a:rPr lang="en-US" altLang="zh-CN" sz="2800" dirty="0" smtClean="0"/>
              <a:t>… … </a:t>
            </a:r>
          </a:p>
        </p:txBody>
      </p:sp>
    </p:spTree>
    <p:extLst>
      <p:ext uri="{BB962C8B-B14F-4D97-AF65-F5344CB8AC3E}">
        <p14:creationId xmlns:p14="http://schemas.microsoft.com/office/powerpoint/2010/main" val="237843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537132" y="1625157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3779919" y="2659016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5310939" y="2721301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3222707" y="3883152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4211967" y="3883152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6012167" y="3883152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12" name="直接连接符 11"/>
          <p:cNvCxnSpPr>
            <a:stCxn id="5" idx="7"/>
            <a:endCxn id="4" idx="3"/>
          </p:cNvCxnSpPr>
          <p:nvPr/>
        </p:nvCxnSpPr>
        <p:spPr>
          <a:xfrm flipV="1">
            <a:off x="4255530" y="2125156"/>
            <a:ext cx="363205" cy="61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6" idx="1"/>
          </p:cNvCxnSpPr>
          <p:nvPr/>
        </p:nvCxnSpPr>
        <p:spPr>
          <a:xfrm flipH="1" flipV="1">
            <a:off x="5010515" y="2125157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 flipV="1">
            <a:off x="4117973" y="3257093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 flipV="1">
            <a:off x="5677138" y="3307088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3598317" y="3244802"/>
            <a:ext cx="363205" cy="61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3423" y="148253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深度遍历</a:t>
            </a:r>
            <a:endParaRPr lang="zh-CN" altLang="en-US" b="1" dirty="0"/>
          </a:p>
        </p:txBody>
      </p:sp>
      <p:sp>
        <p:nvSpPr>
          <p:cNvPr id="20" name="椭圆 19"/>
          <p:cNvSpPr/>
          <p:nvPr/>
        </p:nvSpPr>
        <p:spPr>
          <a:xfrm>
            <a:off x="4860039" y="3883152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21" name="直接连接符 20"/>
          <p:cNvCxnSpPr/>
          <p:nvPr/>
        </p:nvCxnSpPr>
        <p:spPr>
          <a:xfrm flipV="1">
            <a:off x="5173067" y="3307087"/>
            <a:ext cx="363205" cy="61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2627791" y="5097565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3419879" y="5097565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cxnSp>
        <p:nvCxnSpPr>
          <p:cNvPr id="24" name="直接连接符 23"/>
          <p:cNvCxnSpPr>
            <a:endCxn id="7" idx="4"/>
          </p:cNvCxnSpPr>
          <p:nvPr/>
        </p:nvCxnSpPr>
        <p:spPr>
          <a:xfrm flipH="1" flipV="1">
            <a:off x="3501314" y="4468939"/>
            <a:ext cx="134591" cy="600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3003401" y="4459215"/>
            <a:ext cx="363205" cy="61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4067951" y="5097565"/>
            <a:ext cx="701228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cxnSp>
        <p:nvCxnSpPr>
          <p:cNvPr id="27" name="直接连接符 26"/>
          <p:cNvCxnSpPr>
            <a:endCxn id="8" idx="4"/>
          </p:cNvCxnSpPr>
          <p:nvPr/>
        </p:nvCxnSpPr>
        <p:spPr>
          <a:xfrm flipV="1">
            <a:off x="4308985" y="4468938"/>
            <a:ext cx="181588" cy="638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191120" y="20970"/>
            <a:ext cx="63367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前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序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(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根左右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)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：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1 2 4 8 9 5 10 3 6 7</a:t>
            </a:r>
          </a:p>
          <a:p>
            <a:r>
              <a:rPr lang="zh-CN" altLang="en-US" sz="2800" b="1" dirty="0">
                <a:solidFill>
                  <a:srgbClr val="FF0000"/>
                </a:solidFill>
              </a:rPr>
              <a:t>中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序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(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左根右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)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：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8 4 9 2 10 5 1 6 3 7</a:t>
            </a:r>
          </a:p>
          <a:p>
            <a:r>
              <a:rPr lang="zh-CN" altLang="en-US" sz="2800" b="1" dirty="0" smtClean="0">
                <a:solidFill>
                  <a:srgbClr val="FF0000"/>
                </a:solidFill>
              </a:rPr>
              <a:t>后序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(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左右根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)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：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8 9 4 10 5 2 6 7 3 1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09763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489965" y="1502326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1732752" y="2536185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3263772" y="2598470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1175540" y="3760321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2164800" y="3760321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3965000" y="3760321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12" name="直接连接符 11"/>
          <p:cNvCxnSpPr>
            <a:stCxn id="5" idx="7"/>
            <a:endCxn id="4" idx="3"/>
          </p:cNvCxnSpPr>
          <p:nvPr/>
        </p:nvCxnSpPr>
        <p:spPr>
          <a:xfrm flipV="1">
            <a:off x="2208363" y="2002325"/>
            <a:ext cx="363205" cy="61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6" idx="1"/>
          </p:cNvCxnSpPr>
          <p:nvPr/>
        </p:nvCxnSpPr>
        <p:spPr>
          <a:xfrm flipH="1" flipV="1">
            <a:off x="2963348" y="2002326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 flipV="1">
            <a:off x="2070806" y="3134262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 flipV="1">
            <a:off x="3629971" y="3184257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1551150" y="3121971"/>
            <a:ext cx="363205" cy="61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3423" y="148253"/>
            <a:ext cx="1627369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800" b="1" dirty="0"/>
              <a:t>前序</a:t>
            </a:r>
            <a:r>
              <a:rPr lang="zh-CN" altLang="en-US" sz="2800" b="1" dirty="0" smtClean="0"/>
              <a:t>遍历</a:t>
            </a:r>
            <a:endParaRPr lang="zh-CN" altLang="en-US" b="1" dirty="0"/>
          </a:p>
        </p:txBody>
      </p:sp>
      <p:sp>
        <p:nvSpPr>
          <p:cNvPr id="20" name="椭圆 19"/>
          <p:cNvSpPr/>
          <p:nvPr/>
        </p:nvSpPr>
        <p:spPr>
          <a:xfrm>
            <a:off x="2812872" y="3760321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21" name="直接连接符 20"/>
          <p:cNvCxnSpPr/>
          <p:nvPr/>
        </p:nvCxnSpPr>
        <p:spPr>
          <a:xfrm flipV="1">
            <a:off x="3125900" y="3184256"/>
            <a:ext cx="363205" cy="61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536894" y="4974734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1372712" y="4974734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cxnSp>
        <p:nvCxnSpPr>
          <p:cNvPr id="24" name="直接连接符 23"/>
          <p:cNvCxnSpPr>
            <a:endCxn id="7" idx="4"/>
          </p:cNvCxnSpPr>
          <p:nvPr/>
        </p:nvCxnSpPr>
        <p:spPr>
          <a:xfrm flipH="1" flipV="1">
            <a:off x="1454147" y="4346108"/>
            <a:ext cx="134591" cy="600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956234" y="4336384"/>
            <a:ext cx="363205" cy="61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2020784" y="4974734"/>
            <a:ext cx="701228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cxnSp>
        <p:nvCxnSpPr>
          <p:cNvPr id="27" name="直接连接符 26"/>
          <p:cNvCxnSpPr>
            <a:endCxn id="8" idx="4"/>
          </p:cNvCxnSpPr>
          <p:nvPr/>
        </p:nvCxnSpPr>
        <p:spPr>
          <a:xfrm flipV="1">
            <a:off x="2261818" y="4346107"/>
            <a:ext cx="181588" cy="638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170401" y="213707"/>
            <a:ext cx="6336704" cy="72943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思想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: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递归思想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r>
              <a:rPr lang="en-US" altLang="zh-CN" sz="2000" dirty="0" err="1" smtClean="0"/>
              <a:t>def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pre_travel</a:t>
            </a:r>
            <a:r>
              <a:rPr lang="en-US" altLang="zh-CN" sz="2000" dirty="0" smtClean="0"/>
              <a:t>(root):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if root is None: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   return 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print(</a:t>
            </a:r>
            <a:r>
              <a:rPr lang="en-US" altLang="zh-CN" sz="2000" dirty="0" err="1" smtClean="0"/>
              <a:t>root.value,end</a:t>
            </a:r>
            <a:r>
              <a:rPr lang="en-US" altLang="zh-CN" sz="2000" dirty="0" smtClean="0"/>
              <a:t>=“ “)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pre_travel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root.left</a:t>
            </a:r>
            <a:r>
              <a:rPr lang="en-US" altLang="zh-CN" sz="2000" dirty="0" smtClean="0"/>
              <a:t>)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pre_travel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root.right</a:t>
            </a:r>
            <a:r>
              <a:rPr lang="en-US" altLang="zh-CN" sz="2000" dirty="0" smtClean="0"/>
              <a:t>)</a:t>
            </a:r>
          </a:p>
          <a:p>
            <a:endParaRPr lang="en-US" altLang="zh-CN" sz="2000" dirty="0"/>
          </a:p>
          <a:p>
            <a:r>
              <a:rPr lang="zh-CN" altLang="en-US" sz="2000" b="1" dirty="0" smtClean="0">
                <a:solidFill>
                  <a:srgbClr val="FF0000"/>
                </a:solidFill>
              </a:rPr>
              <a:t>第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次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altLang="zh-CN" sz="2000" dirty="0"/>
              <a:t>p</a:t>
            </a:r>
            <a:r>
              <a:rPr lang="en-US" altLang="zh-CN" sz="2000" dirty="0" smtClean="0"/>
              <a:t>rint(1)</a:t>
            </a:r>
          </a:p>
          <a:p>
            <a:r>
              <a:rPr lang="en-US" altLang="zh-CN" sz="2000" dirty="0" err="1"/>
              <a:t>p</a:t>
            </a:r>
            <a:r>
              <a:rPr lang="en-US" altLang="zh-CN" sz="2000" dirty="0" err="1" smtClean="0"/>
              <a:t>re_travel</a:t>
            </a:r>
            <a:r>
              <a:rPr lang="en-US" altLang="zh-CN" sz="2000" dirty="0" smtClean="0"/>
              <a:t>(2)</a:t>
            </a:r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---------------------------------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 err="1" smtClean="0"/>
              <a:t>pre_travel</a:t>
            </a:r>
            <a:r>
              <a:rPr lang="en-US" altLang="zh-CN" sz="2000" dirty="0" smtClean="0"/>
              <a:t>(3)</a:t>
            </a:r>
          </a:p>
          <a:p>
            <a:r>
              <a:rPr lang="zh-CN" altLang="en-US" sz="2000" b="1" dirty="0" smtClean="0">
                <a:solidFill>
                  <a:srgbClr val="FF0000"/>
                </a:solidFill>
              </a:rPr>
              <a:t>第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次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p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rint(2)</a:t>
            </a:r>
          </a:p>
          <a:p>
            <a:r>
              <a:rPr lang="en-US" altLang="zh-CN" sz="2000" b="1" dirty="0" err="1" smtClean="0">
                <a:solidFill>
                  <a:srgbClr val="FF0000"/>
                </a:solidFill>
              </a:rPr>
              <a:t>pre_travel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(4)</a:t>
            </a:r>
          </a:p>
          <a:p>
            <a:r>
              <a:rPr lang="en-US" altLang="zh-CN" sz="2000" b="1" dirty="0" err="1">
                <a:solidFill>
                  <a:srgbClr val="FF0000"/>
                </a:solidFill>
              </a:rPr>
              <a:t>p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re_travel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(5)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---------------------------------</a:t>
            </a:r>
          </a:p>
          <a:p>
            <a:r>
              <a:rPr lang="en-US" altLang="zh-CN" sz="2000" b="1" dirty="0">
                <a:solidFill>
                  <a:srgbClr val="FF0000"/>
                </a:solidFill>
              </a:rPr>
              <a:t>p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rint(3)</a:t>
            </a:r>
          </a:p>
          <a:p>
            <a:r>
              <a:rPr lang="en-US" altLang="zh-CN" sz="2000" b="1" dirty="0" err="1">
                <a:solidFill>
                  <a:srgbClr val="FF0000"/>
                </a:solidFill>
              </a:rPr>
              <a:t>p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re_travel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(6)</a:t>
            </a:r>
          </a:p>
          <a:p>
            <a:r>
              <a:rPr lang="en-US" altLang="zh-CN" sz="2000" b="1" dirty="0" err="1">
                <a:solidFill>
                  <a:srgbClr val="FF0000"/>
                </a:solidFill>
              </a:rPr>
              <a:t>p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re_travel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(7)</a:t>
            </a:r>
          </a:p>
          <a:p>
            <a:endParaRPr lang="en-US" altLang="zh-CN" sz="2400" dirty="0"/>
          </a:p>
          <a:p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77278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489965" y="1502326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1732752" y="2536185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3263772" y="2598470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1175540" y="3760321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2164800" y="3760321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3965000" y="3760321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12" name="直接连接符 11"/>
          <p:cNvCxnSpPr>
            <a:stCxn id="5" idx="7"/>
            <a:endCxn id="4" idx="3"/>
          </p:cNvCxnSpPr>
          <p:nvPr/>
        </p:nvCxnSpPr>
        <p:spPr>
          <a:xfrm flipV="1">
            <a:off x="2208363" y="2002325"/>
            <a:ext cx="363205" cy="61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6" idx="1"/>
          </p:cNvCxnSpPr>
          <p:nvPr/>
        </p:nvCxnSpPr>
        <p:spPr>
          <a:xfrm flipH="1" flipV="1">
            <a:off x="2963348" y="2002326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 flipV="1">
            <a:off x="2070806" y="3134262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 flipV="1">
            <a:off x="3629971" y="3184257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1551150" y="3121971"/>
            <a:ext cx="363205" cy="61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3423" y="148253"/>
            <a:ext cx="9775433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400" b="1" dirty="0"/>
              <a:t>从上到下按层打印二叉树，同一层结点从左至右输出，每一层输出一行</a:t>
            </a:r>
          </a:p>
        </p:txBody>
      </p:sp>
      <p:sp>
        <p:nvSpPr>
          <p:cNvPr id="20" name="椭圆 19"/>
          <p:cNvSpPr/>
          <p:nvPr/>
        </p:nvSpPr>
        <p:spPr>
          <a:xfrm>
            <a:off x="2812872" y="3760321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21" name="直接连接符 20"/>
          <p:cNvCxnSpPr/>
          <p:nvPr/>
        </p:nvCxnSpPr>
        <p:spPr>
          <a:xfrm flipV="1">
            <a:off x="3125900" y="3184256"/>
            <a:ext cx="363205" cy="61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536894" y="4974734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1372712" y="4974734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cxnSp>
        <p:nvCxnSpPr>
          <p:cNvPr id="24" name="直接连接符 23"/>
          <p:cNvCxnSpPr>
            <a:endCxn id="7" idx="4"/>
          </p:cNvCxnSpPr>
          <p:nvPr/>
        </p:nvCxnSpPr>
        <p:spPr>
          <a:xfrm flipH="1" flipV="1">
            <a:off x="1454147" y="4346108"/>
            <a:ext cx="134591" cy="600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956234" y="4336384"/>
            <a:ext cx="363205" cy="61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2020784" y="4974734"/>
            <a:ext cx="701228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cxnSp>
        <p:nvCxnSpPr>
          <p:cNvPr id="27" name="直接连接符 26"/>
          <p:cNvCxnSpPr>
            <a:endCxn id="8" idx="4"/>
          </p:cNvCxnSpPr>
          <p:nvPr/>
        </p:nvCxnSpPr>
        <p:spPr>
          <a:xfrm flipV="1">
            <a:off x="2261818" y="4346107"/>
            <a:ext cx="181588" cy="638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334174" y="1795219"/>
            <a:ext cx="6336704" cy="35394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要求：每层输出一行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r>
              <a:rPr lang="en-US" altLang="zh-CN" sz="2800" dirty="0" smtClean="0"/>
              <a:t>1</a:t>
            </a:r>
          </a:p>
          <a:p>
            <a:r>
              <a:rPr lang="en-US" altLang="zh-CN" sz="2800" dirty="0" smtClean="0"/>
              <a:t>2 3</a:t>
            </a:r>
          </a:p>
          <a:p>
            <a:r>
              <a:rPr lang="en-US" altLang="zh-CN" sz="2800" dirty="0" smtClean="0"/>
              <a:t>4 5 6 7 </a:t>
            </a:r>
          </a:p>
          <a:p>
            <a:r>
              <a:rPr lang="en-US" altLang="zh-CN" sz="2800" dirty="0" smtClean="0"/>
              <a:t>8 9 10</a:t>
            </a:r>
          </a:p>
          <a:p>
            <a:r>
              <a:rPr lang="zh-CN" altLang="en-US" sz="2800" b="1" dirty="0" smtClean="0">
                <a:solidFill>
                  <a:srgbClr val="FF0000"/>
                </a:solidFill>
              </a:rPr>
              <a:t>思路：队列思想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r>
              <a:rPr lang="en-US" altLang="zh-CN" sz="2800" b="1" dirty="0" err="1">
                <a:solidFill>
                  <a:srgbClr val="FF0000"/>
                </a:solidFill>
              </a:rPr>
              <a:t>c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ur_queue</a:t>
            </a:r>
            <a:r>
              <a:rPr lang="zh-CN" altLang="en-US" sz="2800" dirty="0" smtClean="0"/>
              <a:t>：当前层的节点</a:t>
            </a:r>
            <a:endParaRPr lang="en-US" altLang="zh-CN" sz="2800" dirty="0"/>
          </a:p>
          <a:p>
            <a:r>
              <a:rPr lang="en-US" altLang="zh-CN" sz="2800" b="1" dirty="0" err="1" smtClean="0">
                <a:solidFill>
                  <a:srgbClr val="FF0000"/>
                </a:solidFill>
              </a:rPr>
              <a:t>next_queue</a:t>
            </a:r>
            <a:r>
              <a:rPr lang="zh-CN" altLang="en-US" sz="2800" dirty="0" smtClean="0"/>
              <a:t>：下一层的节点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49613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489965" y="1502326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1732752" y="2536185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3263772" y="2598470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1175540" y="3760321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2164800" y="3760321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3965000" y="3760321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12" name="直接连接符 11"/>
          <p:cNvCxnSpPr>
            <a:stCxn id="5" idx="7"/>
            <a:endCxn id="4" idx="3"/>
          </p:cNvCxnSpPr>
          <p:nvPr/>
        </p:nvCxnSpPr>
        <p:spPr>
          <a:xfrm flipV="1">
            <a:off x="2208363" y="2002325"/>
            <a:ext cx="363205" cy="61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6" idx="1"/>
          </p:cNvCxnSpPr>
          <p:nvPr/>
        </p:nvCxnSpPr>
        <p:spPr>
          <a:xfrm flipH="1" flipV="1">
            <a:off x="2963348" y="2002326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 flipV="1">
            <a:off x="2070806" y="3134262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 flipV="1">
            <a:off x="3629971" y="3184257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1551150" y="3121971"/>
            <a:ext cx="363205" cy="61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3423" y="148253"/>
            <a:ext cx="30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之字形打印二叉树</a:t>
            </a:r>
            <a:endParaRPr lang="zh-CN" altLang="en-US" b="1" dirty="0"/>
          </a:p>
        </p:txBody>
      </p:sp>
      <p:sp>
        <p:nvSpPr>
          <p:cNvPr id="20" name="椭圆 19"/>
          <p:cNvSpPr/>
          <p:nvPr/>
        </p:nvSpPr>
        <p:spPr>
          <a:xfrm>
            <a:off x="2812872" y="3760321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21" name="直接连接符 20"/>
          <p:cNvCxnSpPr/>
          <p:nvPr/>
        </p:nvCxnSpPr>
        <p:spPr>
          <a:xfrm flipV="1">
            <a:off x="3125900" y="3184256"/>
            <a:ext cx="363205" cy="61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536894" y="4974734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1372712" y="4974734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cxnSp>
        <p:nvCxnSpPr>
          <p:cNvPr id="24" name="直接连接符 23"/>
          <p:cNvCxnSpPr>
            <a:endCxn id="7" idx="4"/>
          </p:cNvCxnSpPr>
          <p:nvPr/>
        </p:nvCxnSpPr>
        <p:spPr>
          <a:xfrm flipH="1" flipV="1">
            <a:off x="1454147" y="4346108"/>
            <a:ext cx="134591" cy="600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956234" y="4336384"/>
            <a:ext cx="363205" cy="61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2020784" y="4974734"/>
            <a:ext cx="701228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cxnSp>
        <p:nvCxnSpPr>
          <p:cNvPr id="27" name="直接连接符 26"/>
          <p:cNvCxnSpPr>
            <a:endCxn id="8" idx="4"/>
          </p:cNvCxnSpPr>
          <p:nvPr/>
        </p:nvCxnSpPr>
        <p:spPr>
          <a:xfrm flipV="1">
            <a:off x="2261818" y="4346107"/>
            <a:ext cx="181588" cy="638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334174" y="444089"/>
            <a:ext cx="6336704" cy="526297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要求：每层输出一行，奇数层从左至右，偶数层从右至左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r>
              <a:rPr lang="en-US" altLang="zh-CN" sz="2800" dirty="0" smtClean="0"/>
              <a:t>1</a:t>
            </a:r>
          </a:p>
          <a:p>
            <a:r>
              <a:rPr lang="en-US" altLang="zh-CN" sz="2800" dirty="0" smtClean="0"/>
              <a:t>3 2</a:t>
            </a:r>
          </a:p>
          <a:p>
            <a:r>
              <a:rPr lang="en-US" altLang="zh-CN" sz="2800" dirty="0" smtClean="0"/>
              <a:t>4 5 6 7 </a:t>
            </a:r>
          </a:p>
          <a:p>
            <a:r>
              <a:rPr lang="en-US" altLang="zh-CN" sz="2800" dirty="0" smtClean="0"/>
              <a:t>10 9 8 </a:t>
            </a:r>
          </a:p>
          <a:p>
            <a:endParaRPr lang="en-US" altLang="zh-CN" sz="2800" dirty="0" smtClean="0"/>
          </a:p>
          <a:p>
            <a:r>
              <a:rPr lang="zh-CN" altLang="en-US" sz="2800" b="1" dirty="0" smtClean="0">
                <a:solidFill>
                  <a:srgbClr val="FF0000"/>
                </a:solidFill>
              </a:rPr>
              <a:t>思路：栈思想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r>
              <a:rPr lang="en-US" altLang="zh-CN" sz="2800" dirty="0">
                <a:solidFill>
                  <a:schemeClr val="tx1"/>
                </a:solidFill>
              </a:rPr>
              <a:t>l</a:t>
            </a:r>
            <a:r>
              <a:rPr lang="en-US" altLang="zh-CN" sz="2800" dirty="0" smtClean="0">
                <a:solidFill>
                  <a:schemeClr val="tx1"/>
                </a:solidFill>
              </a:rPr>
              <a:t>evel = 1</a:t>
            </a:r>
          </a:p>
          <a:p>
            <a:r>
              <a:rPr lang="en-US" altLang="zh-CN" sz="2800" dirty="0" err="1" smtClean="0">
                <a:solidFill>
                  <a:schemeClr val="tx1"/>
                </a:solidFill>
              </a:rPr>
              <a:t>cur_stack</a:t>
            </a:r>
            <a:r>
              <a:rPr lang="zh-CN" altLang="en-US" sz="2800" dirty="0" smtClean="0">
                <a:solidFill>
                  <a:schemeClr val="tx1"/>
                </a:solidFill>
              </a:rPr>
              <a:t>：存储当前层的节点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en-US" altLang="zh-CN" sz="2800" dirty="0" err="1" smtClean="0">
                <a:solidFill>
                  <a:schemeClr val="tx1"/>
                </a:solidFill>
              </a:rPr>
              <a:t>next_stack</a:t>
            </a:r>
            <a:r>
              <a:rPr lang="zh-CN" altLang="en-US" sz="2800" dirty="0" smtClean="0">
                <a:solidFill>
                  <a:schemeClr val="tx1"/>
                </a:solidFill>
              </a:rPr>
              <a:t>：存储下一层的节点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endParaRPr lang="en-US" altLang="zh-C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08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489965" y="1502326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1732752" y="2536185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3263772" y="2598470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1175540" y="3760321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2164800" y="3760321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3965000" y="3760321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12" name="直接连接符 11"/>
          <p:cNvCxnSpPr>
            <a:stCxn id="5" idx="7"/>
            <a:endCxn id="4" idx="3"/>
          </p:cNvCxnSpPr>
          <p:nvPr/>
        </p:nvCxnSpPr>
        <p:spPr>
          <a:xfrm flipV="1">
            <a:off x="2208363" y="2002325"/>
            <a:ext cx="363205" cy="61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6" idx="1"/>
          </p:cNvCxnSpPr>
          <p:nvPr/>
        </p:nvCxnSpPr>
        <p:spPr>
          <a:xfrm flipH="1" flipV="1">
            <a:off x="2963348" y="2002326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 flipV="1">
            <a:off x="2070806" y="3134262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 flipV="1">
            <a:off x="3629971" y="3184257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1551150" y="3121971"/>
            <a:ext cx="363205" cy="61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3423" y="148253"/>
            <a:ext cx="4152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之字形打印二叉树（续）</a:t>
            </a:r>
            <a:endParaRPr lang="zh-CN" altLang="en-US" b="1" dirty="0"/>
          </a:p>
        </p:txBody>
      </p:sp>
      <p:sp>
        <p:nvSpPr>
          <p:cNvPr id="20" name="椭圆 19"/>
          <p:cNvSpPr/>
          <p:nvPr/>
        </p:nvSpPr>
        <p:spPr>
          <a:xfrm>
            <a:off x="2812872" y="3760321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21" name="直接连接符 20"/>
          <p:cNvCxnSpPr/>
          <p:nvPr/>
        </p:nvCxnSpPr>
        <p:spPr>
          <a:xfrm flipV="1">
            <a:off x="3125900" y="3184256"/>
            <a:ext cx="363205" cy="61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536894" y="4974734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1372712" y="4974734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cxnSp>
        <p:nvCxnSpPr>
          <p:cNvPr id="24" name="直接连接符 23"/>
          <p:cNvCxnSpPr>
            <a:endCxn id="7" idx="4"/>
          </p:cNvCxnSpPr>
          <p:nvPr/>
        </p:nvCxnSpPr>
        <p:spPr>
          <a:xfrm flipH="1" flipV="1">
            <a:off x="1454147" y="4346108"/>
            <a:ext cx="134591" cy="600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956234" y="4336384"/>
            <a:ext cx="363205" cy="61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2020784" y="4974734"/>
            <a:ext cx="701228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cxnSp>
        <p:nvCxnSpPr>
          <p:cNvPr id="27" name="直接连接符 26"/>
          <p:cNvCxnSpPr>
            <a:endCxn id="8" idx="4"/>
          </p:cNvCxnSpPr>
          <p:nvPr/>
        </p:nvCxnSpPr>
        <p:spPr>
          <a:xfrm flipV="1">
            <a:off x="2261818" y="4346107"/>
            <a:ext cx="181588" cy="638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306461" y="148253"/>
            <a:ext cx="6336704" cy="58785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要求：每层输出一行，奇数层从左至右，偶数层从右至左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dirty="0"/>
              <a:t>[</a:t>
            </a:r>
            <a:r>
              <a:rPr lang="en-US" altLang="zh-CN" dirty="0" smtClean="0"/>
              <a:t>1]</a:t>
            </a:r>
          </a:p>
          <a:p>
            <a:r>
              <a:rPr lang="en-US" altLang="zh-CN" dirty="0" smtClean="0"/>
              <a:t>[3 2]</a:t>
            </a:r>
          </a:p>
          <a:p>
            <a:r>
              <a:rPr lang="en-US" altLang="zh-CN" dirty="0" smtClean="0"/>
              <a:t>[4 5 6 7]</a:t>
            </a:r>
          </a:p>
          <a:p>
            <a:r>
              <a:rPr lang="en-US" altLang="zh-CN" dirty="0" smtClean="0"/>
              <a:t>[10 9 8]</a:t>
            </a:r>
            <a:endParaRPr lang="en-US" altLang="zh-CN" dirty="0"/>
          </a:p>
          <a:p>
            <a:r>
              <a:rPr lang="zh-CN" altLang="en-US" dirty="0"/>
              <a:t>进</a:t>
            </a:r>
            <a:r>
              <a:rPr lang="zh-CN" altLang="en-US" dirty="0" smtClean="0"/>
              <a:t>栈</a:t>
            </a:r>
            <a:r>
              <a:rPr lang="en-US" altLang="zh-CN" dirty="0" smtClean="0"/>
              <a:t>: append()</a:t>
            </a:r>
          </a:p>
          <a:p>
            <a:r>
              <a:rPr lang="zh-CN" altLang="en-US" dirty="0"/>
              <a:t>出</a:t>
            </a:r>
            <a:r>
              <a:rPr lang="zh-CN" altLang="en-US" dirty="0" smtClean="0"/>
              <a:t>栈</a:t>
            </a:r>
            <a:r>
              <a:rPr lang="en-US" altLang="zh-CN" dirty="0" smtClean="0"/>
              <a:t>: pop()</a:t>
            </a: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示意代码</a:t>
            </a:r>
            <a:r>
              <a:rPr lang="en-US" altLang="zh-CN" b="1" dirty="0" smtClean="0">
                <a:solidFill>
                  <a:srgbClr val="FF0000"/>
                </a:solidFill>
              </a:rPr>
              <a:t>: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l</a:t>
            </a:r>
            <a:r>
              <a:rPr lang="en-US" altLang="zh-CN" sz="2000" dirty="0" smtClean="0"/>
              <a:t>evel = 1</a:t>
            </a:r>
          </a:p>
          <a:p>
            <a:r>
              <a:rPr lang="en-US" altLang="zh-CN" sz="2000" dirty="0"/>
              <a:t>w</a:t>
            </a:r>
            <a:r>
              <a:rPr lang="en-US" altLang="zh-CN" sz="2000" dirty="0" smtClean="0"/>
              <a:t>hile stack: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node = </a:t>
            </a:r>
            <a:r>
              <a:rPr lang="en-US" altLang="zh-CN" sz="2000" dirty="0" err="1" smtClean="0"/>
              <a:t>stack.pop</a:t>
            </a:r>
            <a:r>
              <a:rPr lang="en-US" altLang="zh-CN" sz="2000" dirty="0" smtClean="0"/>
              <a:t>()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if level % 2 == 1: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 </a:t>
            </a:r>
            <a:r>
              <a:rPr lang="en-US" altLang="zh-CN" sz="1600" dirty="0" smtClean="0">
                <a:solidFill>
                  <a:srgbClr val="FF0000"/>
                </a:solidFill>
              </a:rPr>
              <a:t># </a:t>
            </a:r>
            <a:r>
              <a:rPr lang="zh-CN" altLang="en-US" sz="1600" dirty="0" smtClean="0">
                <a:solidFill>
                  <a:srgbClr val="FF0000"/>
                </a:solidFill>
              </a:rPr>
              <a:t>当前层</a:t>
            </a:r>
            <a:r>
              <a:rPr lang="en-US" altLang="zh-CN" sz="1600" dirty="0" smtClean="0">
                <a:solidFill>
                  <a:srgbClr val="FF0000"/>
                </a:solidFill>
              </a:rPr>
              <a:t>: </a:t>
            </a:r>
            <a:r>
              <a:rPr lang="zh-CN" altLang="en-US" sz="1600" dirty="0" smtClean="0">
                <a:solidFill>
                  <a:srgbClr val="FF0000"/>
                </a:solidFill>
              </a:rPr>
              <a:t>奇数层，下一层偶数层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 </a:t>
            </a:r>
            <a:r>
              <a:rPr lang="en-US" altLang="zh-CN" sz="2000" dirty="0" err="1" smtClean="0"/>
              <a:t>next_stack.append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node.left</a:t>
            </a:r>
            <a:r>
              <a:rPr lang="en-US" altLang="zh-CN" sz="2000" dirty="0" smtClean="0"/>
              <a:t>)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 </a:t>
            </a:r>
            <a:r>
              <a:rPr lang="en-US" altLang="zh-CN" sz="2000" dirty="0" err="1" smtClean="0"/>
              <a:t>next_stack.append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node.right</a:t>
            </a:r>
            <a:r>
              <a:rPr lang="en-US" altLang="zh-CN" sz="2000" dirty="0" smtClean="0"/>
              <a:t>)</a:t>
            </a:r>
          </a:p>
          <a:p>
            <a:r>
              <a:rPr lang="en-US" altLang="zh-CN" sz="2400" dirty="0" smtClean="0"/>
              <a:t>         </a:t>
            </a:r>
            <a:r>
              <a:rPr lang="en-US" altLang="zh-CN" sz="2000" dirty="0" smtClean="0">
                <a:solidFill>
                  <a:srgbClr val="FF0000"/>
                </a:solidFill>
              </a:rPr>
              <a:t>#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next_stack</a:t>
            </a:r>
            <a:r>
              <a:rPr lang="en-US" altLang="zh-CN" sz="2000" dirty="0" smtClean="0">
                <a:solidFill>
                  <a:srgbClr val="FF0000"/>
                </a:solidFill>
              </a:rPr>
              <a:t>: [2,3]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    </a:t>
            </a:r>
            <a:r>
              <a:rPr lang="en-US" altLang="zh-CN" sz="2000" dirty="0" smtClean="0">
                <a:solidFill>
                  <a:schemeClr val="tx1"/>
                </a:solidFill>
              </a:rPr>
              <a:t>else: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         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next_stack.append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node.right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         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next_stack.append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node.left</a:t>
            </a:r>
            <a:r>
              <a:rPr lang="en-US" altLang="zh-CN" sz="2000" dirty="0" smtClean="0">
                <a:solidFill>
                  <a:schemeClr val="tx1"/>
                </a:solidFill>
              </a:rPr>
              <a:t>)           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83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1189</TotalTime>
  <Words>496</Words>
  <Application>Microsoft Office PowerPoint</Application>
  <PresentationFormat>宽屏</PresentationFormat>
  <Paragraphs>156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55</cp:revision>
  <dcterms:created xsi:type="dcterms:W3CDTF">2020-02-12T04:09:08Z</dcterms:created>
  <dcterms:modified xsi:type="dcterms:W3CDTF">2020-04-09T14:57:24Z</dcterms:modified>
</cp:coreProperties>
</file>