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4" r:id="rId3"/>
    <p:sldId id="333" r:id="rId4"/>
    <p:sldId id="334" r:id="rId5"/>
    <p:sldId id="335" r:id="rId6"/>
    <p:sldId id="315" r:id="rId7"/>
    <p:sldId id="336" r:id="rId8"/>
    <p:sldId id="326" r:id="rId9"/>
    <p:sldId id="328" r:id="rId10"/>
    <p:sldId id="337" r:id="rId11"/>
    <p:sldId id="339" r:id="rId12"/>
    <p:sldId id="340" r:id="rId13"/>
    <p:sldId id="341" r:id="rId14"/>
    <p:sldId id="34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8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6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60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76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8BE2CA-E1B6-473D-ABD4-F061D99AA385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64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36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77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23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45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9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21.10.2022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26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8BE2CA-E1B6-473D-ABD4-F061D99AA385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51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8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6.wdp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67385-D8C7-4588-B9CB-93B2D2727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59" y="1432223"/>
            <a:ext cx="10493895" cy="3035808"/>
          </a:xfrm>
        </p:spPr>
        <p:txBody>
          <a:bodyPr/>
          <a:lstStyle/>
          <a:p>
            <a:r>
              <a:rPr lang="ru-RU" sz="8000" dirty="0"/>
              <a:t>ДВУМЕРНЫЕ МАССИВЫ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AC94FB-1B59-41C5-AF6B-923F6113B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№4</a:t>
            </a:r>
          </a:p>
        </p:txBody>
      </p:sp>
    </p:spTree>
    <p:extLst>
      <p:ext uri="{BB962C8B-B14F-4D97-AF65-F5344CB8AC3E}">
        <p14:creationId xmlns:p14="http://schemas.microsoft.com/office/powerpoint/2010/main" val="4283123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Работа с двумерными  массивами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 numCol="2">
            <a:normAutofit fontScale="550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class Program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static void </a:t>
            </a:r>
            <a:r>
              <a:rPr lang="en-US" dirty="0" err="1"/>
              <a:t>PrintArray</a:t>
            </a:r>
            <a:r>
              <a:rPr lang="en-US" dirty="0"/>
              <a:t>(string a, int[,] mas)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(a);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mas.GetLength</a:t>
            </a:r>
            <a:r>
              <a:rPr lang="en-US" dirty="0"/>
              <a:t>(0);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  for (int j = 0; j &lt; </a:t>
            </a:r>
            <a:r>
              <a:rPr lang="en-US" dirty="0" err="1"/>
              <a:t>mas.GetLength</a:t>
            </a:r>
            <a:r>
              <a:rPr lang="en-US" dirty="0"/>
              <a:t>(1);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    </a:t>
            </a:r>
            <a:r>
              <a:rPr lang="en-US" dirty="0" err="1"/>
              <a:t>Console.Write</a:t>
            </a:r>
            <a:r>
              <a:rPr lang="en-US" dirty="0"/>
              <a:t>("{0} ", mas[</a:t>
            </a:r>
            <a:r>
              <a:rPr lang="en-US" dirty="0" err="1"/>
              <a:t>i</a:t>
            </a:r>
            <a:r>
              <a:rPr lang="en-US" dirty="0"/>
              <a:t>, j]);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static void Change(int[,] mas)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mas.GetLength</a:t>
            </a:r>
            <a:r>
              <a:rPr lang="en-US" dirty="0"/>
              <a:t>(0);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  for (int j = 0; j &lt; </a:t>
            </a:r>
            <a:r>
              <a:rPr lang="en-US" dirty="0" err="1"/>
              <a:t>mas.GetLength</a:t>
            </a:r>
            <a:r>
              <a:rPr lang="en-US" dirty="0"/>
              <a:t>(1);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    if (mas[</a:t>
            </a:r>
            <a:r>
              <a:rPr lang="en-US" dirty="0" err="1"/>
              <a:t>i</a:t>
            </a:r>
            <a:r>
              <a:rPr lang="en-US" dirty="0"/>
              <a:t>, j] % 2 == 0) mas[</a:t>
            </a:r>
            <a:r>
              <a:rPr lang="en-US" dirty="0" err="1"/>
              <a:t>i</a:t>
            </a:r>
            <a:r>
              <a:rPr lang="en-US" dirty="0"/>
              <a:t>, j] = 0;            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static void Main()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try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  int[,] </a:t>
            </a:r>
            <a:r>
              <a:rPr lang="en-US" dirty="0" err="1"/>
              <a:t>MyArray</a:t>
            </a:r>
            <a:r>
              <a:rPr lang="en-US" dirty="0"/>
              <a:t> ={ { 1, 2, 3 }, { 4, 5, 6 }, { 7, 8, 9 } };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PrintArray</a:t>
            </a:r>
            <a:r>
              <a:rPr lang="en-US" dirty="0"/>
              <a:t>("</a:t>
            </a:r>
            <a:r>
              <a:rPr lang="ru-RU" dirty="0"/>
              <a:t>исходный массив:", </a:t>
            </a:r>
            <a:r>
              <a:rPr lang="en-US" dirty="0" err="1"/>
              <a:t>MyArray</a:t>
            </a:r>
            <a:r>
              <a:rPr lang="en-US" dirty="0"/>
              <a:t>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  Change(</a:t>
            </a:r>
            <a:r>
              <a:rPr lang="en-US" dirty="0" err="1"/>
              <a:t>MyArray</a:t>
            </a:r>
            <a:r>
              <a:rPr lang="en-US" dirty="0"/>
              <a:t>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PrintArray</a:t>
            </a:r>
            <a:r>
              <a:rPr lang="en-US" dirty="0"/>
              <a:t>("</a:t>
            </a:r>
            <a:r>
              <a:rPr lang="ru-RU" dirty="0"/>
              <a:t>итоговый массив", </a:t>
            </a:r>
            <a:r>
              <a:rPr lang="en-US" dirty="0" err="1"/>
              <a:t>MyArray</a:t>
            </a:r>
            <a:r>
              <a:rPr lang="en-US" dirty="0"/>
              <a:t>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catch (</a:t>
            </a:r>
            <a:r>
              <a:rPr lang="en-US" dirty="0" err="1"/>
              <a:t>FormatException</a:t>
            </a:r>
            <a:r>
              <a:rPr lang="en-US" dirty="0"/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неверный формат ввода данных");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  </a:t>
            </a:r>
            <a:r>
              <a:rPr lang="en-US" dirty="0"/>
              <a:t>catch (</a:t>
            </a:r>
            <a:r>
              <a:rPr lang="en-US" dirty="0" err="1"/>
              <a:t>OverflowException</a:t>
            </a:r>
            <a:r>
              <a:rPr lang="en-US" dirty="0"/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переполнение");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  </a:t>
            </a:r>
            <a:r>
              <a:rPr lang="en-US" dirty="0"/>
              <a:t>catch (</a:t>
            </a:r>
            <a:r>
              <a:rPr lang="en-US" dirty="0" err="1"/>
              <a:t>OutOfMemoryException</a:t>
            </a:r>
            <a:r>
              <a:rPr lang="en-US" dirty="0"/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недостаточно памяти для создания нового объекта");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3556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Заполнение Массива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5" y="1038686"/>
            <a:ext cx="11563926" cy="5133513"/>
          </a:xfrm>
        </p:spPr>
        <p:txBody>
          <a:bodyPr numCol="2">
            <a:norm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arenR"/>
            </a:pPr>
            <a:r>
              <a:rPr lang="ru-RU" b="0" i="0" dirty="0">
                <a:effectLst/>
                <a:latin typeface="SFMono-Regular"/>
              </a:rPr>
              <a:t>Заполнение при объявлении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FMono-Regular"/>
              </a:rPr>
              <a:t>int[,] </a:t>
            </a:r>
            <a:r>
              <a:rPr lang="en-US" dirty="0" err="1">
                <a:latin typeface="SFMono-Regular"/>
              </a:rPr>
              <a:t>m</a:t>
            </a:r>
            <a:r>
              <a:rPr lang="en-US" b="0" i="0" dirty="0" err="1">
                <a:effectLst/>
                <a:latin typeface="SFMono-Regular"/>
              </a:rPr>
              <a:t>yArray</a:t>
            </a:r>
            <a:r>
              <a:rPr lang="en-US" b="0" i="0" dirty="0">
                <a:effectLst/>
                <a:latin typeface="SFMono-Regular"/>
              </a:rPr>
              <a:t> ={ { 1, 2, 3 }, { 4, 5, 6 }, { 7, 8, 9 } };</a:t>
            </a:r>
            <a:endParaRPr lang="ru-RU" b="0" i="0" dirty="0">
              <a:effectLst/>
              <a:latin typeface="SFMono-Regular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 startAt="2"/>
            </a:pPr>
            <a:r>
              <a:rPr lang="ru-RU" b="0" i="0" dirty="0">
                <a:effectLst/>
                <a:latin typeface="SFMono-Regular"/>
              </a:rPr>
              <a:t>Заполнение масс</a:t>
            </a:r>
            <a:r>
              <a:rPr lang="ru-RU" dirty="0">
                <a:latin typeface="SFMono-Regular"/>
              </a:rPr>
              <a:t>ива с клавиатуры</a:t>
            </a:r>
            <a:endParaRPr lang="en-US" dirty="0">
              <a:latin typeface="SFMono-Regular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FMono-Regular"/>
              </a:rPr>
              <a:t>            int n = 6;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FMono-Regular"/>
              </a:rPr>
              <a:t>            int m = 5;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FMono-Regular"/>
              </a:rPr>
              <a:t>            int[,] </a:t>
            </a:r>
            <a:r>
              <a:rPr lang="en-US" b="0" i="0" dirty="0" err="1">
                <a:effectLst/>
                <a:latin typeface="SFMono-Regular"/>
              </a:rPr>
              <a:t>myArray</a:t>
            </a:r>
            <a:r>
              <a:rPr lang="en-US" b="0" i="0" dirty="0">
                <a:effectLst/>
                <a:latin typeface="SFMono-Regular"/>
              </a:rPr>
              <a:t> = new int[n, m];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i="0" dirty="0">
              <a:effectLst/>
              <a:latin typeface="SFMono-Regular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FMono-Regular"/>
              </a:rPr>
              <a:t>            for (int </a:t>
            </a:r>
            <a:r>
              <a:rPr lang="en-US" b="0" i="0" dirty="0" err="1">
                <a:effectLst/>
                <a:latin typeface="SFMono-Regular"/>
              </a:rPr>
              <a:t>i</a:t>
            </a:r>
            <a:r>
              <a:rPr lang="en-US" b="0" i="0" dirty="0">
                <a:effectLst/>
                <a:latin typeface="SFMono-Regular"/>
              </a:rPr>
              <a:t> = 0; </a:t>
            </a:r>
            <a:r>
              <a:rPr lang="en-US" b="0" i="0" dirty="0" err="1">
                <a:effectLst/>
                <a:latin typeface="SFMono-Regular"/>
              </a:rPr>
              <a:t>i</a:t>
            </a:r>
            <a:r>
              <a:rPr lang="en-US" b="0" i="0" dirty="0">
                <a:effectLst/>
                <a:latin typeface="SFMono-Regular"/>
              </a:rPr>
              <a:t> &lt; n; </a:t>
            </a:r>
            <a:r>
              <a:rPr lang="en-US" b="0" i="0" dirty="0" err="1">
                <a:effectLst/>
                <a:latin typeface="SFMono-Regular"/>
              </a:rPr>
              <a:t>i</a:t>
            </a:r>
            <a:r>
              <a:rPr lang="en-US" b="0" i="0" dirty="0">
                <a:effectLst/>
                <a:latin typeface="SFMono-Regular"/>
              </a:rPr>
              <a:t>++)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FMono-Regular"/>
              </a:rPr>
              <a:t>           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FMono-Regular"/>
              </a:rPr>
              <a:t>                for (int j = 0; j &lt; m; </a:t>
            </a:r>
            <a:r>
              <a:rPr lang="en-US" b="0" i="0" dirty="0" err="1">
                <a:effectLst/>
                <a:latin typeface="SFMono-Regular"/>
              </a:rPr>
              <a:t>j++</a:t>
            </a:r>
            <a:r>
              <a:rPr lang="en-US" b="0" i="0" dirty="0">
                <a:effectLst/>
                <a:latin typeface="SFMono-Regular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FMono-Regular"/>
              </a:rPr>
              <a:t>                    </a:t>
            </a:r>
            <a:r>
              <a:rPr lang="en-US" b="0" i="0" dirty="0" err="1">
                <a:effectLst/>
                <a:latin typeface="SFMono-Regular"/>
              </a:rPr>
              <a:t>myArray</a:t>
            </a:r>
            <a:r>
              <a:rPr lang="en-US" b="0" i="0" dirty="0">
                <a:effectLst/>
                <a:latin typeface="SFMono-Regular"/>
              </a:rPr>
              <a:t>[</a:t>
            </a:r>
            <a:r>
              <a:rPr lang="en-US" b="0" i="0" dirty="0" err="1">
                <a:effectLst/>
                <a:latin typeface="SFMono-Regular"/>
              </a:rPr>
              <a:t>i,j</a:t>
            </a:r>
            <a:r>
              <a:rPr lang="en-US" b="0" i="0" dirty="0">
                <a:effectLst/>
                <a:latin typeface="SFMono-Regular"/>
              </a:rPr>
              <a:t>]= </a:t>
            </a:r>
            <a:r>
              <a:rPr lang="en-US" b="0" i="0" dirty="0" err="1">
                <a:effectLst/>
                <a:latin typeface="SFMono-Regular"/>
              </a:rPr>
              <a:t>int.Parse</a:t>
            </a:r>
            <a:r>
              <a:rPr lang="en-US" b="0" i="0" dirty="0">
                <a:effectLst/>
                <a:latin typeface="SFMono-Regular"/>
              </a:rPr>
              <a:t>(</a:t>
            </a:r>
            <a:r>
              <a:rPr lang="en-US" b="0" i="0" dirty="0" err="1">
                <a:effectLst/>
                <a:latin typeface="SFMono-Regular"/>
              </a:rPr>
              <a:t>Console.ReadLine</a:t>
            </a:r>
            <a:r>
              <a:rPr lang="en-US" b="0" i="0" dirty="0">
                <a:effectLst/>
                <a:latin typeface="SFMono-Regular"/>
              </a:rPr>
              <a:t>());            </a:t>
            </a:r>
            <a:r>
              <a:rPr lang="ru-RU" dirty="0">
                <a:latin typeface="SFMono-Regular"/>
              </a:rPr>
              <a:t>	</a:t>
            </a:r>
            <a:r>
              <a:rPr lang="en-US" b="0" i="0" dirty="0">
                <a:effectLst/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58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Заполнение Массива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5" y="1038686"/>
            <a:ext cx="11563926" cy="5133513"/>
          </a:xfrm>
        </p:spPr>
        <p:txBody>
          <a:bodyPr numCol="2">
            <a:norm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 startAt="3"/>
            </a:pPr>
            <a:r>
              <a:rPr lang="ru-RU" b="0" i="0" dirty="0">
                <a:effectLst/>
                <a:latin typeface="SFMono-Regular"/>
              </a:rPr>
              <a:t>Заполнение массива случайными числами</a:t>
            </a:r>
            <a:endParaRPr lang="en-US" b="0" i="0" dirty="0">
              <a:effectLst/>
              <a:latin typeface="SFMono-Regular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FMono-Regular"/>
              </a:rPr>
              <a:t>            int n = 6;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FMono-Regular"/>
              </a:rPr>
              <a:t>            int m = 5;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FMono-Regular"/>
              </a:rPr>
              <a:t>            int[,] </a:t>
            </a:r>
            <a:r>
              <a:rPr lang="en-US" b="0" i="0" dirty="0" err="1">
                <a:effectLst/>
                <a:latin typeface="SFMono-Regular"/>
              </a:rPr>
              <a:t>myArray</a:t>
            </a:r>
            <a:r>
              <a:rPr lang="en-US" b="0" i="0" dirty="0">
                <a:effectLst/>
                <a:latin typeface="SFMono-Regular"/>
              </a:rPr>
              <a:t> = new int[n, m];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SFMono-Regular"/>
              </a:rPr>
              <a:t>            Random rand = new Random();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FMono-Regular"/>
              </a:rPr>
              <a:t>            for (int </a:t>
            </a:r>
            <a:r>
              <a:rPr lang="en-US" b="0" i="0" dirty="0" err="1">
                <a:effectLst/>
                <a:latin typeface="SFMono-Regular"/>
              </a:rPr>
              <a:t>i</a:t>
            </a:r>
            <a:r>
              <a:rPr lang="en-US" b="0" i="0" dirty="0">
                <a:effectLst/>
                <a:latin typeface="SFMono-Regular"/>
              </a:rPr>
              <a:t> = 0; </a:t>
            </a:r>
            <a:r>
              <a:rPr lang="en-US" b="0" i="0" dirty="0" err="1">
                <a:effectLst/>
                <a:latin typeface="SFMono-Regular"/>
              </a:rPr>
              <a:t>i</a:t>
            </a:r>
            <a:r>
              <a:rPr lang="en-US" b="0" i="0" dirty="0">
                <a:effectLst/>
                <a:latin typeface="SFMono-Regular"/>
              </a:rPr>
              <a:t> &lt; n; </a:t>
            </a:r>
            <a:r>
              <a:rPr lang="en-US" b="0" i="0" dirty="0" err="1">
                <a:effectLst/>
                <a:latin typeface="SFMono-Regular"/>
              </a:rPr>
              <a:t>i</a:t>
            </a:r>
            <a:r>
              <a:rPr lang="en-US" b="0" i="0" dirty="0">
                <a:effectLst/>
                <a:latin typeface="SFMono-Regular"/>
              </a:rPr>
              <a:t>++)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FMono-Regular"/>
              </a:rPr>
              <a:t>           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FMono-Regular"/>
              </a:rPr>
              <a:t>                for (int j = 0; j &lt; m; </a:t>
            </a:r>
            <a:r>
              <a:rPr lang="en-US" b="0" i="0" dirty="0" err="1">
                <a:effectLst/>
                <a:latin typeface="SFMono-Regular"/>
              </a:rPr>
              <a:t>j</a:t>
            </a:r>
            <a:r>
              <a:rPr lang="en-US" dirty="0" err="1">
                <a:latin typeface="SFMono-Regular"/>
              </a:rPr>
              <a:t>++</a:t>
            </a:r>
            <a:r>
              <a:rPr lang="en-US" dirty="0">
                <a:latin typeface="SFMono-Regular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SFMono-Regular"/>
              </a:rPr>
              <a:t> </a:t>
            </a:r>
            <a:endParaRPr lang="en-US" b="0" i="0" dirty="0">
              <a:effectLst/>
              <a:latin typeface="SFMono-Regular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FMono-Regular"/>
              </a:rPr>
              <a:t>                    </a:t>
            </a:r>
            <a:r>
              <a:rPr lang="en-US" b="0" i="0" dirty="0" err="1">
                <a:effectLst/>
                <a:latin typeface="SFMono-Regular"/>
              </a:rPr>
              <a:t>myArray</a:t>
            </a:r>
            <a:r>
              <a:rPr lang="en-US" b="0" i="0" dirty="0">
                <a:effectLst/>
                <a:latin typeface="SFMono-Regular"/>
              </a:rPr>
              <a:t>[</a:t>
            </a:r>
            <a:r>
              <a:rPr lang="en-US" b="0" i="0" dirty="0" err="1">
                <a:effectLst/>
                <a:latin typeface="SFMono-Regular"/>
              </a:rPr>
              <a:t>i,j</a:t>
            </a:r>
            <a:r>
              <a:rPr lang="en-US" b="0" i="0" dirty="0">
                <a:effectLst/>
                <a:latin typeface="SFMono-Regular"/>
              </a:rPr>
              <a:t>]= </a:t>
            </a:r>
            <a:r>
              <a:rPr lang="en-US" b="0" i="0" dirty="0" err="1">
                <a:effectLst/>
                <a:latin typeface="SFMono-Regular"/>
              </a:rPr>
              <a:t>rand.Next</a:t>
            </a:r>
            <a:r>
              <a:rPr lang="en-US" b="0" i="0" dirty="0">
                <a:effectLst/>
                <a:latin typeface="SFMono-Regular"/>
              </a:rPr>
              <a:t>(0, 10); 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FMono-Regular"/>
              </a:rPr>
              <a:t>         </a:t>
            </a:r>
            <a:r>
              <a:rPr lang="ru-RU" dirty="0">
                <a:latin typeface="SFMono-Regular"/>
              </a:rPr>
              <a:t>	</a:t>
            </a:r>
            <a:r>
              <a:rPr lang="en-US" b="0" i="0" dirty="0">
                <a:effectLst/>
                <a:latin typeface="SFMono-Regular"/>
              </a:rPr>
              <a:t>}</a:t>
            </a:r>
            <a:endParaRPr lang="ru-RU" b="0" i="0" dirty="0">
              <a:effectLst/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393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Вывод Массива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5" y="1038686"/>
            <a:ext cx="11563926" cy="5133513"/>
          </a:xfrm>
        </p:spPr>
        <p:txBody>
          <a:bodyPr numCol="2"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FMono-Regular"/>
              </a:rPr>
              <a:t>for (int </a:t>
            </a:r>
            <a:r>
              <a:rPr lang="en-US" b="0" i="0" dirty="0" err="1">
                <a:effectLst/>
                <a:latin typeface="SFMono-Regular"/>
              </a:rPr>
              <a:t>i</a:t>
            </a:r>
            <a:r>
              <a:rPr lang="en-US" b="0" i="0" dirty="0">
                <a:effectLst/>
                <a:latin typeface="SFMono-Regular"/>
              </a:rPr>
              <a:t> = 0; </a:t>
            </a:r>
            <a:r>
              <a:rPr lang="en-US" b="0" i="0" dirty="0" err="1">
                <a:effectLst/>
                <a:latin typeface="SFMono-Regular"/>
              </a:rPr>
              <a:t>i</a:t>
            </a:r>
            <a:r>
              <a:rPr lang="en-US" b="0" i="0" dirty="0">
                <a:effectLst/>
                <a:latin typeface="SFMono-Regular"/>
              </a:rPr>
              <a:t> &lt; </a:t>
            </a:r>
            <a:r>
              <a:rPr lang="en-US" b="0" i="0" dirty="0" err="1">
                <a:effectLst/>
                <a:latin typeface="SFMono-Regular"/>
              </a:rPr>
              <a:t>a.GetLength</a:t>
            </a:r>
            <a:r>
              <a:rPr lang="en-US" b="0" i="0" dirty="0">
                <a:effectLst/>
                <a:latin typeface="SFMono-Regular"/>
              </a:rPr>
              <a:t>(0); ++</a:t>
            </a:r>
            <a:r>
              <a:rPr lang="en-US" b="0" i="0" dirty="0" err="1">
                <a:effectLst/>
                <a:latin typeface="SFMono-Regular"/>
              </a:rPr>
              <a:t>i</a:t>
            </a:r>
            <a:r>
              <a:rPr lang="en-US" b="0" i="0" dirty="0">
                <a:effectLst/>
                <a:latin typeface="SFMono-Regular"/>
              </a:rPr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FMono-Regular"/>
              </a:rPr>
              <a:t>          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FMono-Regular"/>
              </a:rPr>
              <a:t>                </a:t>
            </a:r>
            <a:r>
              <a:rPr lang="en-US" b="0" i="0" dirty="0" err="1">
                <a:effectLst/>
                <a:latin typeface="SFMono-Regular"/>
              </a:rPr>
              <a:t>Console.WriteLine</a:t>
            </a:r>
            <a:r>
              <a:rPr lang="en-US" b="0" i="0" dirty="0">
                <a:effectLst/>
                <a:latin typeface="SFMono-Regular"/>
              </a:rPr>
              <a:t>();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FMono-Regular"/>
              </a:rPr>
              <a:t>                for (int j = 0; j &lt; </a:t>
            </a:r>
            <a:r>
              <a:rPr lang="en-US" b="0" i="0" dirty="0" err="1">
                <a:effectLst/>
                <a:latin typeface="SFMono-Regular"/>
              </a:rPr>
              <a:t>a.GetLength</a:t>
            </a:r>
            <a:r>
              <a:rPr lang="en-US" b="0" i="0" dirty="0">
                <a:effectLst/>
                <a:latin typeface="SFMono-Regular"/>
              </a:rPr>
              <a:t>(1); ++j)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FMono-Regular"/>
              </a:rPr>
              <a:t>                    </a:t>
            </a:r>
            <a:r>
              <a:rPr lang="en-US" b="0" i="0" dirty="0" err="1">
                <a:effectLst/>
                <a:latin typeface="SFMono-Regular"/>
              </a:rPr>
              <a:t>Console.Write</a:t>
            </a:r>
            <a:r>
              <a:rPr lang="en-US" b="0" i="0" dirty="0">
                <a:effectLst/>
                <a:latin typeface="SFMono-Regular"/>
              </a:rPr>
              <a:t>("{0,5} ", a[</a:t>
            </a:r>
            <a:r>
              <a:rPr lang="en-US" b="0" i="0" dirty="0" err="1">
                <a:effectLst/>
                <a:latin typeface="SFMono-Regular"/>
              </a:rPr>
              <a:t>i</a:t>
            </a:r>
            <a:r>
              <a:rPr lang="en-US" b="0" i="0" dirty="0">
                <a:effectLst/>
                <a:latin typeface="SFMono-Regular"/>
              </a:rPr>
              <a:t>, j]);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FMono-Regular"/>
              </a:rPr>
              <a:t>            }</a:t>
            </a:r>
            <a:endParaRPr lang="ru-RU" b="0" i="0" dirty="0">
              <a:effectLst/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6002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ОБРАБОТКА МАССИВА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1.Заменить все положительные элементы противоположными им числами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2.Найти сумму элементов главной и побочной диагоналей….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56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Структура данных Двумерный массив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56" y="1038686"/>
            <a:ext cx="10250792" cy="5133513"/>
          </a:xfrm>
        </p:spPr>
        <p:txBody>
          <a:bodyPr>
            <a:normAutofit/>
          </a:bodyPr>
          <a:lstStyle/>
          <a:p>
            <a:pPr marL="0" indent="36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Двумерный массив </a:t>
            </a:r>
            <a:r>
              <a:rPr lang="ru-RU" dirty="0"/>
              <a:t>- это одномерный массив, элементами которого являются одномерные массивы. Другими словами, это набор однотипных данных, имеющий общее имя, доступ к элементам которого осуществляется по двум индексам. </a:t>
            </a:r>
          </a:p>
          <a:p>
            <a:pPr marL="0" indent="36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Наглядно двумерный массив удобно представлять в виде таблицы, в которой n строк и m столбцов, а под ячейкой таблицы, стоящей в i-й строке и j-м столбце понимают некоторый элемент массива a[i][j].</a:t>
            </a: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  <p:pic>
        <p:nvPicPr>
          <p:cNvPr id="1026" name="Picture 2" descr="Двумерный массив">
            <a:extLst>
              <a:ext uri="{FF2B5EF4-FFF2-40B4-BE49-F238E27FC236}">
                <a16:creationId xmlns:a16="http://schemas.microsoft.com/office/drawing/2014/main" id="{04482567-A96C-4F11-B133-2AEC3EE3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91" y="3505345"/>
            <a:ext cx="3945082" cy="282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01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Структура данных Двумерный массив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56" y="1038686"/>
            <a:ext cx="6151417" cy="5133513"/>
          </a:xfrm>
        </p:spPr>
        <p:txBody>
          <a:bodyPr>
            <a:normAutofit/>
          </a:bodyPr>
          <a:lstStyle/>
          <a:p>
            <a:pPr marL="0" indent="36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Если разобраться с тем, что такое a[i] при фиксированном значении i, то увидим, что это одномерный массив, состоящий из m элементов, к которым можно обращаться по индексу: a[i][1], a[i][2], ... , a[i][m]. Схематически это вся i-я строка таблицы. 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36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Аналогично, если мы рассмотрим одномерный массив строк, то сможем заметить, что это так же двумерный массив, где каждый отдельный элемент - это символ типа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char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а a[i] - это одномерный массив, представляющий отдельную строку исходного одномерного массива строк. </a:t>
            </a:r>
            <a:endParaRPr lang="ru-RU" dirty="0"/>
          </a:p>
        </p:txBody>
      </p:sp>
      <p:pic>
        <p:nvPicPr>
          <p:cNvPr id="1026" name="Picture 2" descr="Двумерный массив">
            <a:extLst>
              <a:ext uri="{FF2B5EF4-FFF2-40B4-BE49-F238E27FC236}">
                <a16:creationId xmlns:a16="http://schemas.microsoft.com/office/drawing/2014/main" id="{04482567-A96C-4F11-B133-2AEC3EE3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374" y="1371323"/>
            <a:ext cx="4902765" cy="35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D8EBBF5-4861-4BA1-8853-388F4A643981}"/>
              </a:ext>
            </a:extLst>
          </p:cNvPr>
          <p:cNvSpPr/>
          <p:nvPr/>
        </p:nvSpPr>
        <p:spPr>
          <a:xfrm>
            <a:off x="7490691" y="3066473"/>
            <a:ext cx="4322618" cy="7019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46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Структура данных Двумерный массив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56" y="1038686"/>
            <a:ext cx="10250792" cy="5133513"/>
          </a:xfrm>
        </p:spPr>
        <p:txBody>
          <a:bodyPr>
            <a:normAutofit/>
          </a:bodyPr>
          <a:lstStyle/>
          <a:p>
            <a:pPr marL="0" indent="36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По-другому двумерный массив также называют </a:t>
            </a:r>
            <a:r>
              <a:rPr lang="ru-RU" b="1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матрицей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а в том случае, когда </a:t>
            </a:r>
            <a:r>
              <a:rPr lang="ru-RU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n=m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(число строк равно числу столбцов) матрицу называют </a:t>
            </a:r>
            <a:r>
              <a:rPr lang="ru-RU" b="1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квадратной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pPr marL="0" indent="36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36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36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36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36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  <p:pic>
        <p:nvPicPr>
          <p:cNvPr id="2050" name="Picture 2" descr="Квадратная матрица 3х3">
            <a:extLst>
              <a:ext uri="{FF2B5EF4-FFF2-40B4-BE49-F238E27FC236}">
                <a16:creationId xmlns:a16="http://schemas.microsoft.com/office/drawing/2014/main" id="{2FDA3362-2D27-41FB-A804-E928F265D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29" y="2202585"/>
            <a:ext cx="34480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6F497BB-0759-4183-895D-6FCAE218E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533" y="2080637"/>
            <a:ext cx="34480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96" descr="Орех">
            <a:extLst>
              <a:ext uri="{FF2B5EF4-FFF2-40B4-BE49-F238E27FC236}">
                <a16:creationId xmlns:a16="http://schemas.microsoft.com/office/drawing/2014/main" id="{932B2E9B-77BC-44DF-8F74-8DE5FFDA8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439" y="2439195"/>
            <a:ext cx="1136650" cy="458788"/>
          </a:xfrm>
          <a:prstGeom prst="wedgeRoundRectCallout">
            <a:avLst>
              <a:gd name="adj1" fmla="val -165237"/>
              <a:gd name="adj2" fmla="val 523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lt1"/>
                </a:solidFill>
              </a:rPr>
              <a:t>i+j</a:t>
            </a:r>
            <a:r>
              <a:rPr lang="en-US" dirty="0">
                <a:solidFill>
                  <a:schemeClr val="lt1"/>
                </a:solidFill>
              </a:rPr>
              <a:t>=N+1</a:t>
            </a:r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8" name="AutoShape 296" descr="Орех">
            <a:extLst>
              <a:ext uri="{FF2B5EF4-FFF2-40B4-BE49-F238E27FC236}">
                <a16:creationId xmlns:a16="http://schemas.microsoft.com/office/drawing/2014/main" id="{47FBBE92-0E57-4B3B-9C0E-42378BBA5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6219" y="4655923"/>
            <a:ext cx="1136650" cy="458788"/>
          </a:xfrm>
          <a:prstGeom prst="wedgeRoundRectCallout">
            <a:avLst>
              <a:gd name="adj1" fmla="val -165237"/>
              <a:gd name="adj2" fmla="val 523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lt1"/>
                </a:solidFill>
              </a:rPr>
              <a:t>i</a:t>
            </a:r>
            <a:r>
              <a:rPr lang="en-US" dirty="0">
                <a:solidFill>
                  <a:schemeClr val="lt1"/>
                </a:solidFill>
              </a:rPr>
              <a:t>=j</a:t>
            </a:r>
            <a:endParaRPr lang="ru-RU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9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Структура данных Двумерный массив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56" y="1038686"/>
            <a:ext cx="10250792" cy="5133513"/>
          </a:xfrm>
        </p:spPr>
        <p:txBody>
          <a:bodyPr>
            <a:normAutofit/>
          </a:bodyPr>
          <a:lstStyle/>
          <a:p>
            <a:pPr marL="0" indent="36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 матрицах можно хранить любые табличные данные.</a:t>
            </a:r>
          </a:p>
          <a:p>
            <a:pPr marL="0" indent="36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altLang="ru-RU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Задача:</a:t>
            </a:r>
            <a:r>
              <a:rPr lang="ru-RU" alt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000" b="0" dirty="0"/>
              <a:t>запомнить положение фигур на шахматной доске.</a:t>
            </a:r>
          </a:p>
          <a:p>
            <a:pPr marL="0" indent="36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36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36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36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36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36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D4FDC272-3D7F-400F-92B7-4CD0A3CD2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179" y="2168264"/>
            <a:ext cx="433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6E764BD-F546-4D6B-B001-818621207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079" y="2187892"/>
            <a:ext cx="43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FDB8CBE1-4CF5-4CD6-9959-156E5FE67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111" y="2172017"/>
            <a:ext cx="45243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A4FA4BAA-EF0B-412D-949E-6B4FF32A1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11" y="2187892"/>
            <a:ext cx="41116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>
            <a:extLst>
              <a:ext uri="{FF2B5EF4-FFF2-40B4-BE49-F238E27FC236}">
                <a16:creationId xmlns:a16="http://schemas.microsoft.com/office/drawing/2014/main" id="{EA1AFEC3-2248-444D-8AEE-F23DB0CD8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048" y="2172017"/>
            <a:ext cx="406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D8FD0AE4-10B0-4846-8A6B-BAE4D1CC1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6473" y="2667317"/>
            <a:ext cx="43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827CF3B-0712-42B8-A0E1-451B6F92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798" y="2667317"/>
            <a:ext cx="43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CEBD1C2B-5FD9-45CF-93FD-8B52E9B99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711" y="2667317"/>
            <a:ext cx="43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B65EC6F8-32C3-4BF8-A3FF-CB9A2D208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036" y="2667317"/>
            <a:ext cx="43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6414181D-ECAC-48DF-B6A1-309D509D9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948" y="2667317"/>
            <a:ext cx="43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5</a:t>
            </a:r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5EDAA342-DE4A-4847-8248-1634A35D0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911" y="2246629"/>
            <a:ext cx="3524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6">
            <a:extLst>
              <a:ext uri="{FF2B5EF4-FFF2-40B4-BE49-F238E27FC236}">
                <a16:creationId xmlns:a16="http://schemas.microsoft.com/office/drawing/2014/main" id="{E9F934BB-31C0-4CC9-87D9-1051B9015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861" y="2667317"/>
            <a:ext cx="43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6</a:t>
            </a:r>
          </a:p>
        </p:txBody>
      </p:sp>
      <p:graphicFrame>
        <p:nvGraphicFramePr>
          <p:cNvPr id="21" name="Group 17">
            <a:extLst>
              <a:ext uri="{FF2B5EF4-FFF2-40B4-BE49-F238E27FC236}">
                <a16:creationId xmlns:a16="http://schemas.microsoft.com/office/drawing/2014/main" id="{0980C62B-5EF3-43CA-A321-56E3AE1CA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77214"/>
              </p:ext>
            </p:extLst>
          </p:nvPr>
        </p:nvGraphicFramePr>
        <p:xfrm>
          <a:off x="2480686" y="3537267"/>
          <a:ext cx="2830512" cy="2708275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2" name="Group 100">
            <a:extLst>
              <a:ext uri="{FF2B5EF4-FFF2-40B4-BE49-F238E27FC236}">
                <a16:creationId xmlns:a16="http://schemas.microsoft.com/office/drawing/2014/main" id="{1D79818E-7A61-42D2-859E-45579375F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12356"/>
              </p:ext>
            </p:extLst>
          </p:nvPr>
        </p:nvGraphicFramePr>
        <p:xfrm>
          <a:off x="2466398" y="3138804"/>
          <a:ext cx="2847975" cy="377825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27">
            <a:extLst>
              <a:ext uri="{FF2B5EF4-FFF2-40B4-BE49-F238E27FC236}">
                <a16:creationId xmlns:a16="http://schemas.microsoft.com/office/drawing/2014/main" id="{6F86F562-D924-43F3-B68B-FE50D6E13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86478"/>
              </p:ext>
            </p:extLst>
          </p:nvPr>
        </p:nvGraphicFramePr>
        <p:xfrm>
          <a:off x="2131436" y="3540442"/>
          <a:ext cx="319087" cy="2711452"/>
        </p:xfrm>
        <a:graphic>
          <a:graphicData uri="http://schemas.openxmlformats.org/drawingml/2006/table">
            <a:tbl>
              <a:tblPr/>
              <a:tblGrid>
                <a:gridCol w="319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4" name="Picture 154">
            <a:extLst>
              <a:ext uri="{FF2B5EF4-FFF2-40B4-BE49-F238E27FC236}">
                <a16:creationId xmlns:a16="http://schemas.microsoft.com/office/drawing/2014/main" id="{6A8DFE25-8EA8-4DB7-800C-923FB13F0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73" y="3559492"/>
            <a:ext cx="2381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55">
            <a:extLst>
              <a:ext uri="{FF2B5EF4-FFF2-40B4-BE49-F238E27FC236}">
                <a16:creationId xmlns:a16="http://schemas.microsoft.com/office/drawing/2014/main" id="{CAADD7A7-9BBC-45D6-8680-ED9D32976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573" y="4253229"/>
            <a:ext cx="2476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56">
            <a:extLst>
              <a:ext uri="{FF2B5EF4-FFF2-40B4-BE49-F238E27FC236}">
                <a16:creationId xmlns:a16="http://schemas.microsoft.com/office/drawing/2014/main" id="{6713A1A4-0C56-419F-A801-54F16F644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911" y="4940617"/>
            <a:ext cx="2238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57">
            <a:extLst>
              <a:ext uri="{FF2B5EF4-FFF2-40B4-BE49-F238E27FC236}">
                <a16:creationId xmlns:a16="http://schemas.microsoft.com/office/drawing/2014/main" id="{B4AFC40F-F5F1-40B6-8033-5D52B5911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642774"/>
              </p:ext>
            </p:extLst>
          </p:nvPr>
        </p:nvGraphicFramePr>
        <p:xfrm>
          <a:off x="6557386" y="3510279"/>
          <a:ext cx="2830512" cy="2708275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8" name="Group 240">
            <a:extLst>
              <a:ext uri="{FF2B5EF4-FFF2-40B4-BE49-F238E27FC236}">
                <a16:creationId xmlns:a16="http://schemas.microsoft.com/office/drawing/2014/main" id="{ECD913B5-F3F0-4F41-A989-4776E39B4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38749"/>
              </p:ext>
            </p:extLst>
          </p:nvPr>
        </p:nvGraphicFramePr>
        <p:xfrm>
          <a:off x="6208136" y="3513454"/>
          <a:ext cx="319087" cy="2711452"/>
        </p:xfrm>
        <a:graphic>
          <a:graphicData uri="http://schemas.openxmlformats.org/drawingml/2006/table">
            <a:tbl>
              <a:tblPr/>
              <a:tblGrid>
                <a:gridCol w="319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Group 267">
            <a:extLst>
              <a:ext uri="{FF2B5EF4-FFF2-40B4-BE49-F238E27FC236}">
                <a16:creationId xmlns:a16="http://schemas.microsoft.com/office/drawing/2014/main" id="{4A6B2A70-C310-4207-BC7C-0ED0A5FE7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362632"/>
              </p:ext>
            </p:extLst>
          </p:nvPr>
        </p:nvGraphicFramePr>
        <p:xfrm>
          <a:off x="6543098" y="3157854"/>
          <a:ext cx="2847975" cy="377825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Oval 294">
            <a:extLst>
              <a:ext uri="{FF2B5EF4-FFF2-40B4-BE49-F238E27FC236}">
                <a16:creationId xmlns:a16="http://schemas.microsoft.com/office/drawing/2014/main" id="{58967AD1-012F-490B-BC5A-220D0248C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561" y="4165917"/>
            <a:ext cx="438150" cy="43815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1" name="AutoShape 295" descr="Орех">
            <a:extLst>
              <a:ext uri="{FF2B5EF4-FFF2-40B4-BE49-F238E27FC236}">
                <a16:creationId xmlns:a16="http://schemas.microsoft.com/office/drawing/2014/main" id="{E4EAAD9E-C3A2-4A72-A6C3-313FC31FC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573" y="4894579"/>
            <a:ext cx="717550" cy="384175"/>
          </a:xfrm>
          <a:prstGeom prst="wedgeRoundRectCallout">
            <a:avLst>
              <a:gd name="adj1" fmla="val 42921"/>
              <a:gd name="adj2" fmla="val -1297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c6</a:t>
            </a:r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32" name="AutoShape 296" descr="Орех">
            <a:extLst>
              <a:ext uri="{FF2B5EF4-FFF2-40B4-BE49-F238E27FC236}">
                <a16:creationId xmlns:a16="http://schemas.microsoft.com/office/drawing/2014/main" id="{2DB6EFFF-7E3D-4F9A-80AF-470EBF1CB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223" y="4857272"/>
            <a:ext cx="1136650" cy="458788"/>
          </a:xfrm>
          <a:prstGeom prst="wedgeRoundRectCallout">
            <a:avLst>
              <a:gd name="adj1" fmla="val 31410"/>
              <a:gd name="adj2" fmla="val -1288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A[</a:t>
            </a:r>
            <a:r>
              <a:rPr lang="ru-RU" dirty="0">
                <a:solidFill>
                  <a:schemeClr val="lt1"/>
                </a:solidFill>
              </a:rPr>
              <a:t>5</a:t>
            </a:r>
            <a:r>
              <a:rPr lang="en-US" dirty="0">
                <a:solidFill>
                  <a:schemeClr val="lt1"/>
                </a:solidFill>
              </a:rPr>
              <a:t>][</a:t>
            </a:r>
            <a:r>
              <a:rPr lang="ru-RU" dirty="0">
                <a:solidFill>
                  <a:schemeClr val="lt1"/>
                </a:solidFill>
              </a:rPr>
              <a:t>2</a:t>
            </a:r>
            <a:r>
              <a:rPr lang="en-US" dirty="0">
                <a:solidFill>
                  <a:schemeClr val="lt1"/>
                </a:solidFill>
              </a:rPr>
              <a:t>]</a:t>
            </a:r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34" name="Oval 294">
            <a:extLst>
              <a:ext uri="{FF2B5EF4-FFF2-40B4-BE49-F238E27FC236}">
                <a16:creationId xmlns:a16="http://schemas.microsoft.com/office/drawing/2014/main" id="{86321824-0295-4868-95BE-5E57888A3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460" y="3510279"/>
            <a:ext cx="438150" cy="43815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5" name="Oval 294">
            <a:extLst>
              <a:ext uri="{FF2B5EF4-FFF2-40B4-BE49-F238E27FC236}">
                <a16:creationId xmlns:a16="http://schemas.microsoft.com/office/drawing/2014/main" id="{11F2992A-5DAF-483B-B0F3-D92635828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754" y="4858440"/>
            <a:ext cx="438150" cy="43815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6" name="AutoShape 295" descr="Орех">
            <a:extLst>
              <a:ext uri="{FF2B5EF4-FFF2-40B4-BE49-F238E27FC236}">
                <a16:creationId xmlns:a16="http://schemas.microsoft.com/office/drawing/2014/main" id="{97011376-2629-4C0B-B106-C8549C9A6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956" y="3830261"/>
            <a:ext cx="717550" cy="384175"/>
          </a:xfrm>
          <a:prstGeom prst="wedgeRoundRectCallout">
            <a:avLst>
              <a:gd name="adj1" fmla="val -80650"/>
              <a:gd name="adj2" fmla="val -648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e8</a:t>
            </a:r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38" name="AutoShape 295" descr="Орех">
            <a:extLst>
              <a:ext uri="{FF2B5EF4-FFF2-40B4-BE49-F238E27FC236}">
                <a16:creationId xmlns:a16="http://schemas.microsoft.com/office/drawing/2014/main" id="{511E7472-4D4F-4935-9CB4-62F3AB0CD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117" y="5386141"/>
            <a:ext cx="717550" cy="384175"/>
          </a:xfrm>
          <a:prstGeom prst="wedgeRoundRectCallout">
            <a:avLst>
              <a:gd name="adj1" fmla="val -80650"/>
              <a:gd name="adj2" fmla="val -648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 </a:t>
            </a:r>
            <a:r>
              <a:rPr lang="en-US" dirty="0"/>
              <a:t>g4</a:t>
            </a:r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41" name="AutoShape 296" descr="Орех">
            <a:extLst>
              <a:ext uri="{FF2B5EF4-FFF2-40B4-BE49-F238E27FC236}">
                <a16:creationId xmlns:a16="http://schemas.microsoft.com/office/drawing/2014/main" id="{C6741084-4AAF-4A12-BCBF-85A3FD9E2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3279" y="3676241"/>
            <a:ext cx="1136650" cy="458788"/>
          </a:xfrm>
          <a:prstGeom prst="wedgeRoundRectCallout">
            <a:avLst>
              <a:gd name="adj1" fmla="val -158737"/>
              <a:gd name="adj2" fmla="val -463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A[7][</a:t>
            </a:r>
            <a:r>
              <a:rPr lang="en-US" dirty="0"/>
              <a:t>4</a:t>
            </a:r>
            <a:r>
              <a:rPr lang="en-US" dirty="0">
                <a:solidFill>
                  <a:schemeClr val="lt1"/>
                </a:solidFill>
              </a:rPr>
              <a:t>]</a:t>
            </a:r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42" name="AutoShape 296" descr="Орех">
            <a:extLst>
              <a:ext uri="{FF2B5EF4-FFF2-40B4-BE49-F238E27FC236}">
                <a16:creationId xmlns:a16="http://schemas.microsoft.com/office/drawing/2014/main" id="{1AA6A37B-344F-4FD4-AA31-2AA7EE6C7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7508" y="5369009"/>
            <a:ext cx="1136650" cy="458788"/>
          </a:xfrm>
          <a:prstGeom prst="wedgeRoundRectCallout">
            <a:avLst>
              <a:gd name="adj1" fmla="val -122983"/>
              <a:gd name="adj2" fmla="val -966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A[3][</a:t>
            </a:r>
            <a:r>
              <a:rPr lang="en-US" dirty="0"/>
              <a:t>6</a:t>
            </a:r>
            <a:r>
              <a:rPr lang="en-US" dirty="0">
                <a:solidFill>
                  <a:schemeClr val="lt1"/>
                </a:solidFill>
              </a:rPr>
              <a:t>]</a:t>
            </a:r>
            <a:endParaRPr lang="ru-RU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3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20" grpId="0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8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Создание Двумерного Массива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Объявить двумерный массив можно одним из предложенных способов: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тип [,] 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имя__массива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b="1" dirty="0"/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тип [,] 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имя__массива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new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тип [размер1, размер2];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тип [,] 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имя__массива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={{элементы 1-ой строки}, … , {элементы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n-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ой строки}};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u-RU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тип [,] 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имя__массива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new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тип [,]{{элементы 1-ой строки}, … ,{элементы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n-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ой строки}};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1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Создание Двумерного Массива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4832188" cy="51335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Например: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int [,] a; </a:t>
            </a:r>
            <a:endParaRPr lang="ru-RU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int [,] a= new int [3, 4];</a:t>
            </a:r>
            <a:endParaRPr lang="ru-RU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int [,] a={{0, 1, 2}, {3, 4, 5}};</a:t>
            </a:r>
            <a:endParaRPr lang="ru-RU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int [,] a= new int [,]{{0, 1, 2}, {3, 4, 5}};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83735FC-E364-42C3-941C-AB1FC308F4F9}"/>
              </a:ext>
            </a:extLst>
          </p:cNvPr>
          <p:cNvSpPr txBox="1">
            <a:spLocks/>
          </p:cNvSpPr>
          <p:nvPr/>
        </p:nvSpPr>
        <p:spPr>
          <a:xfrm>
            <a:off x="6223739" y="1038685"/>
            <a:ext cx="4832188" cy="5133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ru-RU" dirty="0"/>
              <a:t>1. Как и в случае с одномерными массивами, последние два описания являются избыточными.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ru-RU" dirty="0"/>
              <a:t>2.  При работе с многомерными массивами можно использовать приемы, которые мы рассмотрели для одномерных массивов.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ru-RU" dirty="0"/>
              <a:t>3. При обращении к свойству </a:t>
            </a:r>
            <a:r>
              <a:rPr lang="ru-RU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ru-RU" dirty="0"/>
              <a:t> для двумерного массива мы получим общее количество элементов в массиве. Чтобы получить количество строк нужно обратиться к методу </a:t>
            </a:r>
            <a:r>
              <a:rPr lang="ru-RU" sz="21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GetLength</a:t>
            </a:r>
            <a:r>
              <a:rPr lang="ru-RU" dirty="0"/>
              <a:t> с параметром 0. Чтобы получить количество столбцов - к методу </a:t>
            </a:r>
            <a:r>
              <a:rPr lang="ru-RU" sz="21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GetLength</a:t>
            </a:r>
            <a:r>
              <a:rPr lang="ru-RU" dirty="0"/>
              <a:t> с параметром 1.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99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Массив как объект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866" y="1038687"/>
            <a:ext cx="10521788" cy="51335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Свойства и методы класса </a:t>
            </a:r>
            <a:r>
              <a:rPr lang="ru-RU" dirty="0" err="1"/>
              <a:t>Array</a:t>
            </a:r>
            <a:r>
              <a:rPr lang="ru-RU" dirty="0"/>
              <a:t> приведены в следующей таблице: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		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		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	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07A7F87-C7DC-44C2-853E-366849DE5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3268"/>
              </p:ext>
            </p:extLst>
          </p:nvPr>
        </p:nvGraphicFramePr>
        <p:xfrm>
          <a:off x="748143" y="1592742"/>
          <a:ext cx="11000511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441">
                  <a:extLst>
                    <a:ext uri="{9D8B030D-6E8A-4147-A177-3AD203B41FA5}">
                      <a16:colId xmlns:a16="http://schemas.microsoft.com/office/drawing/2014/main" val="1404316821"/>
                    </a:ext>
                  </a:extLst>
                </a:gridCol>
                <a:gridCol w="2502769">
                  <a:extLst>
                    <a:ext uri="{9D8B030D-6E8A-4147-A177-3AD203B41FA5}">
                      <a16:colId xmlns:a16="http://schemas.microsoft.com/office/drawing/2014/main" val="4028302167"/>
                    </a:ext>
                  </a:extLst>
                </a:gridCol>
                <a:gridCol w="6782301">
                  <a:extLst>
                    <a:ext uri="{9D8B030D-6E8A-4147-A177-3AD203B41FA5}">
                      <a16:colId xmlns:a16="http://schemas.microsoft.com/office/drawing/2014/main" val="29560644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Элемент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Вид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Свойство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Количество элементов массива (по всем размерностям)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05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BinarySearch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статический метод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Двоичный поиск в отсортированном массиве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8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Clear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статический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Присваивание элементам массива значений по умолчанию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43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Copy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статический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Копирование заданного диапазона элементов одного массива в другой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35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CopyTo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экземплярный</a:t>
                      </a:r>
                      <a:r>
                        <a:rPr lang="ru-RU" dirty="0"/>
                        <a:t>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Копирование всех элементов текущего одномерного массива в другой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9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GetValue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экземплярный</a:t>
                      </a:r>
                      <a:r>
                        <a:rPr lang="ru-RU" dirty="0"/>
                        <a:t>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Получение значения элемента массива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13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IndexOf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статический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Поиск первого вхождения элемента в одномерный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7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LastIndexOf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статический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Поиск последнего вхождения элемента в одномерный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6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Reverse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статический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Изменение порядка следования элементов на обратный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8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SetValue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экземплярный</a:t>
                      </a:r>
                      <a:r>
                        <a:rPr lang="ru-RU" dirty="0"/>
                        <a:t>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Установка значения элемента массива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0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Sort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статический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Упорядочивание элементов одномерного массива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173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58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Массив как объект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/>
              <a:t>Вызов статических методов происходит через обращение к имени класса, например, </a:t>
            </a:r>
            <a:r>
              <a:rPr lang="ru-RU" dirty="0" err="1"/>
              <a:t>Array.Sort</a:t>
            </a:r>
            <a:r>
              <a:rPr lang="ru-RU" dirty="0"/>
              <a:t>(</a:t>
            </a:r>
            <a:r>
              <a:rPr lang="ru-RU" dirty="0" err="1"/>
              <a:t>myArray</a:t>
            </a:r>
            <a:r>
              <a:rPr lang="ru-RU" dirty="0"/>
              <a:t>).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В данном случае мы обращаемся к статическому методу </a:t>
            </a:r>
            <a:r>
              <a:rPr lang="ru-RU" dirty="0" err="1"/>
              <a:t>Sort</a:t>
            </a:r>
            <a:r>
              <a:rPr lang="ru-RU" dirty="0"/>
              <a:t> класса </a:t>
            </a:r>
            <a:r>
              <a:rPr lang="ru-RU" dirty="0" err="1"/>
              <a:t>Array</a:t>
            </a:r>
            <a:r>
              <a:rPr lang="ru-RU" dirty="0"/>
              <a:t> и передаем данному методу в качестве параметра объект </a:t>
            </a:r>
            <a:r>
              <a:rPr lang="ru-RU" dirty="0" err="1"/>
              <a:t>myArray</a:t>
            </a:r>
            <a:r>
              <a:rPr lang="ru-RU" dirty="0"/>
              <a:t> - экземпляр класса </a:t>
            </a:r>
            <a:r>
              <a:rPr lang="ru-RU" dirty="0" err="1"/>
              <a:t>Array</a:t>
            </a:r>
            <a:r>
              <a:rPr lang="ru-RU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/>
              <a:t>Обращение к свойству или вызов </a:t>
            </a:r>
            <a:r>
              <a:rPr lang="ru-RU" dirty="0" err="1"/>
              <a:t>экземплярного</a:t>
            </a:r>
            <a:r>
              <a:rPr lang="ru-RU" dirty="0"/>
              <a:t> метода производится через обращение к экземпляру класса, например, </a:t>
            </a:r>
            <a:r>
              <a:rPr lang="ru-RU" dirty="0" err="1"/>
              <a:t>myArray.Length</a:t>
            </a:r>
            <a:r>
              <a:rPr lang="ru-RU" dirty="0"/>
              <a:t> или </a:t>
            </a:r>
            <a:r>
              <a:rPr lang="ru-RU" dirty="0" err="1"/>
              <a:t>myArray.GetValue</a:t>
            </a:r>
            <a:r>
              <a:rPr lang="ru-RU" dirty="0"/>
              <a:t>(i).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118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8469</TotalTime>
  <Words>1353</Words>
  <Application>Microsoft Office PowerPoint</Application>
  <PresentationFormat>Широкоэкранный</PresentationFormat>
  <Paragraphs>284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Cambria</vt:lpstr>
      <vt:lpstr>Rockwell</vt:lpstr>
      <vt:lpstr>Rockwell Condensed</vt:lpstr>
      <vt:lpstr>SFMono-Regular</vt:lpstr>
      <vt:lpstr>Times New Roman</vt:lpstr>
      <vt:lpstr>Verdana</vt:lpstr>
      <vt:lpstr>Wingdings</vt:lpstr>
      <vt:lpstr>Дерево</vt:lpstr>
      <vt:lpstr>ДВУМЕРНЫЕ МАССИВЫ</vt:lpstr>
      <vt:lpstr>Структура данных Двумерный массив</vt:lpstr>
      <vt:lpstr>Структура данных Двумерный массив</vt:lpstr>
      <vt:lpstr>Структура данных Двумерный массив</vt:lpstr>
      <vt:lpstr>Структура данных Двумерный массив</vt:lpstr>
      <vt:lpstr>Создание Двумерного Массива</vt:lpstr>
      <vt:lpstr>Создание Двумерного Массива</vt:lpstr>
      <vt:lpstr>Массив как объект</vt:lpstr>
      <vt:lpstr>Массив как объект</vt:lpstr>
      <vt:lpstr>Работа с двумерными  массивами</vt:lpstr>
      <vt:lpstr>Заполнение Массива</vt:lpstr>
      <vt:lpstr>Заполнение Массива</vt:lpstr>
      <vt:lpstr>Вывод Массива</vt:lpstr>
      <vt:lpstr>ОБРАБОТКА МАССИВА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Сивашова</dc:creator>
  <cp:lastModifiedBy>Екатерина Сивашова</cp:lastModifiedBy>
  <cp:revision>22</cp:revision>
  <dcterms:created xsi:type="dcterms:W3CDTF">2022-09-19T10:59:50Z</dcterms:created>
  <dcterms:modified xsi:type="dcterms:W3CDTF">2022-10-22T14:45:39Z</dcterms:modified>
</cp:coreProperties>
</file>